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8" r:id="rId2"/>
    <p:sldId id="271" r:id="rId3"/>
    <p:sldId id="272" r:id="rId4"/>
    <p:sldId id="275" r:id="rId5"/>
    <p:sldId id="268" r:id="rId6"/>
    <p:sldId id="274" r:id="rId7"/>
    <p:sldId id="273" r:id="rId8"/>
    <p:sldId id="269" r:id="rId9"/>
    <p:sldId id="27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68193-42FB-4815-ADE2-01187755C1E3}" v="1" dt="2021-07-09T19:49:42.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9"/>
    <p:restoredTop sz="94607"/>
  </p:normalViewPr>
  <p:slideViewPr>
    <p:cSldViewPr snapToGrid="0" snapToObjects="1">
      <p:cViewPr varScale="1">
        <p:scale>
          <a:sx n="127" d="100"/>
          <a:sy n="127" d="100"/>
        </p:scale>
        <p:origin x="7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7/15/2021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dirty="0"/>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628649" y="2677626"/>
            <a:ext cx="6858000" cy="1843238"/>
          </a:xfrm>
        </p:spPr>
        <p:txBody>
          <a:bodyPr anchor="t" anchorCtr="0">
            <a:normAutofit/>
          </a:bodyPr>
          <a:lstStyle>
            <a:lvl1pPr algn="l">
              <a:defRPr sz="4500" b="1">
                <a:solidFill>
                  <a:schemeClr val="bg1"/>
                </a:solidFill>
                <a:latin typeface="Arial" panose="020B0604020202020204" pitchFamily="34" charset="0"/>
                <a:cs typeface="Arial" panose="020B0604020202020204" pitchFamily="34" charset="0"/>
              </a:defRPr>
            </a:lvl1pPr>
          </a:lstStyle>
          <a:p>
            <a:r>
              <a:rPr lang="en-US" dirty="0"/>
              <a:t>Presentation Title Goes 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628649" y="4574783"/>
            <a:ext cx="6858000" cy="407460"/>
          </a:xfrm>
        </p:spPr>
        <p:txBody>
          <a:bodyPr/>
          <a:lstStyle>
            <a:lvl1pPr marL="0" indent="0" algn="l">
              <a:buNone/>
              <a:defRPr sz="18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628649" y="4952307"/>
            <a:ext cx="6858000" cy="463108"/>
          </a:xfrm>
        </p:spPr>
        <p:txBody>
          <a:bodyPr>
            <a:normAutofit/>
          </a:bodyPr>
          <a:lstStyle>
            <a:lvl1pPr marL="0" indent="0">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637917" y="1774217"/>
            <a:ext cx="6513130" cy="365125"/>
          </a:xfrm>
          <a:prstGeom prst="rect">
            <a:avLst/>
          </a:prstGeom>
          <a:noFill/>
        </p:spPr>
        <p:txBody>
          <a:bodyPr vert="horz" lIns="91440" tIns="45720" rIns="91440" bIns="45720" rtlCol="0" anchor="ctr"/>
          <a:lstStyle>
            <a:lvl1pPr algn="l">
              <a:defRPr sz="1800" b="0">
                <a:solidFill>
                  <a:schemeClr val="bg1"/>
                </a:solidFill>
              </a:defRPr>
            </a:lvl1pPr>
          </a:lstStyle>
          <a:p>
            <a:r>
              <a:rPr lang="en-US" dirty="0"/>
              <a:t>College of Public Health</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339665"/>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3BE6AB2-3490-2748-9E67-B0D1C9E9FDAE}"/>
              </a:ext>
            </a:extLst>
          </p:cNvPr>
          <p:cNvPicPr>
            <a:picLocks noChangeAspect="1"/>
          </p:cNvPicPr>
          <p:nvPr userDrawn="1"/>
        </p:nvPicPr>
        <p:blipFill>
          <a:blip r:embed="rId2"/>
          <a:stretch>
            <a:fillRect/>
          </a:stretch>
        </p:blipFill>
        <p:spPr>
          <a:xfrm>
            <a:off x="6476484" y="0"/>
            <a:ext cx="2020330" cy="962062"/>
          </a:xfrm>
          <a:prstGeom prst="rect">
            <a:avLst/>
          </a:prstGeom>
        </p:spPr>
      </p:pic>
    </p:spTree>
    <p:extLst>
      <p:ext uri="{BB962C8B-B14F-4D97-AF65-F5344CB8AC3E}">
        <p14:creationId xmlns:p14="http://schemas.microsoft.com/office/powerpoint/2010/main" val="355990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628649" y="3367174"/>
            <a:ext cx="6858000" cy="1843238"/>
          </a:xfrm>
        </p:spPr>
        <p:txBody>
          <a:bodyPr anchor="t" anchorCtr="0">
            <a:normAutofit/>
          </a:bodyPr>
          <a:lstStyle>
            <a:lvl1pPr algn="l">
              <a:defRPr sz="4500" b="1">
                <a:solidFill>
                  <a:schemeClr val="bg1"/>
                </a:solidFill>
                <a:latin typeface="Arial" panose="020B0604020202020204" pitchFamily="34" charset="0"/>
                <a:cs typeface="Arial" panose="020B0604020202020204" pitchFamily="34" charset="0"/>
              </a:defRPr>
            </a:lvl1pPr>
          </a:lstStyle>
          <a:p>
            <a:r>
              <a:rPr lang="en-US" dirty="0"/>
              <a:t>Closing Slide Header</a:t>
            </a:r>
          </a:p>
        </p:txBody>
      </p:sp>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637917" y="2463765"/>
            <a:ext cx="6513130" cy="365125"/>
          </a:xfrm>
          <a:prstGeom prst="rect">
            <a:avLst/>
          </a:prstGeom>
          <a:noFill/>
        </p:spPr>
        <p:txBody>
          <a:bodyPr vert="horz" lIns="91440" tIns="45720" rIns="91440" bIns="45720" rtlCol="0" anchor="ctr"/>
          <a:lstStyle>
            <a:lvl1pPr algn="l">
              <a:defRPr sz="1800" b="0">
                <a:solidFill>
                  <a:schemeClr val="bg1"/>
                </a:solidFill>
              </a:defRPr>
            </a:lvl1pPr>
          </a:lstStyle>
          <a:p>
            <a:r>
              <a:rPr lang="en-US" dirty="0"/>
              <a:t>College of Public Health</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730595" y="3029213"/>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A153940-985B-0343-8AA0-962B6459BED9}"/>
              </a:ext>
            </a:extLst>
          </p:cNvPr>
          <p:cNvPicPr>
            <a:picLocks noChangeAspect="1"/>
          </p:cNvPicPr>
          <p:nvPr userDrawn="1"/>
        </p:nvPicPr>
        <p:blipFill>
          <a:blip r:embed="rId2"/>
          <a:stretch>
            <a:fillRect/>
          </a:stretch>
        </p:blipFill>
        <p:spPr>
          <a:xfrm>
            <a:off x="6476484" y="0"/>
            <a:ext cx="2020330" cy="962062"/>
          </a:xfrm>
          <a:prstGeom prst="rect">
            <a:avLst/>
          </a:prstGeom>
        </p:spPr>
      </p:pic>
    </p:spTree>
    <p:extLst>
      <p:ext uri="{BB962C8B-B14F-4D97-AF65-F5344CB8AC3E}">
        <p14:creationId xmlns:p14="http://schemas.microsoft.com/office/powerpoint/2010/main" val="288363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Only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5269D8-9185-4B4A-BBD8-98902D1A9F29}"/>
              </a:ext>
            </a:extLst>
          </p:cNvPr>
          <p:cNvPicPr>
            <a:picLocks noChangeAspect="1"/>
          </p:cNvPicPr>
          <p:nvPr userDrawn="1"/>
        </p:nvPicPr>
        <p:blipFill>
          <a:blip r:embed="rId2"/>
          <a:stretch>
            <a:fillRect/>
          </a:stretch>
        </p:blipFill>
        <p:spPr>
          <a:xfrm>
            <a:off x="1464365" y="1875183"/>
            <a:ext cx="6215270" cy="3107635"/>
          </a:xfrm>
          <a:prstGeom prst="rect">
            <a:avLst/>
          </a:prstGeom>
        </p:spPr>
      </p:pic>
    </p:spTree>
    <p:extLst>
      <p:ext uri="{BB962C8B-B14F-4D97-AF65-F5344CB8AC3E}">
        <p14:creationId xmlns:p14="http://schemas.microsoft.com/office/powerpoint/2010/main" val="16111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628649" y="2677626"/>
            <a:ext cx="6858000" cy="992326"/>
          </a:xfrm>
        </p:spPr>
        <p:txBody>
          <a:bodyPr anchor="t" anchorCtr="0">
            <a:normAutofit/>
          </a:bodyPr>
          <a:lstStyle>
            <a:lvl1pPr algn="l">
              <a:defRPr sz="4500" b="1">
                <a:solidFill>
                  <a:schemeClr val="bg1"/>
                </a:solidFill>
                <a:latin typeface="Arial" panose="020B0604020202020204" pitchFamily="34"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628649" y="3557929"/>
            <a:ext cx="6858000" cy="407460"/>
          </a:xfrm>
        </p:spPr>
        <p:txBody>
          <a:bodyPr/>
          <a:lstStyle>
            <a:lvl1pPr marL="0" indent="0" algn="l">
              <a:buNone/>
              <a:defRPr sz="18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450876"/>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93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628649" y="2677626"/>
            <a:ext cx="6858000" cy="992326"/>
          </a:xfrm>
        </p:spPr>
        <p:txBody>
          <a:bodyPr anchor="t" anchorCtr="0">
            <a:normAutofit/>
          </a:bodyPr>
          <a:lstStyle>
            <a:lvl1pPr algn="l">
              <a:defRPr sz="4500" b="1">
                <a:solidFill>
                  <a:schemeClr val="tx1"/>
                </a:solidFill>
                <a:latin typeface="Arial" panose="020B0604020202020204" pitchFamily="34"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628649" y="3627502"/>
            <a:ext cx="6858000" cy="407460"/>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450876"/>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7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 Photo Background">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5FFEA7CF-83E7-764C-ABBA-82BBDBDAEC0D}"/>
              </a:ext>
            </a:extLst>
          </p:cNvPr>
          <p:cNvSpPr>
            <a:spLocks noGrp="1"/>
          </p:cNvSpPr>
          <p:nvPr>
            <p:ph type="pic" sz="quarter" idx="11"/>
          </p:nvPr>
        </p:nvSpPr>
        <p:spPr>
          <a:xfrm>
            <a:off x="0" y="0"/>
            <a:ext cx="9144000" cy="6858000"/>
          </a:xfrm>
        </p:spPr>
        <p:txBody>
          <a:bodyPr anchor="ctr" anchorCtr="0"/>
          <a:lstStyle>
            <a:lvl1pPr marL="0" indent="0" algn="ctr">
              <a:buNone/>
              <a:defRPr>
                <a:solidFill>
                  <a:schemeClr val="accent3"/>
                </a:solidFill>
              </a:defRPr>
            </a:lvl1pPr>
          </a:lstStyle>
          <a:p>
            <a:r>
              <a:rPr lang="en-US" dirty="0"/>
              <a:t>Click icon to add picture</a:t>
            </a:r>
          </a:p>
        </p:txBody>
      </p:sp>
      <p:sp>
        <p:nvSpPr>
          <p:cNvPr id="7" name="Text Placeholder 6">
            <a:extLst>
              <a:ext uri="{FF2B5EF4-FFF2-40B4-BE49-F238E27FC236}">
                <a16:creationId xmlns:a16="http://schemas.microsoft.com/office/drawing/2014/main" id="{8E5B506F-BBA1-9842-893B-0EB9BFBD1D66}"/>
              </a:ext>
            </a:extLst>
          </p:cNvPr>
          <p:cNvSpPr>
            <a:spLocks noGrp="1"/>
          </p:cNvSpPr>
          <p:nvPr>
            <p:ph type="body" sz="quarter" idx="12" hasCustomPrompt="1"/>
          </p:nvPr>
        </p:nvSpPr>
        <p:spPr>
          <a:xfrm>
            <a:off x="804475" y="2393895"/>
            <a:ext cx="3624710" cy="553998"/>
          </a:xfrm>
          <a:solidFill>
            <a:schemeClr val="accent1"/>
          </a:solidFill>
        </p:spPr>
        <p:txBody>
          <a:bodyPr vert="horz" wrap="none" lIns="91440" anchor="ctr" anchorCtr="0">
            <a:spAutoFit/>
          </a:bodyPr>
          <a:lstStyle>
            <a:lvl1pPr marL="0" indent="0">
              <a:buNone/>
              <a:defRPr sz="3000" b="1"/>
            </a:lvl1pPr>
            <a:lvl2pPr marL="342900" indent="0">
              <a:buNone/>
              <a:defRPr/>
            </a:lvl2pPr>
            <a:lvl3pPr marL="685800" indent="0">
              <a:buNone/>
              <a:defRPr/>
            </a:lvl3pPr>
            <a:lvl4pPr marL="1028700" indent="0">
              <a:buNone/>
              <a:defRPr/>
            </a:lvl4pPr>
            <a:lvl5pPr marL="1371600" indent="0">
              <a:buNone/>
              <a:defRPr/>
            </a:lvl5pPr>
          </a:lstStyle>
          <a:p>
            <a:pPr lvl="0"/>
            <a:r>
              <a:rPr lang="en-US" dirty="0"/>
              <a:t>SECTION HEADER</a:t>
            </a:r>
          </a:p>
        </p:txBody>
      </p:sp>
    </p:spTree>
    <p:extLst>
      <p:ext uri="{BB962C8B-B14F-4D97-AF65-F5344CB8AC3E}">
        <p14:creationId xmlns:p14="http://schemas.microsoft.com/office/powerpoint/2010/main" val="343161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6EBBA0-2B0E-FB4D-B3E3-D6D8CFD2D304}"/>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554509" y="494273"/>
            <a:ext cx="7886700" cy="869089"/>
          </a:xfr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628650" y="1591689"/>
            <a:ext cx="7886700" cy="4388698"/>
          </a:xfrm>
        </p:spPr>
        <p:txBody>
          <a:bodyPr/>
          <a:lstStyle>
            <a:lvl1pPr marL="171450" indent="-171450">
              <a:buSzPct val="95000"/>
              <a:buFontTx/>
              <a:buBlip>
                <a:blip r:embed="rId2"/>
              </a:buBlip>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4BDC48E3-2023-0242-985D-69E25BFFF8AD}"/>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bg1"/>
                </a:solidFill>
              </a:defRPr>
            </a:lvl1pPr>
          </a:lstStyle>
          <a:p>
            <a:r>
              <a:rPr lang="en-US" dirty="0"/>
              <a:t>College of Public Health</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628651"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111DF5C-863B-494F-85BE-A436C8203ED7}"/>
              </a:ext>
            </a:extLst>
          </p:cNvPr>
          <p:cNvPicPr>
            <a:picLocks noChangeAspect="1"/>
          </p:cNvPicPr>
          <p:nvPr userDrawn="1"/>
        </p:nvPicPr>
        <p:blipFill>
          <a:blip r:embed="rId3"/>
          <a:stretch>
            <a:fillRect/>
          </a:stretch>
        </p:blipFill>
        <p:spPr>
          <a:xfrm>
            <a:off x="628650" y="6228591"/>
            <a:ext cx="1337151" cy="635147"/>
          </a:xfrm>
          <a:prstGeom prst="rect">
            <a:avLst/>
          </a:prstGeom>
        </p:spPr>
      </p:pic>
    </p:spTree>
    <p:extLst>
      <p:ext uri="{BB962C8B-B14F-4D97-AF65-F5344CB8AC3E}">
        <p14:creationId xmlns:p14="http://schemas.microsoft.com/office/powerpoint/2010/main" val="69116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6EBBA0-2B0E-FB4D-B3E3-D6D8CFD2D304}"/>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573044" y="365126"/>
            <a:ext cx="7886700" cy="1331865"/>
          </a:xfrm>
        </p:spPr>
        <p:txBody>
          <a:bodyPr/>
          <a:lstStyle/>
          <a:p>
            <a:r>
              <a:rPr lang="en-US" dirty="0"/>
              <a:t>Click to edit Master title style </a:t>
            </a:r>
            <a:br>
              <a:rPr lang="en-US" dirty="0"/>
            </a:br>
            <a:r>
              <a:rPr lang="en-US" dirty="0"/>
              <a:t>that runs to two lines</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628650" y="1987101"/>
            <a:ext cx="7886700" cy="4018000"/>
          </a:xfrm>
        </p:spPr>
        <p:txBody>
          <a:bodyPr/>
          <a:lstStyle>
            <a:lvl1pPr marL="171450" indent="-171450">
              <a:buSzPct val="95000"/>
              <a:buFontTx/>
              <a:buBlip>
                <a:blip r:embed="rId2"/>
              </a:buBlip>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628651" y="17340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B009528C-DB51-A24D-915E-2E04DFCB9A2B}"/>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bg1"/>
                </a:solidFill>
              </a:defRPr>
            </a:lvl1pPr>
          </a:lstStyle>
          <a:p>
            <a:r>
              <a:rPr lang="en-US" dirty="0"/>
              <a:t>College of Public Health</a:t>
            </a:r>
          </a:p>
        </p:txBody>
      </p:sp>
      <p:pic>
        <p:nvPicPr>
          <p:cNvPr id="12" name="Picture 11">
            <a:extLst>
              <a:ext uri="{FF2B5EF4-FFF2-40B4-BE49-F238E27FC236}">
                <a16:creationId xmlns:a16="http://schemas.microsoft.com/office/drawing/2014/main" id="{3149DAA7-4BE1-B748-9C7B-DA63BD0EB753}"/>
              </a:ext>
            </a:extLst>
          </p:cNvPr>
          <p:cNvPicPr>
            <a:picLocks noChangeAspect="1"/>
          </p:cNvPicPr>
          <p:nvPr userDrawn="1"/>
        </p:nvPicPr>
        <p:blipFill>
          <a:blip r:embed="rId3"/>
          <a:stretch>
            <a:fillRect/>
          </a:stretch>
        </p:blipFill>
        <p:spPr>
          <a:xfrm>
            <a:off x="628650" y="6228591"/>
            <a:ext cx="1337151" cy="635147"/>
          </a:xfrm>
          <a:prstGeom prst="rect">
            <a:avLst/>
          </a:prstGeom>
        </p:spPr>
      </p:pic>
    </p:spTree>
    <p:extLst>
      <p:ext uri="{BB962C8B-B14F-4D97-AF65-F5344CB8AC3E}">
        <p14:creationId xmlns:p14="http://schemas.microsoft.com/office/powerpoint/2010/main" val="289796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8E5D18-D14C-2E49-8475-3B6767E2DE9A}"/>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628650" y="1962387"/>
            <a:ext cx="4171950" cy="3923407"/>
          </a:xfrm>
        </p:spPr>
        <p:txBody>
          <a:bodyPr/>
          <a:lstStyle>
            <a:lvl1pPr marL="171450" indent="-171450">
              <a:buSzPct val="950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4913970" y="1"/>
            <a:ext cx="4227557" cy="6383774"/>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10" name="Title 1">
            <a:extLst>
              <a:ext uri="{FF2B5EF4-FFF2-40B4-BE49-F238E27FC236}">
                <a16:creationId xmlns:a16="http://schemas.microsoft.com/office/drawing/2014/main" id="{DACFD86F-631F-DB40-8919-BA8E20BF834E}"/>
              </a:ext>
            </a:extLst>
          </p:cNvPr>
          <p:cNvSpPr>
            <a:spLocks noGrp="1"/>
          </p:cNvSpPr>
          <p:nvPr>
            <p:ph type="title"/>
          </p:nvPr>
        </p:nvSpPr>
        <p:spPr>
          <a:xfrm>
            <a:off x="573043" y="365126"/>
            <a:ext cx="4227557" cy="1331865"/>
          </a:xfrm>
        </p:spPr>
        <p:txBody>
          <a:body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7458B34-F735-D249-820C-C797A1F1FED6}"/>
              </a:ext>
            </a:extLst>
          </p:cNvPr>
          <p:cNvCxnSpPr>
            <a:cxnSpLocks/>
          </p:cNvCxnSpPr>
          <p:nvPr userDrawn="1"/>
        </p:nvCxnSpPr>
        <p:spPr>
          <a:xfrm>
            <a:off x="628651" y="17340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401F0FA0-1F46-E043-AE59-E85747041EFC}"/>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bg1"/>
                </a:solidFill>
              </a:defRPr>
            </a:lvl1pPr>
          </a:lstStyle>
          <a:p>
            <a:r>
              <a:rPr lang="en-US" dirty="0"/>
              <a:t>College of Public Health</a:t>
            </a:r>
          </a:p>
        </p:txBody>
      </p:sp>
      <p:pic>
        <p:nvPicPr>
          <p:cNvPr id="14" name="Picture 13">
            <a:extLst>
              <a:ext uri="{FF2B5EF4-FFF2-40B4-BE49-F238E27FC236}">
                <a16:creationId xmlns:a16="http://schemas.microsoft.com/office/drawing/2014/main" id="{AADB5E60-3D00-2445-93A3-D52213C51137}"/>
              </a:ext>
            </a:extLst>
          </p:cNvPr>
          <p:cNvPicPr>
            <a:picLocks noChangeAspect="1"/>
          </p:cNvPicPr>
          <p:nvPr userDrawn="1"/>
        </p:nvPicPr>
        <p:blipFill>
          <a:blip r:embed="rId3"/>
          <a:stretch>
            <a:fillRect/>
          </a:stretch>
        </p:blipFill>
        <p:spPr>
          <a:xfrm>
            <a:off x="628650" y="6228591"/>
            <a:ext cx="1337151" cy="635147"/>
          </a:xfrm>
          <a:prstGeom prst="rect">
            <a:avLst/>
          </a:prstGeom>
        </p:spPr>
      </p:pic>
    </p:spTree>
    <p:extLst>
      <p:ext uri="{BB962C8B-B14F-4D97-AF65-F5344CB8AC3E}">
        <p14:creationId xmlns:p14="http://schemas.microsoft.com/office/powerpoint/2010/main" val="262550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D99024-F68B-C04C-A2AC-E78D62D8E79D}"/>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5319933" y="2855783"/>
            <a:ext cx="3824068" cy="3537931"/>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5319932" y="0"/>
            <a:ext cx="1895877" cy="2817680"/>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7252028" y="0"/>
            <a:ext cx="1895877" cy="2817680"/>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563776" y="365126"/>
            <a:ext cx="4227557" cy="1331865"/>
          </a:xfrm>
        </p:spPr>
        <p:txBody>
          <a:body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628651" y="17340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628650" y="1962387"/>
            <a:ext cx="4171950" cy="3923407"/>
          </a:xfrm>
        </p:spPr>
        <p:txBody>
          <a:bodyPr/>
          <a:lstStyle>
            <a:lvl1pPr marL="171450" indent="-171450">
              <a:buSzPct val="950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757E0904-C0C0-C444-8526-10F5A0BCCCC3}"/>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bg1"/>
                </a:solidFill>
              </a:defRPr>
            </a:lvl1pPr>
          </a:lstStyle>
          <a:p>
            <a:r>
              <a:rPr lang="en-US" dirty="0"/>
              <a:t>College of Public Health</a:t>
            </a:r>
          </a:p>
        </p:txBody>
      </p:sp>
      <p:pic>
        <p:nvPicPr>
          <p:cNvPr id="13" name="Picture 12">
            <a:extLst>
              <a:ext uri="{FF2B5EF4-FFF2-40B4-BE49-F238E27FC236}">
                <a16:creationId xmlns:a16="http://schemas.microsoft.com/office/drawing/2014/main" id="{D5C05709-C64C-4E48-ADA0-05F2402FBAB3}"/>
              </a:ext>
            </a:extLst>
          </p:cNvPr>
          <p:cNvPicPr>
            <a:picLocks noChangeAspect="1"/>
          </p:cNvPicPr>
          <p:nvPr userDrawn="1"/>
        </p:nvPicPr>
        <p:blipFill>
          <a:blip r:embed="rId3"/>
          <a:stretch>
            <a:fillRect/>
          </a:stretch>
        </p:blipFill>
        <p:spPr>
          <a:xfrm>
            <a:off x="628650" y="6228591"/>
            <a:ext cx="1337151" cy="635147"/>
          </a:xfrm>
          <a:prstGeom prst="rect">
            <a:avLst/>
          </a:prstGeom>
        </p:spPr>
      </p:pic>
    </p:spTree>
    <p:extLst>
      <p:ext uri="{BB962C8B-B14F-4D97-AF65-F5344CB8AC3E}">
        <p14:creationId xmlns:p14="http://schemas.microsoft.com/office/powerpoint/2010/main" val="133807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6EBBA0-2B0E-FB4D-B3E3-D6D8CFD2D304}"/>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554509" y="494273"/>
            <a:ext cx="7886700" cy="869089"/>
          </a:xfrm>
        </p:spPr>
        <p:txBody>
          <a:body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628651"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554510" y="1570038"/>
            <a:ext cx="7886700" cy="4114800"/>
          </a:xfrm>
        </p:spPr>
        <p:txBody>
          <a:bodyPr/>
          <a:lstStyle/>
          <a:p>
            <a:r>
              <a:rPr lang="en-US" dirty="0"/>
              <a:t>Click icon to add chart</a:t>
            </a:r>
          </a:p>
        </p:txBody>
      </p:sp>
      <p:sp>
        <p:nvSpPr>
          <p:cNvPr id="9" name="Footer Placeholder 4">
            <a:extLst>
              <a:ext uri="{FF2B5EF4-FFF2-40B4-BE49-F238E27FC236}">
                <a16:creationId xmlns:a16="http://schemas.microsoft.com/office/drawing/2014/main" id="{35D72E00-D5A0-3949-A13A-E74226E1A031}"/>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bg1"/>
                </a:solidFill>
              </a:defRPr>
            </a:lvl1pPr>
          </a:lstStyle>
          <a:p>
            <a:r>
              <a:rPr lang="en-US" dirty="0"/>
              <a:t>College of Public Health</a:t>
            </a:r>
          </a:p>
        </p:txBody>
      </p:sp>
      <p:pic>
        <p:nvPicPr>
          <p:cNvPr id="11" name="Picture 10">
            <a:extLst>
              <a:ext uri="{FF2B5EF4-FFF2-40B4-BE49-F238E27FC236}">
                <a16:creationId xmlns:a16="http://schemas.microsoft.com/office/drawing/2014/main" id="{74A12B3D-5C17-A448-B655-A9DD7C2ED828}"/>
              </a:ext>
            </a:extLst>
          </p:cNvPr>
          <p:cNvPicPr>
            <a:picLocks noChangeAspect="1"/>
          </p:cNvPicPr>
          <p:nvPr userDrawn="1"/>
        </p:nvPicPr>
        <p:blipFill>
          <a:blip r:embed="rId2"/>
          <a:stretch>
            <a:fillRect/>
          </a:stretch>
        </p:blipFill>
        <p:spPr>
          <a:xfrm>
            <a:off x="628650" y="6228591"/>
            <a:ext cx="1337151" cy="635147"/>
          </a:xfrm>
          <a:prstGeom prst="rect">
            <a:avLst/>
          </a:prstGeom>
        </p:spPr>
      </p:pic>
    </p:spTree>
    <p:extLst>
      <p:ext uri="{BB962C8B-B14F-4D97-AF65-F5344CB8AC3E}">
        <p14:creationId xmlns:p14="http://schemas.microsoft.com/office/powerpoint/2010/main" val="314276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628650" y="365126"/>
            <a:ext cx="7886700" cy="8961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63" r:id="rId3"/>
    <p:sldLayoutId id="2147483661" r:id="rId4"/>
    <p:sldLayoutId id="2147483650" r:id="rId5"/>
    <p:sldLayoutId id="2147483662" r:id="rId6"/>
    <p:sldLayoutId id="2147483654" r:id="rId7"/>
    <p:sldLayoutId id="2147483655" r:id="rId8"/>
    <p:sldLayoutId id="2147483665" r:id="rId9"/>
    <p:sldLayoutId id="2147483664" r:id="rId10"/>
    <p:sldLayoutId id="2147483666" r:id="rId11"/>
  </p:sldLayoutIdLst>
  <p:hf sldNum="0" hdr="0" dt="0"/>
  <p:txStyles>
    <p:titleStyle>
      <a:lvl1pPr algn="l" defTabSz="6858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a:xfrm>
            <a:off x="628648" y="2507381"/>
            <a:ext cx="8020051" cy="1843238"/>
          </a:xfrm>
        </p:spPr>
        <p:txBody>
          <a:bodyPr>
            <a:noAutofit/>
          </a:bodyPr>
          <a:lstStyle/>
          <a:p>
            <a:r>
              <a:rPr lang="en-US" sz="3600" dirty="0"/>
              <a:t>Access to Vaccine for Children Providers and HPV Vaccination in Rural Children and Adolescents</a:t>
            </a:r>
          </a:p>
        </p:txBody>
      </p:sp>
      <p:sp>
        <p:nvSpPr>
          <p:cNvPr id="12" name="Subtitle 11">
            <a:extLst>
              <a:ext uri="{FF2B5EF4-FFF2-40B4-BE49-F238E27FC236}">
                <a16:creationId xmlns:a16="http://schemas.microsoft.com/office/drawing/2014/main" id="{ADA0161C-D166-6E4C-8069-E1FBFE0BE5F2}"/>
              </a:ext>
            </a:extLst>
          </p:cNvPr>
          <p:cNvSpPr>
            <a:spLocks noGrp="1"/>
          </p:cNvSpPr>
          <p:nvPr>
            <p:ph type="subTitle" idx="1"/>
          </p:nvPr>
        </p:nvSpPr>
        <p:spPr>
          <a:xfrm>
            <a:off x="628649" y="4574783"/>
            <a:ext cx="7636462" cy="407460"/>
          </a:xfrm>
        </p:spPr>
        <p:txBody>
          <a:bodyPr>
            <a:noAutofit/>
          </a:bodyPr>
          <a:lstStyle/>
          <a:p>
            <a:r>
              <a:rPr lang="en-US" dirty="0"/>
              <a:t>Whitney E. Zahnd, PhD</a:t>
            </a:r>
          </a:p>
          <a:p>
            <a:r>
              <a:rPr lang="en-US" dirty="0"/>
              <a:t>Assistant Professor, Department of Health Management and Policy</a:t>
            </a:r>
          </a:p>
          <a:p>
            <a:r>
              <a:rPr lang="en-US" dirty="0"/>
              <a:t>Full Member, Holden Comprehensive Cancer Center </a:t>
            </a:r>
          </a:p>
        </p:txBody>
      </p:sp>
      <p:sp>
        <p:nvSpPr>
          <p:cNvPr id="13" name="Text Placeholder 12">
            <a:extLst>
              <a:ext uri="{FF2B5EF4-FFF2-40B4-BE49-F238E27FC236}">
                <a16:creationId xmlns:a16="http://schemas.microsoft.com/office/drawing/2014/main" id="{6C5EE2B8-026E-D04B-8925-60FA6F76C380}"/>
              </a:ext>
            </a:extLst>
          </p:cNvPr>
          <p:cNvSpPr>
            <a:spLocks noGrp="1"/>
          </p:cNvSpPr>
          <p:nvPr>
            <p:ph type="body" sz="quarter" idx="10"/>
          </p:nvPr>
        </p:nvSpPr>
        <p:spPr>
          <a:xfrm>
            <a:off x="637917" y="5769052"/>
            <a:ext cx="6858000" cy="463108"/>
          </a:xfrm>
        </p:spPr>
        <p:txBody>
          <a:bodyPr/>
          <a:lstStyle/>
          <a:p>
            <a:r>
              <a:rPr lang="en-US" dirty="0"/>
              <a:t>HPV Roundtable Annual Meeting</a:t>
            </a:r>
          </a:p>
        </p:txBody>
      </p:sp>
      <p:sp>
        <p:nvSpPr>
          <p:cNvPr id="5" name="Footer Placeholder 4">
            <a:extLst>
              <a:ext uri="{FF2B5EF4-FFF2-40B4-BE49-F238E27FC236}">
                <a16:creationId xmlns:a16="http://schemas.microsoft.com/office/drawing/2014/main" id="{A71FEB04-6AB2-DD4F-B560-E3674C11A535}"/>
              </a:ext>
            </a:extLst>
          </p:cNvPr>
          <p:cNvSpPr>
            <a:spLocks noGrp="1"/>
          </p:cNvSpPr>
          <p:nvPr>
            <p:ph type="ftr" sz="quarter" idx="3"/>
          </p:nvPr>
        </p:nvSpPr>
        <p:spPr/>
        <p:txBody>
          <a:bodyPr/>
          <a:lstStyle/>
          <a:p>
            <a:r>
              <a:rPr lang="en-US" dirty="0"/>
              <a:t>College of Public Health</a:t>
            </a:r>
          </a:p>
        </p:txBody>
      </p:sp>
    </p:spTree>
    <p:extLst>
      <p:ext uri="{BB962C8B-B14F-4D97-AF65-F5344CB8AC3E}">
        <p14:creationId xmlns:p14="http://schemas.microsoft.com/office/powerpoint/2010/main" val="38925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848C61-C124-4C49-97C4-0B76F6D2E36A}"/>
              </a:ext>
            </a:extLst>
          </p:cNvPr>
          <p:cNvSpPr>
            <a:spLocks noGrp="1"/>
          </p:cNvSpPr>
          <p:nvPr>
            <p:ph type="ctrTitle"/>
          </p:nvPr>
        </p:nvSpPr>
        <p:spPr>
          <a:xfrm>
            <a:off x="1063655" y="3367174"/>
            <a:ext cx="6858000" cy="1843238"/>
          </a:xfrm>
        </p:spPr>
        <p:txBody>
          <a:bodyPr>
            <a:normAutofit/>
          </a:bodyPr>
          <a:lstStyle/>
          <a:p>
            <a:r>
              <a:rPr lang="en-US" dirty="0"/>
              <a:t>Thank you!</a:t>
            </a:r>
            <a:br>
              <a:rPr lang="en-US" dirty="0"/>
            </a:br>
            <a:r>
              <a:rPr lang="en-US" sz="2800" dirty="0"/>
              <a:t>whitney-zahnd@uiowa.edu</a:t>
            </a:r>
            <a:br>
              <a:rPr lang="en-US" sz="2800" dirty="0"/>
            </a:br>
            <a:r>
              <a:rPr lang="en-US" sz="2800" dirty="0"/>
              <a:t>@whitneyzahnd</a:t>
            </a:r>
            <a:endParaRPr lang="en-US" dirty="0"/>
          </a:p>
        </p:txBody>
      </p:sp>
      <p:sp>
        <p:nvSpPr>
          <p:cNvPr id="2" name="Footer Placeholder 1">
            <a:extLst>
              <a:ext uri="{FF2B5EF4-FFF2-40B4-BE49-F238E27FC236}">
                <a16:creationId xmlns:a16="http://schemas.microsoft.com/office/drawing/2014/main" id="{57AB9F6C-73AD-294A-A3E0-6E87246DD627}"/>
              </a:ext>
            </a:extLst>
          </p:cNvPr>
          <p:cNvSpPr>
            <a:spLocks noGrp="1"/>
          </p:cNvSpPr>
          <p:nvPr>
            <p:ph type="ftr" sz="quarter" idx="3"/>
          </p:nvPr>
        </p:nvSpPr>
        <p:spPr/>
        <p:txBody>
          <a:bodyPr/>
          <a:lstStyle/>
          <a:p>
            <a:r>
              <a:rPr lang="en-US" dirty="0"/>
              <a:t>College of Public Health</a:t>
            </a:r>
          </a:p>
        </p:txBody>
      </p:sp>
      <p:pic>
        <p:nvPicPr>
          <p:cNvPr id="4" name="Graphic 3" descr="Email with solid fill">
            <a:extLst>
              <a:ext uri="{FF2B5EF4-FFF2-40B4-BE49-F238E27FC236}">
                <a16:creationId xmlns:a16="http://schemas.microsoft.com/office/drawing/2014/main" id="{98B0BA30-A612-46E2-8EA7-558A62B333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3315" y="3723941"/>
            <a:ext cx="610340" cy="610340"/>
          </a:xfrm>
          <a:prstGeom prst="rect">
            <a:avLst/>
          </a:prstGeom>
        </p:spPr>
      </p:pic>
      <p:pic>
        <p:nvPicPr>
          <p:cNvPr id="1026" name="Picture 2" descr="Twitter Logo transparent PNG - StickPNG">
            <a:extLst>
              <a:ext uri="{FF2B5EF4-FFF2-40B4-BE49-F238E27FC236}">
                <a16:creationId xmlns:a16="http://schemas.microsoft.com/office/drawing/2014/main" id="{12BC40DE-1382-439C-9A31-C966AE8F4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11" y="4430474"/>
            <a:ext cx="521148" cy="52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23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153B-8020-424A-A5E7-57A9478D170E}"/>
              </a:ext>
            </a:extLst>
          </p:cNvPr>
          <p:cNvSpPr>
            <a:spLocks noGrp="1"/>
          </p:cNvSpPr>
          <p:nvPr>
            <p:ph type="title"/>
          </p:nvPr>
        </p:nvSpPr>
        <p:spPr/>
        <p:txBody>
          <a:bodyPr>
            <a:normAutofit fontScale="90000"/>
          </a:bodyPr>
          <a:lstStyle/>
          <a:p>
            <a:r>
              <a:rPr lang="en-US" sz="3600" dirty="0"/>
              <a:t>Rural Disparities in HPV-Associated Cancers and HPV Vaccination</a:t>
            </a:r>
            <a:endParaRPr lang="en-US" dirty="0"/>
          </a:p>
        </p:txBody>
      </p:sp>
      <p:sp>
        <p:nvSpPr>
          <p:cNvPr id="12" name="Content Placeholder 11">
            <a:extLst>
              <a:ext uri="{FF2B5EF4-FFF2-40B4-BE49-F238E27FC236}">
                <a16:creationId xmlns:a16="http://schemas.microsoft.com/office/drawing/2014/main" id="{329D751B-A63C-4DC6-95E4-8F3EA1500ABC}"/>
              </a:ext>
            </a:extLst>
          </p:cNvPr>
          <p:cNvSpPr>
            <a:spLocks noGrp="1"/>
          </p:cNvSpPr>
          <p:nvPr>
            <p:ph idx="1"/>
          </p:nvPr>
        </p:nvSpPr>
        <p:spPr>
          <a:xfrm>
            <a:off x="628650" y="1987101"/>
            <a:ext cx="3267075" cy="4018000"/>
          </a:xfrm>
        </p:spPr>
        <p:txBody>
          <a:bodyPr/>
          <a:lstStyle/>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Rural populations have higher rates of HPV-associated cancers than urban</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Rural rates of HPV-associated cancers increased 19.3% between 1995 and 2013 while urban rates remained stable </a:t>
            </a:r>
            <a:endParaRPr lang="en-US" b="0" i="0" dirty="0">
              <a:solidFill>
                <a:srgbClr val="000000"/>
              </a:solidFill>
              <a:effectLst/>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55A06AFA-30B5-4618-B3A8-BE08FDFA55AD}"/>
              </a:ext>
            </a:extLst>
          </p:cNvPr>
          <p:cNvSpPr>
            <a:spLocks noGrp="1"/>
          </p:cNvSpPr>
          <p:nvPr>
            <p:ph type="ftr" sz="quarter" idx="3"/>
          </p:nvPr>
        </p:nvSpPr>
        <p:spPr/>
        <p:txBody>
          <a:bodyPr/>
          <a:lstStyle/>
          <a:p>
            <a:r>
              <a:rPr lang="en-US" dirty="0"/>
              <a:t>College of Public Health</a:t>
            </a:r>
          </a:p>
        </p:txBody>
      </p:sp>
      <p:pic>
        <p:nvPicPr>
          <p:cNvPr id="1026" name="Picture 2">
            <a:extLst>
              <a:ext uri="{FF2B5EF4-FFF2-40B4-BE49-F238E27FC236}">
                <a16:creationId xmlns:a16="http://schemas.microsoft.com/office/drawing/2014/main" id="{4C312A50-B7FE-4911-9BCB-6B499C8AE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4" y="2179326"/>
            <a:ext cx="4772025" cy="24993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42F8206-423B-47F8-BA68-DAF3342499BE}"/>
              </a:ext>
            </a:extLst>
          </p:cNvPr>
          <p:cNvSpPr txBox="1"/>
          <p:nvPr/>
        </p:nvSpPr>
        <p:spPr>
          <a:xfrm>
            <a:off x="457200" y="5715000"/>
            <a:ext cx="8362949" cy="369332"/>
          </a:xfrm>
          <a:prstGeom prst="rect">
            <a:avLst/>
          </a:prstGeom>
          <a:noFill/>
        </p:spPr>
        <p:txBody>
          <a:bodyPr wrap="square" rtlCol="0">
            <a:spAutoFit/>
          </a:bodyPr>
          <a:lstStyle/>
          <a:p>
            <a:r>
              <a:rPr lang="en-US" dirty="0"/>
              <a:t>Sources: Zahnd et al. </a:t>
            </a:r>
            <a:r>
              <a:rPr lang="en-US" i="1" dirty="0"/>
              <a:t>CEBP</a:t>
            </a:r>
            <a:r>
              <a:rPr lang="en-US" dirty="0"/>
              <a:t>, 2018; Walker et al. </a:t>
            </a:r>
            <a:r>
              <a:rPr lang="en-US" i="1" dirty="0"/>
              <a:t>Hum Vaccin Immunother</a:t>
            </a:r>
            <a:r>
              <a:rPr lang="en-US" dirty="0"/>
              <a:t>. 2020</a:t>
            </a:r>
          </a:p>
        </p:txBody>
      </p:sp>
    </p:spTree>
    <p:extLst>
      <p:ext uri="{BB962C8B-B14F-4D97-AF65-F5344CB8AC3E}">
        <p14:creationId xmlns:p14="http://schemas.microsoft.com/office/powerpoint/2010/main" val="322980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3843-58BC-4410-8BB0-5B1D397C1086}"/>
              </a:ext>
            </a:extLst>
          </p:cNvPr>
          <p:cNvSpPr>
            <a:spLocks noGrp="1"/>
          </p:cNvSpPr>
          <p:nvPr>
            <p:ph type="title"/>
          </p:nvPr>
        </p:nvSpPr>
        <p:spPr/>
        <p:txBody>
          <a:bodyPr>
            <a:noAutofit/>
          </a:bodyPr>
          <a:lstStyle/>
          <a:p>
            <a:r>
              <a:rPr lang="en-US" sz="3200" dirty="0"/>
              <a:t>Policy Approaches to Improve HPV Vaccination in Rural Communities</a:t>
            </a:r>
          </a:p>
        </p:txBody>
      </p:sp>
      <p:sp>
        <p:nvSpPr>
          <p:cNvPr id="11" name="Content Placeholder 10">
            <a:extLst>
              <a:ext uri="{FF2B5EF4-FFF2-40B4-BE49-F238E27FC236}">
                <a16:creationId xmlns:a16="http://schemas.microsoft.com/office/drawing/2014/main" id="{2AC2AD47-C614-4BBE-8F59-8068E90BAAF9}"/>
              </a:ext>
            </a:extLst>
          </p:cNvPr>
          <p:cNvSpPr>
            <a:spLocks noGrp="1"/>
          </p:cNvSpPr>
          <p:nvPr>
            <p:ph idx="1"/>
          </p:nvPr>
        </p:nvSpPr>
        <p:spPr>
          <a:xfrm>
            <a:off x="628650" y="1987101"/>
            <a:ext cx="3943350" cy="4018000"/>
          </a:xfrm>
        </p:spPr>
        <p:txBody>
          <a:bodyPr/>
          <a:lstStyle/>
          <a:p>
            <a:pPr>
              <a:buFont typeface="Arial" panose="020B0604020202020204" pitchFamily="34" charset="0"/>
              <a:buChar char="•"/>
            </a:pPr>
            <a:r>
              <a:rPr lang="en-US" dirty="0"/>
              <a:t>CDC Rural Cancer Policy Brief—offer HPV vaccination at lower out-of-pocket costs</a:t>
            </a:r>
          </a:p>
          <a:p>
            <a:pPr>
              <a:buFont typeface="Arial" panose="020B0604020202020204" pitchFamily="34" charset="0"/>
              <a:buChar char="•"/>
            </a:pPr>
            <a:r>
              <a:rPr lang="en-US" dirty="0"/>
              <a:t>Commentary by Vanderpool and colleagues identified participation in the Vaccine for Children program as a little “p” policy approach to increase vaccination in rural communities  </a:t>
            </a:r>
          </a:p>
        </p:txBody>
      </p:sp>
      <p:sp>
        <p:nvSpPr>
          <p:cNvPr id="4" name="Footer Placeholder 3">
            <a:extLst>
              <a:ext uri="{FF2B5EF4-FFF2-40B4-BE49-F238E27FC236}">
                <a16:creationId xmlns:a16="http://schemas.microsoft.com/office/drawing/2014/main" id="{3373E7A9-1224-433A-BE95-1F8745F3B092}"/>
              </a:ext>
            </a:extLst>
          </p:cNvPr>
          <p:cNvSpPr>
            <a:spLocks noGrp="1"/>
          </p:cNvSpPr>
          <p:nvPr>
            <p:ph type="ftr" sz="quarter" idx="3"/>
          </p:nvPr>
        </p:nvSpPr>
        <p:spPr/>
        <p:txBody>
          <a:bodyPr/>
          <a:lstStyle/>
          <a:p>
            <a:r>
              <a:rPr lang="en-US" dirty="0"/>
              <a:t>College of Public Health</a:t>
            </a:r>
          </a:p>
        </p:txBody>
      </p:sp>
      <p:pic>
        <p:nvPicPr>
          <p:cNvPr id="2052" name="Picture 4">
            <a:extLst>
              <a:ext uri="{FF2B5EF4-FFF2-40B4-BE49-F238E27FC236}">
                <a16:creationId xmlns:a16="http://schemas.microsoft.com/office/drawing/2014/main" id="{2E472D06-1A12-434B-9F8D-E319206AC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120" y="1987101"/>
            <a:ext cx="3390900" cy="2619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2BEAB2-49A1-40F0-B5F0-67404EC9764A}"/>
              </a:ext>
            </a:extLst>
          </p:cNvPr>
          <p:cNvSpPr txBox="1"/>
          <p:nvPr/>
        </p:nvSpPr>
        <p:spPr>
          <a:xfrm>
            <a:off x="710214" y="5788241"/>
            <a:ext cx="7501631" cy="369332"/>
          </a:xfrm>
          <a:prstGeom prst="rect">
            <a:avLst/>
          </a:prstGeom>
          <a:noFill/>
        </p:spPr>
        <p:txBody>
          <a:bodyPr wrap="square" rtlCol="0">
            <a:spAutoFit/>
          </a:bodyPr>
          <a:lstStyle/>
          <a:p>
            <a:r>
              <a:rPr lang="en-US" dirty="0"/>
              <a:t>Source: CDC; Vanderpool et al, 2019,</a:t>
            </a:r>
            <a:r>
              <a:rPr lang="en-US" i="1" dirty="0"/>
              <a:t> Hum Vaccin Immunother</a:t>
            </a:r>
            <a:r>
              <a:rPr lang="en-US" dirty="0"/>
              <a:t>. </a:t>
            </a:r>
          </a:p>
        </p:txBody>
      </p:sp>
    </p:spTree>
    <p:extLst>
      <p:ext uri="{BB962C8B-B14F-4D97-AF65-F5344CB8AC3E}">
        <p14:creationId xmlns:p14="http://schemas.microsoft.com/office/powerpoint/2010/main" val="315306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8B4661-39A2-49A6-B7F7-A9A412422A4C}"/>
              </a:ext>
            </a:extLst>
          </p:cNvPr>
          <p:cNvSpPr>
            <a:spLocks noGrp="1"/>
          </p:cNvSpPr>
          <p:nvPr>
            <p:ph type="title"/>
          </p:nvPr>
        </p:nvSpPr>
        <p:spPr/>
        <p:txBody>
          <a:bodyPr/>
          <a:lstStyle/>
          <a:p>
            <a:endParaRPr lang="en-US" dirty="0"/>
          </a:p>
        </p:txBody>
      </p:sp>
      <p:pic>
        <p:nvPicPr>
          <p:cNvPr id="10" name="Content Placeholder 9">
            <a:extLst>
              <a:ext uri="{FF2B5EF4-FFF2-40B4-BE49-F238E27FC236}">
                <a16:creationId xmlns:a16="http://schemas.microsoft.com/office/drawing/2014/main" id="{70C90C0A-CC62-4677-B004-0D692269D69B}"/>
              </a:ext>
            </a:extLst>
          </p:cNvPr>
          <p:cNvPicPr>
            <a:picLocks noGrp="1" noChangeAspect="1"/>
          </p:cNvPicPr>
          <p:nvPr>
            <p:ph idx="1"/>
          </p:nvPr>
        </p:nvPicPr>
        <p:blipFill>
          <a:blip r:embed="rId2"/>
          <a:stretch>
            <a:fillRect/>
          </a:stretch>
        </p:blipFill>
        <p:spPr>
          <a:xfrm>
            <a:off x="628650" y="1924921"/>
            <a:ext cx="7886700" cy="3722533"/>
          </a:xfrm>
        </p:spPr>
      </p:pic>
    </p:spTree>
    <p:extLst>
      <p:ext uri="{BB962C8B-B14F-4D97-AF65-F5344CB8AC3E}">
        <p14:creationId xmlns:p14="http://schemas.microsoft.com/office/powerpoint/2010/main" val="266653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4676-A433-438C-86B6-82A4885C84CE}"/>
              </a:ext>
            </a:extLst>
          </p:cNvPr>
          <p:cNvSpPr>
            <a:spLocks noGrp="1"/>
          </p:cNvSpPr>
          <p:nvPr>
            <p:ph type="title"/>
          </p:nvPr>
        </p:nvSpPr>
        <p:spPr/>
        <p:txBody>
          <a:bodyPr/>
          <a:lstStyle/>
          <a:p>
            <a:r>
              <a:rPr lang="en-US" dirty="0"/>
              <a:t>Access to Vaccine for Children Providers in SC</a:t>
            </a:r>
          </a:p>
        </p:txBody>
      </p:sp>
      <p:pic>
        <p:nvPicPr>
          <p:cNvPr id="6" name="Content Placeholder 5" descr="Chart, scatter chart&#10;&#10;Description automatically generated">
            <a:extLst>
              <a:ext uri="{FF2B5EF4-FFF2-40B4-BE49-F238E27FC236}">
                <a16:creationId xmlns:a16="http://schemas.microsoft.com/office/drawing/2014/main" id="{0830B683-09C3-44DA-89E3-7003783E8782}"/>
              </a:ext>
            </a:extLst>
          </p:cNvPr>
          <p:cNvPicPr>
            <a:picLocks noGrp="1" noChangeAspect="1"/>
          </p:cNvPicPr>
          <p:nvPr>
            <p:ph idx="1"/>
          </p:nvPr>
        </p:nvPicPr>
        <p:blipFill>
          <a:blip r:embed="rId2"/>
          <a:stretch>
            <a:fillRect/>
          </a:stretch>
        </p:blipFill>
        <p:spPr>
          <a:xfrm>
            <a:off x="95250" y="2052637"/>
            <a:ext cx="4437530" cy="3429001"/>
          </a:xfrm>
        </p:spPr>
      </p:pic>
      <p:sp>
        <p:nvSpPr>
          <p:cNvPr id="4" name="Footer Placeholder 3">
            <a:extLst>
              <a:ext uri="{FF2B5EF4-FFF2-40B4-BE49-F238E27FC236}">
                <a16:creationId xmlns:a16="http://schemas.microsoft.com/office/drawing/2014/main" id="{7F3D0012-B9DF-484A-8832-FE4F31C22A58}"/>
              </a:ext>
            </a:extLst>
          </p:cNvPr>
          <p:cNvSpPr>
            <a:spLocks noGrp="1"/>
          </p:cNvSpPr>
          <p:nvPr>
            <p:ph type="ftr" sz="quarter" idx="3"/>
          </p:nvPr>
        </p:nvSpPr>
        <p:spPr/>
        <p:txBody>
          <a:bodyPr/>
          <a:lstStyle/>
          <a:p>
            <a:r>
              <a:rPr lang="en-US" dirty="0"/>
              <a:t>College of Public Health</a:t>
            </a:r>
          </a:p>
        </p:txBody>
      </p:sp>
      <p:pic>
        <p:nvPicPr>
          <p:cNvPr id="10" name="Picture 9" descr="Map&#10;&#10;Description automatically generated">
            <a:extLst>
              <a:ext uri="{FF2B5EF4-FFF2-40B4-BE49-F238E27FC236}">
                <a16:creationId xmlns:a16="http://schemas.microsoft.com/office/drawing/2014/main" id="{E419F1B8-A5EB-4592-BB21-79BDDB732B87}"/>
              </a:ext>
            </a:extLst>
          </p:cNvPr>
          <p:cNvPicPr>
            <a:picLocks noChangeAspect="1"/>
          </p:cNvPicPr>
          <p:nvPr/>
        </p:nvPicPr>
        <p:blipFill>
          <a:blip r:embed="rId3"/>
          <a:stretch>
            <a:fillRect/>
          </a:stretch>
        </p:blipFill>
        <p:spPr>
          <a:xfrm>
            <a:off x="4383044" y="2052637"/>
            <a:ext cx="4437530" cy="3429000"/>
          </a:xfrm>
          <a:prstGeom prst="rect">
            <a:avLst/>
          </a:prstGeom>
        </p:spPr>
      </p:pic>
    </p:spTree>
    <p:extLst>
      <p:ext uri="{BB962C8B-B14F-4D97-AF65-F5344CB8AC3E}">
        <p14:creationId xmlns:p14="http://schemas.microsoft.com/office/powerpoint/2010/main" val="2754226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694B-CCBF-458B-88E2-47E6C8DAB18F}"/>
              </a:ext>
            </a:extLst>
          </p:cNvPr>
          <p:cNvSpPr>
            <a:spLocks noGrp="1"/>
          </p:cNvSpPr>
          <p:nvPr>
            <p:ph type="title"/>
          </p:nvPr>
        </p:nvSpPr>
        <p:spPr/>
        <p:txBody>
          <a:bodyPr/>
          <a:lstStyle/>
          <a:p>
            <a:r>
              <a:rPr lang="en-US" dirty="0"/>
              <a:t>Access to Vaccine for Children Providers in SC</a:t>
            </a:r>
          </a:p>
        </p:txBody>
      </p:sp>
      <p:pic>
        <p:nvPicPr>
          <p:cNvPr id="6" name="Content Placeholder 5" descr="Diagram&#10;&#10;Description automatically generated">
            <a:extLst>
              <a:ext uri="{FF2B5EF4-FFF2-40B4-BE49-F238E27FC236}">
                <a16:creationId xmlns:a16="http://schemas.microsoft.com/office/drawing/2014/main" id="{D14792D6-99CD-491F-A5D9-86653CF322F4}"/>
              </a:ext>
            </a:extLst>
          </p:cNvPr>
          <p:cNvPicPr>
            <a:picLocks noGrp="1" noChangeAspect="1"/>
          </p:cNvPicPr>
          <p:nvPr>
            <p:ph idx="1"/>
          </p:nvPr>
        </p:nvPicPr>
        <p:blipFill>
          <a:blip r:embed="rId2"/>
          <a:stretch>
            <a:fillRect/>
          </a:stretch>
        </p:blipFill>
        <p:spPr>
          <a:xfrm>
            <a:off x="143342" y="1854384"/>
            <a:ext cx="5199716" cy="4017963"/>
          </a:xfrm>
        </p:spPr>
      </p:pic>
      <p:sp>
        <p:nvSpPr>
          <p:cNvPr id="4" name="Footer Placeholder 3">
            <a:extLst>
              <a:ext uri="{FF2B5EF4-FFF2-40B4-BE49-F238E27FC236}">
                <a16:creationId xmlns:a16="http://schemas.microsoft.com/office/drawing/2014/main" id="{AEEC8661-8D96-4E95-9F6B-FB8E520AD44C}"/>
              </a:ext>
            </a:extLst>
          </p:cNvPr>
          <p:cNvSpPr>
            <a:spLocks noGrp="1"/>
          </p:cNvSpPr>
          <p:nvPr>
            <p:ph type="ftr" sz="quarter" idx="3"/>
          </p:nvPr>
        </p:nvSpPr>
        <p:spPr/>
        <p:txBody>
          <a:bodyPr/>
          <a:lstStyle/>
          <a:p>
            <a:r>
              <a:rPr lang="en-US" dirty="0"/>
              <a:t>College of Public Health</a:t>
            </a:r>
          </a:p>
        </p:txBody>
      </p:sp>
      <p:sp>
        <p:nvSpPr>
          <p:cNvPr id="8" name="TextBox 7">
            <a:extLst>
              <a:ext uri="{FF2B5EF4-FFF2-40B4-BE49-F238E27FC236}">
                <a16:creationId xmlns:a16="http://schemas.microsoft.com/office/drawing/2014/main" id="{8E0C5741-148F-4EA5-B4CB-F768CE628E6D}"/>
              </a:ext>
            </a:extLst>
          </p:cNvPr>
          <p:cNvSpPr txBox="1"/>
          <p:nvPr/>
        </p:nvSpPr>
        <p:spPr>
          <a:xfrm>
            <a:off x="5255580" y="2121763"/>
            <a:ext cx="37362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More “hotspots” of access in rural areas </a:t>
            </a:r>
          </a:p>
          <a:p>
            <a:pPr marL="285750" indent="-285750">
              <a:buFont typeface="Arial" panose="020B0604020202020204" pitchFamily="34" charset="0"/>
              <a:buChar char="•"/>
            </a:pPr>
            <a:r>
              <a:rPr lang="en-US" dirty="0"/>
              <a:t>Higher mean spatial accessibility scores in rural areas (0.000548 vs. 0.000419)</a:t>
            </a:r>
          </a:p>
          <a:p>
            <a:pPr marL="285750" indent="-285750">
              <a:buFont typeface="Arial" panose="020B0604020202020204" pitchFamily="34" charset="0"/>
              <a:buChar char="•"/>
            </a:pPr>
            <a:r>
              <a:rPr lang="en-US" dirty="0"/>
              <a:t>No rural-urban differences in mean distance to the nearest VFC provider (7.5 vs. 6.5 miles; p=0.06)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80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5F81070-3167-4DCE-8A6B-3405426DA82D}"/>
              </a:ext>
            </a:extLst>
          </p:cNvPr>
          <p:cNvSpPr>
            <a:spLocks noGrp="1"/>
          </p:cNvSpPr>
          <p:nvPr>
            <p:ph type="title"/>
          </p:nvPr>
        </p:nvSpPr>
        <p:spPr>
          <a:xfrm>
            <a:off x="573044" y="365126"/>
            <a:ext cx="7886700" cy="1331865"/>
          </a:xfrm>
        </p:spPr>
        <p:txBody>
          <a:bodyPr/>
          <a:lstStyle/>
          <a:p>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Access to Vaccine for Children Providers in SC</a:t>
            </a:r>
            <a:endParaRPr lang="en-US" dirty="0"/>
          </a:p>
        </p:txBody>
      </p:sp>
      <p:pic>
        <p:nvPicPr>
          <p:cNvPr id="6" name="Content Placeholder 5" descr="Timeline&#10;&#10;Description automatically generated">
            <a:extLst>
              <a:ext uri="{FF2B5EF4-FFF2-40B4-BE49-F238E27FC236}">
                <a16:creationId xmlns:a16="http://schemas.microsoft.com/office/drawing/2014/main" id="{85A58255-1692-4922-8C7B-0A4474E752CA}"/>
              </a:ext>
            </a:extLst>
          </p:cNvPr>
          <p:cNvPicPr>
            <a:picLocks noGrp="1" noChangeAspect="1"/>
          </p:cNvPicPr>
          <p:nvPr>
            <p:ph idx="1"/>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628650" y="2277371"/>
            <a:ext cx="7886700" cy="3437459"/>
          </a:xfrm>
          <a:noFill/>
        </p:spPr>
      </p:pic>
      <p:sp>
        <p:nvSpPr>
          <p:cNvPr id="4" name="Footer Placeholder 3">
            <a:extLst>
              <a:ext uri="{FF2B5EF4-FFF2-40B4-BE49-F238E27FC236}">
                <a16:creationId xmlns:a16="http://schemas.microsoft.com/office/drawing/2014/main" id="{941F646F-DC61-4D70-93AC-451AF345AF91}"/>
              </a:ext>
            </a:extLst>
          </p:cNvPr>
          <p:cNvSpPr>
            <a:spLocks noGrp="1"/>
          </p:cNvSpPr>
          <p:nvPr>
            <p:ph type="ftr" sz="quarter" idx="3"/>
          </p:nvPr>
        </p:nvSpPr>
        <p:spPr>
          <a:xfrm>
            <a:off x="2126974" y="6441193"/>
            <a:ext cx="6276046" cy="365125"/>
          </a:xfrm>
        </p:spPr>
        <p:txBody>
          <a:bodyPr anchor="ctr">
            <a:normAutofit/>
          </a:bodyPr>
          <a:lstStyle/>
          <a:p>
            <a:pPr>
              <a:spcAft>
                <a:spcPts val="600"/>
              </a:spcAft>
            </a:pPr>
            <a:r>
              <a:rPr lang="en-US" dirty="0"/>
              <a:t>College of Public Health</a:t>
            </a:r>
          </a:p>
        </p:txBody>
      </p:sp>
    </p:spTree>
    <p:extLst>
      <p:ext uri="{BB962C8B-B14F-4D97-AF65-F5344CB8AC3E}">
        <p14:creationId xmlns:p14="http://schemas.microsoft.com/office/powerpoint/2010/main" val="20301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4676-A433-438C-86B6-82A4885C84CE}"/>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92C301BA-FE96-4A54-81C0-64A4698DEBDA}"/>
              </a:ext>
            </a:extLst>
          </p:cNvPr>
          <p:cNvSpPr>
            <a:spLocks noGrp="1"/>
          </p:cNvSpPr>
          <p:nvPr>
            <p:ph idx="1"/>
          </p:nvPr>
        </p:nvSpPr>
        <p:spPr/>
        <p:txBody>
          <a:bodyPr/>
          <a:lstStyle/>
          <a:p>
            <a:pPr>
              <a:buFont typeface="Arial" panose="020B0604020202020204" pitchFamily="34" charset="0"/>
              <a:buChar char="•"/>
            </a:pPr>
            <a:r>
              <a:rPr lang="en-US" dirty="0"/>
              <a:t>VFCs in South Carolina are an accessible avenue for HPV vaccination</a:t>
            </a:r>
          </a:p>
          <a:p>
            <a:pPr>
              <a:buFont typeface="Arial" panose="020B0604020202020204" pitchFamily="34" charset="0"/>
              <a:buChar char="•"/>
            </a:pPr>
            <a:r>
              <a:rPr lang="en-US" dirty="0"/>
              <a:t>Using spatial methods can help identify areas where there is additional need for vaccination services</a:t>
            </a:r>
          </a:p>
          <a:p>
            <a:pPr>
              <a:buFont typeface="Arial" panose="020B0604020202020204" pitchFamily="34" charset="0"/>
              <a:buChar char="•"/>
            </a:pPr>
            <a:r>
              <a:rPr lang="en-US" dirty="0"/>
              <a:t>Identifying the locations and types of VFC providers can help inform the planning and delivery of interventions </a:t>
            </a:r>
          </a:p>
          <a:p>
            <a:pPr lvl="1"/>
            <a:r>
              <a:rPr lang="en-US" dirty="0"/>
              <a:t>In rural South Carolina, the plurality of VFC providers were in federally designated health centers</a:t>
            </a:r>
          </a:p>
        </p:txBody>
      </p:sp>
      <p:sp>
        <p:nvSpPr>
          <p:cNvPr id="4" name="Footer Placeholder 3">
            <a:extLst>
              <a:ext uri="{FF2B5EF4-FFF2-40B4-BE49-F238E27FC236}">
                <a16:creationId xmlns:a16="http://schemas.microsoft.com/office/drawing/2014/main" id="{7F3D0012-B9DF-484A-8832-FE4F31C22A58}"/>
              </a:ext>
            </a:extLst>
          </p:cNvPr>
          <p:cNvSpPr>
            <a:spLocks noGrp="1"/>
          </p:cNvSpPr>
          <p:nvPr>
            <p:ph type="ftr" sz="quarter" idx="3"/>
          </p:nvPr>
        </p:nvSpPr>
        <p:spPr/>
        <p:txBody>
          <a:bodyPr/>
          <a:lstStyle/>
          <a:p>
            <a:r>
              <a:rPr lang="en-US" dirty="0"/>
              <a:t>College of Public Health</a:t>
            </a:r>
          </a:p>
        </p:txBody>
      </p:sp>
    </p:spTree>
    <p:extLst>
      <p:ext uri="{BB962C8B-B14F-4D97-AF65-F5344CB8AC3E}">
        <p14:creationId xmlns:p14="http://schemas.microsoft.com/office/powerpoint/2010/main" val="419159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E053-1F65-4A37-8ADB-D84B62A9A741}"/>
              </a:ext>
            </a:extLst>
          </p:cNvPr>
          <p:cNvSpPr>
            <a:spLocks noGrp="1"/>
          </p:cNvSpPr>
          <p:nvPr>
            <p:ph type="title"/>
          </p:nvPr>
        </p:nvSpPr>
        <p:spPr/>
        <p:txBody>
          <a:bodyPr/>
          <a:lstStyle/>
          <a:p>
            <a:r>
              <a:rPr lang="en-US" dirty="0"/>
              <a:t>Acknowledgements and Funding</a:t>
            </a:r>
          </a:p>
        </p:txBody>
      </p:sp>
      <p:sp>
        <p:nvSpPr>
          <p:cNvPr id="3" name="Content Placeholder 2">
            <a:extLst>
              <a:ext uri="{FF2B5EF4-FFF2-40B4-BE49-F238E27FC236}">
                <a16:creationId xmlns:a16="http://schemas.microsoft.com/office/drawing/2014/main" id="{53A96DC7-F17D-4483-85D1-2F6B09BA0790}"/>
              </a:ext>
            </a:extLst>
          </p:cNvPr>
          <p:cNvSpPr>
            <a:spLocks noGrp="1"/>
          </p:cNvSpPr>
          <p:nvPr>
            <p:ph idx="1"/>
          </p:nvPr>
        </p:nvSpPr>
        <p:spPr>
          <a:xfrm>
            <a:off x="158133" y="1987101"/>
            <a:ext cx="7886700" cy="4018000"/>
          </a:xfrm>
        </p:spPr>
        <p:txBody>
          <a:bodyPr/>
          <a:lstStyle/>
          <a:p>
            <a:pPr marL="0" indent="0">
              <a:buNone/>
            </a:pPr>
            <a:r>
              <a:rPr lang="en-US" dirty="0"/>
              <a:t>Collaborators:</a:t>
            </a:r>
          </a:p>
          <a:p>
            <a:pPr marL="0" indent="0">
              <a:buNone/>
            </a:pPr>
            <a:r>
              <a:rPr lang="en-US" dirty="0"/>
              <a:t>Radhika Ranganathan, MPhil</a:t>
            </a:r>
          </a:p>
          <a:p>
            <a:pPr marL="0" indent="0">
              <a:buNone/>
            </a:pPr>
            <a:r>
              <a:rPr lang="en-US" dirty="0"/>
              <a:t>Heather Brandt, PhD</a:t>
            </a:r>
          </a:p>
          <a:p>
            <a:pPr marL="0" indent="0">
              <a:buNone/>
            </a:pPr>
            <a:r>
              <a:rPr lang="en-US" dirty="0" err="1"/>
              <a:t>Sayward</a:t>
            </a:r>
            <a:r>
              <a:rPr lang="en-US" dirty="0"/>
              <a:t> Harrison, PhD</a:t>
            </a:r>
          </a:p>
          <a:p>
            <a:pPr marL="0" indent="0">
              <a:buNone/>
            </a:pPr>
            <a:r>
              <a:rPr lang="en-US" dirty="0"/>
              <a:t>Swann Arp Adams, PhD</a:t>
            </a:r>
          </a:p>
          <a:p>
            <a:pPr marL="0" indent="0">
              <a:buNone/>
            </a:pPr>
            <a:r>
              <a:rPr lang="en-US" dirty="0"/>
              <a:t>Jan Eberth, PhD</a:t>
            </a:r>
          </a:p>
        </p:txBody>
      </p:sp>
      <p:sp>
        <p:nvSpPr>
          <p:cNvPr id="4" name="Footer Placeholder 3">
            <a:extLst>
              <a:ext uri="{FF2B5EF4-FFF2-40B4-BE49-F238E27FC236}">
                <a16:creationId xmlns:a16="http://schemas.microsoft.com/office/drawing/2014/main" id="{883D4328-FF8C-41D6-814A-8FE2F2FAE53B}"/>
              </a:ext>
            </a:extLst>
          </p:cNvPr>
          <p:cNvSpPr>
            <a:spLocks noGrp="1"/>
          </p:cNvSpPr>
          <p:nvPr>
            <p:ph type="ftr" sz="quarter" idx="3"/>
          </p:nvPr>
        </p:nvSpPr>
        <p:spPr/>
        <p:txBody>
          <a:bodyPr/>
          <a:lstStyle/>
          <a:p>
            <a:r>
              <a:rPr lang="en-US"/>
              <a:t>College of Public Health</a:t>
            </a:r>
            <a:endParaRPr lang="en-US" dirty="0"/>
          </a:p>
        </p:txBody>
      </p:sp>
      <p:sp>
        <p:nvSpPr>
          <p:cNvPr id="5" name="TextBox 4">
            <a:extLst>
              <a:ext uri="{FF2B5EF4-FFF2-40B4-BE49-F238E27FC236}">
                <a16:creationId xmlns:a16="http://schemas.microsoft.com/office/drawing/2014/main" id="{B3D24BF3-67C2-4A38-81C0-3521D61FFF6D}"/>
              </a:ext>
            </a:extLst>
          </p:cNvPr>
          <p:cNvSpPr txBox="1"/>
          <p:nvPr/>
        </p:nvSpPr>
        <p:spPr>
          <a:xfrm>
            <a:off x="3819063" y="1948462"/>
            <a:ext cx="5166804" cy="4847481"/>
          </a:xfrm>
          <a:prstGeom prst="rect">
            <a:avLst/>
          </a:prstGeom>
          <a:noFill/>
        </p:spPr>
        <p:txBody>
          <a:bodyPr wrap="square" rtlCol="0">
            <a:spAutoFit/>
          </a:bodyPr>
          <a:lstStyle/>
          <a:p>
            <a:r>
              <a:rPr lang="en-US" sz="2100" dirty="0"/>
              <a:t>Funding:</a:t>
            </a:r>
          </a:p>
          <a:p>
            <a:r>
              <a:rPr lang="en-US" sz="2100" dirty="0"/>
              <a:t>This study was supported in part by the Federal Office of Rural Health Policy (FORHP), Health Resources and Services Administration (HRSA), U.S. Department of Health and Human Services (HHS) under U1CRH03711, as well as the SC Office of Rural and Primary Healthcare. The information, conclusions, and opinions expressed are those of the authors, and no endorsement by FORHP, HRSA, or HHS is intended or should be inferred. </a:t>
            </a:r>
          </a:p>
          <a:p>
            <a:endParaRPr lang="en-US" dirty="0"/>
          </a:p>
          <a:p>
            <a:endParaRPr lang="en-US" dirty="0"/>
          </a:p>
        </p:txBody>
      </p:sp>
    </p:spTree>
    <p:extLst>
      <p:ext uri="{BB962C8B-B14F-4D97-AF65-F5344CB8AC3E}">
        <p14:creationId xmlns:p14="http://schemas.microsoft.com/office/powerpoint/2010/main" val="4146611899"/>
      </p:ext>
    </p:extLst>
  </p:cSld>
  <p:clrMapOvr>
    <a:masterClrMapping/>
  </p:clrMapOvr>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WA-BRAND-Template-Widescreen" id="{A25A45C0-D9D8-A44F-9292-57D2DC0F3846}" vid="{DCED7445-4F60-224D-9666-5C3E6928A3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447</Words>
  <Application>Microsoft Office PowerPoint</Application>
  <PresentationFormat>On-screen Show (4:3)</PresentationFormat>
  <Paragraphs>43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Access to Vaccine for Children Providers and HPV Vaccination in Rural Children and Adolescents</vt:lpstr>
      <vt:lpstr>Rural Disparities in HPV-Associated Cancers and HPV Vaccination</vt:lpstr>
      <vt:lpstr>Policy Approaches to Improve HPV Vaccination in Rural Communities</vt:lpstr>
      <vt:lpstr>PowerPoint Presentation</vt:lpstr>
      <vt:lpstr>Access to Vaccine for Children Providers in SC</vt:lpstr>
      <vt:lpstr>Access to Vaccine for Children Providers in SC</vt:lpstr>
      <vt:lpstr>Access to Vaccine for Children Providers in SC</vt:lpstr>
      <vt:lpstr>Key Takeaways</vt:lpstr>
      <vt:lpstr>Acknowledgements and Funding</vt:lpstr>
      <vt:lpstr>Thank you! whitney-zahnd@uiowa.edu @whitneyzahnd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the Presentation Title Slide</dc:title>
  <dc:creator>Corliss, Jessica A</dc:creator>
  <cp:lastModifiedBy>Janie Godbold</cp:lastModifiedBy>
  <cp:revision>14</cp:revision>
  <dcterms:created xsi:type="dcterms:W3CDTF">2020-02-03T17:28:51Z</dcterms:created>
  <dcterms:modified xsi:type="dcterms:W3CDTF">2021-07-15T21:44:15Z</dcterms:modified>
</cp:coreProperties>
</file>