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7"/>
  </p:notesMasterIdLst>
  <p:handoutMasterIdLst>
    <p:handoutMasterId r:id="rId18"/>
  </p:handoutMasterIdLst>
  <p:sldIdLst>
    <p:sldId id="391" r:id="rId2"/>
    <p:sldId id="524" r:id="rId3"/>
    <p:sldId id="527" r:id="rId4"/>
    <p:sldId id="537" r:id="rId5"/>
    <p:sldId id="526" r:id="rId6"/>
    <p:sldId id="529" r:id="rId7"/>
    <p:sldId id="530" r:id="rId8"/>
    <p:sldId id="534" r:id="rId9"/>
    <p:sldId id="535" r:id="rId10"/>
    <p:sldId id="538" r:id="rId11"/>
    <p:sldId id="531" r:id="rId12"/>
    <p:sldId id="539" r:id="rId13"/>
    <p:sldId id="540" r:id="rId14"/>
    <p:sldId id="532" r:id="rId15"/>
    <p:sldId id="533"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18" autoAdjust="0"/>
    <p:restoredTop sz="70449" autoAdjust="0"/>
  </p:normalViewPr>
  <p:slideViewPr>
    <p:cSldViewPr>
      <p:cViewPr varScale="1">
        <p:scale>
          <a:sx n="68" d="100"/>
          <a:sy n="68" d="100"/>
        </p:scale>
        <p:origin x="-11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pt idx="0">
                  <c:v>Column1</c:v>
                </c:pt>
              </c:strCache>
            </c:strRef>
          </c:tx>
          <c:cat>
            <c:strRef>
              <c:f>Sheet1!$A$2:$A$8</c:f>
              <c:strCache>
                <c:ptCount val="7"/>
                <c:pt idx="0">
                  <c:v>&lt; 10k</c:v>
                </c:pt>
                <c:pt idx="1">
                  <c:v>10-24k</c:v>
                </c:pt>
                <c:pt idx="2">
                  <c:v>25-39k</c:v>
                </c:pt>
                <c:pt idx="3">
                  <c:v>40-54k</c:v>
                </c:pt>
                <c:pt idx="4">
                  <c:v>55-69k</c:v>
                </c:pt>
                <c:pt idx="5">
                  <c:v>70-84k</c:v>
                </c:pt>
                <c:pt idx="6">
                  <c:v>&gt;85k</c:v>
                </c:pt>
              </c:strCache>
            </c:strRef>
          </c:cat>
          <c:val>
            <c:numRef>
              <c:f>Sheet1!$B$2:$B$8</c:f>
              <c:numCache>
                <c:formatCode>General</c:formatCode>
                <c:ptCount val="7"/>
                <c:pt idx="0">
                  <c:v>13.6</c:v>
                </c:pt>
                <c:pt idx="1">
                  <c:v>25</c:v>
                </c:pt>
                <c:pt idx="2">
                  <c:v>25</c:v>
                </c:pt>
                <c:pt idx="3">
                  <c:v>9.1</c:v>
                </c:pt>
                <c:pt idx="4">
                  <c:v>10.200000000000001</c:v>
                </c:pt>
                <c:pt idx="5">
                  <c:v>8</c:v>
                </c:pt>
                <c:pt idx="6">
                  <c:v>9.1</c:v>
                </c:pt>
              </c:numCache>
            </c:numRef>
          </c:val>
        </c:ser>
        <c:gapWidth val="55"/>
        <c:overlap val="100"/>
        <c:axId val="123890304"/>
        <c:axId val="123904768"/>
      </c:barChart>
      <c:catAx>
        <c:axId val="123890304"/>
        <c:scaling>
          <c:orientation val="minMax"/>
        </c:scaling>
        <c:axPos val="b"/>
        <c:title>
          <c:tx>
            <c:rich>
              <a:bodyPr/>
              <a:lstStyle/>
              <a:p>
                <a:pPr>
                  <a:defRPr/>
                </a:pPr>
                <a:r>
                  <a:rPr lang="en-US" b="0" dirty="0" smtClean="0"/>
                  <a:t>Annual Income</a:t>
                </a:r>
                <a:endParaRPr lang="en-US" b="0" dirty="0"/>
              </a:p>
            </c:rich>
          </c:tx>
          <c:layout>
            <c:manualLayout>
              <c:xMode val="edge"/>
              <c:yMode val="edge"/>
              <c:x val="0.41628594178536682"/>
              <c:y val="0.91152046783625695"/>
            </c:manualLayout>
          </c:layout>
        </c:title>
        <c:numFmt formatCode="General" sourceLinked="1"/>
        <c:majorTickMark val="none"/>
        <c:tickLblPos val="nextTo"/>
        <c:crossAx val="123904768"/>
        <c:crosses val="autoZero"/>
        <c:auto val="1"/>
        <c:lblAlgn val="ctr"/>
        <c:lblOffset val="100"/>
      </c:catAx>
      <c:valAx>
        <c:axId val="123904768"/>
        <c:scaling>
          <c:orientation val="minMax"/>
        </c:scaling>
        <c:axPos val="l"/>
        <c:title>
          <c:tx>
            <c:rich>
              <a:bodyPr/>
              <a:lstStyle/>
              <a:p>
                <a:pPr>
                  <a:defRPr/>
                </a:pPr>
                <a:r>
                  <a:rPr lang="en-US" b="0" dirty="0" smtClean="0"/>
                  <a:t>Percentage of</a:t>
                </a:r>
                <a:r>
                  <a:rPr lang="en-US" b="0" baseline="0" dirty="0" smtClean="0"/>
                  <a:t> Families</a:t>
                </a:r>
                <a:endParaRPr lang="en-US" b="0" dirty="0"/>
              </a:p>
            </c:rich>
          </c:tx>
          <c:layout/>
        </c:title>
        <c:numFmt formatCode="General" sourceLinked="1"/>
        <c:majorTickMark val="none"/>
        <c:tickLblPos val="nextTo"/>
        <c:crossAx val="123890304"/>
        <c:crosses val="autoZero"/>
        <c:crossBetween val="between"/>
      </c:valAx>
      <c:spPr>
        <a:noFill/>
        <a:ln w="21188">
          <a:noFill/>
        </a:ln>
      </c:spPr>
    </c:plotArea>
    <c:plotVisOnly val="1"/>
    <c:dispBlanksAs val="gap"/>
  </c:chart>
  <c:txPr>
    <a:bodyPr/>
    <a:lstStyle/>
    <a:p>
      <a:pPr>
        <a:defRPr sz="150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barChart>
        <c:barDir val="col"/>
        <c:grouping val="clustered"/>
        <c:varyColors val="1"/>
        <c:ser>
          <c:idx val="0"/>
          <c:order val="0"/>
          <c:tx>
            <c:strRef>
              <c:f>Sheet1!$B$1</c:f>
              <c:strCache>
                <c:ptCount val="1"/>
                <c:pt idx="0">
                  <c:v>Percentage of Families Recruited</c:v>
                </c:pt>
              </c:strCache>
            </c:strRef>
          </c:tx>
          <c:spPr>
            <a:solidFill>
              <a:schemeClr val="accent1"/>
            </a:solidFill>
          </c:spPr>
          <c:cat>
            <c:strRef>
              <c:f>Sheet1!$A$2:$A$8</c:f>
              <c:strCache>
                <c:ptCount val="7"/>
                <c:pt idx="0">
                  <c:v>Community events</c:v>
                </c:pt>
                <c:pt idx="1">
                  <c:v>Schools</c:v>
                </c:pt>
                <c:pt idx="2">
                  <c:v>Word of mouth</c:v>
                </c:pt>
                <c:pt idx="3">
                  <c:v>Other</c:v>
                </c:pt>
                <c:pt idx="4">
                  <c:v>Partnerships</c:v>
                </c:pt>
                <c:pt idx="5">
                  <c:v>Culturally-Relevant Ads</c:v>
                </c:pt>
                <c:pt idx="6">
                  <c:v>Sociocultural events</c:v>
                </c:pt>
              </c:strCache>
            </c:strRef>
          </c:cat>
          <c:val>
            <c:numRef>
              <c:f>Sheet1!$B$2:$B$8</c:f>
              <c:numCache>
                <c:formatCode>0%</c:formatCode>
                <c:ptCount val="7"/>
                <c:pt idx="0">
                  <c:v>0.1</c:v>
                </c:pt>
                <c:pt idx="1">
                  <c:v>2.0000000000000011E-2</c:v>
                </c:pt>
                <c:pt idx="2">
                  <c:v>2.0000000000000011E-2</c:v>
                </c:pt>
                <c:pt idx="3">
                  <c:v>3.0000000000000002E-2</c:v>
                </c:pt>
                <c:pt idx="4">
                  <c:v>0.36000000000000015</c:v>
                </c:pt>
                <c:pt idx="5">
                  <c:v>0.38000000000000017</c:v>
                </c:pt>
                <c:pt idx="6">
                  <c:v>9.0000000000000024E-2</c:v>
                </c:pt>
              </c:numCache>
            </c:numRef>
          </c:val>
        </c:ser>
        <c:axId val="138208384"/>
        <c:axId val="138209920"/>
      </c:barChart>
      <c:catAx>
        <c:axId val="138208384"/>
        <c:scaling>
          <c:orientation val="minMax"/>
        </c:scaling>
        <c:axPos val="b"/>
        <c:numFmt formatCode="General" sourceLinked="1"/>
        <c:tickLblPos val="nextTo"/>
        <c:crossAx val="138209920"/>
        <c:crosses val="autoZero"/>
        <c:auto val="1"/>
        <c:lblAlgn val="ctr"/>
        <c:lblOffset val="100"/>
      </c:catAx>
      <c:valAx>
        <c:axId val="138209920"/>
        <c:scaling>
          <c:orientation val="minMax"/>
        </c:scaling>
        <c:axPos val="l"/>
        <c:numFmt formatCode="0%" sourceLinked="1"/>
        <c:tickLblPos val="nextTo"/>
        <c:crossAx val="138208384"/>
        <c:crosses val="autoZero"/>
        <c:crossBetween val="between"/>
      </c:valAx>
    </c:plotArea>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9FF8A2-2F0E-4AA1-A53B-AD0FEB89A9F5}" type="doc">
      <dgm:prSet loTypeId="urn:microsoft.com/office/officeart/2005/8/layout/hierarchy5" loCatId="hierarchy" qsTypeId="urn:microsoft.com/office/officeart/2005/8/quickstyle/simple1" qsCatId="simple" csTypeId="urn:microsoft.com/office/officeart/2005/8/colors/colorful4" csCatId="colorful" phldr="1"/>
      <dgm:spPr/>
      <dgm:t>
        <a:bodyPr/>
        <a:lstStyle/>
        <a:p>
          <a:endParaRPr lang="en-US"/>
        </a:p>
      </dgm:t>
    </dgm:pt>
    <dgm:pt modelId="{DCD4A7C2-218B-4025-ACE1-A325AE1BBFE6}">
      <dgm:prSet phldrT="[Text]" custT="1"/>
      <dgm:spPr>
        <a:solidFill>
          <a:srgbClr val="92D050"/>
        </a:solidFill>
      </dgm:spPr>
      <dgm:t>
        <a:bodyPr/>
        <a:lstStyle/>
        <a:p>
          <a:r>
            <a:rPr lang="en-US" sz="2300" dirty="0" smtClean="0">
              <a:latin typeface="Calibri" pitchFamily="34" charset="0"/>
            </a:rPr>
            <a:t>2 Week Orientation</a:t>
          </a:r>
          <a:endParaRPr lang="en-US" sz="2300" dirty="0">
            <a:latin typeface="Calibri" pitchFamily="34" charset="0"/>
          </a:endParaRPr>
        </a:p>
      </dgm:t>
    </dgm:pt>
    <dgm:pt modelId="{63D39ACE-F184-4A2C-AF9A-5639B59C4AB1}" type="parTrans" cxnId="{83293063-B311-47F3-A0FB-5C23FE547F8D}">
      <dgm:prSet/>
      <dgm:spPr/>
      <dgm:t>
        <a:bodyPr/>
        <a:lstStyle/>
        <a:p>
          <a:endParaRPr lang="en-US"/>
        </a:p>
      </dgm:t>
    </dgm:pt>
    <dgm:pt modelId="{287C253F-128B-4496-9F9E-0CF2BEBFC8C9}" type="sibTrans" cxnId="{83293063-B311-47F3-A0FB-5C23FE547F8D}">
      <dgm:prSet/>
      <dgm:spPr/>
      <dgm:t>
        <a:bodyPr/>
        <a:lstStyle/>
        <a:p>
          <a:endParaRPr lang="en-US"/>
        </a:p>
      </dgm:t>
    </dgm:pt>
    <dgm:pt modelId="{6C2C2219-F886-49D8-86EE-BDA69AA7677A}">
      <dgm:prSet phldrT="[Text]" custT="1"/>
      <dgm:spPr>
        <a:solidFill>
          <a:srgbClr val="00B0F0"/>
        </a:solidFill>
      </dgm:spPr>
      <dgm:t>
        <a:bodyPr/>
        <a:lstStyle/>
        <a:p>
          <a:r>
            <a:rPr lang="en-US" sz="2300" dirty="0" smtClean="0">
              <a:latin typeface="Calibri" pitchFamily="34" charset="0"/>
            </a:rPr>
            <a:t>Intervention Group</a:t>
          </a:r>
          <a:endParaRPr lang="en-US" sz="2300" dirty="0">
            <a:latin typeface="Calibri" pitchFamily="34" charset="0"/>
          </a:endParaRPr>
        </a:p>
      </dgm:t>
    </dgm:pt>
    <dgm:pt modelId="{FD090F74-F48F-4AC4-A0C0-A75F8946B80F}" type="parTrans" cxnId="{CDD95F1B-E59E-44F0-BB17-59324154A830}">
      <dgm:prSet/>
      <dgm:spPr>
        <a:ln w="44450">
          <a:solidFill>
            <a:srgbClr val="00B0F0"/>
          </a:solidFill>
        </a:ln>
      </dgm:spPr>
      <dgm:t>
        <a:bodyPr/>
        <a:lstStyle/>
        <a:p>
          <a:endParaRPr lang="en-US"/>
        </a:p>
      </dgm:t>
    </dgm:pt>
    <dgm:pt modelId="{2312F14A-CBDF-485C-8C86-5422364F9C83}" type="sibTrans" cxnId="{CDD95F1B-E59E-44F0-BB17-59324154A830}">
      <dgm:prSet/>
      <dgm:spPr/>
      <dgm:t>
        <a:bodyPr/>
        <a:lstStyle/>
        <a:p>
          <a:endParaRPr lang="en-US"/>
        </a:p>
      </dgm:t>
    </dgm:pt>
    <dgm:pt modelId="{9B129739-8FC1-48C4-A54B-9518FD1472B6}">
      <dgm:prSet phldrT="[Text]" custT="1"/>
      <dgm:spPr>
        <a:solidFill>
          <a:srgbClr val="FFC000"/>
        </a:solidFill>
      </dgm:spPr>
      <dgm:t>
        <a:bodyPr/>
        <a:lstStyle/>
        <a:p>
          <a:r>
            <a:rPr lang="en-US" sz="2300" dirty="0" smtClean="0">
              <a:latin typeface="Calibri" pitchFamily="34" charset="0"/>
            </a:rPr>
            <a:t>Online Intervention</a:t>
          </a:r>
          <a:endParaRPr lang="en-US" sz="2300" dirty="0">
            <a:latin typeface="Calibri" pitchFamily="34" charset="0"/>
          </a:endParaRPr>
        </a:p>
      </dgm:t>
    </dgm:pt>
    <dgm:pt modelId="{16E79E57-4233-4DB7-BE1A-D9D40E6C3F88}" type="parTrans" cxnId="{EB784FB6-D0DE-47F3-A589-561FB5B02E21}">
      <dgm:prSet/>
      <dgm:spPr>
        <a:ln w="44450">
          <a:solidFill>
            <a:srgbClr val="92D050"/>
          </a:solidFill>
        </a:ln>
      </dgm:spPr>
      <dgm:t>
        <a:bodyPr/>
        <a:lstStyle/>
        <a:p>
          <a:endParaRPr lang="en-US"/>
        </a:p>
      </dgm:t>
    </dgm:pt>
    <dgm:pt modelId="{BE6E9877-146F-4C31-A6CD-F9E0C37F5AC3}" type="sibTrans" cxnId="{EB784FB6-D0DE-47F3-A589-561FB5B02E21}">
      <dgm:prSet/>
      <dgm:spPr/>
      <dgm:t>
        <a:bodyPr/>
        <a:lstStyle/>
        <a:p>
          <a:endParaRPr lang="en-US"/>
        </a:p>
      </dgm:t>
    </dgm:pt>
    <dgm:pt modelId="{5940824A-5363-4718-8011-9F984114D1D9}">
      <dgm:prSet phldrT="[Text]" custT="1"/>
      <dgm:spPr>
        <a:solidFill>
          <a:srgbClr val="FFC000"/>
        </a:solidFill>
      </dgm:spPr>
      <dgm:t>
        <a:bodyPr/>
        <a:lstStyle/>
        <a:p>
          <a:r>
            <a:rPr lang="en-US" sz="2300" dirty="0" smtClean="0">
              <a:latin typeface="Calibri" pitchFamily="34" charset="0"/>
            </a:rPr>
            <a:t>Online Control</a:t>
          </a:r>
          <a:endParaRPr lang="en-US" sz="2300" dirty="0">
            <a:latin typeface="Calibri" pitchFamily="34" charset="0"/>
          </a:endParaRPr>
        </a:p>
      </dgm:t>
    </dgm:pt>
    <dgm:pt modelId="{707492B5-31D6-4CF1-9F65-8313F331844E}" type="parTrans" cxnId="{7F624B84-3F7F-4396-89E7-759F4573FD3F}">
      <dgm:prSet/>
      <dgm:spPr>
        <a:ln w="44450">
          <a:solidFill>
            <a:srgbClr val="92D050"/>
          </a:solidFill>
        </a:ln>
      </dgm:spPr>
      <dgm:t>
        <a:bodyPr/>
        <a:lstStyle/>
        <a:p>
          <a:endParaRPr lang="en-US"/>
        </a:p>
      </dgm:t>
    </dgm:pt>
    <dgm:pt modelId="{36E8CE2B-9A95-4A98-926B-2528ECB8DB02}" type="sibTrans" cxnId="{7F624B84-3F7F-4396-89E7-759F4573FD3F}">
      <dgm:prSet/>
      <dgm:spPr/>
      <dgm:t>
        <a:bodyPr/>
        <a:lstStyle/>
        <a:p>
          <a:endParaRPr lang="en-US"/>
        </a:p>
      </dgm:t>
    </dgm:pt>
    <dgm:pt modelId="{D96B7A10-991C-463F-A060-56ABC0274583}">
      <dgm:prSet phldrT="[Text]" custT="1"/>
      <dgm:spPr>
        <a:solidFill>
          <a:srgbClr val="00B0F0"/>
        </a:solidFill>
      </dgm:spPr>
      <dgm:t>
        <a:bodyPr/>
        <a:lstStyle/>
        <a:p>
          <a:r>
            <a:rPr lang="en-US" sz="2300" dirty="0" smtClean="0">
              <a:latin typeface="Calibri" pitchFamily="34" charset="0"/>
            </a:rPr>
            <a:t>Control Group</a:t>
          </a:r>
          <a:endParaRPr lang="en-US" sz="2300" dirty="0">
            <a:latin typeface="Calibri" pitchFamily="34" charset="0"/>
          </a:endParaRPr>
        </a:p>
      </dgm:t>
    </dgm:pt>
    <dgm:pt modelId="{ECF198C4-D5FC-4A39-A8C9-5E95B763387A}" type="parTrans" cxnId="{B482DCCD-7098-458B-B518-AD519DB255BE}">
      <dgm:prSet/>
      <dgm:spPr>
        <a:ln w="44450">
          <a:solidFill>
            <a:srgbClr val="00B0F0"/>
          </a:solidFill>
        </a:ln>
      </dgm:spPr>
      <dgm:t>
        <a:bodyPr/>
        <a:lstStyle/>
        <a:p>
          <a:endParaRPr lang="en-US"/>
        </a:p>
      </dgm:t>
    </dgm:pt>
    <dgm:pt modelId="{D500153B-0F06-4BBF-B8E0-F9DECC5E605E}" type="sibTrans" cxnId="{B482DCCD-7098-458B-B518-AD519DB255BE}">
      <dgm:prSet/>
      <dgm:spPr/>
      <dgm:t>
        <a:bodyPr/>
        <a:lstStyle/>
        <a:p>
          <a:endParaRPr lang="en-US"/>
        </a:p>
      </dgm:t>
    </dgm:pt>
    <dgm:pt modelId="{8447D836-5B52-415E-91DD-57F5D19A3524}">
      <dgm:prSet phldrT="[Text]" custT="1"/>
      <dgm:spPr>
        <a:solidFill>
          <a:srgbClr val="FFC000"/>
        </a:solidFill>
      </dgm:spPr>
      <dgm:t>
        <a:bodyPr/>
        <a:lstStyle/>
        <a:p>
          <a:r>
            <a:rPr lang="en-US" sz="2300" dirty="0" smtClean="0">
              <a:latin typeface="Calibri" pitchFamily="34" charset="0"/>
            </a:rPr>
            <a:t>Online Intervention</a:t>
          </a:r>
        </a:p>
      </dgm:t>
    </dgm:pt>
    <dgm:pt modelId="{4C2CCDEC-A018-484A-8605-3159DC67E603}" type="parTrans" cxnId="{5E0E2AF5-7B0F-4C24-AAD4-3F294BD62DC4}">
      <dgm:prSet/>
      <dgm:spPr>
        <a:ln w="44450">
          <a:solidFill>
            <a:srgbClr val="92D050"/>
          </a:solidFill>
        </a:ln>
      </dgm:spPr>
      <dgm:t>
        <a:bodyPr/>
        <a:lstStyle/>
        <a:p>
          <a:endParaRPr lang="en-US"/>
        </a:p>
      </dgm:t>
    </dgm:pt>
    <dgm:pt modelId="{227A2CF5-FE02-41C5-BE38-486A6C30C554}" type="sibTrans" cxnId="{5E0E2AF5-7B0F-4C24-AAD4-3F294BD62DC4}">
      <dgm:prSet/>
      <dgm:spPr/>
      <dgm:t>
        <a:bodyPr/>
        <a:lstStyle/>
        <a:p>
          <a:endParaRPr lang="en-US"/>
        </a:p>
      </dgm:t>
    </dgm:pt>
    <dgm:pt modelId="{A460BC26-5252-4533-B761-997DF965AFE6}">
      <dgm:prSet phldrT="[Text]" custT="1"/>
      <dgm:spPr>
        <a:solidFill>
          <a:schemeClr val="accent6">
            <a:lumMod val="10000"/>
            <a:lumOff val="90000"/>
          </a:schemeClr>
        </a:solidFill>
      </dgm:spPr>
      <dgm:t>
        <a:bodyPr/>
        <a:lstStyle/>
        <a:p>
          <a:r>
            <a:rPr lang="en-US" sz="2000" dirty="0" smtClean="0">
              <a:solidFill>
                <a:schemeClr val="accent2">
                  <a:lumMod val="75000"/>
                  <a:lumOff val="25000"/>
                </a:schemeClr>
              </a:solidFill>
              <a:latin typeface="Calibri" pitchFamily="34" charset="0"/>
            </a:rPr>
            <a:t>Run-In Period</a:t>
          </a:r>
          <a:endParaRPr lang="en-US" sz="2000" dirty="0">
            <a:solidFill>
              <a:schemeClr val="accent2">
                <a:lumMod val="75000"/>
                <a:lumOff val="25000"/>
              </a:schemeClr>
            </a:solidFill>
            <a:latin typeface="Calibri" pitchFamily="34" charset="0"/>
          </a:endParaRPr>
        </a:p>
      </dgm:t>
    </dgm:pt>
    <dgm:pt modelId="{8D24F349-4AE7-4C5C-B420-978FCB4F1567}" type="parTrans" cxnId="{F79F352A-DBBA-47BE-8104-665E407CF722}">
      <dgm:prSet/>
      <dgm:spPr/>
      <dgm:t>
        <a:bodyPr/>
        <a:lstStyle/>
        <a:p>
          <a:endParaRPr lang="en-US"/>
        </a:p>
      </dgm:t>
    </dgm:pt>
    <dgm:pt modelId="{AEA2B98D-65B2-41E3-94B6-A69B48B1FA6E}" type="sibTrans" cxnId="{F79F352A-DBBA-47BE-8104-665E407CF722}">
      <dgm:prSet/>
      <dgm:spPr/>
      <dgm:t>
        <a:bodyPr/>
        <a:lstStyle/>
        <a:p>
          <a:endParaRPr lang="en-US"/>
        </a:p>
      </dgm:t>
    </dgm:pt>
    <dgm:pt modelId="{F635DF21-77DD-4AD1-BDA2-09716EB9BF27}">
      <dgm:prSet phldrT="[Text]" custT="1"/>
      <dgm:spPr>
        <a:solidFill>
          <a:schemeClr val="accent6">
            <a:lumMod val="10000"/>
            <a:lumOff val="90000"/>
          </a:schemeClr>
        </a:solidFill>
      </dgm:spPr>
      <dgm:t>
        <a:bodyPr/>
        <a:lstStyle/>
        <a:p>
          <a:r>
            <a:rPr lang="en-US" sz="2000" dirty="0" smtClean="0">
              <a:solidFill>
                <a:schemeClr val="accent6">
                  <a:lumMod val="75000"/>
                  <a:lumOff val="25000"/>
                </a:schemeClr>
              </a:solidFill>
              <a:latin typeface="Calibri" pitchFamily="34" charset="0"/>
            </a:rPr>
            <a:t>Randomization #1 </a:t>
          </a:r>
        </a:p>
        <a:p>
          <a:r>
            <a:rPr lang="en-US" sz="2000" dirty="0" smtClean="0">
              <a:solidFill>
                <a:schemeClr val="accent6">
                  <a:lumMod val="75000"/>
                  <a:lumOff val="25000"/>
                </a:schemeClr>
              </a:solidFill>
              <a:latin typeface="Calibri" pitchFamily="34" charset="0"/>
            </a:rPr>
            <a:t>(Group Face-to-Face Sessions)</a:t>
          </a:r>
          <a:endParaRPr lang="en-US" sz="2000" dirty="0">
            <a:solidFill>
              <a:schemeClr val="accent6">
                <a:lumMod val="75000"/>
                <a:lumOff val="25000"/>
              </a:schemeClr>
            </a:solidFill>
            <a:latin typeface="Calibri" pitchFamily="34" charset="0"/>
          </a:endParaRPr>
        </a:p>
      </dgm:t>
    </dgm:pt>
    <dgm:pt modelId="{7D418795-4744-465B-A799-A45303AAF334}" type="parTrans" cxnId="{40B26F65-29E4-4863-B6F1-F5F79070F8A7}">
      <dgm:prSet/>
      <dgm:spPr/>
      <dgm:t>
        <a:bodyPr/>
        <a:lstStyle/>
        <a:p>
          <a:endParaRPr lang="en-US"/>
        </a:p>
      </dgm:t>
    </dgm:pt>
    <dgm:pt modelId="{22114A82-7548-40D7-99F7-2D2893F128EE}" type="sibTrans" cxnId="{40B26F65-29E4-4863-B6F1-F5F79070F8A7}">
      <dgm:prSet/>
      <dgm:spPr/>
      <dgm:t>
        <a:bodyPr/>
        <a:lstStyle/>
        <a:p>
          <a:endParaRPr lang="en-US"/>
        </a:p>
      </dgm:t>
    </dgm:pt>
    <dgm:pt modelId="{C0872359-CB7B-4BF2-81E2-8ED3313766CA}">
      <dgm:prSet phldrT="[Text]" custT="1"/>
      <dgm:spPr>
        <a:solidFill>
          <a:schemeClr val="accent6">
            <a:lumMod val="10000"/>
            <a:lumOff val="90000"/>
          </a:schemeClr>
        </a:solidFill>
      </dgm:spPr>
      <dgm:t>
        <a:bodyPr/>
        <a:lstStyle/>
        <a:p>
          <a:r>
            <a:rPr lang="en-US" sz="2000" dirty="0" smtClean="0">
              <a:solidFill>
                <a:schemeClr val="accent6">
                  <a:lumMod val="75000"/>
                  <a:lumOff val="25000"/>
                </a:schemeClr>
              </a:solidFill>
              <a:latin typeface="Calibri" pitchFamily="34" charset="0"/>
            </a:rPr>
            <a:t>Randomization #2 </a:t>
          </a:r>
        </a:p>
        <a:p>
          <a:r>
            <a:rPr lang="en-US" sz="2000" dirty="0" smtClean="0">
              <a:solidFill>
                <a:schemeClr val="accent6">
                  <a:lumMod val="75000"/>
                  <a:lumOff val="25000"/>
                </a:schemeClr>
              </a:solidFill>
              <a:latin typeface="Calibri" pitchFamily="34" charset="0"/>
            </a:rPr>
            <a:t>(Online Program)</a:t>
          </a:r>
          <a:endParaRPr lang="en-US" sz="2000" dirty="0">
            <a:solidFill>
              <a:schemeClr val="accent6">
                <a:lumMod val="75000"/>
                <a:lumOff val="25000"/>
              </a:schemeClr>
            </a:solidFill>
            <a:latin typeface="Calibri" pitchFamily="34" charset="0"/>
          </a:endParaRPr>
        </a:p>
      </dgm:t>
    </dgm:pt>
    <dgm:pt modelId="{9B8A8413-6DD1-4D40-926D-E5DDF3538FB5}" type="parTrans" cxnId="{1357397E-D1C8-4267-8034-BF6D9BD71B3D}">
      <dgm:prSet/>
      <dgm:spPr/>
      <dgm:t>
        <a:bodyPr/>
        <a:lstStyle/>
        <a:p>
          <a:endParaRPr lang="en-US"/>
        </a:p>
      </dgm:t>
    </dgm:pt>
    <dgm:pt modelId="{9D542F40-CE7D-4BE3-91FF-343C25B9436F}" type="sibTrans" cxnId="{1357397E-D1C8-4267-8034-BF6D9BD71B3D}">
      <dgm:prSet/>
      <dgm:spPr/>
      <dgm:t>
        <a:bodyPr/>
        <a:lstStyle/>
        <a:p>
          <a:endParaRPr lang="en-US"/>
        </a:p>
      </dgm:t>
    </dgm:pt>
    <dgm:pt modelId="{D4787F97-5422-48B9-AC28-D72279BCB8F4}">
      <dgm:prSet phldrT="[Text]" custT="1"/>
      <dgm:spPr>
        <a:solidFill>
          <a:srgbClr val="FFC000"/>
        </a:solidFill>
      </dgm:spPr>
      <dgm:t>
        <a:bodyPr/>
        <a:lstStyle/>
        <a:p>
          <a:r>
            <a:rPr lang="en-US" sz="2300" dirty="0" smtClean="0">
              <a:latin typeface="Calibri" pitchFamily="34" charset="0"/>
            </a:rPr>
            <a:t>Online Control</a:t>
          </a:r>
        </a:p>
      </dgm:t>
    </dgm:pt>
    <dgm:pt modelId="{917A21C6-E884-4C07-9D88-CBEDC4037E84}" type="parTrans" cxnId="{E75B35FA-26EE-45D8-8C05-54D15A203B2A}">
      <dgm:prSet/>
      <dgm:spPr>
        <a:ln w="44450">
          <a:solidFill>
            <a:srgbClr val="92D050"/>
          </a:solidFill>
        </a:ln>
      </dgm:spPr>
      <dgm:t>
        <a:bodyPr/>
        <a:lstStyle/>
        <a:p>
          <a:endParaRPr lang="en-US"/>
        </a:p>
      </dgm:t>
    </dgm:pt>
    <dgm:pt modelId="{197778EC-75DA-40D4-895F-E9A856A23777}" type="sibTrans" cxnId="{E75B35FA-26EE-45D8-8C05-54D15A203B2A}">
      <dgm:prSet/>
      <dgm:spPr/>
      <dgm:t>
        <a:bodyPr/>
        <a:lstStyle/>
        <a:p>
          <a:endParaRPr lang="en-US"/>
        </a:p>
      </dgm:t>
    </dgm:pt>
    <dgm:pt modelId="{9864C07F-C276-4F15-9D38-BC64D4C38A97}" type="pres">
      <dgm:prSet presAssocID="{FB9FF8A2-2F0E-4AA1-A53B-AD0FEB89A9F5}" presName="mainComposite" presStyleCnt="0">
        <dgm:presLayoutVars>
          <dgm:chPref val="1"/>
          <dgm:dir/>
          <dgm:animOne val="branch"/>
          <dgm:animLvl val="lvl"/>
          <dgm:resizeHandles val="exact"/>
        </dgm:presLayoutVars>
      </dgm:prSet>
      <dgm:spPr/>
      <dgm:t>
        <a:bodyPr/>
        <a:lstStyle/>
        <a:p>
          <a:endParaRPr lang="en-US"/>
        </a:p>
      </dgm:t>
    </dgm:pt>
    <dgm:pt modelId="{7F509505-23D6-4A5A-8E67-AD85274901D3}" type="pres">
      <dgm:prSet presAssocID="{FB9FF8A2-2F0E-4AA1-A53B-AD0FEB89A9F5}" presName="hierFlow" presStyleCnt="0"/>
      <dgm:spPr/>
    </dgm:pt>
    <dgm:pt modelId="{08F1B33A-E532-4D01-81C0-93491FE8C46B}" type="pres">
      <dgm:prSet presAssocID="{FB9FF8A2-2F0E-4AA1-A53B-AD0FEB89A9F5}" presName="firstBuf" presStyleCnt="0"/>
      <dgm:spPr/>
    </dgm:pt>
    <dgm:pt modelId="{DA00B4C7-CBED-446D-BAF9-F2BDC70A9626}" type="pres">
      <dgm:prSet presAssocID="{FB9FF8A2-2F0E-4AA1-A53B-AD0FEB89A9F5}" presName="hierChild1" presStyleCnt="0">
        <dgm:presLayoutVars>
          <dgm:chPref val="1"/>
          <dgm:animOne val="branch"/>
          <dgm:animLvl val="lvl"/>
        </dgm:presLayoutVars>
      </dgm:prSet>
      <dgm:spPr/>
    </dgm:pt>
    <dgm:pt modelId="{8F4F0711-0C27-4585-96B4-E948C691341A}" type="pres">
      <dgm:prSet presAssocID="{DCD4A7C2-218B-4025-ACE1-A325AE1BBFE6}" presName="Name17" presStyleCnt="0"/>
      <dgm:spPr/>
    </dgm:pt>
    <dgm:pt modelId="{946707A8-003F-4164-90BC-63C1103175F0}" type="pres">
      <dgm:prSet presAssocID="{DCD4A7C2-218B-4025-ACE1-A325AE1BBFE6}" presName="level1Shape" presStyleLbl="node0" presStyleIdx="0" presStyleCnt="1">
        <dgm:presLayoutVars>
          <dgm:chPref val="3"/>
        </dgm:presLayoutVars>
      </dgm:prSet>
      <dgm:spPr/>
      <dgm:t>
        <a:bodyPr/>
        <a:lstStyle/>
        <a:p>
          <a:endParaRPr lang="en-US"/>
        </a:p>
      </dgm:t>
    </dgm:pt>
    <dgm:pt modelId="{E66F8548-FB11-4C3E-B99A-80C7ED28BFC4}" type="pres">
      <dgm:prSet presAssocID="{DCD4A7C2-218B-4025-ACE1-A325AE1BBFE6}" presName="hierChild2" presStyleCnt="0"/>
      <dgm:spPr/>
    </dgm:pt>
    <dgm:pt modelId="{3FBD4582-074F-4835-9CB9-1C10FE4DAD0D}" type="pres">
      <dgm:prSet presAssocID="{FD090F74-F48F-4AC4-A0C0-A75F8946B80F}" presName="Name25" presStyleLbl="parChTrans1D2" presStyleIdx="0" presStyleCnt="2"/>
      <dgm:spPr/>
      <dgm:t>
        <a:bodyPr/>
        <a:lstStyle/>
        <a:p>
          <a:endParaRPr lang="en-US"/>
        </a:p>
      </dgm:t>
    </dgm:pt>
    <dgm:pt modelId="{240647E7-CBC1-4AF3-B45A-9FCDC859ACE4}" type="pres">
      <dgm:prSet presAssocID="{FD090F74-F48F-4AC4-A0C0-A75F8946B80F}" presName="connTx" presStyleLbl="parChTrans1D2" presStyleIdx="0" presStyleCnt="2"/>
      <dgm:spPr/>
      <dgm:t>
        <a:bodyPr/>
        <a:lstStyle/>
        <a:p>
          <a:endParaRPr lang="en-US"/>
        </a:p>
      </dgm:t>
    </dgm:pt>
    <dgm:pt modelId="{C62B9F69-2D5C-4C6E-BA58-4B3596849491}" type="pres">
      <dgm:prSet presAssocID="{6C2C2219-F886-49D8-86EE-BDA69AA7677A}" presName="Name30" presStyleCnt="0"/>
      <dgm:spPr/>
    </dgm:pt>
    <dgm:pt modelId="{8EAA0D51-5A29-43A0-A268-A586437A955E}" type="pres">
      <dgm:prSet presAssocID="{6C2C2219-F886-49D8-86EE-BDA69AA7677A}" presName="level2Shape" presStyleLbl="node2" presStyleIdx="0" presStyleCnt="2"/>
      <dgm:spPr/>
      <dgm:t>
        <a:bodyPr/>
        <a:lstStyle/>
        <a:p>
          <a:endParaRPr lang="en-US"/>
        </a:p>
      </dgm:t>
    </dgm:pt>
    <dgm:pt modelId="{F3661657-2B39-4B7C-A4C6-DCE114206C53}" type="pres">
      <dgm:prSet presAssocID="{6C2C2219-F886-49D8-86EE-BDA69AA7677A}" presName="hierChild3" presStyleCnt="0"/>
      <dgm:spPr/>
    </dgm:pt>
    <dgm:pt modelId="{F74A675F-6E60-42E2-A3CA-CBD77BC633F4}" type="pres">
      <dgm:prSet presAssocID="{16E79E57-4233-4DB7-BE1A-D9D40E6C3F88}" presName="Name25" presStyleLbl="parChTrans1D3" presStyleIdx="0" presStyleCnt="4"/>
      <dgm:spPr/>
      <dgm:t>
        <a:bodyPr/>
        <a:lstStyle/>
        <a:p>
          <a:endParaRPr lang="en-US"/>
        </a:p>
      </dgm:t>
    </dgm:pt>
    <dgm:pt modelId="{9A7CD859-D5FC-4BA6-8813-4543C071F3E2}" type="pres">
      <dgm:prSet presAssocID="{16E79E57-4233-4DB7-BE1A-D9D40E6C3F88}" presName="connTx" presStyleLbl="parChTrans1D3" presStyleIdx="0" presStyleCnt="4"/>
      <dgm:spPr/>
      <dgm:t>
        <a:bodyPr/>
        <a:lstStyle/>
        <a:p>
          <a:endParaRPr lang="en-US"/>
        </a:p>
      </dgm:t>
    </dgm:pt>
    <dgm:pt modelId="{524D8A92-3A0B-4327-9DA2-F67631A2B10C}" type="pres">
      <dgm:prSet presAssocID="{9B129739-8FC1-48C4-A54B-9518FD1472B6}" presName="Name30" presStyleCnt="0"/>
      <dgm:spPr/>
    </dgm:pt>
    <dgm:pt modelId="{1E3EFECE-F1BF-4E5C-B88D-199601602672}" type="pres">
      <dgm:prSet presAssocID="{9B129739-8FC1-48C4-A54B-9518FD1472B6}" presName="level2Shape" presStyleLbl="node3" presStyleIdx="0" presStyleCnt="4"/>
      <dgm:spPr/>
      <dgm:t>
        <a:bodyPr/>
        <a:lstStyle/>
        <a:p>
          <a:endParaRPr lang="en-US"/>
        </a:p>
      </dgm:t>
    </dgm:pt>
    <dgm:pt modelId="{FD67402D-F2A5-407D-B2EA-177354C0AC4B}" type="pres">
      <dgm:prSet presAssocID="{9B129739-8FC1-48C4-A54B-9518FD1472B6}" presName="hierChild3" presStyleCnt="0"/>
      <dgm:spPr/>
    </dgm:pt>
    <dgm:pt modelId="{A6BB8BEE-926C-4C13-9D71-E4B56912E4EE}" type="pres">
      <dgm:prSet presAssocID="{707492B5-31D6-4CF1-9F65-8313F331844E}" presName="Name25" presStyleLbl="parChTrans1D3" presStyleIdx="1" presStyleCnt="4"/>
      <dgm:spPr/>
      <dgm:t>
        <a:bodyPr/>
        <a:lstStyle/>
        <a:p>
          <a:endParaRPr lang="en-US"/>
        </a:p>
      </dgm:t>
    </dgm:pt>
    <dgm:pt modelId="{718BF774-EB14-4204-9FF7-4F7B5D58A59B}" type="pres">
      <dgm:prSet presAssocID="{707492B5-31D6-4CF1-9F65-8313F331844E}" presName="connTx" presStyleLbl="parChTrans1D3" presStyleIdx="1" presStyleCnt="4"/>
      <dgm:spPr/>
      <dgm:t>
        <a:bodyPr/>
        <a:lstStyle/>
        <a:p>
          <a:endParaRPr lang="en-US"/>
        </a:p>
      </dgm:t>
    </dgm:pt>
    <dgm:pt modelId="{3DCC0575-CEAA-4C30-89BB-C3F25EF02CF0}" type="pres">
      <dgm:prSet presAssocID="{5940824A-5363-4718-8011-9F984114D1D9}" presName="Name30" presStyleCnt="0"/>
      <dgm:spPr/>
    </dgm:pt>
    <dgm:pt modelId="{78760A3B-2120-4A93-A083-9C1E0EFF6721}" type="pres">
      <dgm:prSet presAssocID="{5940824A-5363-4718-8011-9F984114D1D9}" presName="level2Shape" presStyleLbl="node3" presStyleIdx="1" presStyleCnt="4"/>
      <dgm:spPr/>
      <dgm:t>
        <a:bodyPr/>
        <a:lstStyle/>
        <a:p>
          <a:endParaRPr lang="en-US"/>
        </a:p>
      </dgm:t>
    </dgm:pt>
    <dgm:pt modelId="{AF1AC0C2-12CE-45A1-81A4-FC74DF83A100}" type="pres">
      <dgm:prSet presAssocID="{5940824A-5363-4718-8011-9F984114D1D9}" presName="hierChild3" presStyleCnt="0"/>
      <dgm:spPr/>
    </dgm:pt>
    <dgm:pt modelId="{8155778F-8D61-48D9-91B3-C89FBCA9FDCF}" type="pres">
      <dgm:prSet presAssocID="{ECF198C4-D5FC-4A39-A8C9-5E95B763387A}" presName="Name25" presStyleLbl="parChTrans1D2" presStyleIdx="1" presStyleCnt="2"/>
      <dgm:spPr/>
      <dgm:t>
        <a:bodyPr/>
        <a:lstStyle/>
        <a:p>
          <a:endParaRPr lang="en-US"/>
        </a:p>
      </dgm:t>
    </dgm:pt>
    <dgm:pt modelId="{C41B4178-5F17-40C1-B5EB-AF3A429E336B}" type="pres">
      <dgm:prSet presAssocID="{ECF198C4-D5FC-4A39-A8C9-5E95B763387A}" presName="connTx" presStyleLbl="parChTrans1D2" presStyleIdx="1" presStyleCnt="2"/>
      <dgm:spPr/>
      <dgm:t>
        <a:bodyPr/>
        <a:lstStyle/>
        <a:p>
          <a:endParaRPr lang="en-US"/>
        </a:p>
      </dgm:t>
    </dgm:pt>
    <dgm:pt modelId="{3A27CAA7-A0B6-45ED-A57C-D7D3EAA91356}" type="pres">
      <dgm:prSet presAssocID="{D96B7A10-991C-463F-A060-56ABC0274583}" presName="Name30" presStyleCnt="0"/>
      <dgm:spPr/>
    </dgm:pt>
    <dgm:pt modelId="{1E8CD741-CA21-4C43-8A73-2139B9360FA7}" type="pres">
      <dgm:prSet presAssocID="{D96B7A10-991C-463F-A060-56ABC0274583}" presName="level2Shape" presStyleLbl="node2" presStyleIdx="1" presStyleCnt="2"/>
      <dgm:spPr/>
      <dgm:t>
        <a:bodyPr/>
        <a:lstStyle/>
        <a:p>
          <a:endParaRPr lang="en-US"/>
        </a:p>
      </dgm:t>
    </dgm:pt>
    <dgm:pt modelId="{37810630-7F92-46EF-BABC-1D8A8E537BAA}" type="pres">
      <dgm:prSet presAssocID="{D96B7A10-991C-463F-A060-56ABC0274583}" presName="hierChild3" presStyleCnt="0"/>
      <dgm:spPr/>
    </dgm:pt>
    <dgm:pt modelId="{3686BAC7-80F9-4A21-A08B-73011F2D3A3C}" type="pres">
      <dgm:prSet presAssocID="{4C2CCDEC-A018-484A-8605-3159DC67E603}" presName="Name25" presStyleLbl="parChTrans1D3" presStyleIdx="2" presStyleCnt="4"/>
      <dgm:spPr/>
      <dgm:t>
        <a:bodyPr/>
        <a:lstStyle/>
        <a:p>
          <a:endParaRPr lang="en-US"/>
        </a:p>
      </dgm:t>
    </dgm:pt>
    <dgm:pt modelId="{D0ACA367-5970-4E16-A07A-7D8E1A83F69A}" type="pres">
      <dgm:prSet presAssocID="{4C2CCDEC-A018-484A-8605-3159DC67E603}" presName="connTx" presStyleLbl="parChTrans1D3" presStyleIdx="2" presStyleCnt="4"/>
      <dgm:spPr/>
      <dgm:t>
        <a:bodyPr/>
        <a:lstStyle/>
        <a:p>
          <a:endParaRPr lang="en-US"/>
        </a:p>
      </dgm:t>
    </dgm:pt>
    <dgm:pt modelId="{85241F7B-6586-4400-BC25-F778EF5FD565}" type="pres">
      <dgm:prSet presAssocID="{8447D836-5B52-415E-91DD-57F5D19A3524}" presName="Name30" presStyleCnt="0"/>
      <dgm:spPr/>
    </dgm:pt>
    <dgm:pt modelId="{94C56445-0D59-4044-B839-BE1CE1A8F9C7}" type="pres">
      <dgm:prSet presAssocID="{8447D836-5B52-415E-91DD-57F5D19A3524}" presName="level2Shape" presStyleLbl="node3" presStyleIdx="2" presStyleCnt="4"/>
      <dgm:spPr/>
      <dgm:t>
        <a:bodyPr/>
        <a:lstStyle/>
        <a:p>
          <a:endParaRPr lang="en-US"/>
        </a:p>
      </dgm:t>
    </dgm:pt>
    <dgm:pt modelId="{B3F091A0-C779-4B87-8F44-23D75A2E9A50}" type="pres">
      <dgm:prSet presAssocID="{8447D836-5B52-415E-91DD-57F5D19A3524}" presName="hierChild3" presStyleCnt="0"/>
      <dgm:spPr/>
    </dgm:pt>
    <dgm:pt modelId="{C54C100E-A59A-4E87-B20A-CB1C8F28A126}" type="pres">
      <dgm:prSet presAssocID="{917A21C6-E884-4C07-9D88-CBEDC4037E84}" presName="Name25" presStyleLbl="parChTrans1D3" presStyleIdx="3" presStyleCnt="4"/>
      <dgm:spPr/>
      <dgm:t>
        <a:bodyPr/>
        <a:lstStyle/>
        <a:p>
          <a:endParaRPr lang="en-US"/>
        </a:p>
      </dgm:t>
    </dgm:pt>
    <dgm:pt modelId="{B465C57A-7801-4669-9115-BDD36B384132}" type="pres">
      <dgm:prSet presAssocID="{917A21C6-E884-4C07-9D88-CBEDC4037E84}" presName="connTx" presStyleLbl="parChTrans1D3" presStyleIdx="3" presStyleCnt="4"/>
      <dgm:spPr/>
      <dgm:t>
        <a:bodyPr/>
        <a:lstStyle/>
        <a:p>
          <a:endParaRPr lang="en-US"/>
        </a:p>
      </dgm:t>
    </dgm:pt>
    <dgm:pt modelId="{9AA44648-4BCB-4725-8DB6-B12A9FFE5DDA}" type="pres">
      <dgm:prSet presAssocID="{D4787F97-5422-48B9-AC28-D72279BCB8F4}" presName="Name30" presStyleCnt="0"/>
      <dgm:spPr/>
    </dgm:pt>
    <dgm:pt modelId="{343B3C0F-6A1B-4160-8879-116428415472}" type="pres">
      <dgm:prSet presAssocID="{D4787F97-5422-48B9-AC28-D72279BCB8F4}" presName="level2Shape" presStyleLbl="node3" presStyleIdx="3" presStyleCnt="4"/>
      <dgm:spPr/>
      <dgm:t>
        <a:bodyPr/>
        <a:lstStyle/>
        <a:p>
          <a:endParaRPr lang="en-US"/>
        </a:p>
      </dgm:t>
    </dgm:pt>
    <dgm:pt modelId="{6B819C36-B34C-4ABB-81A3-CF7CE5692EEC}" type="pres">
      <dgm:prSet presAssocID="{D4787F97-5422-48B9-AC28-D72279BCB8F4}" presName="hierChild3" presStyleCnt="0"/>
      <dgm:spPr/>
    </dgm:pt>
    <dgm:pt modelId="{8820262F-558E-4B78-846E-4246E154FE6A}" type="pres">
      <dgm:prSet presAssocID="{FB9FF8A2-2F0E-4AA1-A53B-AD0FEB89A9F5}" presName="bgShapesFlow" presStyleCnt="0"/>
      <dgm:spPr/>
    </dgm:pt>
    <dgm:pt modelId="{BC876B27-D9E4-43BB-92ED-DB9F7F6A6217}" type="pres">
      <dgm:prSet presAssocID="{A460BC26-5252-4533-B761-997DF965AFE6}" presName="rectComp" presStyleCnt="0"/>
      <dgm:spPr/>
    </dgm:pt>
    <dgm:pt modelId="{E340658B-D3A1-46E9-B5A3-3D50A3F2B894}" type="pres">
      <dgm:prSet presAssocID="{A460BC26-5252-4533-B761-997DF965AFE6}" presName="bgRect" presStyleLbl="bgShp" presStyleIdx="0" presStyleCnt="3"/>
      <dgm:spPr/>
      <dgm:t>
        <a:bodyPr/>
        <a:lstStyle/>
        <a:p>
          <a:endParaRPr lang="en-US"/>
        </a:p>
      </dgm:t>
    </dgm:pt>
    <dgm:pt modelId="{3B5D0C65-1EA9-4325-A1A7-FB96189763D4}" type="pres">
      <dgm:prSet presAssocID="{A460BC26-5252-4533-B761-997DF965AFE6}" presName="bgRectTx" presStyleLbl="bgShp" presStyleIdx="0" presStyleCnt="3">
        <dgm:presLayoutVars>
          <dgm:bulletEnabled val="1"/>
        </dgm:presLayoutVars>
      </dgm:prSet>
      <dgm:spPr/>
      <dgm:t>
        <a:bodyPr/>
        <a:lstStyle/>
        <a:p>
          <a:endParaRPr lang="en-US"/>
        </a:p>
      </dgm:t>
    </dgm:pt>
    <dgm:pt modelId="{3E98C770-160D-4B73-BFEC-90AE389E08C1}" type="pres">
      <dgm:prSet presAssocID="{A460BC26-5252-4533-B761-997DF965AFE6}" presName="spComp" presStyleCnt="0"/>
      <dgm:spPr/>
    </dgm:pt>
    <dgm:pt modelId="{76E23093-D927-4E36-9DD1-FBC54F682419}" type="pres">
      <dgm:prSet presAssocID="{A460BC26-5252-4533-B761-997DF965AFE6}" presName="hSp" presStyleCnt="0"/>
      <dgm:spPr/>
    </dgm:pt>
    <dgm:pt modelId="{CC36ACD1-0B96-4E8F-8481-B78735A2940F}" type="pres">
      <dgm:prSet presAssocID="{F635DF21-77DD-4AD1-BDA2-09716EB9BF27}" presName="rectComp" presStyleCnt="0"/>
      <dgm:spPr/>
    </dgm:pt>
    <dgm:pt modelId="{83CABA56-759C-430F-B73A-33C561F35274}" type="pres">
      <dgm:prSet presAssocID="{F635DF21-77DD-4AD1-BDA2-09716EB9BF27}" presName="bgRect" presStyleLbl="bgShp" presStyleIdx="1" presStyleCnt="3"/>
      <dgm:spPr/>
      <dgm:t>
        <a:bodyPr/>
        <a:lstStyle/>
        <a:p>
          <a:endParaRPr lang="en-US"/>
        </a:p>
      </dgm:t>
    </dgm:pt>
    <dgm:pt modelId="{791564E1-2664-49B7-A4E7-C8AE610F6502}" type="pres">
      <dgm:prSet presAssocID="{F635DF21-77DD-4AD1-BDA2-09716EB9BF27}" presName="bgRectTx" presStyleLbl="bgShp" presStyleIdx="1" presStyleCnt="3">
        <dgm:presLayoutVars>
          <dgm:bulletEnabled val="1"/>
        </dgm:presLayoutVars>
      </dgm:prSet>
      <dgm:spPr/>
      <dgm:t>
        <a:bodyPr/>
        <a:lstStyle/>
        <a:p>
          <a:endParaRPr lang="en-US"/>
        </a:p>
      </dgm:t>
    </dgm:pt>
    <dgm:pt modelId="{75066B6A-B8F7-48AA-A11D-ACCB7AC0B322}" type="pres">
      <dgm:prSet presAssocID="{F635DF21-77DD-4AD1-BDA2-09716EB9BF27}" presName="spComp" presStyleCnt="0"/>
      <dgm:spPr/>
    </dgm:pt>
    <dgm:pt modelId="{F0ECEEA9-757C-4DB9-B478-F5642990A7CB}" type="pres">
      <dgm:prSet presAssocID="{F635DF21-77DD-4AD1-BDA2-09716EB9BF27}" presName="hSp" presStyleCnt="0"/>
      <dgm:spPr/>
    </dgm:pt>
    <dgm:pt modelId="{4FD380F0-EBCE-4960-B21C-7AF4EA89D9FF}" type="pres">
      <dgm:prSet presAssocID="{C0872359-CB7B-4BF2-81E2-8ED3313766CA}" presName="rectComp" presStyleCnt="0"/>
      <dgm:spPr/>
    </dgm:pt>
    <dgm:pt modelId="{F5B434E9-A233-453D-AFF9-66F8D76FA872}" type="pres">
      <dgm:prSet presAssocID="{C0872359-CB7B-4BF2-81E2-8ED3313766CA}" presName="bgRect" presStyleLbl="bgShp" presStyleIdx="2" presStyleCnt="3"/>
      <dgm:spPr/>
      <dgm:t>
        <a:bodyPr/>
        <a:lstStyle/>
        <a:p>
          <a:endParaRPr lang="en-US"/>
        </a:p>
      </dgm:t>
    </dgm:pt>
    <dgm:pt modelId="{5AF019C7-600C-416A-AFAA-7286B1F32AC5}" type="pres">
      <dgm:prSet presAssocID="{C0872359-CB7B-4BF2-81E2-8ED3313766CA}" presName="bgRectTx" presStyleLbl="bgShp" presStyleIdx="2" presStyleCnt="3">
        <dgm:presLayoutVars>
          <dgm:bulletEnabled val="1"/>
        </dgm:presLayoutVars>
      </dgm:prSet>
      <dgm:spPr/>
      <dgm:t>
        <a:bodyPr/>
        <a:lstStyle/>
        <a:p>
          <a:endParaRPr lang="en-US"/>
        </a:p>
      </dgm:t>
    </dgm:pt>
  </dgm:ptLst>
  <dgm:cxnLst>
    <dgm:cxn modelId="{EB784FB6-D0DE-47F3-A589-561FB5B02E21}" srcId="{6C2C2219-F886-49D8-86EE-BDA69AA7677A}" destId="{9B129739-8FC1-48C4-A54B-9518FD1472B6}" srcOrd="0" destOrd="0" parTransId="{16E79E57-4233-4DB7-BE1A-D9D40E6C3F88}" sibTransId="{BE6E9877-146F-4C31-A6CD-F9E0C37F5AC3}"/>
    <dgm:cxn modelId="{40B26F65-29E4-4863-B6F1-F5F79070F8A7}" srcId="{FB9FF8A2-2F0E-4AA1-A53B-AD0FEB89A9F5}" destId="{F635DF21-77DD-4AD1-BDA2-09716EB9BF27}" srcOrd="2" destOrd="0" parTransId="{7D418795-4744-465B-A799-A45303AAF334}" sibTransId="{22114A82-7548-40D7-99F7-2D2893F128EE}"/>
    <dgm:cxn modelId="{7F624B84-3F7F-4396-89E7-759F4573FD3F}" srcId="{6C2C2219-F886-49D8-86EE-BDA69AA7677A}" destId="{5940824A-5363-4718-8011-9F984114D1D9}" srcOrd="1" destOrd="0" parTransId="{707492B5-31D6-4CF1-9F65-8313F331844E}" sibTransId="{36E8CE2B-9A95-4A98-926B-2528ECB8DB02}"/>
    <dgm:cxn modelId="{F79F352A-DBBA-47BE-8104-665E407CF722}" srcId="{FB9FF8A2-2F0E-4AA1-A53B-AD0FEB89A9F5}" destId="{A460BC26-5252-4533-B761-997DF965AFE6}" srcOrd="1" destOrd="0" parTransId="{8D24F349-4AE7-4C5C-B420-978FCB4F1567}" sibTransId="{AEA2B98D-65B2-41E3-94B6-A69B48B1FA6E}"/>
    <dgm:cxn modelId="{AAB3B625-3A40-4905-A8B8-7271B2462A88}" type="presOf" srcId="{917A21C6-E884-4C07-9D88-CBEDC4037E84}" destId="{C54C100E-A59A-4E87-B20A-CB1C8F28A126}" srcOrd="0" destOrd="0" presId="urn:microsoft.com/office/officeart/2005/8/layout/hierarchy5"/>
    <dgm:cxn modelId="{27567F75-7F46-4B69-99D3-35F87DE9851F}" type="presOf" srcId="{16E79E57-4233-4DB7-BE1A-D9D40E6C3F88}" destId="{F74A675F-6E60-42E2-A3CA-CBD77BC633F4}" srcOrd="0" destOrd="0" presId="urn:microsoft.com/office/officeart/2005/8/layout/hierarchy5"/>
    <dgm:cxn modelId="{5B9EAFF9-7A62-4543-BA3B-EA569D9E0161}" type="presOf" srcId="{F635DF21-77DD-4AD1-BDA2-09716EB9BF27}" destId="{83CABA56-759C-430F-B73A-33C561F35274}" srcOrd="0" destOrd="0" presId="urn:microsoft.com/office/officeart/2005/8/layout/hierarchy5"/>
    <dgm:cxn modelId="{3B163CDE-0342-407D-B21D-6CB36ABD0586}" type="presOf" srcId="{C0872359-CB7B-4BF2-81E2-8ED3313766CA}" destId="{5AF019C7-600C-416A-AFAA-7286B1F32AC5}" srcOrd="1" destOrd="0" presId="urn:microsoft.com/office/officeart/2005/8/layout/hierarchy5"/>
    <dgm:cxn modelId="{171A376B-D406-4A65-BBF6-4C6AE2124E5B}" type="presOf" srcId="{6C2C2219-F886-49D8-86EE-BDA69AA7677A}" destId="{8EAA0D51-5A29-43A0-A268-A586437A955E}" srcOrd="0" destOrd="0" presId="urn:microsoft.com/office/officeart/2005/8/layout/hierarchy5"/>
    <dgm:cxn modelId="{62DEB6C3-D09E-4B50-9A95-52BCD2B056FE}" type="presOf" srcId="{ECF198C4-D5FC-4A39-A8C9-5E95B763387A}" destId="{8155778F-8D61-48D9-91B3-C89FBCA9FDCF}" srcOrd="0" destOrd="0" presId="urn:microsoft.com/office/officeart/2005/8/layout/hierarchy5"/>
    <dgm:cxn modelId="{A38B978B-FACE-4AB0-AF6A-F76BF0556E28}" type="presOf" srcId="{A460BC26-5252-4533-B761-997DF965AFE6}" destId="{3B5D0C65-1EA9-4325-A1A7-FB96189763D4}" srcOrd="1" destOrd="0" presId="urn:microsoft.com/office/officeart/2005/8/layout/hierarchy5"/>
    <dgm:cxn modelId="{CDD95F1B-E59E-44F0-BB17-59324154A830}" srcId="{DCD4A7C2-218B-4025-ACE1-A325AE1BBFE6}" destId="{6C2C2219-F886-49D8-86EE-BDA69AA7677A}" srcOrd="0" destOrd="0" parTransId="{FD090F74-F48F-4AC4-A0C0-A75F8946B80F}" sibTransId="{2312F14A-CBDF-485C-8C86-5422364F9C83}"/>
    <dgm:cxn modelId="{08FEC9E3-A5D8-4210-BA50-CDDF88A1A407}" type="presOf" srcId="{FD090F74-F48F-4AC4-A0C0-A75F8946B80F}" destId="{3FBD4582-074F-4835-9CB9-1C10FE4DAD0D}" srcOrd="0" destOrd="0" presId="urn:microsoft.com/office/officeart/2005/8/layout/hierarchy5"/>
    <dgm:cxn modelId="{1357397E-D1C8-4267-8034-BF6D9BD71B3D}" srcId="{FB9FF8A2-2F0E-4AA1-A53B-AD0FEB89A9F5}" destId="{C0872359-CB7B-4BF2-81E2-8ED3313766CA}" srcOrd="3" destOrd="0" parTransId="{9B8A8413-6DD1-4D40-926D-E5DDF3538FB5}" sibTransId="{9D542F40-CE7D-4BE3-91FF-343C25B9436F}"/>
    <dgm:cxn modelId="{5E0E2AF5-7B0F-4C24-AAD4-3F294BD62DC4}" srcId="{D96B7A10-991C-463F-A060-56ABC0274583}" destId="{8447D836-5B52-415E-91DD-57F5D19A3524}" srcOrd="0" destOrd="0" parTransId="{4C2CCDEC-A018-484A-8605-3159DC67E603}" sibTransId="{227A2CF5-FE02-41C5-BE38-486A6C30C554}"/>
    <dgm:cxn modelId="{29CF9906-5D16-4FD2-BD5A-9A9ABBA1F9C5}" type="presOf" srcId="{D4787F97-5422-48B9-AC28-D72279BCB8F4}" destId="{343B3C0F-6A1B-4160-8879-116428415472}" srcOrd="0" destOrd="0" presId="urn:microsoft.com/office/officeart/2005/8/layout/hierarchy5"/>
    <dgm:cxn modelId="{80D149CD-AEAE-4380-B484-F24B1A1CDAA2}" type="presOf" srcId="{5940824A-5363-4718-8011-9F984114D1D9}" destId="{78760A3B-2120-4A93-A083-9C1E0EFF6721}" srcOrd="0" destOrd="0" presId="urn:microsoft.com/office/officeart/2005/8/layout/hierarchy5"/>
    <dgm:cxn modelId="{A658E7B3-7BE9-4E67-96DE-E456A8EB281B}" type="presOf" srcId="{16E79E57-4233-4DB7-BE1A-D9D40E6C3F88}" destId="{9A7CD859-D5FC-4BA6-8813-4543C071F3E2}" srcOrd="1" destOrd="0" presId="urn:microsoft.com/office/officeart/2005/8/layout/hierarchy5"/>
    <dgm:cxn modelId="{EDCD49B1-0062-4591-9C28-C3E173F7FCAD}" type="presOf" srcId="{4C2CCDEC-A018-484A-8605-3159DC67E603}" destId="{3686BAC7-80F9-4A21-A08B-73011F2D3A3C}" srcOrd="0" destOrd="0" presId="urn:microsoft.com/office/officeart/2005/8/layout/hierarchy5"/>
    <dgm:cxn modelId="{42BD5D63-EE7A-4E16-8DEA-6CCD70D22473}" type="presOf" srcId="{9B129739-8FC1-48C4-A54B-9518FD1472B6}" destId="{1E3EFECE-F1BF-4E5C-B88D-199601602672}" srcOrd="0" destOrd="0" presId="urn:microsoft.com/office/officeart/2005/8/layout/hierarchy5"/>
    <dgm:cxn modelId="{B482DCCD-7098-458B-B518-AD519DB255BE}" srcId="{DCD4A7C2-218B-4025-ACE1-A325AE1BBFE6}" destId="{D96B7A10-991C-463F-A060-56ABC0274583}" srcOrd="1" destOrd="0" parTransId="{ECF198C4-D5FC-4A39-A8C9-5E95B763387A}" sibTransId="{D500153B-0F06-4BBF-B8E0-F9DECC5E605E}"/>
    <dgm:cxn modelId="{A48FA2B8-BB41-44F1-87E4-60F9893756E3}" type="presOf" srcId="{A460BC26-5252-4533-B761-997DF965AFE6}" destId="{E340658B-D3A1-46E9-B5A3-3D50A3F2B894}" srcOrd="0" destOrd="0" presId="urn:microsoft.com/office/officeart/2005/8/layout/hierarchy5"/>
    <dgm:cxn modelId="{91DA8425-C9FC-400D-B89B-2BFE8E695266}" type="presOf" srcId="{917A21C6-E884-4C07-9D88-CBEDC4037E84}" destId="{B465C57A-7801-4669-9115-BDD36B384132}" srcOrd="1" destOrd="0" presId="urn:microsoft.com/office/officeart/2005/8/layout/hierarchy5"/>
    <dgm:cxn modelId="{502C9814-9C43-46DF-BCE9-214480A889C3}" type="presOf" srcId="{8447D836-5B52-415E-91DD-57F5D19A3524}" destId="{94C56445-0D59-4044-B839-BE1CE1A8F9C7}" srcOrd="0" destOrd="0" presId="urn:microsoft.com/office/officeart/2005/8/layout/hierarchy5"/>
    <dgm:cxn modelId="{192C2CC5-E235-43E5-B85F-4404CFEB0EE0}" type="presOf" srcId="{ECF198C4-D5FC-4A39-A8C9-5E95B763387A}" destId="{C41B4178-5F17-40C1-B5EB-AF3A429E336B}" srcOrd="1" destOrd="0" presId="urn:microsoft.com/office/officeart/2005/8/layout/hierarchy5"/>
    <dgm:cxn modelId="{7BAFB205-E808-4362-88D7-0ABEB3341599}" type="presOf" srcId="{F635DF21-77DD-4AD1-BDA2-09716EB9BF27}" destId="{791564E1-2664-49B7-A4E7-C8AE610F6502}" srcOrd="1" destOrd="0" presId="urn:microsoft.com/office/officeart/2005/8/layout/hierarchy5"/>
    <dgm:cxn modelId="{E75B35FA-26EE-45D8-8C05-54D15A203B2A}" srcId="{D96B7A10-991C-463F-A060-56ABC0274583}" destId="{D4787F97-5422-48B9-AC28-D72279BCB8F4}" srcOrd="1" destOrd="0" parTransId="{917A21C6-E884-4C07-9D88-CBEDC4037E84}" sibTransId="{197778EC-75DA-40D4-895F-E9A856A23777}"/>
    <dgm:cxn modelId="{57C9CAAA-68D8-4F36-8BBC-CF7000F54DE3}" type="presOf" srcId="{707492B5-31D6-4CF1-9F65-8313F331844E}" destId="{718BF774-EB14-4204-9FF7-4F7B5D58A59B}" srcOrd="1" destOrd="0" presId="urn:microsoft.com/office/officeart/2005/8/layout/hierarchy5"/>
    <dgm:cxn modelId="{2B2752C6-AF4E-47BB-93A8-996266A30556}" type="presOf" srcId="{4C2CCDEC-A018-484A-8605-3159DC67E603}" destId="{D0ACA367-5970-4E16-A07A-7D8E1A83F69A}" srcOrd="1" destOrd="0" presId="urn:microsoft.com/office/officeart/2005/8/layout/hierarchy5"/>
    <dgm:cxn modelId="{4FBA1994-31DE-42B1-B36F-22E796759CB2}" type="presOf" srcId="{C0872359-CB7B-4BF2-81E2-8ED3313766CA}" destId="{F5B434E9-A233-453D-AFF9-66F8D76FA872}" srcOrd="0" destOrd="0" presId="urn:microsoft.com/office/officeart/2005/8/layout/hierarchy5"/>
    <dgm:cxn modelId="{61B4FD84-703E-4FE5-A4B8-7ADDE9312789}" type="presOf" srcId="{FD090F74-F48F-4AC4-A0C0-A75F8946B80F}" destId="{240647E7-CBC1-4AF3-B45A-9FCDC859ACE4}" srcOrd="1" destOrd="0" presId="urn:microsoft.com/office/officeart/2005/8/layout/hierarchy5"/>
    <dgm:cxn modelId="{4F3BF881-5A68-442B-A207-5DEE79A3F528}" type="presOf" srcId="{DCD4A7C2-218B-4025-ACE1-A325AE1BBFE6}" destId="{946707A8-003F-4164-90BC-63C1103175F0}" srcOrd="0" destOrd="0" presId="urn:microsoft.com/office/officeart/2005/8/layout/hierarchy5"/>
    <dgm:cxn modelId="{47451380-028B-42C9-98E7-2DA468EABD96}" type="presOf" srcId="{FB9FF8A2-2F0E-4AA1-A53B-AD0FEB89A9F5}" destId="{9864C07F-C276-4F15-9D38-BC64D4C38A97}" srcOrd="0" destOrd="0" presId="urn:microsoft.com/office/officeart/2005/8/layout/hierarchy5"/>
    <dgm:cxn modelId="{83293063-B311-47F3-A0FB-5C23FE547F8D}" srcId="{FB9FF8A2-2F0E-4AA1-A53B-AD0FEB89A9F5}" destId="{DCD4A7C2-218B-4025-ACE1-A325AE1BBFE6}" srcOrd="0" destOrd="0" parTransId="{63D39ACE-F184-4A2C-AF9A-5639B59C4AB1}" sibTransId="{287C253F-128B-4496-9F9E-0CF2BEBFC8C9}"/>
    <dgm:cxn modelId="{8D280198-2D28-4615-82CA-13EF2DA45DCA}" type="presOf" srcId="{D96B7A10-991C-463F-A060-56ABC0274583}" destId="{1E8CD741-CA21-4C43-8A73-2139B9360FA7}" srcOrd="0" destOrd="0" presId="urn:microsoft.com/office/officeart/2005/8/layout/hierarchy5"/>
    <dgm:cxn modelId="{1FFE84A2-BE57-4E1E-9C35-BF52225A5B9C}" type="presOf" srcId="{707492B5-31D6-4CF1-9F65-8313F331844E}" destId="{A6BB8BEE-926C-4C13-9D71-E4B56912E4EE}" srcOrd="0" destOrd="0" presId="urn:microsoft.com/office/officeart/2005/8/layout/hierarchy5"/>
    <dgm:cxn modelId="{78059857-CC61-4538-A2B5-E8862B3A47D3}" type="presParOf" srcId="{9864C07F-C276-4F15-9D38-BC64D4C38A97}" destId="{7F509505-23D6-4A5A-8E67-AD85274901D3}" srcOrd="0" destOrd="0" presId="urn:microsoft.com/office/officeart/2005/8/layout/hierarchy5"/>
    <dgm:cxn modelId="{90575C91-0809-44B8-AF89-4C8A9A80603C}" type="presParOf" srcId="{7F509505-23D6-4A5A-8E67-AD85274901D3}" destId="{08F1B33A-E532-4D01-81C0-93491FE8C46B}" srcOrd="0" destOrd="0" presId="urn:microsoft.com/office/officeart/2005/8/layout/hierarchy5"/>
    <dgm:cxn modelId="{1596C1BB-9679-4AB6-A0A9-26DC835D5E90}" type="presParOf" srcId="{7F509505-23D6-4A5A-8E67-AD85274901D3}" destId="{DA00B4C7-CBED-446D-BAF9-F2BDC70A9626}" srcOrd="1" destOrd="0" presId="urn:microsoft.com/office/officeart/2005/8/layout/hierarchy5"/>
    <dgm:cxn modelId="{F47B8BD1-75A6-4D30-BD52-0128FDDD53C9}" type="presParOf" srcId="{DA00B4C7-CBED-446D-BAF9-F2BDC70A9626}" destId="{8F4F0711-0C27-4585-96B4-E948C691341A}" srcOrd="0" destOrd="0" presId="urn:microsoft.com/office/officeart/2005/8/layout/hierarchy5"/>
    <dgm:cxn modelId="{07C3014D-9843-4F19-9BCD-37A25AEA57A9}" type="presParOf" srcId="{8F4F0711-0C27-4585-96B4-E948C691341A}" destId="{946707A8-003F-4164-90BC-63C1103175F0}" srcOrd="0" destOrd="0" presId="urn:microsoft.com/office/officeart/2005/8/layout/hierarchy5"/>
    <dgm:cxn modelId="{B9D17FA6-B68A-4143-80C9-97BF5EECE3A6}" type="presParOf" srcId="{8F4F0711-0C27-4585-96B4-E948C691341A}" destId="{E66F8548-FB11-4C3E-B99A-80C7ED28BFC4}" srcOrd="1" destOrd="0" presId="urn:microsoft.com/office/officeart/2005/8/layout/hierarchy5"/>
    <dgm:cxn modelId="{524D17D9-91BC-484F-893D-A58BA9007D13}" type="presParOf" srcId="{E66F8548-FB11-4C3E-B99A-80C7ED28BFC4}" destId="{3FBD4582-074F-4835-9CB9-1C10FE4DAD0D}" srcOrd="0" destOrd="0" presId="urn:microsoft.com/office/officeart/2005/8/layout/hierarchy5"/>
    <dgm:cxn modelId="{563B971D-DEA5-4097-8DDD-D7C05D6A022B}" type="presParOf" srcId="{3FBD4582-074F-4835-9CB9-1C10FE4DAD0D}" destId="{240647E7-CBC1-4AF3-B45A-9FCDC859ACE4}" srcOrd="0" destOrd="0" presId="urn:microsoft.com/office/officeart/2005/8/layout/hierarchy5"/>
    <dgm:cxn modelId="{56136BD9-4B81-40CE-B7CA-7E0D880023D5}" type="presParOf" srcId="{E66F8548-FB11-4C3E-B99A-80C7ED28BFC4}" destId="{C62B9F69-2D5C-4C6E-BA58-4B3596849491}" srcOrd="1" destOrd="0" presId="urn:microsoft.com/office/officeart/2005/8/layout/hierarchy5"/>
    <dgm:cxn modelId="{3D0D0691-9D0D-47DC-B870-0665989E7AEC}" type="presParOf" srcId="{C62B9F69-2D5C-4C6E-BA58-4B3596849491}" destId="{8EAA0D51-5A29-43A0-A268-A586437A955E}" srcOrd="0" destOrd="0" presId="urn:microsoft.com/office/officeart/2005/8/layout/hierarchy5"/>
    <dgm:cxn modelId="{21848CDC-DA88-45FB-89DB-D12FD70FCB9C}" type="presParOf" srcId="{C62B9F69-2D5C-4C6E-BA58-4B3596849491}" destId="{F3661657-2B39-4B7C-A4C6-DCE114206C53}" srcOrd="1" destOrd="0" presId="urn:microsoft.com/office/officeart/2005/8/layout/hierarchy5"/>
    <dgm:cxn modelId="{01D287E3-7512-4A8B-9C80-14081E82287C}" type="presParOf" srcId="{F3661657-2B39-4B7C-A4C6-DCE114206C53}" destId="{F74A675F-6E60-42E2-A3CA-CBD77BC633F4}" srcOrd="0" destOrd="0" presId="urn:microsoft.com/office/officeart/2005/8/layout/hierarchy5"/>
    <dgm:cxn modelId="{CA3DB269-E4D7-4CDC-AA5C-BB9B44E0B7CA}" type="presParOf" srcId="{F74A675F-6E60-42E2-A3CA-CBD77BC633F4}" destId="{9A7CD859-D5FC-4BA6-8813-4543C071F3E2}" srcOrd="0" destOrd="0" presId="urn:microsoft.com/office/officeart/2005/8/layout/hierarchy5"/>
    <dgm:cxn modelId="{B967E01E-CF03-46E4-844A-14362DB34AD6}" type="presParOf" srcId="{F3661657-2B39-4B7C-A4C6-DCE114206C53}" destId="{524D8A92-3A0B-4327-9DA2-F67631A2B10C}" srcOrd="1" destOrd="0" presId="urn:microsoft.com/office/officeart/2005/8/layout/hierarchy5"/>
    <dgm:cxn modelId="{1852250F-B7EC-404A-9223-CAB0ADE1924C}" type="presParOf" srcId="{524D8A92-3A0B-4327-9DA2-F67631A2B10C}" destId="{1E3EFECE-F1BF-4E5C-B88D-199601602672}" srcOrd="0" destOrd="0" presId="urn:microsoft.com/office/officeart/2005/8/layout/hierarchy5"/>
    <dgm:cxn modelId="{1CA79BAC-5861-4F31-9507-3FE536505483}" type="presParOf" srcId="{524D8A92-3A0B-4327-9DA2-F67631A2B10C}" destId="{FD67402D-F2A5-407D-B2EA-177354C0AC4B}" srcOrd="1" destOrd="0" presId="urn:microsoft.com/office/officeart/2005/8/layout/hierarchy5"/>
    <dgm:cxn modelId="{084D7E10-1592-49D5-BACD-B22DC5E2C3E0}" type="presParOf" srcId="{F3661657-2B39-4B7C-A4C6-DCE114206C53}" destId="{A6BB8BEE-926C-4C13-9D71-E4B56912E4EE}" srcOrd="2" destOrd="0" presId="urn:microsoft.com/office/officeart/2005/8/layout/hierarchy5"/>
    <dgm:cxn modelId="{3510FE74-1C9D-446A-BA7C-DD412731036D}" type="presParOf" srcId="{A6BB8BEE-926C-4C13-9D71-E4B56912E4EE}" destId="{718BF774-EB14-4204-9FF7-4F7B5D58A59B}" srcOrd="0" destOrd="0" presId="urn:microsoft.com/office/officeart/2005/8/layout/hierarchy5"/>
    <dgm:cxn modelId="{8DB90129-E0E3-4D3E-B4A2-2533BEECCC56}" type="presParOf" srcId="{F3661657-2B39-4B7C-A4C6-DCE114206C53}" destId="{3DCC0575-CEAA-4C30-89BB-C3F25EF02CF0}" srcOrd="3" destOrd="0" presId="urn:microsoft.com/office/officeart/2005/8/layout/hierarchy5"/>
    <dgm:cxn modelId="{6BF24363-BB4F-4E05-95B0-5243D20E0C3A}" type="presParOf" srcId="{3DCC0575-CEAA-4C30-89BB-C3F25EF02CF0}" destId="{78760A3B-2120-4A93-A083-9C1E0EFF6721}" srcOrd="0" destOrd="0" presId="urn:microsoft.com/office/officeart/2005/8/layout/hierarchy5"/>
    <dgm:cxn modelId="{47A407E7-69C6-45E1-B49D-86A5F696404D}" type="presParOf" srcId="{3DCC0575-CEAA-4C30-89BB-C3F25EF02CF0}" destId="{AF1AC0C2-12CE-45A1-81A4-FC74DF83A100}" srcOrd="1" destOrd="0" presId="urn:microsoft.com/office/officeart/2005/8/layout/hierarchy5"/>
    <dgm:cxn modelId="{F7AD3E39-96DB-4C62-B5FA-175F493D4EC7}" type="presParOf" srcId="{E66F8548-FB11-4C3E-B99A-80C7ED28BFC4}" destId="{8155778F-8D61-48D9-91B3-C89FBCA9FDCF}" srcOrd="2" destOrd="0" presId="urn:microsoft.com/office/officeart/2005/8/layout/hierarchy5"/>
    <dgm:cxn modelId="{A563626E-812F-400C-B70B-03DF21F525A3}" type="presParOf" srcId="{8155778F-8D61-48D9-91B3-C89FBCA9FDCF}" destId="{C41B4178-5F17-40C1-B5EB-AF3A429E336B}" srcOrd="0" destOrd="0" presId="urn:microsoft.com/office/officeart/2005/8/layout/hierarchy5"/>
    <dgm:cxn modelId="{2EDEF955-1DB3-4340-8496-B662A53C268C}" type="presParOf" srcId="{E66F8548-FB11-4C3E-B99A-80C7ED28BFC4}" destId="{3A27CAA7-A0B6-45ED-A57C-D7D3EAA91356}" srcOrd="3" destOrd="0" presId="urn:microsoft.com/office/officeart/2005/8/layout/hierarchy5"/>
    <dgm:cxn modelId="{D2B341AE-4BBD-4BD0-A1EF-AA70EEB10A61}" type="presParOf" srcId="{3A27CAA7-A0B6-45ED-A57C-D7D3EAA91356}" destId="{1E8CD741-CA21-4C43-8A73-2139B9360FA7}" srcOrd="0" destOrd="0" presId="urn:microsoft.com/office/officeart/2005/8/layout/hierarchy5"/>
    <dgm:cxn modelId="{07490BA4-226F-4D42-BA72-1D2FA704EEEB}" type="presParOf" srcId="{3A27CAA7-A0B6-45ED-A57C-D7D3EAA91356}" destId="{37810630-7F92-46EF-BABC-1D8A8E537BAA}" srcOrd="1" destOrd="0" presId="urn:microsoft.com/office/officeart/2005/8/layout/hierarchy5"/>
    <dgm:cxn modelId="{15C88C71-FBC6-404A-9D98-1B6B2B7B5C09}" type="presParOf" srcId="{37810630-7F92-46EF-BABC-1D8A8E537BAA}" destId="{3686BAC7-80F9-4A21-A08B-73011F2D3A3C}" srcOrd="0" destOrd="0" presId="urn:microsoft.com/office/officeart/2005/8/layout/hierarchy5"/>
    <dgm:cxn modelId="{646F870B-C8EA-4E8B-89BB-C2931CA2973C}" type="presParOf" srcId="{3686BAC7-80F9-4A21-A08B-73011F2D3A3C}" destId="{D0ACA367-5970-4E16-A07A-7D8E1A83F69A}" srcOrd="0" destOrd="0" presId="urn:microsoft.com/office/officeart/2005/8/layout/hierarchy5"/>
    <dgm:cxn modelId="{CAA6C7D4-43B9-44A9-87E3-588B8B58ADD5}" type="presParOf" srcId="{37810630-7F92-46EF-BABC-1D8A8E537BAA}" destId="{85241F7B-6586-4400-BC25-F778EF5FD565}" srcOrd="1" destOrd="0" presId="urn:microsoft.com/office/officeart/2005/8/layout/hierarchy5"/>
    <dgm:cxn modelId="{12A0AD4B-D77E-462A-A070-13D2263A56AF}" type="presParOf" srcId="{85241F7B-6586-4400-BC25-F778EF5FD565}" destId="{94C56445-0D59-4044-B839-BE1CE1A8F9C7}" srcOrd="0" destOrd="0" presId="urn:microsoft.com/office/officeart/2005/8/layout/hierarchy5"/>
    <dgm:cxn modelId="{59C3D89B-5C95-44B6-94DE-1AD0966B8D4C}" type="presParOf" srcId="{85241F7B-6586-4400-BC25-F778EF5FD565}" destId="{B3F091A0-C779-4B87-8F44-23D75A2E9A50}" srcOrd="1" destOrd="0" presId="urn:microsoft.com/office/officeart/2005/8/layout/hierarchy5"/>
    <dgm:cxn modelId="{BC01ED33-12A8-4F85-A048-970EF8C5BACD}" type="presParOf" srcId="{37810630-7F92-46EF-BABC-1D8A8E537BAA}" destId="{C54C100E-A59A-4E87-B20A-CB1C8F28A126}" srcOrd="2" destOrd="0" presId="urn:microsoft.com/office/officeart/2005/8/layout/hierarchy5"/>
    <dgm:cxn modelId="{17267253-F68D-47DF-8F48-D551C2E40404}" type="presParOf" srcId="{C54C100E-A59A-4E87-B20A-CB1C8F28A126}" destId="{B465C57A-7801-4669-9115-BDD36B384132}" srcOrd="0" destOrd="0" presId="urn:microsoft.com/office/officeart/2005/8/layout/hierarchy5"/>
    <dgm:cxn modelId="{71F8BA27-F5D3-4D14-9C47-EAD1870CF38E}" type="presParOf" srcId="{37810630-7F92-46EF-BABC-1D8A8E537BAA}" destId="{9AA44648-4BCB-4725-8DB6-B12A9FFE5DDA}" srcOrd="3" destOrd="0" presId="urn:microsoft.com/office/officeart/2005/8/layout/hierarchy5"/>
    <dgm:cxn modelId="{CE143A53-D3A7-4C16-805A-0E9A555B896F}" type="presParOf" srcId="{9AA44648-4BCB-4725-8DB6-B12A9FFE5DDA}" destId="{343B3C0F-6A1B-4160-8879-116428415472}" srcOrd="0" destOrd="0" presId="urn:microsoft.com/office/officeart/2005/8/layout/hierarchy5"/>
    <dgm:cxn modelId="{5A849C51-BDFB-45CC-B415-C6A08F4903CB}" type="presParOf" srcId="{9AA44648-4BCB-4725-8DB6-B12A9FFE5DDA}" destId="{6B819C36-B34C-4ABB-81A3-CF7CE5692EEC}" srcOrd="1" destOrd="0" presId="urn:microsoft.com/office/officeart/2005/8/layout/hierarchy5"/>
    <dgm:cxn modelId="{84DD1AA9-DF86-499C-BA52-E96E0F493AE9}" type="presParOf" srcId="{9864C07F-C276-4F15-9D38-BC64D4C38A97}" destId="{8820262F-558E-4B78-846E-4246E154FE6A}" srcOrd="1" destOrd="0" presId="urn:microsoft.com/office/officeart/2005/8/layout/hierarchy5"/>
    <dgm:cxn modelId="{A9C4369B-C0C8-41B0-ADC0-3B117C591973}" type="presParOf" srcId="{8820262F-558E-4B78-846E-4246E154FE6A}" destId="{BC876B27-D9E4-43BB-92ED-DB9F7F6A6217}" srcOrd="0" destOrd="0" presId="urn:microsoft.com/office/officeart/2005/8/layout/hierarchy5"/>
    <dgm:cxn modelId="{55432968-DE0E-44BB-9272-738A0C683EA4}" type="presParOf" srcId="{BC876B27-D9E4-43BB-92ED-DB9F7F6A6217}" destId="{E340658B-D3A1-46E9-B5A3-3D50A3F2B894}" srcOrd="0" destOrd="0" presId="urn:microsoft.com/office/officeart/2005/8/layout/hierarchy5"/>
    <dgm:cxn modelId="{F0CE1EA6-64E6-46C2-BAA7-800092EF64ED}" type="presParOf" srcId="{BC876B27-D9E4-43BB-92ED-DB9F7F6A6217}" destId="{3B5D0C65-1EA9-4325-A1A7-FB96189763D4}" srcOrd="1" destOrd="0" presId="urn:microsoft.com/office/officeart/2005/8/layout/hierarchy5"/>
    <dgm:cxn modelId="{A9B99D29-0030-4014-9FF9-DD070D4B81F2}" type="presParOf" srcId="{8820262F-558E-4B78-846E-4246E154FE6A}" destId="{3E98C770-160D-4B73-BFEC-90AE389E08C1}" srcOrd="1" destOrd="0" presId="urn:microsoft.com/office/officeart/2005/8/layout/hierarchy5"/>
    <dgm:cxn modelId="{1C7A86E1-08F1-433D-9C1F-A52B7CC6EB96}" type="presParOf" srcId="{3E98C770-160D-4B73-BFEC-90AE389E08C1}" destId="{76E23093-D927-4E36-9DD1-FBC54F682419}" srcOrd="0" destOrd="0" presId="urn:microsoft.com/office/officeart/2005/8/layout/hierarchy5"/>
    <dgm:cxn modelId="{571DBD88-523D-4048-88C6-CAFF83D98777}" type="presParOf" srcId="{8820262F-558E-4B78-846E-4246E154FE6A}" destId="{CC36ACD1-0B96-4E8F-8481-B78735A2940F}" srcOrd="2" destOrd="0" presId="urn:microsoft.com/office/officeart/2005/8/layout/hierarchy5"/>
    <dgm:cxn modelId="{387B3FA4-A883-44E1-A51C-52DA18F131D2}" type="presParOf" srcId="{CC36ACD1-0B96-4E8F-8481-B78735A2940F}" destId="{83CABA56-759C-430F-B73A-33C561F35274}" srcOrd="0" destOrd="0" presId="urn:microsoft.com/office/officeart/2005/8/layout/hierarchy5"/>
    <dgm:cxn modelId="{6A3ECBE1-7AA8-4F96-A20E-11E186A15E85}" type="presParOf" srcId="{CC36ACD1-0B96-4E8F-8481-B78735A2940F}" destId="{791564E1-2664-49B7-A4E7-C8AE610F6502}" srcOrd="1" destOrd="0" presId="urn:microsoft.com/office/officeart/2005/8/layout/hierarchy5"/>
    <dgm:cxn modelId="{3778F850-6A55-4166-ABBA-8EC6047CFBF7}" type="presParOf" srcId="{8820262F-558E-4B78-846E-4246E154FE6A}" destId="{75066B6A-B8F7-48AA-A11D-ACCB7AC0B322}" srcOrd="3" destOrd="0" presId="urn:microsoft.com/office/officeart/2005/8/layout/hierarchy5"/>
    <dgm:cxn modelId="{AC100262-3536-48F5-BDBB-894F33AA5A1A}" type="presParOf" srcId="{75066B6A-B8F7-48AA-A11D-ACCB7AC0B322}" destId="{F0ECEEA9-757C-4DB9-B478-F5642990A7CB}" srcOrd="0" destOrd="0" presId="urn:microsoft.com/office/officeart/2005/8/layout/hierarchy5"/>
    <dgm:cxn modelId="{CD39C811-CEBD-4D23-8C88-E134AFAACAF5}" type="presParOf" srcId="{8820262F-558E-4B78-846E-4246E154FE6A}" destId="{4FD380F0-EBCE-4960-B21C-7AF4EA89D9FF}" srcOrd="4" destOrd="0" presId="urn:microsoft.com/office/officeart/2005/8/layout/hierarchy5"/>
    <dgm:cxn modelId="{ADD25083-6EF7-4ACA-BDAE-A52B47C6BDAA}" type="presParOf" srcId="{4FD380F0-EBCE-4960-B21C-7AF4EA89D9FF}" destId="{F5B434E9-A233-453D-AFF9-66F8D76FA872}" srcOrd="0" destOrd="0" presId="urn:microsoft.com/office/officeart/2005/8/layout/hierarchy5"/>
    <dgm:cxn modelId="{7192D209-33B5-497F-821B-92A797E044C0}" type="presParOf" srcId="{4FD380F0-EBCE-4960-B21C-7AF4EA89D9FF}" destId="{5AF019C7-600C-416A-AFAA-7286B1F32AC5}" srcOrd="1" destOrd="0" presId="urn:microsoft.com/office/officeart/2005/8/layout/hierarchy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B434E9-A233-453D-AFF9-66F8D76FA872}">
      <dsp:nvSpPr>
        <dsp:cNvPr id="0" name=""/>
        <dsp:cNvSpPr/>
      </dsp:nvSpPr>
      <dsp:spPr>
        <a:xfrm>
          <a:off x="5854809" y="0"/>
          <a:ext cx="1924213" cy="5410200"/>
        </a:xfrm>
        <a:prstGeom prst="roundRect">
          <a:avLst>
            <a:gd name="adj" fmla="val 10000"/>
          </a:avLst>
        </a:prstGeom>
        <a:solidFill>
          <a:schemeClr val="accent6">
            <a:lumMod val="10000"/>
            <a:lumOff val="9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6">
                  <a:lumMod val="75000"/>
                  <a:lumOff val="25000"/>
                </a:schemeClr>
              </a:solidFill>
              <a:latin typeface="Calibri" pitchFamily="34" charset="0"/>
            </a:rPr>
            <a:t>Randomization #2 </a:t>
          </a:r>
        </a:p>
        <a:p>
          <a:pPr lvl="0" algn="ctr" defTabSz="889000">
            <a:lnSpc>
              <a:spcPct val="90000"/>
            </a:lnSpc>
            <a:spcBef>
              <a:spcPct val="0"/>
            </a:spcBef>
            <a:spcAft>
              <a:spcPct val="35000"/>
            </a:spcAft>
          </a:pPr>
          <a:r>
            <a:rPr lang="en-US" sz="2000" kern="1200" dirty="0" smtClean="0">
              <a:solidFill>
                <a:schemeClr val="accent6">
                  <a:lumMod val="75000"/>
                  <a:lumOff val="25000"/>
                </a:schemeClr>
              </a:solidFill>
              <a:latin typeface="Calibri" pitchFamily="34" charset="0"/>
            </a:rPr>
            <a:t>(Online Program)</a:t>
          </a:r>
          <a:endParaRPr lang="en-US" sz="2000" kern="1200" dirty="0">
            <a:solidFill>
              <a:schemeClr val="accent6">
                <a:lumMod val="75000"/>
                <a:lumOff val="25000"/>
              </a:schemeClr>
            </a:solidFill>
            <a:latin typeface="Calibri" pitchFamily="34" charset="0"/>
          </a:endParaRPr>
        </a:p>
      </dsp:txBody>
      <dsp:txXfrm>
        <a:off x="5854809" y="0"/>
        <a:ext cx="1924213" cy="1623060"/>
      </dsp:txXfrm>
    </dsp:sp>
    <dsp:sp modelId="{83CABA56-759C-430F-B73A-33C561F35274}">
      <dsp:nvSpPr>
        <dsp:cNvPr id="0" name=""/>
        <dsp:cNvSpPr/>
      </dsp:nvSpPr>
      <dsp:spPr>
        <a:xfrm>
          <a:off x="3609893" y="0"/>
          <a:ext cx="1924213" cy="5410200"/>
        </a:xfrm>
        <a:prstGeom prst="roundRect">
          <a:avLst>
            <a:gd name="adj" fmla="val 10000"/>
          </a:avLst>
        </a:prstGeom>
        <a:solidFill>
          <a:schemeClr val="accent6">
            <a:lumMod val="10000"/>
            <a:lumOff val="9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6">
                  <a:lumMod val="75000"/>
                  <a:lumOff val="25000"/>
                </a:schemeClr>
              </a:solidFill>
              <a:latin typeface="Calibri" pitchFamily="34" charset="0"/>
            </a:rPr>
            <a:t>Randomization #1 </a:t>
          </a:r>
        </a:p>
        <a:p>
          <a:pPr lvl="0" algn="ctr" defTabSz="889000">
            <a:lnSpc>
              <a:spcPct val="90000"/>
            </a:lnSpc>
            <a:spcBef>
              <a:spcPct val="0"/>
            </a:spcBef>
            <a:spcAft>
              <a:spcPct val="35000"/>
            </a:spcAft>
          </a:pPr>
          <a:r>
            <a:rPr lang="en-US" sz="2000" kern="1200" dirty="0" smtClean="0">
              <a:solidFill>
                <a:schemeClr val="accent6">
                  <a:lumMod val="75000"/>
                  <a:lumOff val="25000"/>
                </a:schemeClr>
              </a:solidFill>
              <a:latin typeface="Calibri" pitchFamily="34" charset="0"/>
            </a:rPr>
            <a:t>(Group Face-to-Face Sessions)</a:t>
          </a:r>
          <a:endParaRPr lang="en-US" sz="2000" kern="1200" dirty="0">
            <a:solidFill>
              <a:schemeClr val="accent6">
                <a:lumMod val="75000"/>
                <a:lumOff val="25000"/>
              </a:schemeClr>
            </a:solidFill>
            <a:latin typeface="Calibri" pitchFamily="34" charset="0"/>
          </a:endParaRPr>
        </a:p>
      </dsp:txBody>
      <dsp:txXfrm>
        <a:off x="3609893" y="0"/>
        <a:ext cx="1924213" cy="1623060"/>
      </dsp:txXfrm>
    </dsp:sp>
    <dsp:sp modelId="{E340658B-D3A1-46E9-B5A3-3D50A3F2B894}">
      <dsp:nvSpPr>
        <dsp:cNvPr id="0" name=""/>
        <dsp:cNvSpPr/>
      </dsp:nvSpPr>
      <dsp:spPr>
        <a:xfrm>
          <a:off x="1364977" y="0"/>
          <a:ext cx="1924213" cy="5410200"/>
        </a:xfrm>
        <a:prstGeom prst="roundRect">
          <a:avLst>
            <a:gd name="adj" fmla="val 10000"/>
          </a:avLst>
        </a:prstGeom>
        <a:solidFill>
          <a:schemeClr val="accent6">
            <a:lumMod val="10000"/>
            <a:lumOff val="9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2">
                  <a:lumMod val="75000"/>
                  <a:lumOff val="25000"/>
                </a:schemeClr>
              </a:solidFill>
              <a:latin typeface="Calibri" pitchFamily="34" charset="0"/>
            </a:rPr>
            <a:t>Run-In Period</a:t>
          </a:r>
          <a:endParaRPr lang="en-US" sz="2000" kern="1200" dirty="0">
            <a:solidFill>
              <a:schemeClr val="accent2">
                <a:lumMod val="75000"/>
                <a:lumOff val="25000"/>
              </a:schemeClr>
            </a:solidFill>
            <a:latin typeface="Calibri" pitchFamily="34" charset="0"/>
          </a:endParaRPr>
        </a:p>
      </dsp:txBody>
      <dsp:txXfrm>
        <a:off x="1364977" y="0"/>
        <a:ext cx="1924213" cy="1623060"/>
      </dsp:txXfrm>
    </dsp:sp>
    <dsp:sp modelId="{946707A8-003F-4164-90BC-63C1103175F0}">
      <dsp:nvSpPr>
        <dsp:cNvPr id="0" name=""/>
        <dsp:cNvSpPr/>
      </dsp:nvSpPr>
      <dsp:spPr>
        <a:xfrm>
          <a:off x="1525328" y="3007548"/>
          <a:ext cx="1603511" cy="80175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Calibri" pitchFamily="34" charset="0"/>
            </a:rPr>
            <a:t>2 Week Orientation</a:t>
          </a:r>
          <a:endParaRPr lang="en-US" sz="2300" kern="1200" dirty="0">
            <a:latin typeface="Calibri" pitchFamily="34" charset="0"/>
          </a:endParaRPr>
        </a:p>
      </dsp:txBody>
      <dsp:txXfrm>
        <a:off x="1525328" y="3007548"/>
        <a:ext cx="1603511" cy="801755"/>
      </dsp:txXfrm>
    </dsp:sp>
    <dsp:sp modelId="{3FBD4582-074F-4835-9CB9-1C10FE4DAD0D}">
      <dsp:nvSpPr>
        <dsp:cNvPr id="0" name=""/>
        <dsp:cNvSpPr/>
      </dsp:nvSpPr>
      <dsp:spPr>
        <a:xfrm rot="18289469">
          <a:off x="2887955" y="2934079"/>
          <a:ext cx="1123173" cy="26674"/>
        </a:xfrm>
        <a:custGeom>
          <a:avLst/>
          <a:gdLst/>
          <a:ahLst/>
          <a:cxnLst/>
          <a:rect l="0" t="0" r="0" b="0"/>
          <a:pathLst>
            <a:path>
              <a:moveTo>
                <a:pt x="0" y="13337"/>
              </a:moveTo>
              <a:lnTo>
                <a:pt x="1123173" y="13337"/>
              </a:lnTo>
            </a:path>
          </a:pathLst>
        </a:custGeom>
        <a:noFill/>
        <a:ln w="4445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289469">
        <a:off x="3421462" y="2919337"/>
        <a:ext cx="56158" cy="56158"/>
      </dsp:txXfrm>
    </dsp:sp>
    <dsp:sp modelId="{8EAA0D51-5A29-43A0-A268-A586437A955E}">
      <dsp:nvSpPr>
        <dsp:cNvPr id="0" name=""/>
        <dsp:cNvSpPr/>
      </dsp:nvSpPr>
      <dsp:spPr>
        <a:xfrm>
          <a:off x="3770244" y="2085529"/>
          <a:ext cx="1603511" cy="80175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Calibri" pitchFamily="34" charset="0"/>
            </a:rPr>
            <a:t>Intervention Group</a:t>
          </a:r>
          <a:endParaRPr lang="en-US" sz="2300" kern="1200" dirty="0">
            <a:latin typeface="Calibri" pitchFamily="34" charset="0"/>
          </a:endParaRPr>
        </a:p>
      </dsp:txBody>
      <dsp:txXfrm>
        <a:off x="3770244" y="2085529"/>
        <a:ext cx="1603511" cy="801755"/>
      </dsp:txXfrm>
    </dsp:sp>
    <dsp:sp modelId="{F74A675F-6E60-42E2-A3CA-CBD77BC633F4}">
      <dsp:nvSpPr>
        <dsp:cNvPr id="0" name=""/>
        <dsp:cNvSpPr/>
      </dsp:nvSpPr>
      <dsp:spPr>
        <a:xfrm rot="19457599">
          <a:off x="5299511" y="2242564"/>
          <a:ext cx="789892" cy="26674"/>
        </a:xfrm>
        <a:custGeom>
          <a:avLst/>
          <a:gdLst/>
          <a:ahLst/>
          <a:cxnLst/>
          <a:rect l="0" t="0" r="0" b="0"/>
          <a:pathLst>
            <a:path>
              <a:moveTo>
                <a:pt x="0" y="13337"/>
              </a:moveTo>
              <a:lnTo>
                <a:pt x="789892" y="13337"/>
              </a:lnTo>
            </a:path>
          </a:pathLst>
        </a:custGeom>
        <a:noFill/>
        <a:ln w="44450" cap="flat" cmpd="sng" algn="ctr">
          <a:solidFill>
            <a:srgbClr val="92D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5674710" y="2236154"/>
        <a:ext cx="39494" cy="39494"/>
      </dsp:txXfrm>
    </dsp:sp>
    <dsp:sp modelId="{1E3EFECE-F1BF-4E5C-B88D-199601602672}">
      <dsp:nvSpPr>
        <dsp:cNvPr id="0" name=""/>
        <dsp:cNvSpPr/>
      </dsp:nvSpPr>
      <dsp:spPr>
        <a:xfrm>
          <a:off x="6015160" y="1624519"/>
          <a:ext cx="1603511" cy="80175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Calibri" pitchFamily="34" charset="0"/>
            </a:rPr>
            <a:t>Online Intervention</a:t>
          </a:r>
          <a:endParaRPr lang="en-US" sz="2300" kern="1200" dirty="0">
            <a:latin typeface="Calibri" pitchFamily="34" charset="0"/>
          </a:endParaRPr>
        </a:p>
      </dsp:txBody>
      <dsp:txXfrm>
        <a:off x="6015160" y="1624519"/>
        <a:ext cx="1603511" cy="801755"/>
      </dsp:txXfrm>
    </dsp:sp>
    <dsp:sp modelId="{A6BB8BEE-926C-4C13-9D71-E4B56912E4EE}">
      <dsp:nvSpPr>
        <dsp:cNvPr id="0" name=""/>
        <dsp:cNvSpPr/>
      </dsp:nvSpPr>
      <dsp:spPr>
        <a:xfrm rot="2142401">
          <a:off x="5299511" y="2703574"/>
          <a:ext cx="789892" cy="26674"/>
        </a:xfrm>
        <a:custGeom>
          <a:avLst/>
          <a:gdLst/>
          <a:ahLst/>
          <a:cxnLst/>
          <a:rect l="0" t="0" r="0" b="0"/>
          <a:pathLst>
            <a:path>
              <a:moveTo>
                <a:pt x="0" y="13337"/>
              </a:moveTo>
              <a:lnTo>
                <a:pt x="789892" y="13337"/>
              </a:lnTo>
            </a:path>
          </a:pathLst>
        </a:custGeom>
        <a:noFill/>
        <a:ln w="44450" cap="flat" cmpd="sng" algn="ctr">
          <a:solidFill>
            <a:srgbClr val="92D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5674710" y="2697164"/>
        <a:ext cx="39494" cy="39494"/>
      </dsp:txXfrm>
    </dsp:sp>
    <dsp:sp modelId="{78760A3B-2120-4A93-A083-9C1E0EFF6721}">
      <dsp:nvSpPr>
        <dsp:cNvPr id="0" name=""/>
        <dsp:cNvSpPr/>
      </dsp:nvSpPr>
      <dsp:spPr>
        <a:xfrm>
          <a:off x="6015160" y="2546538"/>
          <a:ext cx="1603511" cy="80175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Calibri" pitchFamily="34" charset="0"/>
            </a:rPr>
            <a:t>Online Control</a:t>
          </a:r>
          <a:endParaRPr lang="en-US" sz="2300" kern="1200" dirty="0">
            <a:latin typeface="Calibri" pitchFamily="34" charset="0"/>
          </a:endParaRPr>
        </a:p>
      </dsp:txBody>
      <dsp:txXfrm>
        <a:off x="6015160" y="2546538"/>
        <a:ext cx="1603511" cy="801755"/>
      </dsp:txXfrm>
    </dsp:sp>
    <dsp:sp modelId="{8155778F-8D61-48D9-91B3-C89FBCA9FDCF}">
      <dsp:nvSpPr>
        <dsp:cNvPr id="0" name=""/>
        <dsp:cNvSpPr/>
      </dsp:nvSpPr>
      <dsp:spPr>
        <a:xfrm rot="3310531">
          <a:off x="2887955" y="3856098"/>
          <a:ext cx="1123173" cy="26674"/>
        </a:xfrm>
        <a:custGeom>
          <a:avLst/>
          <a:gdLst/>
          <a:ahLst/>
          <a:cxnLst/>
          <a:rect l="0" t="0" r="0" b="0"/>
          <a:pathLst>
            <a:path>
              <a:moveTo>
                <a:pt x="0" y="13337"/>
              </a:moveTo>
              <a:lnTo>
                <a:pt x="1123173" y="13337"/>
              </a:lnTo>
            </a:path>
          </a:pathLst>
        </a:custGeom>
        <a:noFill/>
        <a:ln w="4445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310531">
        <a:off x="3421462" y="3841356"/>
        <a:ext cx="56158" cy="56158"/>
      </dsp:txXfrm>
    </dsp:sp>
    <dsp:sp modelId="{1E8CD741-CA21-4C43-8A73-2139B9360FA7}">
      <dsp:nvSpPr>
        <dsp:cNvPr id="0" name=""/>
        <dsp:cNvSpPr/>
      </dsp:nvSpPr>
      <dsp:spPr>
        <a:xfrm>
          <a:off x="3770244" y="3929567"/>
          <a:ext cx="1603511" cy="80175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Calibri" pitchFamily="34" charset="0"/>
            </a:rPr>
            <a:t>Control Group</a:t>
          </a:r>
          <a:endParaRPr lang="en-US" sz="2300" kern="1200" dirty="0">
            <a:latin typeface="Calibri" pitchFamily="34" charset="0"/>
          </a:endParaRPr>
        </a:p>
      </dsp:txBody>
      <dsp:txXfrm>
        <a:off x="3770244" y="3929567"/>
        <a:ext cx="1603511" cy="801755"/>
      </dsp:txXfrm>
    </dsp:sp>
    <dsp:sp modelId="{3686BAC7-80F9-4A21-A08B-73011F2D3A3C}">
      <dsp:nvSpPr>
        <dsp:cNvPr id="0" name=""/>
        <dsp:cNvSpPr/>
      </dsp:nvSpPr>
      <dsp:spPr>
        <a:xfrm rot="19457599">
          <a:off x="5299511" y="4086602"/>
          <a:ext cx="789892" cy="26674"/>
        </a:xfrm>
        <a:custGeom>
          <a:avLst/>
          <a:gdLst/>
          <a:ahLst/>
          <a:cxnLst/>
          <a:rect l="0" t="0" r="0" b="0"/>
          <a:pathLst>
            <a:path>
              <a:moveTo>
                <a:pt x="0" y="13337"/>
              </a:moveTo>
              <a:lnTo>
                <a:pt x="789892" y="13337"/>
              </a:lnTo>
            </a:path>
          </a:pathLst>
        </a:custGeom>
        <a:noFill/>
        <a:ln w="44450" cap="flat" cmpd="sng" algn="ctr">
          <a:solidFill>
            <a:srgbClr val="92D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5674710" y="4080192"/>
        <a:ext cx="39494" cy="39494"/>
      </dsp:txXfrm>
    </dsp:sp>
    <dsp:sp modelId="{94C56445-0D59-4044-B839-BE1CE1A8F9C7}">
      <dsp:nvSpPr>
        <dsp:cNvPr id="0" name=""/>
        <dsp:cNvSpPr/>
      </dsp:nvSpPr>
      <dsp:spPr>
        <a:xfrm>
          <a:off x="6015160" y="3468557"/>
          <a:ext cx="1603511" cy="80175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Calibri" pitchFamily="34" charset="0"/>
            </a:rPr>
            <a:t>Online Intervention</a:t>
          </a:r>
        </a:p>
      </dsp:txBody>
      <dsp:txXfrm>
        <a:off x="6015160" y="3468557"/>
        <a:ext cx="1603511" cy="801755"/>
      </dsp:txXfrm>
    </dsp:sp>
    <dsp:sp modelId="{C54C100E-A59A-4E87-B20A-CB1C8F28A126}">
      <dsp:nvSpPr>
        <dsp:cNvPr id="0" name=""/>
        <dsp:cNvSpPr/>
      </dsp:nvSpPr>
      <dsp:spPr>
        <a:xfrm rot="2142401">
          <a:off x="5299511" y="4547612"/>
          <a:ext cx="789892" cy="26674"/>
        </a:xfrm>
        <a:custGeom>
          <a:avLst/>
          <a:gdLst/>
          <a:ahLst/>
          <a:cxnLst/>
          <a:rect l="0" t="0" r="0" b="0"/>
          <a:pathLst>
            <a:path>
              <a:moveTo>
                <a:pt x="0" y="13337"/>
              </a:moveTo>
              <a:lnTo>
                <a:pt x="789892" y="13337"/>
              </a:lnTo>
            </a:path>
          </a:pathLst>
        </a:custGeom>
        <a:noFill/>
        <a:ln w="44450" cap="flat" cmpd="sng" algn="ctr">
          <a:solidFill>
            <a:srgbClr val="92D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5674710" y="4541202"/>
        <a:ext cx="39494" cy="39494"/>
      </dsp:txXfrm>
    </dsp:sp>
    <dsp:sp modelId="{343B3C0F-6A1B-4160-8879-116428415472}">
      <dsp:nvSpPr>
        <dsp:cNvPr id="0" name=""/>
        <dsp:cNvSpPr/>
      </dsp:nvSpPr>
      <dsp:spPr>
        <a:xfrm>
          <a:off x="6015160" y="4390576"/>
          <a:ext cx="1603511" cy="80175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Calibri" pitchFamily="34" charset="0"/>
            </a:rPr>
            <a:t>Online Control</a:t>
          </a:r>
        </a:p>
      </dsp:txBody>
      <dsp:txXfrm>
        <a:off x="6015160" y="4390576"/>
        <a:ext cx="1603511" cy="8017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9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9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9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6AF3DB-3E4A-48DE-8947-E6D56E5B585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05B1734-2A78-47F0-8B8E-61F2B75FA09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sz="1200" kern="1200" dirty="0" smtClean="0">
                <a:solidFill>
                  <a:schemeClr val="tx1"/>
                </a:solidFill>
                <a:latin typeface="Times New Roman" pitchFamily="18" charset="0"/>
                <a:ea typeface="+mn-ea"/>
                <a:cs typeface="+mn-cs"/>
              </a:rPr>
              <a:t>Good morning everyone! My name is Lauren Huffman and I will be presenting on the use of culturally-relevant recruitment strategies in the Families Improving Together for Weight Loss Randomized Controlled Trial. This trial is sponsored by a grant awarded to my mentor, Dr. Dr. Wilson, from the National Institute of Child Health and Human Development.</a:t>
            </a:r>
            <a:endParaRPr lang="en-US" sz="1200" kern="1200" dirty="0">
              <a:solidFill>
                <a:schemeClr val="tx1"/>
              </a:solidFill>
              <a:latin typeface="Times New Roman" pitchFamily="18" charset="0"/>
              <a:ea typeface="+mn-ea"/>
              <a:cs typeface="+mn-cs"/>
            </a:endParaRPr>
          </a:p>
        </p:txBody>
      </p:sp>
      <p:sp>
        <p:nvSpPr>
          <p:cNvPr id="30724" name="Slide Number Placeholder 3"/>
          <p:cNvSpPr>
            <a:spLocks noGrp="1"/>
          </p:cNvSpPr>
          <p:nvPr>
            <p:ph type="sldNum" sz="quarter" idx="5"/>
          </p:nvPr>
        </p:nvSpPr>
        <p:spPr>
          <a:noFill/>
        </p:spPr>
        <p:txBody>
          <a:bodyPr/>
          <a:lstStyle/>
          <a:p>
            <a:fld id="{8D7DF6F5-E976-4A35-AD85-DC137670072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pitchFamily="18" charset="0"/>
                <a:ea typeface="+mn-ea"/>
                <a:cs typeface="+mn-cs"/>
              </a:rPr>
              <a:t>Annual income of enrolled families are shown here. One third of families enrolled in FIT make less than 24 thousand annually, which is the national poverty level for a family of four. Over 60% of families enrolled in FIT make less than 40,000 dollars annually, placing them at less than 175% of the poverty level for a family of 4. </a:t>
            </a:r>
            <a:endParaRPr lang="en-US" sz="1200" kern="1200" dirty="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405B1734-2A78-47F0-8B8E-61F2B75FA09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sz="1200" kern="1200" dirty="0" smtClean="0">
                <a:solidFill>
                  <a:schemeClr val="tx1"/>
                </a:solidFill>
                <a:latin typeface="Times New Roman" pitchFamily="18" charset="0"/>
                <a:ea typeface="+mn-ea"/>
                <a:cs typeface="+mn-cs"/>
              </a:rPr>
              <a:t>Of the families consented for FIT, surface level strategies yielded 17% of families. In contrast the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strategies yielded 83% of families, the majority being from community partnerships and culturally-relevant ads. These findings suggest that utilizing deep structure strategies may be a more effective recruitment strategy than relying on surface level strategies alone.</a:t>
            </a:r>
          </a:p>
          <a:p>
            <a:endParaRPr lang="en-US" dirty="0" smtClean="0"/>
          </a:p>
        </p:txBody>
      </p:sp>
      <p:sp>
        <p:nvSpPr>
          <p:cNvPr id="38916" name="Slide Number Placeholder 3"/>
          <p:cNvSpPr>
            <a:spLocks noGrp="1"/>
          </p:cNvSpPr>
          <p:nvPr>
            <p:ph type="sldNum" sz="quarter" idx="5"/>
          </p:nvPr>
        </p:nvSpPr>
        <p:spPr>
          <a:noFill/>
        </p:spPr>
        <p:txBody>
          <a:bodyPr/>
          <a:lstStyle/>
          <a:p>
            <a:fld id="{F2778797-0489-4321-BAB1-9EFB5B8C19D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We then looked at several demographic variables to determine whether there were differences between families that were retained through run in comparison to those who dropped from the program. We assessed potential differences between groups based on age, gender, BMI, family income, parent education, and self-efficacy for physical activity and diet. While we hypothesized that higher levels of parent education, family income, and self-efficacy would be associated with retention, we did not find significant differences between the groups.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However, there was a significant age difference in attrition, so that older adolescents were more likely to not attend the two run-in sessions and to not continue in the program. This may be a result of older adolescents desiring greater autonomy from their parents and as a result having less interest in participating in a family-based program. Next steps will be to assess whether families who were recruited through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strategies will be more likely to remain in the program compared to families recruited through surface level strategies alone. We hypothesize that families who were recruited through these deep structure strategies will be more engaged in the program and will be more likely to be retained.</a:t>
            </a:r>
          </a:p>
          <a:p>
            <a:endParaRPr lang="en-US" dirty="0"/>
          </a:p>
        </p:txBody>
      </p:sp>
      <p:sp>
        <p:nvSpPr>
          <p:cNvPr id="4" name="Slide Number Placeholder 3"/>
          <p:cNvSpPr>
            <a:spLocks noGrp="1"/>
          </p:cNvSpPr>
          <p:nvPr>
            <p:ph type="sldNum" sz="quarter" idx="10"/>
          </p:nvPr>
        </p:nvSpPr>
        <p:spPr/>
        <p:txBody>
          <a:bodyPr/>
          <a:lstStyle/>
          <a:p>
            <a:pPr>
              <a:defRPr/>
            </a:pPr>
            <a:fld id="{405B1734-2A78-47F0-8B8E-61F2B75FA09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pitchFamily="18" charset="0"/>
                <a:ea typeface="+mn-ea"/>
                <a:cs typeface="+mn-cs"/>
              </a:rPr>
              <a:t>We then looked at several demographic variables to determine whether there were differences between families that were retained through run in comparison to those who dropped from the program. We assessed potential differences between groups based on age, gender, BMI, family income, parent education, and self-efficacy for physical activity and diet. While we hypothesized that higher levels of parent education, family income, and self-efficacy would be associated with retention, we did not find significant differences between the groups.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However, there was a significant age difference in attrition, so that older adolescents were more likely to not attend the two run-in sessions and to not continue in the program. This may be a result of older adolescents desiring greater autonomy from their parents and as a result having less interest in participating in a family-based program. Next steps will be to assess whether families who were recruited through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strategies will be more likely to remain in the program compared to families recruited through surface level strategies alone. We hypothesize that families who were recruited through these deep structure strategies will be more engaged in the program and will be more likely to be retained.</a:t>
            </a:r>
          </a:p>
          <a:p>
            <a:endParaRPr lang="en-US" dirty="0"/>
          </a:p>
        </p:txBody>
      </p:sp>
      <p:sp>
        <p:nvSpPr>
          <p:cNvPr id="4" name="Slide Number Placeholder 3"/>
          <p:cNvSpPr>
            <a:spLocks noGrp="1"/>
          </p:cNvSpPr>
          <p:nvPr>
            <p:ph type="sldNum" sz="quarter" idx="10"/>
          </p:nvPr>
        </p:nvSpPr>
        <p:spPr/>
        <p:txBody>
          <a:bodyPr/>
          <a:lstStyle/>
          <a:p>
            <a:pPr>
              <a:defRPr/>
            </a:pPr>
            <a:fld id="{405B1734-2A78-47F0-8B8E-61F2B75FA09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In summary, using culturally-appropriate strategies can address potential barriers to including minority populations in health research. Community partnerships and culturally relevant ads are effective recruitment strategies for reaching this population. Finally, age of the adolescent may play a role in retention of adolescents in health promotion trials. </a:t>
            </a:r>
          </a:p>
          <a:p>
            <a:endParaRPr lang="en-US" dirty="0" smtClean="0"/>
          </a:p>
        </p:txBody>
      </p:sp>
      <p:sp>
        <p:nvSpPr>
          <p:cNvPr id="39940" name="Slide Number Placeholder 3"/>
          <p:cNvSpPr>
            <a:spLocks noGrp="1"/>
          </p:cNvSpPr>
          <p:nvPr>
            <p:ph type="sldNum" sz="quarter" idx="5"/>
          </p:nvPr>
        </p:nvSpPr>
        <p:spPr>
          <a:noFill/>
        </p:spPr>
        <p:txBody>
          <a:bodyPr/>
          <a:lstStyle/>
          <a:p>
            <a:fld id="{26C93A6C-77DD-4894-BC9F-42B6D4F37092}" type="slidenum">
              <a:rPr lang="en-US" smtClean="0"/>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smtClean="0"/>
          </a:p>
          <a:p>
            <a:r>
              <a:rPr lang="en-US" sz="1200" kern="1200" dirty="0" smtClean="0">
                <a:solidFill>
                  <a:schemeClr val="tx1"/>
                </a:solidFill>
                <a:latin typeface="Times New Roman" pitchFamily="18" charset="0"/>
                <a:ea typeface="+mn-ea"/>
                <a:cs typeface="+mn-cs"/>
              </a:rPr>
              <a:t>The percentage of American adults who are overweight or obese has climbed to 69% with 35% of adults being obese. In youth, 35% are overweight or obese, but this number is near 40% in African American community. Thus, there is a critical need to reduce the prevalence of obesity, particularly in underserved populations. </a:t>
            </a:r>
            <a:endParaRPr lang="en-US" sz="1200" kern="1200" dirty="0">
              <a:solidFill>
                <a:schemeClr val="tx1"/>
              </a:solidFill>
              <a:latin typeface="Times New Roman" pitchFamily="18" charset="0"/>
              <a:ea typeface="+mn-ea"/>
              <a:cs typeface="+mn-cs"/>
            </a:endParaRPr>
          </a:p>
        </p:txBody>
      </p:sp>
      <p:sp>
        <p:nvSpPr>
          <p:cNvPr id="31748" name="Slide Number Placeholder 3"/>
          <p:cNvSpPr>
            <a:spLocks noGrp="1"/>
          </p:cNvSpPr>
          <p:nvPr>
            <p:ph type="sldNum" sz="quarter" idx="5"/>
          </p:nvPr>
        </p:nvSpPr>
        <p:spPr>
          <a:noFill/>
        </p:spPr>
        <p:txBody>
          <a:bodyPr/>
          <a:lstStyle/>
          <a:p>
            <a:fld id="{33330A8C-4ABF-46D3-B486-A6BDB9693664}"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Times New Roman" pitchFamily="18" charset="0"/>
                <a:ea typeface="+mn-ea"/>
                <a:cs typeface="+mn-cs"/>
              </a:rPr>
              <a:t>One possible solution to this public health problem is the implementation of innovative health promotion programs, like Project FIT. Project FIT is a randomized controlled trial that tests a motivational and family based weight-loss intervention compared to a basic health education program in African American adolescents and their families.  It is a 16 week intervention consisting of 8 face to face group meetings and an 8 week online program for the parent. </a:t>
            </a:r>
          </a:p>
          <a:p>
            <a:r>
              <a:rPr lang="en-US" sz="1200" kern="1200" dirty="0" smtClean="0">
                <a:solidFill>
                  <a:schemeClr val="tx1"/>
                </a:solidFill>
                <a:latin typeface="Times New Roman" pitchFamily="18" charset="0"/>
                <a:ea typeface="+mn-ea"/>
                <a:cs typeface="+mn-cs"/>
              </a:rPr>
              <a:t>	</a:t>
            </a:r>
          </a:p>
          <a:p>
            <a:r>
              <a:rPr lang="en-US" sz="1200" kern="1200" dirty="0" smtClean="0">
                <a:solidFill>
                  <a:schemeClr val="tx1"/>
                </a:solidFill>
                <a:latin typeface="Times New Roman" pitchFamily="18" charset="0"/>
                <a:ea typeface="+mn-ea"/>
                <a:cs typeface="+mn-cs"/>
              </a:rPr>
              <a:t>The curriculum for FIT is theoretically based on Social Cognitive Theory, Self Determination Theory, and Family Systems Theory. Project FIT is unique because it incorporates cultural, social, and intrapersonal factors to increase motivation for sustained weight loss in this population.  Specifically, it targets parent communication, autonomy-support, problem solving, and behavior monitoring while encouraging families set nutrition and activity goals to promote gradual weight loss.</a:t>
            </a:r>
          </a:p>
          <a:p>
            <a:r>
              <a:rPr lang="en-US" sz="1200" kern="1200" dirty="0" smtClean="0">
                <a:solidFill>
                  <a:schemeClr val="tx1"/>
                </a:solidFill>
                <a:latin typeface="Times New Roman" pitchFamily="18" charset="0"/>
                <a:ea typeface="+mn-ea"/>
                <a:cs typeface="+mn-cs"/>
              </a:rPr>
              <a:t> </a:t>
            </a:r>
            <a:endParaRPr lang="en-US" sz="1200" kern="1200" dirty="0">
              <a:solidFill>
                <a:schemeClr val="tx1"/>
              </a:solidFill>
              <a:latin typeface="Times New Roman" pitchFamily="18" charset="0"/>
              <a:ea typeface="+mn-ea"/>
              <a:cs typeface="+mn-cs"/>
            </a:endParaRPr>
          </a:p>
        </p:txBody>
      </p:sp>
      <p:sp>
        <p:nvSpPr>
          <p:cNvPr id="33796" name="Slide Number Placeholder 3"/>
          <p:cNvSpPr>
            <a:spLocks noGrp="1"/>
          </p:cNvSpPr>
          <p:nvPr>
            <p:ph type="sldNum" sz="quarter" idx="5"/>
          </p:nvPr>
        </p:nvSpPr>
        <p:spPr>
          <a:noFill/>
        </p:spPr>
        <p:txBody>
          <a:bodyPr/>
          <a:lstStyle/>
          <a:p>
            <a:fld id="{2679626C-A803-40BD-AFE1-CF534C3524D3}"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pitchFamily="18" charset="0"/>
                <a:ea typeface="+mn-ea"/>
                <a:cs typeface="+mn-cs"/>
              </a:rPr>
              <a:t>After enrolling, families first attend a two week run-in period, which acts as an orientation to the program. To continue participation in FIT, families must attend both weeks of run in. Based on a preliminary study, families who attend both run in sessions are likely to </a:t>
            </a:r>
            <a:r>
              <a:rPr lang="en-US" sz="1200" kern="1200" dirty="0" err="1" smtClean="0">
                <a:solidFill>
                  <a:schemeClr val="tx1"/>
                </a:solidFill>
                <a:latin typeface="Times New Roman" pitchFamily="18" charset="0"/>
                <a:ea typeface="+mn-ea"/>
                <a:cs typeface="+mn-cs"/>
              </a:rPr>
              <a:t>to</a:t>
            </a:r>
            <a:r>
              <a:rPr lang="en-US" sz="1200" kern="1200" dirty="0" smtClean="0">
                <a:solidFill>
                  <a:schemeClr val="tx1"/>
                </a:solidFill>
                <a:latin typeface="Times New Roman" pitchFamily="18" charset="0"/>
                <a:ea typeface="+mn-ea"/>
                <a:cs typeface="+mn-cs"/>
              </a:rPr>
              <a:t> be retained throughout the program. </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The FIT trial utilizes a 2 X 2 design where families are randomized separately first to condition for the group sessions and then to the online program. This will allow us to test the effects of the 8 week group based intervention and the</a:t>
            </a:r>
            <a:r>
              <a:rPr lang="en-US" sz="1200" kern="1200" baseline="0" dirty="0" smtClean="0">
                <a:solidFill>
                  <a:schemeClr val="tx1"/>
                </a:solidFill>
                <a:latin typeface="Times New Roman" pitchFamily="18" charset="0"/>
                <a:ea typeface="+mn-ea"/>
                <a:cs typeface="+mn-cs"/>
              </a:rPr>
              <a:t> </a:t>
            </a:r>
            <a:r>
              <a:rPr lang="en-US" sz="1200" kern="1200" dirty="0" smtClean="0">
                <a:solidFill>
                  <a:schemeClr val="tx1"/>
                </a:solidFill>
                <a:latin typeface="Times New Roman" pitchFamily="18" charset="0"/>
                <a:ea typeface="+mn-ea"/>
                <a:cs typeface="+mn-cs"/>
              </a:rPr>
              <a:t>8 week online program. </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It</a:t>
            </a:r>
            <a:r>
              <a:rPr lang="en-US" sz="1200" kern="1200" baseline="0" dirty="0" smtClean="0">
                <a:solidFill>
                  <a:schemeClr val="tx1"/>
                </a:solidFill>
                <a:latin typeface="Times New Roman" pitchFamily="18" charset="0"/>
                <a:ea typeface="+mn-ea"/>
                <a:cs typeface="+mn-cs"/>
              </a:rPr>
              <a:t> is hypothesized that the adolescents in the group intervention and the online intervention will show the greatest maintenance in BMI reduction.</a:t>
            </a:r>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405B1734-2A78-47F0-8B8E-61F2B75FA09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sz="1200" kern="1200" dirty="0" smtClean="0">
                <a:solidFill>
                  <a:schemeClr val="tx1"/>
                </a:solidFill>
                <a:latin typeface="Times New Roman" pitchFamily="18" charset="0"/>
                <a:ea typeface="+mn-ea"/>
                <a:cs typeface="+mn-cs"/>
              </a:rPr>
              <a:t>While participating in weight loss or health promotion programs like FIT may be beneficial to the participants health, there are several barriers that prevent families from participating in these trials. First, underserved families typically have competing demands on their time, finances, and energy which may prevent them from seeing participation as a priority. FIT addresses this by alleviating the burden of an extended in person intervention. Families are only required to participate in a total of ten in person group meetings. The second part of the trial, the online portion, can be done in their own time at home. </a:t>
            </a:r>
          </a:p>
          <a:p>
            <a:r>
              <a:rPr lang="en-US" sz="1200" kern="1200" dirty="0" smtClean="0">
                <a:solidFill>
                  <a:schemeClr val="tx1"/>
                </a:solidFill>
                <a:latin typeface="Times New Roman" pitchFamily="18" charset="0"/>
                <a:ea typeface="+mn-ea"/>
                <a:cs typeface="+mn-cs"/>
              </a:rPr>
              <a:t>	Second, families may not recognize the benefits of participating in these trials. FIT addresses this by emphasizing the long term health benefits, like decreased risk of chronic disease, that may result from maintaining a healthy weight. We also emphasize the social support and quality family time that families may gain through participating in the program.</a:t>
            </a:r>
          </a:p>
          <a:p>
            <a:r>
              <a:rPr lang="en-US" sz="1200" kern="1200" dirty="0" smtClean="0">
                <a:solidFill>
                  <a:schemeClr val="tx1"/>
                </a:solidFill>
                <a:latin typeface="Times New Roman" pitchFamily="18" charset="0"/>
                <a:ea typeface="+mn-ea"/>
                <a:cs typeface="+mn-cs"/>
              </a:rPr>
              <a:t>	Third, some health promotion trials do not focus on incorporating a cultural perspective which may be </a:t>
            </a:r>
            <a:r>
              <a:rPr lang="en-US" sz="1200" kern="1200" dirty="0" err="1" smtClean="0">
                <a:solidFill>
                  <a:schemeClr val="tx1"/>
                </a:solidFill>
                <a:latin typeface="Times New Roman" pitchFamily="18" charset="0"/>
                <a:ea typeface="+mn-ea"/>
                <a:cs typeface="+mn-cs"/>
              </a:rPr>
              <a:t>offputting</a:t>
            </a:r>
            <a:r>
              <a:rPr lang="en-US" sz="1200" kern="1200" dirty="0" smtClean="0">
                <a:solidFill>
                  <a:schemeClr val="tx1"/>
                </a:solidFill>
                <a:latin typeface="Times New Roman" pitchFamily="18" charset="0"/>
                <a:ea typeface="+mn-ea"/>
                <a:cs typeface="+mn-cs"/>
              </a:rPr>
              <a:t> to members of the African American community. FIT addresses this by tailoring the content of the program to cultural norms and values and by employing African American facilitators to lead the group sessions. </a:t>
            </a:r>
            <a:endParaRPr lang="en-US" sz="1200" kern="1200" dirty="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8991FC3E-2F4C-4764-8ED8-89BB9792DF8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Times New Roman" pitchFamily="18" charset="0"/>
                <a:ea typeface="+mn-ea"/>
                <a:cs typeface="+mn-cs"/>
              </a:rPr>
              <a:t>These barriers are especially important to address in recruitment of families. Surface level and deep structure strategies have been proposed to increase cultural sensitivity and cultural relevance in recruitment of families to health promotion trials. Peripheral strategies include making materials culturally appropriate by incorporating pictures of the target group (as you can see on our brochure here). Evidential strategies enhance the perceived relevance of a health issue for the population. This may include discussing health disparities faced by the African American community at recruitment events or with community partners. Constituent involving strategies draw on the experiences of members of the community in partnerships and staffing. </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We hypothesize, and the literature suggests, that it is the deep structure strategies, those strategies that involve framing messages in context of social and cultural values are most effective in communication surrounding participation in health promotion trials. </a:t>
            </a:r>
          </a:p>
          <a:p>
            <a:pPr>
              <a:defRPr/>
            </a:pPr>
            <a:endParaRPr lang="en-US" dirty="0"/>
          </a:p>
        </p:txBody>
      </p:sp>
      <p:sp>
        <p:nvSpPr>
          <p:cNvPr id="35844" name="Slide Number Placeholder 3"/>
          <p:cNvSpPr>
            <a:spLocks noGrp="1"/>
          </p:cNvSpPr>
          <p:nvPr>
            <p:ph type="sldNum" sz="quarter" idx="5"/>
          </p:nvPr>
        </p:nvSpPr>
        <p:spPr>
          <a:noFill/>
        </p:spPr>
        <p:txBody>
          <a:bodyPr/>
          <a:lstStyle/>
          <a:p>
            <a:fld id="{64A21068-9E3B-49F4-996D-F48E0D5A58F0}"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Times New Roman" pitchFamily="18" charset="0"/>
                <a:ea typeface="+mn-ea"/>
                <a:cs typeface="+mn-cs"/>
              </a:rPr>
              <a:t>In FIT, we use the surface level strategies in the construction of our flyers and brochures and in attendance of local events that cater to a broad audience. Deep structure strategies have included partnering with community organizations that are in touch with community values such as health, spirituality, and family. </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An example of this is our partnership with Sterling Sharpe pediatrics, part of the Eau Claire cooperative that provides services to underserved families in the 29203 area. This partnership ties into the cultural value of family health. A second example is the use of ads on religious radio stations. These ads are tied into the importance of spirituality in the</a:t>
            </a:r>
            <a:r>
              <a:rPr lang="en-US" sz="1200" kern="1200" baseline="0" dirty="0" smtClean="0">
                <a:solidFill>
                  <a:schemeClr val="tx1"/>
                </a:solidFill>
                <a:latin typeface="Times New Roman" pitchFamily="18" charset="0"/>
                <a:ea typeface="+mn-ea"/>
                <a:cs typeface="+mn-cs"/>
              </a:rPr>
              <a:t> African American</a:t>
            </a:r>
            <a:r>
              <a:rPr lang="en-US" sz="1200" kern="1200" dirty="0" smtClean="0">
                <a:solidFill>
                  <a:schemeClr val="tx1"/>
                </a:solidFill>
                <a:latin typeface="Times New Roman" pitchFamily="18" charset="0"/>
                <a:ea typeface="+mn-ea"/>
                <a:cs typeface="+mn-cs"/>
              </a:rPr>
              <a:t>. We also attend events with a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component such as the </a:t>
            </a:r>
            <a:r>
              <a:rPr lang="en-US" sz="1200" kern="1200" dirty="0" err="1" smtClean="0">
                <a:solidFill>
                  <a:schemeClr val="tx1"/>
                </a:solidFill>
                <a:latin typeface="Times New Roman" pitchFamily="18" charset="0"/>
                <a:ea typeface="+mn-ea"/>
                <a:cs typeface="+mn-cs"/>
              </a:rPr>
              <a:t>Harambee</a:t>
            </a:r>
            <a:r>
              <a:rPr lang="en-US" sz="1200" kern="1200" dirty="0" smtClean="0">
                <a:solidFill>
                  <a:schemeClr val="tx1"/>
                </a:solidFill>
                <a:latin typeface="Times New Roman" pitchFamily="18" charset="0"/>
                <a:ea typeface="+mn-ea"/>
                <a:cs typeface="+mn-cs"/>
              </a:rPr>
              <a:t> Festival at Benedict college. </a:t>
            </a:r>
            <a:endParaRPr lang="en-US" sz="1200" kern="1200" dirty="0">
              <a:solidFill>
                <a:schemeClr val="tx1"/>
              </a:solidFill>
              <a:latin typeface="Times New Roman" pitchFamily="18" charset="0"/>
              <a:ea typeface="+mn-ea"/>
              <a:cs typeface="+mn-cs"/>
            </a:endParaRPr>
          </a:p>
        </p:txBody>
      </p:sp>
      <p:sp>
        <p:nvSpPr>
          <p:cNvPr id="36868" name="Slide Number Placeholder 3"/>
          <p:cNvSpPr>
            <a:spLocks noGrp="1"/>
          </p:cNvSpPr>
          <p:nvPr>
            <p:ph type="sldNum" sz="quarter" idx="5"/>
          </p:nvPr>
        </p:nvSpPr>
        <p:spPr>
          <a:noFill/>
        </p:spPr>
        <p:txBody>
          <a:bodyPr/>
          <a:lstStyle/>
          <a:p>
            <a:fld id="{5CFDE396-1C3F-4B4E-A609-066719FE1FC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To give you an idea of how we have spent our time recruiting, in a typical month of recruitment: we set up a table a pediatric clinics twice a week for a total of 8 afternoons, we set up a table at the library three times a week for a total of 12 afternoon, and we usually attend an event each weekend. About half the time these events result from a community partnership or have a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component, and about half the time they are general community events. </a:t>
            </a:r>
          </a:p>
          <a:p>
            <a:endParaRPr lang="en-US" sz="1200" kern="1200" dirty="0" smtClean="0">
              <a:solidFill>
                <a:schemeClr val="tx1"/>
              </a:solidFill>
              <a:latin typeface="Times New Roman" pitchFamily="18" charset="0"/>
              <a:ea typeface="+mn-ea"/>
              <a:cs typeface="+mn-cs"/>
            </a:endParaRP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To assess yield of recruited families from each strategy, we coded each family's recruitment source. Categories were as follows for sources without a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component: general community events, school referrals, word of mouth, and other (which included call ins from flyers). Sources with a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component included: community partnerships, culturally-relevant ads, and </a:t>
            </a:r>
            <a:r>
              <a:rPr lang="en-US" sz="1200" kern="1200" dirty="0" err="1" smtClean="0">
                <a:solidFill>
                  <a:schemeClr val="tx1"/>
                </a:solidFill>
                <a:latin typeface="Times New Roman" pitchFamily="18" charset="0"/>
                <a:ea typeface="+mn-ea"/>
                <a:cs typeface="+mn-cs"/>
              </a:rPr>
              <a:t>sociocultural</a:t>
            </a:r>
            <a:r>
              <a:rPr lang="en-US" sz="1200" kern="1200" dirty="0" smtClean="0">
                <a:solidFill>
                  <a:schemeClr val="tx1"/>
                </a:solidFill>
                <a:latin typeface="Times New Roman" pitchFamily="18" charset="0"/>
                <a:ea typeface="+mn-ea"/>
                <a:cs typeface="+mn-cs"/>
              </a:rPr>
              <a:t> community events. </a:t>
            </a:r>
          </a:p>
        </p:txBody>
      </p:sp>
      <p:sp>
        <p:nvSpPr>
          <p:cNvPr id="37892" name="Slide Number Placeholder 3"/>
          <p:cNvSpPr>
            <a:spLocks noGrp="1"/>
          </p:cNvSpPr>
          <p:nvPr>
            <p:ph type="sldNum" sz="quarter" idx="5"/>
          </p:nvPr>
        </p:nvSpPr>
        <p:spPr>
          <a:noFill/>
        </p:spPr>
        <p:txBody>
          <a:bodyPr/>
          <a:lstStyle/>
          <a:p>
            <a:fld id="{FE78D8D0-64C6-4547-8093-76BCA38BBFE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pitchFamily="18" charset="0"/>
                <a:ea typeface="+mn-ea"/>
                <a:cs typeface="+mn-cs"/>
              </a:rPr>
              <a:t>To date, 137 families have consented to participate in FIT. Adolescents participating are majority female and have a mean age of 13.65 years. The average adolescent participant is obese with a BMI of 32. 81.25% of participating guardians are mothers, but fathers, grandparents, and other relatives are also represented.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405B1734-2A78-47F0-8B8E-61F2B75FA09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en-US"/>
          </a:p>
        </p:txBody>
      </p:sp>
      <p:sp>
        <p:nvSpPr>
          <p:cNvPr id="5"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defRPr/>
            </a:pPr>
            <a:endParaRPr lang="en-US"/>
          </a:p>
        </p:txBody>
      </p:sp>
      <p:sp>
        <p:nvSpPr>
          <p:cNvPr id="6"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7"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8"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9"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10"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11"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12"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3083"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4"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 name="Rectangle 13"/>
          <p:cNvSpPr>
            <a:spLocks noGrp="1" noChangeArrowheads="1"/>
          </p:cNvSpPr>
          <p:nvPr>
            <p:ph type="dt" sz="half" idx="10"/>
          </p:nvPr>
        </p:nvSpPr>
        <p:spPr/>
        <p:txBody>
          <a:bodyPr/>
          <a:lstStyle>
            <a:lvl1pPr>
              <a:defRPr/>
            </a:lvl1pPr>
          </a:lstStyle>
          <a:p>
            <a:pPr>
              <a:defRPr/>
            </a:pPr>
            <a:endParaRPr lang="en-US"/>
          </a:p>
        </p:txBody>
      </p:sp>
      <p:sp>
        <p:nvSpPr>
          <p:cNvPr id="14" name="Rectangle 14"/>
          <p:cNvSpPr>
            <a:spLocks noGrp="1" noChangeArrowheads="1"/>
          </p:cNvSpPr>
          <p:nvPr>
            <p:ph type="ftr" sz="quarter" idx="11"/>
          </p:nvPr>
        </p:nvSpPr>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C016DB90-FD9C-4286-9ED4-205D8DBDFD0A}"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p:txBody>
          <a:bodyPr/>
          <a:lstStyle>
            <a:lvl1pPr>
              <a:defRPr/>
            </a:lvl1pPr>
          </a:lstStyle>
          <a:p>
            <a:pPr>
              <a:defRPr/>
            </a:pPr>
            <a:endParaRPr lang="en-US"/>
          </a:p>
        </p:txBody>
      </p:sp>
      <p:sp>
        <p:nvSpPr>
          <p:cNvPr id="5" name="Rectangle 14"/>
          <p:cNvSpPr>
            <a:spLocks noGrp="1" noChangeArrowheads="1"/>
          </p:cNvSpPr>
          <p:nvPr>
            <p:ph type="ftr" sz="quarter" idx="11"/>
          </p:nvPr>
        </p:nvSpPr>
        <p:spPr/>
        <p:txBody>
          <a:bodyPr/>
          <a:lstStyle>
            <a:lvl1pPr>
              <a:defRPr/>
            </a:lvl1pPr>
          </a:lstStyle>
          <a:p>
            <a:pPr>
              <a:defRPr/>
            </a:pPr>
            <a:endParaRPr lang="en-US"/>
          </a:p>
        </p:txBody>
      </p:sp>
      <p:sp>
        <p:nvSpPr>
          <p:cNvPr id="6" name="Rectangle 15"/>
          <p:cNvSpPr>
            <a:spLocks noGrp="1" noChangeArrowheads="1"/>
          </p:cNvSpPr>
          <p:nvPr>
            <p:ph type="sldNum" sz="quarter" idx="12"/>
          </p:nvPr>
        </p:nvSpPr>
        <p:spPr/>
        <p:txBody>
          <a:bodyPr/>
          <a:lstStyle>
            <a:lvl1pPr>
              <a:defRPr/>
            </a:lvl1pPr>
          </a:lstStyle>
          <a:p>
            <a:pPr>
              <a:defRPr/>
            </a:pPr>
            <a:fld id="{724A6053-5D45-459F-B611-9E1505F05B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p:txBody>
          <a:bodyPr/>
          <a:lstStyle>
            <a:lvl1pPr>
              <a:defRPr/>
            </a:lvl1pPr>
          </a:lstStyle>
          <a:p>
            <a:pPr>
              <a:defRPr/>
            </a:pPr>
            <a:endParaRPr lang="en-US"/>
          </a:p>
        </p:txBody>
      </p:sp>
      <p:sp>
        <p:nvSpPr>
          <p:cNvPr id="5" name="Rectangle 14"/>
          <p:cNvSpPr>
            <a:spLocks noGrp="1" noChangeArrowheads="1"/>
          </p:cNvSpPr>
          <p:nvPr>
            <p:ph type="ftr" sz="quarter" idx="11"/>
          </p:nvPr>
        </p:nvSpPr>
        <p:spPr/>
        <p:txBody>
          <a:bodyPr/>
          <a:lstStyle>
            <a:lvl1pPr>
              <a:defRPr/>
            </a:lvl1pPr>
          </a:lstStyle>
          <a:p>
            <a:pPr>
              <a:defRPr/>
            </a:pPr>
            <a:endParaRPr lang="en-US"/>
          </a:p>
        </p:txBody>
      </p:sp>
      <p:sp>
        <p:nvSpPr>
          <p:cNvPr id="6" name="Rectangle 15"/>
          <p:cNvSpPr>
            <a:spLocks noGrp="1" noChangeArrowheads="1"/>
          </p:cNvSpPr>
          <p:nvPr>
            <p:ph type="sldNum" sz="quarter" idx="12"/>
          </p:nvPr>
        </p:nvSpPr>
        <p:spPr/>
        <p:txBody>
          <a:bodyPr/>
          <a:lstStyle>
            <a:lvl1pPr>
              <a:defRPr/>
            </a:lvl1pPr>
          </a:lstStyle>
          <a:p>
            <a:pPr>
              <a:defRPr/>
            </a:pPr>
            <a:fld id="{A22661B2-29FF-4315-B790-39649CE061A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13"/>
          <p:cNvSpPr>
            <a:spLocks noGrp="1" noChangeArrowheads="1"/>
          </p:cNvSpPr>
          <p:nvPr>
            <p:ph type="dt" sz="half" idx="10"/>
          </p:nvPr>
        </p:nvSpPr>
        <p:spPr/>
        <p:txBody>
          <a:bodyPr/>
          <a:lstStyle>
            <a:lvl1pPr>
              <a:defRPr/>
            </a:lvl1pPr>
          </a:lstStyle>
          <a:p>
            <a:pPr>
              <a:defRPr/>
            </a:pPr>
            <a:endParaRPr lang="en-US"/>
          </a:p>
        </p:txBody>
      </p:sp>
      <p:sp>
        <p:nvSpPr>
          <p:cNvPr id="5" name="Rectangle 14"/>
          <p:cNvSpPr>
            <a:spLocks noGrp="1" noChangeArrowheads="1"/>
          </p:cNvSpPr>
          <p:nvPr>
            <p:ph type="ftr" sz="quarter" idx="11"/>
          </p:nvPr>
        </p:nvSpPr>
        <p:spPr/>
        <p:txBody>
          <a:bodyPr/>
          <a:lstStyle>
            <a:lvl1pPr>
              <a:defRPr/>
            </a:lvl1pPr>
          </a:lstStyle>
          <a:p>
            <a:pPr>
              <a:defRPr/>
            </a:pPr>
            <a:endParaRPr lang="en-US"/>
          </a:p>
        </p:txBody>
      </p:sp>
      <p:sp>
        <p:nvSpPr>
          <p:cNvPr id="6" name="Rectangle 15"/>
          <p:cNvSpPr>
            <a:spLocks noGrp="1" noChangeArrowheads="1"/>
          </p:cNvSpPr>
          <p:nvPr>
            <p:ph type="sldNum" sz="quarter" idx="12"/>
          </p:nvPr>
        </p:nvSpPr>
        <p:spPr/>
        <p:txBody>
          <a:bodyPr/>
          <a:lstStyle>
            <a:lvl1pPr>
              <a:defRPr/>
            </a:lvl1pPr>
          </a:lstStyle>
          <a:p>
            <a:pPr>
              <a:defRPr/>
            </a:pPr>
            <a:fld id="{9B147D41-3EB9-4023-8DB8-82646054E0E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3"/>
          <p:cNvSpPr>
            <a:spLocks noGrp="1" noChangeArrowheads="1"/>
          </p:cNvSpPr>
          <p:nvPr>
            <p:ph type="dt" sz="half" idx="10"/>
          </p:nvPr>
        </p:nvSpPr>
        <p:spPr/>
        <p:txBody>
          <a:bodyPr/>
          <a:lstStyle>
            <a:lvl1pPr>
              <a:defRPr/>
            </a:lvl1pPr>
          </a:lstStyle>
          <a:p>
            <a:pPr>
              <a:defRPr/>
            </a:pPr>
            <a:endParaRPr lang="en-US"/>
          </a:p>
        </p:txBody>
      </p:sp>
      <p:sp>
        <p:nvSpPr>
          <p:cNvPr id="4" name="Rectangle 14"/>
          <p:cNvSpPr>
            <a:spLocks noGrp="1" noChangeArrowheads="1"/>
          </p:cNvSpPr>
          <p:nvPr>
            <p:ph type="ftr" sz="quarter" idx="11"/>
          </p:nvPr>
        </p:nvSpPr>
        <p:spPr/>
        <p:txBody>
          <a:bodyPr/>
          <a:lstStyle>
            <a:lvl1pPr>
              <a:defRPr/>
            </a:lvl1pPr>
          </a:lstStyle>
          <a:p>
            <a:pPr>
              <a:defRPr/>
            </a:pPr>
            <a:endParaRPr lang="en-US"/>
          </a:p>
        </p:txBody>
      </p:sp>
      <p:sp>
        <p:nvSpPr>
          <p:cNvPr id="5" name="Rectangle 15"/>
          <p:cNvSpPr>
            <a:spLocks noGrp="1" noChangeArrowheads="1"/>
          </p:cNvSpPr>
          <p:nvPr>
            <p:ph type="sldNum" sz="quarter" idx="12"/>
          </p:nvPr>
        </p:nvSpPr>
        <p:spPr/>
        <p:txBody>
          <a:bodyPr/>
          <a:lstStyle>
            <a:lvl1pPr>
              <a:defRPr/>
            </a:lvl1pPr>
          </a:lstStyle>
          <a:p>
            <a:pPr>
              <a:defRPr/>
            </a:pPr>
            <a:fld id="{9A3626D1-1337-4D5B-9EFE-A0F8F4B371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13"/>
          <p:cNvSpPr>
            <a:spLocks noGrp="1" noChangeArrowheads="1"/>
          </p:cNvSpPr>
          <p:nvPr>
            <p:ph type="dt" sz="half" idx="10"/>
          </p:nvPr>
        </p:nvSpPr>
        <p:spPr/>
        <p:txBody>
          <a:bodyPr/>
          <a:lstStyle>
            <a:lvl1pPr>
              <a:defRPr/>
            </a:lvl1pPr>
          </a:lstStyle>
          <a:p>
            <a:pPr>
              <a:defRPr/>
            </a:pPr>
            <a:endParaRPr lang="en-US"/>
          </a:p>
        </p:txBody>
      </p:sp>
      <p:sp>
        <p:nvSpPr>
          <p:cNvPr id="5" name="Rectangle 14"/>
          <p:cNvSpPr>
            <a:spLocks noGrp="1" noChangeArrowheads="1"/>
          </p:cNvSpPr>
          <p:nvPr>
            <p:ph type="ftr" sz="quarter" idx="11"/>
          </p:nvPr>
        </p:nvSpPr>
        <p:spPr/>
        <p:txBody>
          <a:bodyPr/>
          <a:lstStyle>
            <a:lvl1pPr>
              <a:defRPr/>
            </a:lvl1pPr>
          </a:lstStyle>
          <a:p>
            <a:pPr>
              <a:defRPr/>
            </a:pPr>
            <a:endParaRPr lang="en-US"/>
          </a:p>
        </p:txBody>
      </p:sp>
      <p:sp>
        <p:nvSpPr>
          <p:cNvPr id="6" name="Rectangle 15"/>
          <p:cNvSpPr>
            <a:spLocks noGrp="1" noChangeArrowheads="1"/>
          </p:cNvSpPr>
          <p:nvPr>
            <p:ph type="sldNum" sz="quarter" idx="12"/>
          </p:nvPr>
        </p:nvSpPr>
        <p:spPr/>
        <p:txBody>
          <a:bodyPr/>
          <a:lstStyle>
            <a:lvl1pPr>
              <a:defRPr/>
            </a:lvl1pPr>
          </a:lstStyle>
          <a:p>
            <a:pPr>
              <a:defRPr/>
            </a:pPr>
            <a:fld id="{BFE6367E-D863-4A2F-A609-6E8A5DA667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p:txBody>
          <a:bodyPr/>
          <a:lstStyle>
            <a:lvl1pPr>
              <a:defRPr/>
            </a:lvl1pPr>
          </a:lstStyle>
          <a:p>
            <a:pPr>
              <a:defRPr/>
            </a:pPr>
            <a:endParaRPr lang="en-US"/>
          </a:p>
        </p:txBody>
      </p:sp>
      <p:sp>
        <p:nvSpPr>
          <p:cNvPr id="5" name="Rectangle 14"/>
          <p:cNvSpPr>
            <a:spLocks noGrp="1" noChangeArrowheads="1"/>
          </p:cNvSpPr>
          <p:nvPr>
            <p:ph type="ftr" sz="quarter" idx="11"/>
          </p:nvPr>
        </p:nvSpPr>
        <p:spPr/>
        <p:txBody>
          <a:bodyPr/>
          <a:lstStyle>
            <a:lvl1pPr>
              <a:defRPr/>
            </a:lvl1pPr>
          </a:lstStyle>
          <a:p>
            <a:pPr>
              <a:defRPr/>
            </a:pPr>
            <a:endParaRPr lang="en-US"/>
          </a:p>
        </p:txBody>
      </p:sp>
      <p:sp>
        <p:nvSpPr>
          <p:cNvPr id="6" name="Rectangle 15"/>
          <p:cNvSpPr>
            <a:spLocks noGrp="1" noChangeArrowheads="1"/>
          </p:cNvSpPr>
          <p:nvPr>
            <p:ph type="sldNum" sz="quarter" idx="12"/>
          </p:nvPr>
        </p:nvSpPr>
        <p:spPr/>
        <p:txBody>
          <a:bodyPr/>
          <a:lstStyle>
            <a:lvl1pPr>
              <a:defRPr/>
            </a:lvl1pPr>
          </a:lstStyle>
          <a:p>
            <a:pPr>
              <a:defRPr/>
            </a:pPr>
            <a:fld id="{2D332C42-5820-441B-9C5D-A00EBC444C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p:txBody>
          <a:bodyPr/>
          <a:lstStyle>
            <a:lvl1pPr>
              <a:defRPr/>
            </a:lvl1pPr>
          </a:lstStyle>
          <a:p>
            <a:pPr>
              <a:defRPr/>
            </a:pPr>
            <a:endParaRPr lang="en-US"/>
          </a:p>
        </p:txBody>
      </p:sp>
      <p:sp>
        <p:nvSpPr>
          <p:cNvPr id="5" name="Rectangle 14"/>
          <p:cNvSpPr>
            <a:spLocks noGrp="1" noChangeArrowheads="1"/>
          </p:cNvSpPr>
          <p:nvPr>
            <p:ph type="ftr" sz="quarter" idx="11"/>
          </p:nvPr>
        </p:nvSpPr>
        <p:spPr/>
        <p:txBody>
          <a:bodyPr/>
          <a:lstStyle>
            <a:lvl1pPr>
              <a:defRPr/>
            </a:lvl1pPr>
          </a:lstStyle>
          <a:p>
            <a:pPr>
              <a:defRPr/>
            </a:pPr>
            <a:endParaRPr lang="en-US"/>
          </a:p>
        </p:txBody>
      </p:sp>
      <p:sp>
        <p:nvSpPr>
          <p:cNvPr id="6" name="Rectangle 15"/>
          <p:cNvSpPr>
            <a:spLocks noGrp="1" noChangeArrowheads="1"/>
          </p:cNvSpPr>
          <p:nvPr>
            <p:ph type="sldNum" sz="quarter" idx="12"/>
          </p:nvPr>
        </p:nvSpPr>
        <p:spPr/>
        <p:txBody>
          <a:bodyPr/>
          <a:lstStyle>
            <a:lvl1pPr>
              <a:defRPr/>
            </a:lvl1pPr>
          </a:lstStyle>
          <a:p>
            <a:pPr>
              <a:defRPr/>
            </a:pPr>
            <a:fld id="{F59D5DCB-FE94-4B24-824D-BFD48C8E34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C95DF075-CD3A-4730-9B97-9968F28017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p:txBody>
          <a:bodyPr/>
          <a:lstStyle>
            <a:lvl1pPr>
              <a:defRPr/>
            </a:lvl1pPr>
          </a:lstStyle>
          <a:p>
            <a:pPr>
              <a:defRPr/>
            </a:pPr>
            <a:endParaRPr lang="en-US"/>
          </a:p>
        </p:txBody>
      </p:sp>
      <p:sp>
        <p:nvSpPr>
          <p:cNvPr id="8" name="Rectangle 14"/>
          <p:cNvSpPr>
            <a:spLocks noGrp="1" noChangeArrowheads="1"/>
          </p:cNvSpPr>
          <p:nvPr>
            <p:ph type="ftr" sz="quarter" idx="11"/>
          </p:nvPr>
        </p:nvSpPr>
        <p:spPr/>
        <p:txBody>
          <a:bodyPr/>
          <a:lstStyle>
            <a:lvl1pPr>
              <a:defRPr/>
            </a:lvl1pPr>
          </a:lstStyle>
          <a:p>
            <a:pPr>
              <a:defRPr/>
            </a:pPr>
            <a:endParaRPr lang="en-US"/>
          </a:p>
        </p:txBody>
      </p:sp>
      <p:sp>
        <p:nvSpPr>
          <p:cNvPr id="9" name="Rectangle 15"/>
          <p:cNvSpPr>
            <a:spLocks noGrp="1" noChangeArrowheads="1"/>
          </p:cNvSpPr>
          <p:nvPr>
            <p:ph type="sldNum" sz="quarter" idx="12"/>
          </p:nvPr>
        </p:nvSpPr>
        <p:spPr/>
        <p:txBody>
          <a:bodyPr/>
          <a:lstStyle>
            <a:lvl1pPr>
              <a:defRPr/>
            </a:lvl1pPr>
          </a:lstStyle>
          <a:p>
            <a:pPr>
              <a:defRPr/>
            </a:pPr>
            <a:fld id="{41AA498E-9C91-4545-A5DB-2C15F1C072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p:txBody>
          <a:bodyPr/>
          <a:lstStyle>
            <a:lvl1pPr>
              <a:defRPr/>
            </a:lvl1pPr>
          </a:lstStyle>
          <a:p>
            <a:pPr>
              <a:defRPr/>
            </a:pPr>
            <a:endParaRPr lang="en-US"/>
          </a:p>
        </p:txBody>
      </p:sp>
      <p:sp>
        <p:nvSpPr>
          <p:cNvPr id="4" name="Rectangle 14"/>
          <p:cNvSpPr>
            <a:spLocks noGrp="1" noChangeArrowheads="1"/>
          </p:cNvSpPr>
          <p:nvPr>
            <p:ph type="ftr" sz="quarter" idx="11"/>
          </p:nvPr>
        </p:nvSpPr>
        <p:spPr/>
        <p:txBody>
          <a:bodyPr/>
          <a:lstStyle>
            <a:lvl1pPr>
              <a:defRPr/>
            </a:lvl1pPr>
          </a:lstStyle>
          <a:p>
            <a:pPr>
              <a:defRPr/>
            </a:pPr>
            <a:endParaRPr lang="en-US"/>
          </a:p>
        </p:txBody>
      </p:sp>
      <p:sp>
        <p:nvSpPr>
          <p:cNvPr id="5" name="Rectangle 15"/>
          <p:cNvSpPr>
            <a:spLocks noGrp="1" noChangeArrowheads="1"/>
          </p:cNvSpPr>
          <p:nvPr>
            <p:ph type="sldNum" sz="quarter" idx="12"/>
          </p:nvPr>
        </p:nvSpPr>
        <p:spPr/>
        <p:txBody>
          <a:bodyPr/>
          <a:lstStyle>
            <a:lvl1pPr>
              <a:defRPr/>
            </a:lvl1pPr>
          </a:lstStyle>
          <a:p>
            <a:pPr>
              <a:defRPr/>
            </a:pPr>
            <a:fld id="{5B117773-DE1C-49D0-B630-57C1B6EB5D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p:txBody>
          <a:bodyPr/>
          <a:lstStyle>
            <a:lvl1pPr>
              <a:defRPr/>
            </a:lvl1pPr>
          </a:lstStyle>
          <a:p>
            <a:pPr>
              <a:defRPr/>
            </a:pPr>
            <a:endParaRPr lang="en-US"/>
          </a:p>
        </p:txBody>
      </p:sp>
      <p:sp>
        <p:nvSpPr>
          <p:cNvPr id="3" name="Rectangle 14"/>
          <p:cNvSpPr>
            <a:spLocks noGrp="1" noChangeArrowheads="1"/>
          </p:cNvSpPr>
          <p:nvPr>
            <p:ph type="ftr" sz="quarter" idx="11"/>
          </p:nvPr>
        </p:nvSpPr>
        <p:spPr/>
        <p:txBody>
          <a:bodyPr/>
          <a:lstStyle>
            <a:lvl1pPr>
              <a:defRPr/>
            </a:lvl1pPr>
          </a:lstStyle>
          <a:p>
            <a:pPr>
              <a:defRPr/>
            </a:pPr>
            <a:endParaRPr lang="en-US"/>
          </a:p>
        </p:txBody>
      </p:sp>
      <p:sp>
        <p:nvSpPr>
          <p:cNvPr id="4" name="Rectangle 15"/>
          <p:cNvSpPr>
            <a:spLocks noGrp="1" noChangeArrowheads="1"/>
          </p:cNvSpPr>
          <p:nvPr>
            <p:ph type="sldNum" sz="quarter" idx="12"/>
          </p:nvPr>
        </p:nvSpPr>
        <p:spPr/>
        <p:txBody>
          <a:bodyPr/>
          <a:lstStyle>
            <a:lvl1pPr>
              <a:defRPr/>
            </a:lvl1pPr>
          </a:lstStyle>
          <a:p>
            <a:pPr>
              <a:defRPr/>
            </a:pPr>
            <a:fld id="{D1A62F3C-4653-4AB8-9C16-A9F0BCE825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1A470A37-8B6D-4B93-8C94-A2DD696635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DAEDA923-044D-4EEC-8558-B92569AF11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en-US"/>
          </a:p>
        </p:txBody>
      </p:sp>
      <p:sp>
        <p:nvSpPr>
          <p:cNvPr id="2051"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defRPr/>
            </a:pPr>
            <a:endParaRPr lang="en-US"/>
          </a:p>
        </p:txBody>
      </p:sp>
      <p:sp>
        <p:nvSpPr>
          <p:cNvPr id="2052"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2053"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2054"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2055"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2056"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2057"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n-US"/>
          </a:p>
        </p:txBody>
      </p:sp>
      <p:sp>
        <p:nvSpPr>
          <p:cNvPr id="2058"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defRPr/>
            </a:pPr>
            <a:endParaRPr lang="en-US"/>
          </a:p>
        </p:txBody>
      </p:sp>
      <p:sp>
        <p:nvSpPr>
          <p:cNvPr id="4107" name="Rectangle 11"/>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8" name="Rectangle 12"/>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1"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62"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63"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6648E2B-67CE-485B-BA5D-887C344D81B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05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609600"/>
            <a:ext cx="9144000" cy="2057400"/>
          </a:xfrm>
        </p:spPr>
        <p:txBody>
          <a:bodyPr/>
          <a:lstStyle/>
          <a:p>
            <a:r>
              <a:rPr lang="en-US" sz="4000" smtClean="0"/>
              <a:t>The Use of Culturally-Relevant Recruitment Strategies in the Families Improving Together (FIT) for Weight Loss Randomized Controlled Trial</a:t>
            </a:r>
          </a:p>
        </p:txBody>
      </p:sp>
      <p:sp>
        <p:nvSpPr>
          <p:cNvPr id="19459" name="Rectangle 3"/>
          <p:cNvSpPr>
            <a:spLocks noGrp="1" noChangeArrowheads="1"/>
          </p:cNvSpPr>
          <p:nvPr>
            <p:ph type="body" idx="1"/>
          </p:nvPr>
        </p:nvSpPr>
        <p:spPr>
          <a:xfrm>
            <a:off x="914400" y="2971800"/>
            <a:ext cx="7543800" cy="3124200"/>
          </a:xfrm>
        </p:spPr>
        <p:txBody>
          <a:bodyPr/>
          <a:lstStyle/>
          <a:p>
            <a:pPr algn="ctr">
              <a:spcBef>
                <a:spcPct val="0"/>
              </a:spcBef>
              <a:buFontTx/>
              <a:buNone/>
            </a:pPr>
            <a:r>
              <a:rPr lang="en-US" sz="2400" dirty="0" smtClean="0"/>
              <a:t> Lauren E. Huffman, B.S.</a:t>
            </a:r>
          </a:p>
          <a:p>
            <a:pPr algn="ctr">
              <a:buFontTx/>
              <a:buNone/>
            </a:pPr>
            <a:r>
              <a:rPr lang="en-US" sz="2400" dirty="0" smtClean="0"/>
              <a:t>Dawn K. Wilson, Ph.D.</a:t>
            </a:r>
          </a:p>
          <a:p>
            <a:pPr algn="ctr">
              <a:buFontTx/>
              <a:buNone/>
            </a:pPr>
            <a:r>
              <a:rPr lang="en-US" sz="2400" dirty="0" smtClean="0"/>
              <a:t>E. </a:t>
            </a:r>
            <a:r>
              <a:rPr lang="en-US" sz="2400" dirty="0" err="1" smtClean="0"/>
              <a:t>Rebekah</a:t>
            </a:r>
            <a:r>
              <a:rPr lang="en-US" sz="2400" dirty="0" smtClean="0"/>
              <a:t> </a:t>
            </a:r>
            <a:r>
              <a:rPr lang="en-US" sz="2400" dirty="0" err="1" smtClean="0"/>
              <a:t>Siceloff</a:t>
            </a:r>
            <a:r>
              <a:rPr lang="en-US" sz="2400" dirty="0" smtClean="0"/>
              <a:t>, Ph.D.</a:t>
            </a:r>
          </a:p>
          <a:p>
            <a:pPr algn="ctr">
              <a:buFontTx/>
              <a:buNone/>
            </a:pPr>
            <a:r>
              <a:rPr lang="en-US" sz="2400" dirty="0" err="1" smtClean="0"/>
              <a:t>Kassandra</a:t>
            </a:r>
            <a:r>
              <a:rPr lang="en-US" sz="2400" dirty="0" smtClean="0"/>
              <a:t> A. Alia, M.A.</a:t>
            </a:r>
          </a:p>
          <a:p>
            <a:pPr algn="ctr">
              <a:spcBef>
                <a:spcPct val="0"/>
              </a:spcBef>
              <a:buFontTx/>
              <a:buNone/>
            </a:pPr>
            <a:endParaRPr lang="en-US" sz="2400" dirty="0" smtClean="0"/>
          </a:p>
          <a:p>
            <a:pPr algn="ctr">
              <a:spcBef>
                <a:spcPct val="0"/>
              </a:spcBef>
              <a:buFontTx/>
              <a:buNone/>
            </a:pPr>
            <a:r>
              <a:rPr lang="en-US" sz="2400" dirty="0" smtClean="0"/>
              <a:t>University of South Carolina</a:t>
            </a:r>
          </a:p>
          <a:p>
            <a:pPr algn="ctr">
              <a:spcBef>
                <a:spcPct val="0"/>
              </a:spcBef>
              <a:buFontTx/>
              <a:buNone/>
            </a:pPr>
            <a:r>
              <a:rPr lang="en-US" sz="2400" dirty="0" smtClean="0"/>
              <a:t>Department of Psychology</a:t>
            </a:r>
          </a:p>
          <a:p>
            <a:pPr algn="ctr">
              <a:buFontTx/>
              <a:buNone/>
            </a:pPr>
            <a:endParaRPr lang="en-US" sz="2400" dirty="0" smtClean="0"/>
          </a:p>
        </p:txBody>
      </p:sp>
      <p:sp>
        <p:nvSpPr>
          <p:cNvPr id="19460" name="Rectangle 3"/>
          <p:cNvSpPr>
            <a:spLocks noChangeArrowheads="1"/>
          </p:cNvSpPr>
          <p:nvPr/>
        </p:nvSpPr>
        <p:spPr bwMode="auto">
          <a:xfrm>
            <a:off x="0" y="6019800"/>
            <a:ext cx="9144000" cy="461665"/>
          </a:xfrm>
          <a:prstGeom prst="rect">
            <a:avLst/>
          </a:prstGeom>
          <a:noFill/>
          <a:ln w="9525">
            <a:noFill/>
            <a:miter lim="800000"/>
            <a:headEnd/>
            <a:tailEnd/>
          </a:ln>
        </p:spPr>
        <p:txBody>
          <a:bodyPr wrap="square">
            <a:spAutoFit/>
          </a:bodyPr>
          <a:lstStyle/>
          <a:p>
            <a:pPr algn="ctr"/>
            <a:r>
              <a:rPr lang="en-US" dirty="0"/>
              <a:t>Grant </a:t>
            </a:r>
            <a:r>
              <a:rPr lang="en-US" dirty="0" smtClean="0"/>
              <a:t>NICHD </a:t>
            </a:r>
            <a:r>
              <a:rPr lang="en-US" dirty="0"/>
              <a:t>R01 </a:t>
            </a:r>
            <a:r>
              <a:rPr lang="en-US" dirty="0" smtClean="0"/>
              <a:t>HD072153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3"/>
          <p:cNvGraphicFramePr>
            <a:graphicFrameLocks/>
          </p:cNvGraphicFramePr>
          <p:nvPr/>
        </p:nvGraphicFramePr>
        <p:xfrm>
          <a:off x="1219200" y="1981200"/>
          <a:ext cx="67818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p:txBody>
          <a:bodyPr/>
          <a:lstStyle/>
          <a:p>
            <a:r>
              <a:rPr lang="en-US" dirty="0" smtClean="0"/>
              <a:t>Annual Family Income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533400" y="609600"/>
            <a:ext cx="8153400" cy="1143000"/>
          </a:xfrm>
        </p:spPr>
        <p:txBody>
          <a:bodyPr/>
          <a:lstStyle/>
          <a:p>
            <a:r>
              <a:rPr lang="en-US" dirty="0" smtClean="0"/>
              <a:t>Percentage of Participants Based on Recruitment Strategy</a:t>
            </a:r>
          </a:p>
        </p:txBody>
      </p:sp>
      <p:graphicFrame>
        <p:nvGraphicFramePr>
          <p:cNvPr id="6" name="Content Placeholder 3"/>
          <p:cNvGraphicFramePr>
            <a:graphicFrameLocks noGrp="1"/>
          </p:cNvGraphicFramePr>
          <p:nvPr>
            <p:ph idx="1"/>
          </p:nvPr>
        </p:nvGraphicFramePr>
        <p:xfrm>
          <a:off x="228600" y="2057400"/>
          <a:ext cx="85344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z="3600" dirty="0" smtClean="0"/>
              <a:t>Comparison of Demographic and Psychosocial Variables Across Groups</a:t>
            </a:r>
            <a:endParaRPr lang="en-US" sz="3600" dirty="0"/>
          </a:p>
        </p:txBody>
      </p:sp>
      <p:graphicFrame>
        <p:nvGraphicFramePr>
          <p:cNvPr id="4" name="Content Placeholder 3"/>
          <p:cNvGraphicFramePr>
            <a:graphicFrameLocks noGrp="1"/>
          </p:cNvGraphicFramePr>
          <p:nvPr>
            <p:ph idx="1"/>
          </p:nvPr>
        </p:nvGraphicFramePr>
        <p:xfrm>
          <a:off x="1295400" y="1752600"/>
          <a:ext cx="6400800" cy="4023360"/>
        </p:xfrm>
        <a:graphic>
          <a:graphicData uri="http://schemas.openxmlformats.org/drawingml/2006/table">
            <a:tbl>
              <a:tblPr firstRow="1" bandRow="1">
                <a:tableStyleId>{6E25E649-3F16-4E02-A733-19D2CDBF48F0}</a:tableStyleId>
              </a:tblPr>
              <a:tblGrid>
                <a:gridCol w="533400"/>
                <a:gridCol w="2362200"/>
                <a:gridCol w="1828800"/>
                <a:gridCol w="1676400"/>
              </a:tblGrid>
              <a:tr h="36576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Child-Level</a:t>
                      </a:r>
                      <a:r>
                        <a:rPr lang="en-US" sz="1800" baseline="0" dirty="0" smtClean="0">
                          <a:solidFill>
                            <a:schemeClr val="bg1"/>
                          </a:solidFill>
                        </a:rPr>
                        <a:t> Variables by Retention Status</a:t>
                      </a:r>
                      <a:endParaRPr lang="en-US" sz="1800" dirty="0">
                        <a:solidFill>
                          <a:schemeClr val="bg1"/>
                        </a:solidFill>
                      </a:endParaRPr>
                    </a:p>
                  </a:txBody>
                  <a:tcPr/>
                </a:tc>
                <a:tc hMerge="1">
                  <a:txBody>
                    <a:bodyPr/>
                    <a:lstStyle/>
                    <a:p>
                      <a:endParaRPr lang="en-US"/>
                    </a:p>
                  </a:txBody>
                  <a:tcPr/>
                </a:tc>
                <a:tc hMerge="1">
                  <a:txBody>
                    <a:bodyPr/>
                    <a:lstStyle/>
                    <a:p>
                      <a:pPr algn="ctr"/>
                      <a:endParaRPr lang="en-US" sz="1600" dirty="0">
                        <a:solidFill>
                          <a:schemeClr val="bg1"/>
                        </a:solidFill>
                      </a:endParaRPr>
                    </a:p>
                  </a:txBody>
                  <a:tcPr/>
                </a:tc>
                <a:tc hMerge="1">
                  <a:txBody>
                    <a:bodyPr/>
                    <a:lstStyle/>
                    <a:p>
                      <a:pPr algn="ctr"/>
                      <a:endParaRPr lang="en-US" sz="1600" dirty="0">
                        <a:solidFill>
                          <a:schemeClr val="bg1"/>
                        </a:solidFill>
                      </a:endParaRPr>
                    </a:p>
                  </a:txBody>
                  <a:tcPr/>
                </a:tc>
              </a:tr>
              <a:tr h="365760">
                <a:tc gridSpan="2">
                  <a:txBody>
                    <a:bodyPr/>
                    <a:lstStyle/>
                    <a:p>
                      <a:endParaRPr lang="en-US" sz="1800" dirty="0"/>
                    </a:p>
                  </a:txBody>
                  <a:tcPr/>
                </a:tc>
                <a:tc hMerge="1">
                  <a:txBody>
                    <a:bodyPr/>
                    <a:lstStyle/>
                    <a:p>
                      <a:endParaRPr lang="en-US"/>
                    </a:p>
                  </a:txBody>
                  <a:tcPr/>
                </a:tc>
                <a:tc>
                  <a:txBody>
                    <a:bodyPr/>
                    <a:lstStyle/>
                    <a:p>
                      <a:pPr algn="ctr"/>
                      <a:r>
                        <a:rPr lang="en-US" sz="1800" dirty="0" smtClean="0"/>
                        <a:t>Lost to Run-in</a:t>
                      </a:r>
                      <a:endParaRPr lang="en-US" sz="1800" dirty="0"/>
                    </a:p>
                  </a:txBody>
                  <a:tcPr/>
                </a:tc>
                <a:tc>
                  <a:txBody>
                    <a:bodyPr/>
                    <a:lstStyle/>
                    <a:p>
                      <a:pPr algn="ctr"/>
                      <a:r>
                        <a:rPr lang="en-US" sz="1800" dirty="0" smtClean="0"/>
                        <a:t>Retained</a:t>
                      </a:r>
                      <a:endParaRPr lang="en-US" sz="1800" dirty="0"/>
                    </a:p>
                  </a:txBody>
                  <a:tcPr/>
                </a:tc>
              </a:tr>
              <a:tr h="365760">
                <a:tc gridSpan="2">
                  <a:txBody>
                    <a:bodyPr/>
                    <a:lstStyle/>
                    <a:p>
                      <a:r>
                        <a:rPr lang="en-US" sz="1800" dirty="0" smtClean="0"/>
                        <a:t>Count (%)</a:t>
                      </a:r>
                      <a:endParaRPr lang="en-US" sz="1800" dirty="0"/>
                    </a:p>
                  </a:txBody>
                  <a:tcPr/>
                </a:tc>
                <a:tc hMerge="1">
                  <a:txBody>
                    <a:bodyPr/>
                    <a:lstStyle/>
                    <a:p>
                      <a:endParaRPr lang="en-US"/>
                    </a:p>
                  </a:txBody>
                  <a:tcPr/>
                </a:tc>
                <a:tc>
                  <a:txBody>
                    <a:bodyPr/>
                    <a:lstStyle/>
                    <a:p>
                      <a:endParaRPr lang="en-US" dirty="0"/>
                    </a:p>
                  </a:txBody>
                  <a:tcPr/>
                </a:tc>
                <a:tc>
                  <a:txBody>
                    <a:bodyPr/>
                    <a:lstStyle/>
                    <a:p>
                      <a:endParaRPr lang="en-US" dirty="0"/>
                    </a:p>
                  </a:txBody>
                  <a:tcPr/>
                </a:tc>
              </a:tr>
              <a:tr h="365760">
                <a:tc>
                  <a:txBody>
                    <a:bodyPr/>
                    <a:lstStyle/>
                    <a:p>
                      <a:endParaRPr lang="en-US" sz="1800" dirty="0"/>
                    </a:p>
                  </a:txBody>
                  <a:tcPr/>
                </a:tc>
                <a:tc>
                  <a:txBody>
                    <a:bodyPr/>
                    <a:lstStyle/>
                    <a:p>
                      <a:r>
                        <a:rPr lang="en-US" sz="1800" dirty="0" smtClean="0"/>
                        <a:t>Female </a:t>
                      </a:r>
                      <a:endParaRPr lang="en-US" sz="1800" dirty="0"/>
                    </a:p>
                  </a:txBody>
                  <a:tcPr/>
                </a:tc>
                <a:tc>
                  <a:txBody>
                    <a:bodyPr/>
                    <a:lstStyle/>
                    <a:p>
                      <a:pPr algn="ctr"/>
                      <a:r>
                        <a:rPr lang="en-US" sz="1800" dirty="0" smtClean="0"/>
                        <a:t>41 (77.4)</a:t>
                      </a:r>
                      <a:endParaRPr lang="en-US" sz="1800" dirty="0"/>
                    </a:p>
                  </a:txBody>
                  <a:tcPr/>
                </a:tc>
                <a:tc>
                  <a:txBody>
                    <a:bodyPr/>
                    <a:lstStyle/>
                    <a:p>
                      <a:pPr algn="ctr"/>
                      <a:r>
                        <a:rPr lang="en-US" sz="1800" dirty="0" smtClean="0"/>
                        <a:t>54 (64.3)</a:t>
                      </a:r>
                      <a:endParaRPr lang="en-US" sz="1800"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r>
                        <a:rPr lang="en-US" dirty="0" smtClean="0"/>
                        <a:t>Male </a:t>
                      </a:r>
                      <a:endParaRPr lang="en-US" dirty="0"/>
                    </a:p>
                  </a:txBody>
                  <a:tcPr/>
                </a:tc>
                <a:tc>
                  <a:txBody>
                    <a:bodyPr/>
                    <a:lstStyle/>
                    <a:p>
                      <a:pPr algn="ctr"/>
                      <a:r>
                        <a:rPr lang="en-US" sz="1800" dirty="0" smtClean="0"/>
                        <a:t>12 (22.6)</a:t>
                      </a:r>
                      <a:endParaRPr lang="en-US" sz="1800" dirty="0"/>
                    </a:p>
                  </a:txBody>
                  <a:tcPr/>
                </a:tc>
                <a:tc>
                  <a:txBody>
                    <a:bodyPr/>
                    <a:lstStyle/>
                    <a:p>
                      <a:pPr algn="ctr"/>
                      <a:r>
                        <a:rPr lang="en-US" sz="1800" dirty="0" smtClean="0"/>
                        <a:t>30 (35.7)</a:t>
                      </a:r>
                      <a:endParaRPr lang="en-US" sz="1800"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u="none" dirty="0" smtClean="0"/>
                    </a:p>
                  </a:txBody>
                  <a:tcPr/>
                </a:tc>
                <a:tc>
                  <a:txBody>
                    <a:bodyPr/>
                    <a:lstStyle/>
                    <a:p>
                      <a:r>
                        <a:rPr lang="en-US" dirty="0" smtClean="0"/>
                        <a:t>Total</a:t>
                      </a:r>
                      <a:endParaRPr lang="en-US" dirty="0"/>
                    </a:p>
                  </a:txBody>
                  <a:tcPr/>
                </a:tc>
                <a:tc>
                  <a:txBody>
                    <a:bodyPr/>
                    <a:lstStyle/>
                    <a:p>
                      <a:pPr algn="ctr"/>
                      <a:r>
                        <a:rPr lang="en-US" sz="1800" dirty="0" smtClean="0"/>
                        <a:t>53 (38.7)</a:t>
                      </a:r>
                      <a:endParaRPr lang="en-US" sz="1800" dirty="0"/>
                    </a:p>
                  </a:txBody>
                  <a:tcPr/>
                </a:tc>
                <a:tc>
                  <a:txBody>
                    <a:bodyPr/>
                    <a:lstStyle/>
                    <a:p>
                      <a:pPr algn="ctr"/>
                      <a:r>
                        <a:rPr lang="en-US" sz="1800" dirty="0" smtClean="0"/>
                        <a:t>84 (61.3)</a:t>
                      </a:r>
                      <a:endParaRPr lang="en-US" sz="1800" dirty="0"/>
                    </a:p>
                  </a:txBody>
                  <a:tcPr/>
                </a:tc>
              </a:tr>
              <a:tr h="36576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dirty="0" smtClean="0"/>
                        <a:t>Mean (</a:t>
                      </a:r>
                      <a:r>
                        <a:rPr lang="en-US" sz="1800" i="1" u="none" dirty="0" smtClean="0"/>
                        <a:t>SD</a:t>
                      </a:r>
                      <a:r>
                        <a:rPr lang="en-US" sz="1800" u="none" dirty="0" smtClean="0"/>
                        <a:t>) </a:t>
                      </a: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endParaRPr lang="en-US" sz="1800" dirty="0"/>
                    </a:p>
                  </a:txBody>
                  <a:tcPr/>
                </a:tc>
                <a:tc>
                  <a:txBody>
                    <a:bodyPr/>
                    <a:lstStyle/>
                    <a:p>
                      <a:pPr algn="ctr"/>
                      <a:endParaRPr lang="en-US" sz="1800" dirty="0"/>
                    </a:p>
                  </a:txBody>
                  <a:tcPr/>
                </a:tc>
              </a:tr>
              <a:tr h="365760">
                <a:tc>
                  <a:txBody>
                    <a:bodyPr/>
                    <a:lstStyle/>
                    <a:p>
                      <a:endParaRPr lang="en-US" sz="1800" dirty="0"/>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BMI</a:t>
                      </a:r>
                    </a:p>
                  </a:txBody>
                  <a:tcP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33.4 (7.7)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31.2 (6.2)</a:t>
                      </a:r>
                    </a:p>
                  </a:txBody>
                  <a:tcPr/>
                </a:tc>
              </a:tr>
              <a:tr h="365760">
                <a:tc>
                  <a:txBody>
                    <a:bodyPr/>
                    <a:lstStyle/>
                    <a:p>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Age*</a:t>
                      </a:r>
                    </a:p>
                  </a:txBody>
                  <a:tcPr/>
                </a:tc>
                <a:tc>
                  <a:txBody>
                    <a:bodyPr/>
                    <a:lstStyle/>
                    <a:p>
                      <a:pPr algn="ctr"/>
                      <a:r>
                        <a:rPr lang="en-US" sz="1800" dirty="0" smtClean="0"/>
                        <a:t>14.0 (1.7)</a:t>
                      </a:r>
                      <a:endParaRPr lang="en-US" sz="1800" dirty="0"/>
                    </a:p>
                  </a:txBody>
                  <a:tcPr/>
                </a:tc>
                <a:tc>
                  <a:txBody>
                    <a:bodyPr/>
                    <a:lstStyle/>
                    <a:p>
                      <a:pPr algn="ctr"/>
                      <a:r>
                        <a:rPr lang="en-US" sz="1800" dirty="0" smtClean="0"/>
                        <a:t>13.4 (1.7)</a:t>
                      </a:r>
                      <a:endParaRPr lang="en-US" sz="1800" dirty="0"/>
                    </a:p>
                  </a:txBody>
                  <a:tcPr/>
                </a:tc>
              </a:tr>
              <a:tr h="365760">
                <a:tc>
                  <a:txBody>
                    <a:bodyPr/>
                    <a:lstStyle/>
                    <a:p>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a:t>
                      </a:r>
                      <a:r>
                        <a:rPr lang="en-US" sz="1800" baseline="0" dirty="0" smtClean="0"/>
                        <a:t> Efficacy for PA</a:t>
                      </a:r>
                      <a:endParaRPr lang="en-US" sz="1800" dirty="0" smtClean="0"/>
                    </a:p>
                  </a:txBody>
                  <a:tcPr/>
                </a:tc>
                <a:tc>
                  <a:txBody>
                    <a:bodyPr/>
                    <a:lstStyle/>
                    <a:p>
                      <a:pPr algn="ctr"/>
                      <a:r>
                        <a:rPr lang="en-US" sz="1800" dirty="0" smtClean="0"/>
                        <a:t>3.4 (0.7)</a:t>
                      </a:r>
                      <a:endParaRPr lang="en-US" sz="1800" dirty="0"/>
                    </a:p>
                  </a:txBody>
                  <a:tcPr/>
                </a:tc>
                <a:tc>
                  <a:txBody>
                    <a:bodyPr/>
                    <a:lstStyle/>
                    <a:p>
                      <a:pPr algn="ctr"/>
                      <a:r>
                        <a:rPr lang="en-US" sz="1800" dirty="0" smtClean="0"/>
                        <a:t>3.5 (0.7)</a:t>
                      </a:r>
                      <a:endParaRPr lang="en-US" sz="1800" dirty="0"/>
                    </a:p>
                  </a:txBody>
                  <a:tcPr/>
                </a:tc>
              </a:tr>
              <a:tr h="365760">
                <a:tc>
                  <a:txBody>
                    <a:bodyPr/>
                    <a:lstStyle/>
                    <a:p>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a:t>
                      </a:r>
                      <a:r>
                        <a:rPr lang="en-US" sz="1800" baseline="0" dirty="0" smtClean="0"/>
                        <a:t> Efficacy for Diet</a:t>
                      </a:r>
                      <a:endParaRPr lang="en-US" sz="1800" dirty="0" smtClean="0"/>
                    </a:p>
                  </a:txBody>
                  <a:tcPr/>
                </a:tc>
                <a:tc>
                  <a:txBody>
                    <a:bodyPr/>
                    <a:lstStyle/>
                    <a:p>
                      <a:pPr algn="ctr"/>
                      <a:r>
                        <a:rPr lang="en-US" sz="1800" dirty="0" smtClean="0"/>
                        <a:t>3.2 (0.8)</a:t>
                      </a:r>
                      <a:endParaRPr lang="en-US" sz="1800" dirty="0"/>
                    </a:p>
                  </a:txBody>
                  <a:tcPr/>
                </a:tc>
                <a:tc>
                  <a:txBody>
                    <a:bodyPr/>
                    <a:lstStyle/>
                    <a:p>
                      <a:pPr algn="ctr"/>
                      <a:r>
                        <a:rPr lang="en-US" sz="1800" dirty="0" smtClean="0"/>
                        <a:t>3.2</a:t>
                      </a:r>
                      <a:r>
                        <a:rPr lang="en-US" sz="1800" baseline="0" dirty="0" smtClean="0"/>
                        <a:t> (0.9)</a:t>
                      </a:r>
                      <a:endParaRPr lang="en-US" sz="1800" dirty="0"/>
                    </a:p>
                  </a:txBody>
                  <a:tcPr/>
                </a:tc>
              </a:tr>
            </a:tbl>
          </a:graphicData>
        </a:graphic>
      </p:graphicFrame>
      <p:sp>
        <p:nvSpPr>
          <p:cNvPr id="5" name="TextBox 4"/>
          <p:cNvSpPr txBox="1"/>
          <p:nvPr/>
        </p:nvSpPr>
        <p:spPr>
          <a:xfrm>
            <a:off x="1295400" y="5791200"/>
            <a:ext cx="6400800" cy="738664"/>
          </a:xfrm>
          <a:prstGeom prst="rect">
            <a:avLst/>
          </a:prstGeom>
          <a:noFill/>
        </p:spPr>
        <p:txBody>
          <a:bodyPr wrap="square" rtlCol="0">
            <a:spAutoFit/>
          </a:bodyPr>
          <a:lstStyle/>
          <a:p>
            <a:r>
              <a:rPr lang="en-US" sz="1400" i="1" dirty="0" smtClean="0">
                <a:solidFill>
                  <a:schemeClr val="accent1">
                    <a:lumMod val="60000"/>
                    <a:lumOff val="40000"/>
                  </a:schemeClr>
                </a:solidFill>
              </a:rPr>
              <a:t>Note</a:t>
            </a:r>
            <a:r>
              <a:rPr lang="en-US" sz="1400" dirty="0" smtClean="0">
                <a:solidFill>
                  <a:schemeClr val="accent1">
                    <a:lumMod val="60000"/>
                    <a:lumOff val="40000"/>
                  </a:schemeClr>
                </a:solidFill>
              </a:rPr>
              <a:t>. Baseline data for self-efficacy variables available for a portion of the total sample (</a:t>
            </a:r>
            <a:r>
              <a:rPr lang="en-US" sz="1400" i="1" dirty="0" smtClean="0">
                <a:solidFill>
                  <a:schemeClr val="accent1">
                    <a:lumMod val="60000"/>
                    <a:lumOff val="40000"/>
                  </a:schemeClr>
                </a:solidFill>
              </a:rPr>
              <a:t>n</a:t>
            </a:r>
            <a:r>
              <a:rPr lang="en-US" sz="1400" dirty="0" smtClean="0">
                <a:solidFill>
                  <a:schemeClr val="accent1">
                    <a:lumMod val="60000"/>
                    <a:lumOff val="40000"/>
                  </a:schemeClr>
                </a:solidFill>
              </a:rPr>
              <a:t>=88); PA=physical activity.</a:t>
            </a:r>
          </a:p>
          <a:p>
            <a:r>
              <a:rPr lang="en-US" sz="1400" dirty="0" smtClean="0">
                <a:solidFill>
                  <a:schemeClr val="accent1">
                    <a:lumMod val="60000"/>
                    <a:lumOff val="40000"/>
                  </a:schemeClr>
                </a:solidFill>
              </a:rPr>
              <a:t>*</a:t>
            </a:r>
            <a:r>
              <a:rPr lang="en-US" sz="1400" i="1" dirty="0" smtClean="0">
                <a:solidFill>
                  <a:schemeClr val="accent1">
                    <a:lumMod val="60000"/>
                    <a:lumOff val="40000"/>
                  </a:schemeClr>
                </a:solidFill>
              </a:rPr>
              <a:t>p</a:t>
            </a:r>
            <a:r>
              <a:rPr lang="en-US" sz="1400" dirty="0" smtClean="0">
                <a:solidFill>
                  <a:schemeClr val="accent1">
                    <a:lumMod val="60000"/>
                    <a:lumOff val="40000"/>
                  </a:schemeClr>
                </a:solidFill>
              </a:rPr>
              <a:t> = 0.05</a:t>
            </a:r>
            <a:endParaRPr lang="en-US" sz="1400" dirty="0">
              <a:solidFill>
                <a:schemeClr val="accent1">
                  <a:lumMod val="60000"/>
                  <a:lumOff val="4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dirty="0" smtClean="0"/>
              <a:t>Comparison of Demographic and Psychosocial Variables Across Groups</a:t>
            </a:r>
            <a:endParaRPr lang="en-US" sz="3600" dirty="0"/>
          </a:p>
        </p:txBody>
      </p:sp>
      <p:graphicFrame>
        <p:nvGraphicFramePr>
          <p:cNvPr id="4" name="Content Placeholder 3"/>
          <p:cNvGraphicFramePr>
            <a:graphicFrameLocks noGrp="1"/>
          </p:cNvGraphicFramePr>
          <p:nvPr>
            <p:ph idx="1"/>
          </p:nvPr>
        </p:nvGraphicFramePr>
        <p:xfrm>
          <a:off x="1447800" y="1143000"/>
          <a:ext cx="5943600" cy="5034280"/>
        </p:xfrm>
        <a:graphic>
          <a:graphicData uri="http://schemas.openxmlformats.org/drawingml/2006/table">
            <a:tbl>
              <a:tblPr firstRow="1" bandRow="1">
                <a:tableStyleId>{6E25E649-3F16-4E02-A733-19D2CDBF48F0}</a:tableStyleId>
              </a:tblPr>
              <a:tblGrid>
                <a:gridCol w="533400"/>
                <a:gridCol w="2133600"/>
                <a:gridCol w="1600200"/>
                <a:gridCol w="1676400"/>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Family-Level</a:t>
                      </a:r>
                      <a:r>
                        <a:rPr lang="en-US" sz="1800" baseline="0" dirty="0" smtClean="0">
                          <a:solidFill>
                            <a:schemeClr val="bg1"/>
                          </a:solidFill>
                        </a:rPr>
                        <a:t> Variables by Retention S</a:t>
                      </a:r>
                      <a:r>
                        <a:rPr lang="en-US" sz="1800" b="0" baseline="0" dirty="0" smtClean="0">
                          <a:solidFill>
                            <a:schemeClr val="bg1"/>
                          </a:solidFill>
                        </a:rPr>
                        <a:t>t</a:t>
                      </a:r>
                      <a:r>
                        <a:rPr lang="en-US" sz="1800" baseline="0" dirty="0" smtClean="0">
                          <a:solidFill>
                            <a:schemeClr val="bg1"/>
                          </a:solidFill>
                        </a:rPr>
                        <a:t>atus </a:t>
                      </a:r>
                      <a:endParaRPr lang="en-US" sz="1800" dirty="0" smtClean="0">
                        <a:solidFill>
                          <a:schemeClr val="bg1"/>
                        </a:solidFill>
                      </a:endParaRPr>
                    </a:p>
                  </a:txBody>
                  <a:tcPr/>
                </a:tc>
                <a:tc hMerge="1">
                  <a:txBody>
                    <a:bodyPr/>
                    <a:lstStyle/>
                    <a:p>
                      <a:endParaRPr lang="en-US"/>
                    </a:p>
                  </a:txBody>
                  <a:tcPr/>
                </a:tc>
                <a:tc hMerge="1">
                  <a:txBody>
                    <a:bodyPr/>
                    <a:lstStyle/>
                    <a:p>
                      <a:pPr algn="ctr"/>
                      <a:endParaRPr lang="en-US" sz="1600" dirty="0">
                        <a:solidFill>
                          <a:schemeClr val="bg1"/>
                        </a:solidFill>
                      </a:endParaRPr>
                    </a:p>
                  </a:txBody>
                  <a:tcPr/>
                </a:tc>
                <a:tc hMerge="1">
                  <a:txBody>
                    <a:bodyPr/>
                    <a:lstStyle/>
                    <a:p>
                      <a:pPr algn="ctr"/>
                      <a:endParaRPr lang="en-US" sz="1600" dirty="0">
                        <a:solidFill>
                          <a:schemeClr val="bg1"/>
                        </a:solidFill>
                      </a:endParaRPr>
                    </a:p>
                  </a:txBody>
                  <a:tcPr/>
                </a:tc>
              </a:tr>
              <a:tr h="274320">
                <a:tc gridSpan="2">
                  <a:txBody>
                    <a:bodyPr/>
                    <a:lstStyle/>
                    <a:p>
                      <a:endParaRPr lang="en-US" sz="1600" dirty="0"/>
                    </a:p>
                  </a:txBody>
                  <a:tcPr/>
                </a:tc>
                <a:tc hMerge="1">
                  <a:txBody>
                    <a:bodyPr/>
                    <a:lstStyle/>
                    <a:p>
                      <a:endParaRPr lang="en-US"/>
                    </a:p>
                  </a:txBody>
                  <a:tcPr/>
                </a:tc>
                <a:tc>
                  <a:txBody>
                    <a:bodyPr/>
                    <a:lstStyle/>
                    <a:p>
                      <a:pPr algn="ctr"/>
                      <a:r>
                        <a:rPr lang="en-US" sz="1600" dirty="0" smtClean="0"/>
                        <a:t>Lost to Run-in</a:t>
                      </a:r>
                      <a:endParaRPr lang="en-US" sz="1600" dirty="0"/>
                    </a:p>
                  </a:txBody>
                  <a:tcPr/>
                </a:tc>
                <a:tc>
                  <a:txBody>
                    <a:bodyPr/>
                    <a:lstStyle/>
                    <a:p>
                      <a:pPr algn="ctr"/>
                      <a:r>
                        <a:rPr lang="en-US" sz="1600" dirty="0" smtClean="0"/>
                        <a:t>Retained</a:t>
                      </a:r>
                      <a:endParaRPr lang="en-US" sz="1600" dirty="0"/>
                    </a:p>
                  </a:txBody>
                  <a:tcPr/>
                </a:tc>
              </a:tr>
              <a:tr h="27432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Yearly</a:t>
                      </a:r>
                      <a:r>
                        <a:rPr lang="en-US" sz="1600" baseline="0" dirty="0" smtClean="0"/>
                        <a:t> F</a:t>
                      </a:r>
                      <a:r>
                        <a:rPr lang="en-US" sz="1600" dirty="0" smtClean="0"/>
                        <a:t>amily Income </a:t>
                      </a:r>
                    </a:p>
                  </a:txBody>
                  <a:tcPr/>
                </a:tc>
                <a:tc hMerge="1">
                  <a:txBody>
                    <a:bodyPr/>
                    <a:lstStyle/>
                    <a:p>
                      <a:endParaRPr lang="en-US"/>
                    </a:p>
                  </a:txBody>
                  <a:tcPr/>
                </a:tc>
                <a:tc>
                  <a:txBody>
                    <a:bodyPr/>
                    <a:lstStyle/>
                    <a:p>
                      <a:pPr algn="ctr"/>
                      <a:endParaRPr lang="en-US" sz="1600" dirty="0"/>
                    </a:p>
                  </a:txBody>
                  <a:tcPr/>
                </a:tc>
                <a:tc>
                  <a:txBody>
                    <a:bodyPr/>
                    <a:lstStyle/>
                    <a:p>
                      <a:pPr algn="ctr"/>
                      <a:endParaRPr lang="en-US" sz="1600"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en-US" sz="1600" baseline="0" dirty="0" smtClean="0"/>
                        <a:t> $10,000</a:t>
                      </a:r>
                      <a:endParaRPr lang="en-US" sz="1600" dirty="0" smtClean="0"/>
                    </a:p>
                  </a:txBody>
                  <a:tcPr/>
                </a:tc>
                <a:tc>
                  <a:txBody>
                    <a:bodyPr/>
                    <a:lstStyle/>
                    <a:p>
                      <a:pPr algn="ctr"/>
                      <a:r>
                        <a:rPr lang="en-US" sz="1600" dirty="0" smtClean="0"/>
                        <a:t>12.5%</a:t>
                      </a:r>
                      <a:endParaRPr lang="en-US" sz="1600" dirty="0"/>
                    </a:p>
                  </a:txBody>
                  <a:tcPr/>
                </a:tc>
                <a:tc>
                  <a:txBody>
                    <a:bodyPr/>
                    <a:lstStyle/>
                    <a:p>
                      <a:pPr algn="ctr"/>
                      <a:r>
                        <a:rPr lang="en-US" sz="1600" dirty="0" smtClean="0"/>
                        <a:t>13.1%</a:t>
                      </a:r>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$10,000-24,000</a:t>
                      </a:r>
                    </a:p>
                  </a:txBody>
                  <a:tcPr/>
                </a:tc>
                <a:tc>
                  <a:txBody>
                    <a:bodyPr/>
                    <a:lstStyle/>
                    <a:p>
                      <a:pPr algn="ctr"/>
                      <a:r>
                        <a:rPr lang="en-US" sz="1600" dirty="0" smtClean="0"/>
                        <a:t>37.5%</a:t>
                      </a:r>
                      <a:endParaRPr lang="en-US" sz="1600" dirty="0"/>
                    </a:p>
                  </a:txBody>
                  <a:tcPr/>
                </a:tc>
                <a:tc>
                  <a:txBody>
                    <a:bodyPr/>
                    <a:lstStyle/>
                    <a:p>
                      <a:pPr algn="ctr"/>
                      <a:r>
                        <a:rPr lang="en-US" sz="1600" dirty="0" smtClean="0"/>
                        <a:t> 22.6%</a:t>
                      </a:r>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$25,000-39,000</a:t>
                      </a:r>
                    </a:p>
                  </a:txBody>
                  <a:tcPr/>
                </a:tc>
                <a:tc>
                  <a:txBody>
                    <a:bodyPr/>
                    <a:lstStyle/>
                    <a:p>
                      <a:pPr algn="ctr"/>
                      <a:r>
                        <a:rPr lang="en-US" sz="1600" dirty="0" smtClean="0"/>
                        <a:t>12.5%</a:t>
                      </a:r>
                      <a:endParaRPr lang="en-US" sz="1600" dirty="0"/>
                    </a:p>
                  </a:txBody>
                  <a:tcPr/>
                </a:tc>
                <a:tc>
                  <a:txBody>
                    <a:bodyPr/>
                    <a:lstStyle/>
                    <a:p>
                      <a:pPr algn="ctr"/>
                      <a:r>
                        <a:rPr lang="en-US" sz="1600" dirty="0" smtClean="0"/>
                        <a:t>26.2%</a:t>
                      </a:r>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$40,000-54,000</a:t>
                      </a:r>
                    </a:p>
                  </a:txBody>
                  <a:tcPr/>
                </a:tc>
                <a:tc>
                  <a:txBody>
                    <a:bodyPr/>
                    <a:lstStyle/>
                    <a:p>
                      <a:pPr algn="ctr"/>
                      <a:r>
                        <a:rPr lang="en-US" sz="1600" dirty="0" smtClean="0"/>
                        <a:t>0.0%</a:t>
                      </a:r>
                      <a:endParaRPr lang="en-US" sz="1600" dirty="0"/>
                    </a:p>
                  </a:txBody>
                  <a:tcPr/>
                </a:tc>
                <a:tc>
                  <a:txBody>
                    <a:bodyPr/>
                    <a:lstStyle/>
                    <a:p>
                      <a:pPr algn="ctr"/>
                      <a:r>
                        <a:rPr lang="en-US" sz="1600" dirty="0" smtClean="0"/>
                        <a:t>10.7%</a:t>
                      </a:r>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≥$55,000</a:t>
                      </a:r>
                    </a:p>
                  </a:txBody>
                  <a:tcPr/>
                </a:tc>
                <a:tc>
                  <a:txBody>
                    <a:bodyPr/>
                    <a:lstStyle/>
                    <a:p>
                      <a:pPr algn="ctr"/>
                      <a:r>
                        <a:rPr lang="en-US" sz="1600" dirty="0" smtClean="0"/>
                        <a:t>37.5%</a:t>
                      </a:r>
                      <a:endParaRPr lang="en-US" sz="1600" dirty="0"/>
                    </a:p>
                  </a:txBody>
                  <a:tcPr/>
                </a:tc>
                <a:tc>
                  <a:txBody>
                    <a:bodyPr/>
                    <a:lstStyle/>
                    <a:p>
                      <a:pPr algn="ctr"/>
                      <a:r>
                        <a:rPr lang="en-US" sz="1600" dirty="0" smtClean="0"/>
                        <a:t>27.4%</a:t>
                      </a:r>
                    </a:p>
                  </a:txBody>
                  <a:tcPr/>
                </a:tc>
              </a:tr>
              <a:tr h="27432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Parent Education</a:t>
                      </a:r>
                    </a:p>
                  </a:txBody>
                  <a:tcPr/>
                </a:tc>
                <a:tc hMerge="1">
                  <a:txBody>
                    <a:bodyPr/>
                    <a:lstStyle/>
                    <a:p>
                      <a:endParaRPr lang="en-US"/>
                    </a:p>
                  </a:txBody>
                  <a:tcPr/>
                </a:tc>
                <a:tc>
                  <a:txBody>
                    <a:bodyPr/>
                    <a:lstStyle/>
                    <a:p>
                      <a:pPr algn="ctr"/>
                      <a:endParaRPr lang="en-US" sz="1600" dirty="0"/>
                    </a:p>
                  </a:txBody>
                  <a:tcPr/>
                </a:tc>
                <a:tc>
                  <a:txBody>
                    <a:bodyPr/>
                    <a:lstStyle/>
                    <a:p>
                      <a:pPr algn="ctr"/>
                      <a:endParaRPr lang="en-US" sz="1600"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r>
                        <a:rPr lang="en-US" sz="1600" baseline="0" dirty="0" smtClean="0"/>
                        <a:t>9 to 11 Years</a:t>
                      </a:r>
                    </a:p>
                  </a:txBody>
                  <a:tcPr/>
                </a:tc>
                <a:tc>
                  <a:txBody>
                    <a:bodyPr/>
                    <a:lstStyle/>
                    <a:p>
                      <a:pPr algn="ctr"/>
                      <a:r>
                        <a:rPr lang="en-US" sz="1600" dirty="0" smtClean="0"/>
                        <a:t> 0.0%</a:t>
                      </a:r>
                      <a:endParaRPr lang="en-US" sz="1600" dirty="0"/>
                    </a:p>
                  </a:txBody>
                  <a:tcPr/>
                </a:tc>
                <a:tc>
                  <a:txBody>
                    <a:bodyPr/>
                    <a:lstStyle/>
                    <a:p>
                      <a:pPr algn="ctr"/>
                      <a:r>
                        <a:rPr lang="en-US" sz="1600" dirty="0" smtClean="0"/>
                        <a:t>3.6%</a:t>
                      </a:r>
                      <a:endParaRPr lang="en-US" sz="1600"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r>
                        <a:rPr lang="en-US" sz="1600" baseline="0" dirty="0" smtClean="0"/>
                        <a:t>12 Years</a:t>
                      </a:r>
                    </a:p>
                  </a:txBody>
                  <a:tcPr/>
                </a:tc>
                <a:tc>
                  <a:txBody>
                    <a:bodyPr/>
                    <a:lstStyle/>
                    <a:p>
                      <a:pPr algn="ctr"/>
                      <a:r>
                        <a:rPr lang="en-US" sz="1600" dirty="0" smtClean="0"/>
                        <a:t>25.0%</a:t>
                      </a:r>
                      <a:endParaRPr lang="en-US" sz="1600" dirty="0"/>
                    </a:p>
                  </a:txBody>
                  <a:tcPr/>
                </a:tc>
                <a:tc>
                  <a:txBody>
                    <a:bodyPr/>
                    <a:lstStyle/>
                    <a:p>
                      <a:pPr algn="ctr"/>
                      <a:r>
                        <a:rPr lang="en-US" sz="1600" dirty="0" smtClean="0"/>
                        <a:t>14.5%</a:t>
                      </a:r>
                      <a:endParaRPr lang="en-US" sz="1600"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r>
                        <a:rPr lang="en-US" sz="1600" baseline="0" dirty="0" smtClean="0"/>
                        <a:t>Some College</a:t>
                      </a:r>
                    </a:p>
                  </a:txBody>
                  <a:tcPr/>
                </a:tc>
                <a:tc>
                  <a:txBody>
                    <a:bodyPr/>
                    <a:lstStyle/>
                    <a:p>
                      <a:pPr algn="ctr"/>
                      <a:r>
                        <a:rPr lang="en-US" sz="1600" dirty="0" smtClean="0"/>
                        <a:t>37.5%</a:t>
                      </a:r>
                      <a:endParaRPr lang="en-US" sz="1600" dirty="0"/>
                    </a:p>
                  </a:txBody>
                  <a:tcPr/>
                </a:tc>
                <a:tc>
                  <a:txBody>
                    <a:bodyPr/>
                    <a:lstStyle/>
                    <a:p>
                      <a:pPr algn="ctr"/>
                      <a:r>
                        <a:rPr lang="en-US" sz="1600" dirty="0" smtClean="0"/>
                        <a:t>37.3%</a:t>
                      </a:r>
                      <a:endParaRPr lang="en-US" sz="1600"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r>
                        <a:rPr lang="en-US" sz="1600" baseline="0" dirty="0" smtClean="0"/>
                        <a:t>4 Year College</a:t>
                      </a:r>
                    </a:p>
                  </a:txBody>
                  <a:tcPr/>
                </a:tc>
                <a:tc>
                  <a:txBody>
                    <a:bodyPr/>
                    <a:lstStyle/>
                    <a:p>
                      <a:pPr algn="ctr"/>
                      <a:r>
                        <a:rPr lang="en-US" sz="1600" dirty="0" smtClean="0"/>
                        <a:t>12.5%</a:t>
                      </a:r>
                      <a:endParaRPr lang="en-US" sz="1600" dirty="0"/>
                    </a:p>
                  </a:txBody>
                  <a:tcPr/>
                </a:tc>
                <a:tc>
                  <a:txBody>
                    <a:bodyPr/>
                    <a:lstStyle/>
                    <a:p>
                      <a:pPr algn="ctr"/>
                      <a:r>
                        <a:rPr lang="en-US" sz="1600" dirty="0" smtClean="0"/>
                        <a:t>21.7%</a:t>
                      </a:r>
                      <a:endParaRPr lang="en-US" sz="1600"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r>
                        <a:rPr lang="en-US" sz="1600" baseline="0" dirty="0" smtClean="0"/>
                        <a:t>Professional Degree</a:t>
                      </a:r>
                    </a:p>
                  </a:txBody>
                  <a:tcPr/>
                </a:tc>
                <a:tc>
                  <a:txBody>
                    <a:bodyPr/>
                    <a:lstStyle/>
                    <a:p>
                      <a:pPr algn="ctr"/>
                      <a:r>
                        <a:rPr lang="en-US" sz="1600" dirty="0" smtClean="0"/>
                        <a:t>25.0%</a:t>
                      </a:r>
                      <a:endParaRPr lang="en-US" sz="1600" dirty="0"/>
                    </a:p>
                  </a:txBody>
                  <a:tcPr/>
                </a:tc>
                <a:tc>
                  <a:txBody>
                    <a:bodyPr/>
                    <a:lstStyle/>
                    <a:p>
                      <a:pPr algn="ctr"/>
                      <a:r>
                        <a:rPr lang="en-US" sz="1600" dirty="0" smtClean="0"/>
                        <a:t>22.9%</a:t>
                      </a:r>
                      <a:endParaRPr lang="en-US" sz="1600" dirty="0"/>
                    </a:p>
                  </a:txBody>
                  <a:tcPr/>
                </a:tc>
              </a:tr>
            </a:tbl>
          </a:graphicData>
        </a:graphic>
      </p:graphicFrame>
      <p:sp>
        <p:nvSpPr>
          <p:cNvPr id="6" name="TextBox 5"/>
          <p:cNvSpPr txBox="1"/>
          <p:nvPr/>
        </p:nvSpPr>
        <p:spPr>
          <a:xfrm>
            <a:off x="1447800" y="6172200"/>
            <a:ext cx="5943600" cy="523220"/>
          </a:xfrm>
          <a:prstGeom prst="rect">
            <a:avLst/>
          </a:prstGeom>
          <a:noFill/>
        </p:spPr>
        <p:txBody>
          <a:bodyPr wrap="square" rtlCol="0">
            <a:spAutoFit/>
          </a:bodyPr>
          <a:lstStyle/>
          <a:p>
            <a:r>
              <a:rPr lang="en-US" sz="1400" i="1" dirty="0" smtClean="0">
                <a:solidFill>
                  <a:schemeClr val="accent1">
                    <a:lumMod val="60000"/>
                    <a:lumOff val="40000"/>
                  </a:schemeClr>
                </a:solidFill>
              </a:rPr>
              <a:t>Note</a:t>
            </a:r>
            <a:r>
              <a:rPr lang="en-US" sz="1400" dirty="0" smtClean="0">
                <a:solidFill>
                  <a:schemeClr val="accent1">
                    <a:lumMod val="60000"/>
                    <a:lumOff val="40000"/>
                  </a:schemeClr>
                </a:solidFill>
              </a:rPr>
              <a:t>. Baseline data for income and education variables available for a portion of the total sample (</a:t>
            </a:r>
            <a:r>
              <a:rPr lang="en-US" sz="1400" i="1" dirty="0" smtClean="0">
                <a:solidFill>
                  <a:schemeClr val="accent1">
                    <a:lumMod val="60000"/>
                    <a:lumOff val="40000"/>
                  </a:schemeClr>
                </a:solidFill>
              </a:rPr>
              <a:t>n</a:t>
            </a:r>
            <a:r>
              <a:rPr lang="en-US" sz="1400" dirty="0" smtClean="0">
                <a:solidFill>
                  <a:schemeClr val="accent1">
                    <a:lumMod val="60000"/>
                    <a:lumOff val="40000"/>
                  </a:schemeClr>
                </a:solidFill>
              </a:rPr>
              <a:t>=88).</a:t>
            </a:r>
            <a:endParaRPr lang="en-US" sz="1400" dirty="0">
              <a:solidFill>
                <a:schemeClr val="accent1">
                  <a:lumMod val="60000"/>
                  <a:lumOff val="4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Summary</a:t>
            </a:r>
          </a:p>
        </p:txBody>
      </p:sp>
      <p:sp>
        <p:nvSpPr>
          <p:cNvPr id="27651" name="Content Placeholder 2"/>
          <p:cNvSpPr>
            <a:spLocks noGrp="1"/>
          </p:cNvSpPr>
          <p:nvPr>
            <p:ph idx="1"/>
          </p:nvPr>
        </p:nvSpPr>
        <p:spPr>
          <a:xfrm>
            <a:off x="457200" y="1752600"/>
            <a:ext cx="8305800" cy="4343400"/>
          </a:xfrm>
        </p:spPr>
        <p:txBody>
          <a:bodyPr/>
          <a:lstStyle/>
          <a:p>
            <a:r>
              <a:rPr lang="en-US" dirty="0" smtClean="0"/>
              <a:t>Using culturally-appropriate strategies can address potential barriers to including minority populations in health research.</a:t>
            </a:r>
          </a:p>
          <a:p>
            <a:r>
              <a:rPr lang="en-US" dirty="0" smtClean="0"/>
              <a:t>Community partnerships and culturally relevant ads are effective recruitment strategies for reaching this population.</a:t>
            </a:r>
          </a:p>
          <a:p>
            <a:r>
              <a:rPr lang="en-US" dirty="0" smtClean="0"/>
              <a:t>Adolescent age may be a factor of influence in retention of families</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Acknowledgements </a:t>
            </a:r>
          </a:p>
        </p:txBody>
      </p:sp>
      <p:sp>
        <p:nvSpPr>
          <p:cNvPr id="3" name="Content Placeholder 2"/>
          <p:cNvSpPr>
            <a:spLocks noGrp="1"/>
          </p:cNvSpPr>
          <p:nvPr>
            <p:ph idx="1"/>
          </p:nvPr>
        </p:nvSpPr>
        <p:spPr>
          <a:xfrm>
            <a:off x="685800" y="1981200"/>
            <a:ext cx="3886200" cy="4114800"/>
          </a:xfrm>
        </p:spPr>
        <p:txBody>
          <a:bodyPr/>
          <a:lstStyle/>
          <a:p>
            <a:pPr eaLnBrk="1" fontAlgn="auto" hangingPunct="1">
              <a:spcAft>
                <a:spcPts val="0"/>
              </a:spcAft>
              <a:buFont typeface="Arial" pitchFamily="34" charset="0"/>
              <a:buChar char="•"/>
              <a:defRPr/>
            </a:pPr>
            <a:r>
              <a:rPr lang="en-US" sz="2200" dirty="0" smtClean="0">
                <a:solidFill>
                  <a:srgbClr val="FFFFFF"/>
                </a:solidFill>
                <a:latin typeface="+mj-lt"/>
                <a:ea typeface="ＭＳ Ｐゴシック" pitchFamily="34" charset="-128"/>
                <a:cs typeface="Arial" pitchFamily="34" charset="0"/>
              </a:rPr>
              <a:t>Principal Investigator</a:t>
            </a:r>
          </a:p>
          <a:p>
            <a:pPr lvl="1" eaLnBrk="1" fontAlgn="auto" hangingPunct="1">
              <a:spcAft>
                <a:spcPts val="0"/>
              </a:spcAft>
              <a:buFont typeface="Arial" pitchFamily="34" charset="0"/>
              <a:buChar char="–"/>
              <a:defRPr/>
            </a:pPr>
            <a:r>
              <a:rPr lang="en-US" sz="2200" dirty="0" smtClean="0">
                <a:solidFill>
                  <a:srgbClr val="FFFFFF"/>
                </a:solidFill>
                <a:latin typeface="+mj-lt"/>
                <a:ea typeface="ＭＳ Ｐゴシック" pitchFamily="34" charset="-128"/>
                <a:cs typeface="Arial" pitchFamily="34" charset="0"/>
              </a:rPr>
              <a:t>Dawn K. Wilson, Ph.D.</a:t>
            </a:r>
            <a:r>
              <a:rPr lang="en-US" sz="2200" baseline="30000" dirty="0" smtClean="0">
                <a:solidFill>
                  <a:srgbClr val="FFFFFF"/>
                </a:solidFill>
                <a:latin typeface="+mj-lt"/>
                <a:ea typeface="ＭＳ Ｐゴシック" pitchFamily="34" charset="-128"/>
                <a:cs typeface="Arial" pitchFamily="34" charset="0"/>
              </a:rPr>
              <a:t> </a:t>
            </a:r>
            <a:endParaRPr lang="en-US" sz="2200" dirty="0" smtClean="0">
              <a:solidFill>
                <a:srgbClr val="FFFFFF"/>
              </a:solidFill>
              <a:latin typeface="+mj-lt"/>
              <a:ea typeface="ＭＳ Ｐゴシック" pitchFamily="34" charset="-128"/>
              <a:cs typeface="Arial" pitchFamily="34" charset="0"/>
            </a:endParaRPr>
          </a:p>
          <a:p>
            <a:pPr eaLnBrk="1" fontAlgn="auto" hangingPunct="1">
              <a:spcAft>
                <a:spcPts val="0"/>
              </a:spcAft>
              <a:buFont typeface="Arial" pitchFamily="34" charset="0"/>
              <a:buChar char="•"/>
              <a:defRPr/>
            </a:pPr>
            <a:r>
              <a:rPr lang="en-US" sz="2200" dirty="0" smtClean="0">
                <a:solidFill>
                  <a:srgbClr val="FFFFFF"/>
                </a:solidFill>
                <a:latin typeface="+mj-lt"/>
                <a:ea typeface="ＭＳ Ｐゴシック" pitchFamily="34" charset="-128"/>
                <a:cs typeface="Arial" pitchFamily="34" charset="0"/>
              </a:rPr>
              <a:t>Co-Investigators </a:t>
            </a:r>
          </a:p>
          <a:p>
            <a:pPr lvl="1">
              <a:buFont typeface="Arial" pitchFamily="34" charset="0"/>
              <a:buChar char="–"/>
              <a:defRPr/>
            </a:pPr>
            <a:r>
              <a:rPr lang="en-US" sz="2200" dirty="0" smtClean="0">
                <a:latin typeface="+mj-lt"/>
              </a:rPr>
              <a:t>Ken </a:t>
            </a:r>
            <a:r>
              <a:rPr lang="en-US" sz="2200" dirty="0" err="1" smtClean="0">
                <a:latin typeface="+mj-lt"/>
              </a:rPr>
              <a:t>Resnicow</a:t>
            </a:r>
            <a:r>
              <a:rPr lang="en-US" sz="2200" dirty="0" smtClean="0">
                <a:latin typeface="+mj-lt"/>
              </a:rPr>
              <a:t>, Ph.D.</a:t>
            </a:r>
          </a:p>
          <a:p>
            <a:pPr lvl="1">
              <a:buFont typeface="Arial" pitchFamily="34" charset="0"/>
              <a:buChar char="–"/>
              <a:defRPr/>
            </a:pPr>
            <a:r>
              <a:rPr lang="en-US" sz="2200" dirty="0" smtClean="0">
                <a:latin typeface="+mj-lt"/>
              </a:rPr>
              <a:t>Heather </a:t>
            </a:r>
            <a:r>
              <a:rPr lang="en-US" sz="2200" dirty="0" err="1" smtClean="0">
                <a:latin typeface="+mj-lt"/>
              </a:rPr>
              <a:t>Kitzman</a:t>
            </a:r>
            <a:r>
              <a:rPr lang="en-US" sz="2200" dirty="0" smtClean="0">
                <a:latin typeface="+mj-lt"/>
              </a:rPr>
              <a:t>-Ulrich, Ph.D.</a:t>
            </a:r>
          </a:p>
          <a:p>
            <a:pPr lvl="1">
              <a:buFont typeface="Arial" pitchFamily="34" charset="0"/>
              <a:buChar char="–"/>
              <a:defRPr/>
            </a:pPr>
            <a:r>
              <a:rPr lang="en-US" sz="2200" dirty="0" smtClean="0">
                <a:latin typeface="+mj-lt"/>
              </a:rPr>
              <a:t>M. Lee Van Horn, Ph.D.</a:t>
            </a:r>
          </a:p>
          <a:p>
            <a:pPr lvl="1">
              <a:buFont typeface="Arial" pitchFamily="34" charset="0"/>
              <a:buChar char="–"/>
              <a:defRPr/>
            </a:pPr>
            <a:r>
              <a:rPr lang="en-US" sz="2200" dirty="0" smtClean="0">
                <a:latin typeface="+mj-lt"/>
              </a:rPr>
              <a:t>Ron </a:t>
            </a:r>
            <a:r>
              <a:rPr lang="en-US" sz="2200" dirty="0" err="1" smtClean="0">
                <a:latin typeface="+mj-lt"/>
              </a:rPr>
              <a:t>Prinz</a:t>
            </a:r>
            <a:r>
              <a:rPr lang="en-US" sz="2200" dirty="0" smtClean="0">
                <a:latin typeface="+mj-lt"/>
              </a:rPr>
              <a:t>, Ph.D.</a:t>
            </a:r>
            <a:r>
              <a:rPr lang="en-US" sz="2200" dirty="0" smtClean="0">
                <a:solidFill>
                  <a:srgbClr val="FFFFFF"/>
                </a:solidFill>
                <a:latin typeface="+mj-lt"/>
                <a:ea typeface="ＭＳ Ｐゴシック" pitchFamily="34" charset="-128"/>
                <a:cs typeface="Arial" pitchFamily="34" charset="0"/>
              </a:rPr>
              <a:t> </a:t>
            </a:r>
          </a:p>
          <a:p>
            <a:pPr lvl="1">
              <a:buFont typeface="Arial" pitchFamily="34" charset="0"/>
              <a:buChar char="–"/>
              <a:defRPr/>
            </a:pPr>
            <a:r>
              <a:rPr lang="en-US" sz="2200" dirty="0" smtClean="0">
                <a:solidFill>
                  <a:srgbClr val="FFFFFF"/>
                </a:solidFill>
                <a:latin typeface="+mj-lt"/>
                <a:ea typeface="ＭＳ Ｐゴシック" pitchFamily="34" charset="-128"/>
                <a:cs typeface="Arial" pitchFamily="34" charset="0"/>
              </a:rPr>
              <a:t>Sara St. George, M.A.</a:t>
            </a:r>
          </a:p>
          <a:p>
            <a:pPr lvl="1">
              <a:buFontTx/>
              <a:buNone/>
              <a:defRPr/>
            </a:pPr>
            <a:endParaRPr lang="en-US" dirty="0"/>
          </a:p>
        </p:txBody>
      </p:sp>
      <p:sp>
        <p:nvSpPr>
          <p:cNvPr id="4" name="Content Placeholder 2"/>
          <p:cNvSpPr txBox="1">
            <a:spLocks/>
          </p:cNvSpPr>
          <p:nvPr/>
        </p:nvSpPr>
        <p:spPr bwMode="auto">
          <a:xfrm>
            <a:off x="4572000" y="1981200"/>
            <a:ext cx="4038600" cy="4114800"/>
          </a:xfrm>
          <a:prstGeom prst="rect">
            <a:avLst/>
          </a:prstGeom>
          <a:noFill/>
          <a:ln w="9525">
            <a:noFill/>
            <a:miter lim="800000"/>
            <a:headEnd/>
            <a:tailEnd/>
          </a:ln>
        </p:spPr>
        <p:txBody>
          <a:bodyPr/>
          <a:lstStyle/>
          <a:p>
            <a:pPr marL="342900" indent="-342900" fontAlgn="auto">
              <a:spcAft>
                <a:spcPts val="0"/>
              </a:spcAft>
              <a:buClr>
                <a:schemeClr val="tx2"/>
              </a:buClr>
              <a:buFont typeface="Arial" pitchFamily="34" charset="0"/>
              <a:buChar char="•"/>
              <a:defRPr/>
            </a:pPr>
            <a:r>
              <a:rPr lang="en-US" sz="2200" dirty="0">
                <a:latin typeface="+mj-lt"/>
                <a:ea typeface="ＭＳ Ｐゴシック" pitchFamily="34" charset="-128"/>
                <a:cs typeface="Arial" pitchFamily="34" charset="0"/>
              </a:rPr>
              <a:t>Staff and Graduate Assistants</a:t>
            </a:r>
          </a:p>
          <a:p>
            <a:pPr marL="742950" lvl="1" indent="-285750" fontAlgn="auto">
              <a:spcAft>
                <a:spcPts val="0"/>
              </a:spcAft>
              <a:buClr>
                <a:schemeClr val="tx2"/>
              </a:buClr>
              <a:buFontTx/>
              <a:buChar char="-"/>
              <a:defRPr/>
            </a:pPr>
            <a:r>
              <a:rPr lang="en-US" sz="2200" dirty="0" err="1">
                <a:latin typeface="+mj-lt"/>
                <a:ea typeface="ＭＳ Ｐゴシック" pitchFamily="34" charset="-128"/>
                <a:cs typeface="Arial" pitchFamily="34" charset="0"/>
              </a:rPr>
              <a:t>Kassandra</a:t>
            </a:r>
            <a:r>
              <a:rPr lang="en-US" sz="2200" dirty="0">
                <a:latin typeface="+mj-lt"/>
                <a:ea typeface="ＭＳ Ｐゴシック" pitchFamily="34" charset="-128"/>
                <a:cs typeface="Arial" pitchFamily="34" charset="0"/>
              </a:rPr>
              <a:t> Alia, M.A.</a:t>
            </a:r>
          </a:p>
          <a:p>
            <a:pPr marL="742950" lvl="1" indent="-285750" fontAlgn="auto">
              <a:spcAft>
                <a:spcPts val="0"/>
              </a:spcAft>
              <a:buClr>
                <a:schemeClr val="tx2"/>
              </a:buClr>
              <a:buFontTx/>
              <a:buChar char="-"/>
              <a:defRPr/>
            </a:pPr>
            <a:r>
              <a:rPr lang="en-US" sz="2200" kern="0" dirty="0"/>
              <a:t>Madison Hilliard</a:t>
            </a:r>
          </a:p>
          <a:p>
            <a:pPr marL="742950" lvl="1" indent="-285750" fontAlgn="auto">
              <a:spcAft>
                <a:spcPts val="0"/>
              </a:spcAft>
              <a:buClr>
                <a:schemeClr val="tx2"/>
              </a:buClr>
              <a:buFontTx/>
              <a:buChar char="-"/>
              <a:defRPr/>
            </a:pPr>
            <a:r>
              <a:rPr lang="en-US" sz="2200" dirty="0">
                <a:latin typeface="+mj-lt"/>
                <a:ea typeface="ＭＳ Ｐゴシック" pitchFamily="34" charset="-128"/>
                <a:cs typeface="Arial" pitchFamily="34" charset="0"/>
              </a:rPr>
              <a:t>Franklin Jones</a:t>
            </a:r>
          </a:p>
          <a:p>
            <a:pPr marL="742950" lvl="1" indent="-285750" fontAlgn="auto">
              <a:spcAft>
                <a:spcPts val="0"/>
              </a:spcAft>
              <a:buClr>
                <a:schemeClr val="tx2"/>
              </a:buClr>
              <a:buFontTx/>
              <a:buChar char="-"/>
              <a:defRPr/>
            </a:pPr>
            <a:r>
              <a:rPr lang="en-US" sz="2200" kern="0" dirty="0" err="1"/>
              <a:t>Carlyn</a:t>
            </a:r>
            <a:r>
              <a:rPr lang="en-US" sz="2200" kern="0" dirty="0"/>
              <a:t> Joseph</a:t>
            </a:r>
          </a:p>
          <a:p>
            <a:pPr marL="742950" lvl="1" indent="-285750" fontAlgn="auto">
              <a:spcAft>
                <a:spcPts val="0"/>
              </a:spcAft>
              <a:buClr>
                <a:schemeClr val="tx2"/>
              </a:buClr>
              <a:buFontTx/>
              <a:buChar char="-"/>
              <a:defRPr/>
            </a:pPr>
            <a:r>
              <a:rPr lang="en-US" sz="2200" kern="0" dirty="0">
                <a:latin typeface="+mj-lt"/>
                <a:ea typeface="ＭＳ Ｐゴシック" pitchFamily="34" charset="-128"/>
                <a:cs typeface="Arial" pitchFamily="34" charset="0"/>
              </a:rPr>
              <a:t>Tyler McDaniel, M.A.</a:t>
            </a:r>
            <a:endParaRPr lang="en-US" sz="2200" dirty="0">
              <a:latin typeface="+mj-lt"/>
              <a:ea typeface="ＭＳ Ｐゴシック" pitchFamily="34" charset="-128"/>
              <a:cs typeface="Arial" pitchFamily="34" charset="0"/>
            </a:endParaRPr>
          </a:p>
          <a:p>
            <a:pPr marL="742950" lvl="1" indent="-285750" fontAlgn="auto">
              <a:spcAft>
                <a:spcPts val="0"/>
              </a:spcAft>
              <a:buClr>
                <a:schemeClr val="tx2"/>
              </a:buClr>
              <a:buFontTx/>
              <a:buChar char="-"/>
              <a:defRPr/>
            </a:pPr>
            <a:r>
              <a:rPr lang="en-US" sz="2200" dirty="0" err="1">
                <a:latin typeface="+mj-lt"/>
                <a:ea typeface="ＭＳ Ｐゴシック" pitchFamily="34" charset="-128"/>
                <a:cs typeface="Arial" pitchFamily="34" charset="0"/>
              </a:rPr>
              <a:t>Kaya</a:t>
            </a:r>
            <a:r>
              <a:rPr lang="en-US" sz="2200" dirty="0">
                <a:latin typeface="+mj-lt"/>
                <a:ea typeface="ＭＳ Ｐゴシック" pitchFamily="34" charset="-128"/>
                <a:cs typeface="Arial" pitchFamily="34" charset="0"/>
              </a:rPr>
              <a:t> </a:t>
            </a:r>
            <a:r>
              <a:rPr lang="en-US" sz="2200" dirty="0" err="1">
                <a:latin typeface="+mj-lt"/>
                <a:ea typeface="ＭＳ Ｐゴシック" pitchFamily="34" charset="-128"/>
                <a:cs typeface="Arial" pitchFamily="34" charset="0"/>
              </a:rPr>
              <a:t>Outen</a:t>
            </a:r>
            <a:endParaRPr lang="en-US" sz="2200" dirty="0">
              <a:latin typeface="+mj-lt"/>
              <a:ea typeface="ＭＳ Ｐゴシック" pitchFamily="34" charset="-128"/>
              <a:cs typeface="Arial" pitchFamily="34" charset="0"/>
            </a:endParaRPr>
          </a:p>
          <a:p>
            <a:pPr marL="742950" lvl="1" indent="-285750" fontAlgn="auto">
              <a:spcAft>
                <a:spcPts val="0"/>
              </a:spcAft>
              <a:buClr>
                <a:schemeClr val="tx2"/>
              </a:buClr>
              <a:buFontTx/>
              <a:buChar char="-"/>
              <a:defRPr/>
            </a:pPr>
            <a:r>
              <a:rPr lang="en-US" sz="2200" dirty="0">
                <a:latin typeface="+mj-lt"/>
                <a:ea typeface="ＭＳ Ｐゴシック" pitchFamily="34" charset="-128"/>
                <a:cs typeface="Arial" pitchFamily="34" charset="0"/>
              </a:rPr>
              <a:t>E. </a:t>
            </a:r>
            <a:r>
              <a:rPr lang="en-US" sz="2200" dirty="0" err="1">
                <a:latin typeface="+mj-lt"/>
                <a:ea typeface="ＭＳ Ｐゴシック" pitchFamily="34" charset="-128"/>
                <a:cs typeface="Arial" pitchFamily="34" charset="0"/>
              </a:rPr>
              <a:t>Rebekah</a:t>
            </a:r>
            <a:r>
              <a:rPr lang="en-US" sz="2200" dirty="0">
                <a:latin typeface="+mj-lt"/>
                <a:ea typeface="ＭＳ Ｐゴシック" pitchFamily="34" charset="-128"/>
                <a:cs typeface="Arial" pitchFamily="34" charset="0"/>
              </a:rPr>
              <a:t> </a:t>
            </a:r>
            <a:r>
              <a:rPr lang="en-US" sz="2200" dirty="0" err="1">
                <a:latin typeface="+mj-lt"/>
                <a:ea typeface="ＭＳ Ｐゴシック" pitchFamily="34" charset="-128"/>
                <a:cs typeface="Arial" pitchFamily="34" charset="0"/>
              </a:rPr>
              <a:t>Siceloff</a:t>
            </a:r>
            <a:r>
              <a:rPr lang="en-US" sz="2200" dirty="0">
                <a:latin typeface="+mj-lt"/>
                <a:ea typeface="ＭＳ Ｐゴシック" pitchFamily="34" charset="-128"/>
                <a:cs typeface="Arial" pitchFamily="34" charset="0"/>
              </a:rPr>
              <a:t>, Ph.D.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z="3600" dirty="0" smtClean="0"/>
              <a:t>Obesity in the United States: Adolescents and Adults </a:t>
            </a:r>
          </a:p>
        </p:txBody>
      </p:sp>
      <p:sp>
        <p:nvSpPr>
          <p:cNvPr id="7" name="TextBox 6"/>
          <p:cNvSpPr txBox="1"/>
          <p:nvPr/>
        </p:nvSpPr>
        <p:spPr>
          <a:xfrm>
            <a:off x="6705600" y="6396038"/>
            <a:ext cx="2895600" cy="461962"/>
          </a:xfrm>
          <a:prstGeom prst="rect">
            <a:avLst/>
          </a:prstGeom>
          <a:noFill/>
        </p:spPr>
        <p:txBody>
          <a:bodyPr>
            <a:spAutoFit/>
          </a:bodyPr>
          <a:lstStyle/>
          <a:p>
            <a:pPr>
              <a:defRPr/>
            </a:pPr>
            <a:r>
              <a:rPr lang="en-US" dirty="0">
                <a:solidFill>
                  <a:schemeClr val="accent1">
                    <a:lumMod val="60000"/>
                    <a:lumOff val="40000"/>
                  </a:schemeClr>
                </a:solidFill>
              </a:rPr>
              <a:t>CDC/NHIS, 2008</a:t>
            </a:r>
          </a:p>
        </p:txBody>
      </p:sp>
      <p:graphicFrame>
        <p:nvGraphicFramePr>
          <p:cNvPr id="1026" name="Object 2"/>
          <p:cNvGraphicFramePr>
            <a:graphicFrameLocks noChangeAspect="1"/>
          </p:cNvGraphicFramePr>
          <p:nvPr>
            <p:ph idx="1"/>
          </p:nvPr>
        </p:nvGraphicFramePr>
        <p:xfrm>
          <a:off x="228600" y="2133600"/>
          <a:ext cx="8686800" cy="3991057"/>
        </p:xfrm>
        <a:graphic>
          <a:graphicData uri="http://schemas.openxmlformats.org/presentationml/2006/ole">
            <p:oleObj spid="_x0000_s1026" name="Prism Project" r:id="rId4" imgW="10162080" imgH="4662360" progId="">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057400" y="533400"/>
            <a:ext cx="6019800" cy="1143000"/>
          </a:xfrm>
        </p:spPr>
        <p:txBody>
          <a:bodyPr/>
          <a:lstStyle/>
          <a:p>
            <a:r>
              <a:rPr lang="en-US" smtClean="0"/>
              <a:t>Project FIT</a:t>
            </a:r>
          </a:p>
        </p:txBody>
      </p:sp>
      <p:pic>
        <p:nvPicPr>
          <p:cNvPr id="21507" name="Picture 4" descr="fit-logo-16-GC-1.png"/>
          <p:cNvPicPr>
            <a:picLocks noChangeAspect="1"/>
          </p:cNvPicPr>
          <p:nvPr/>
        </p:nvPicPr>
        <p:blipFill>
          <a:blip r:embed="rId3" cstate="print"/>
          <a:srcRect/>
          <a:stretch>
            <a:fillRect/>
          </a:stretch>
        </p:blipFill>
        <p:spPr bwMode="auto">
          <a:xfrm>
            <a:off x="228600" y="228600"/>
            <a:ext cx="2895600" cy="1889125"/>
          </a:xfrm>
          <a:prstGeom prst="rect">
            <a:avLst/>
          </a:prstGeom>
          <a:noFill/>
          <a:ln w="9525">
            <a:noFill/>
            <a:miter lim="800000"/>
            <a:headEnd/>
            <a:tailEnd/>
          </a:ln>
        </p:spPr>
      </p:pic>
      <p:sp>
        <p:nvSpPr>
          <p:cNvPr id="5" name="Content Placeholder 2"/>
          <p:cNvSpPr txBox="1">
            <a:spLocks/>
          </p:cNvSpPr>
          <p:nvPr/>
        </p:nvSpPr>
        <p:spPr bwMode="auto">
          <a:xfrm>
            <a:off x="304800" y="2057400"/>
            <a:ext cx="8229600" cy="4572000"/>
          </a:xfrm>
          <a:prstGeom prst="rect">
            <a:avLst/>
          </a:prstGeom>
          <a:noFill/>
          <a:ln w="9525">
            <a:noFill/>
            <a:miter lim="800000"/>
            <a:headEnd/>
            <a:tailEnd/>
          </a:ln>
        </p:spPr>
        <p:txBody>
          <a:bodyPr/>
          <a:lstStyle/>
          <a:p>
            <a:pPr marL="342900" indent="-342900" eaLnBrk="1" hangingPunct="1">
              <a:lnSpc>
                <a:spcPct val="90000"/>
              </a:lnSpc>
              <a:spcBef>
                <a:spcPct val="20000"/>
              </a:spcBef>
              <a:buFontTx/>
              <a:buChar char="•"/>
              <a:defRPr/>
            </a:pPr>
            <a:r>
              <a:rPr lang="en-US" sz="3000" kern="0" dirty="0">
                <a:latin typeface="+mn-lt"/>
                <a:ea typeface="ＭＳ Ｐゴシック" pitchFamily="34" charset="-128"/>
                <a:cs typeface="Arial" pitchFamily="34" charset="0"/>
              </a:rPr>
              <a:t>Parenting and motivational approach for weight loss in African American families</a:t>
            </a:r>
          </a:p>
          <a:p>
            <a:pPr marL="800100" lvl="3" indent="-342900" eaLnBrk="1" hangingPunct="1">
              <a:lnSpc>
                <a:spcPct val="90000"/>
              </a:lnSpc>
              <a:spcBef>
                <a:spcPct val="20000"/>
              </a:spcBef>
              <a:buFont typeface="Arial" pitchFamily="34" charset="0"/>
              <a:buChar char="•"/>
              <a:defRPr/>
            </a:pPr>
            <a:r>
              <a:rPr lang="en-US" sz="1800" kern="0" dirty="0">
                <a:latin typeface="+mn-lt"/>
                <a:ea typeface="ＭＳ Ｐゴシック" pitchFamily="34" charset="-128"/>
                <a:cs typeface="Arial" pitchFamily="34" charset="0"/>
              </a:rPr>
              <a:t>Target parent communication, autonomy-support , problem solving, monitoring of youth</a:t>
            </a:r>
            <a:endParaRPr lang="en-US" sz="2800" kern="0" dirty="0">
              <a:latin typeface="+mn-lt"/>
              <a:ea typeface="ＭＳ Ｐゴシック" pitchFamily="34" charset="-128"/>
              <a:cs typeface="Arial" pitchFamily="34" charset="0"/>
            </a:endParaRPr>
          </a:p>
          <a:p>
            <a:pPr marL="342900" indent="-342900" eaLnBrk="1" hangingPunct="1">
              <a:lnSpc>
                <a:spcPct val="90000"/>
              </a:lnSpc>
              <a:spcBef>
                <a:spcPct val="20000"/>
              </a:spcBef>
              <a:buFontTx/>
              <a:buChar char="•"/>
              <a:defRPr/>
            </a:pPr>
            <a:r>
              <a:rPr lang="en-US" sz="3000" kern="0" dirty="0">
                <a:latin typeface="+mn-lt"/>
                <a:ea typeface="ＭＳ Ｐゴシック" pitchFamily="34" charset="-128"/>
                <a:cs typeface="Arial" pitchFamily="34" charset="0"/>
              </a:rPr>
              <a:t>16-week Intervention</a:t>
            </a:r>
          </a:p>
          <a:p>
            <a:pPr marL="685800" lvl="1" indent="-228600" eaLnBrk="1" hangingPunct="1">
              <a:lnSpc>
                <a:spcPct val="90000"/>
              </a:lnSpc>
              <a:spcBef>
                <a:spcPct val="20000"/>
              </a:spcBef>
              <a:buFontTx/>
              <a:buChar char="•"/>
              <a:defRPr/>
            </a:pPr>
            <a:r>
              <a:rPr lang="en-US" sz="2200" kern="0" dirty="0">
                <a:latin typeface="+mn-lt"/>
                <a:ea typeface="ＭＳ Ｐゴシック" pitchFamily="34" charset="-128"/>
                <a:cs typeface="Arial" pitchFamily="34" charset="0"/>
              </a:rPr>
              <a:t>8 weekly face-to-face group meetings</a:t>
            </a:r>
          </a:p>
          <a:p>
            <a:pPr marL="685800" lvl="1" indent="-228600" eaLnBrk="1" hangingPunct="1">
              <a:lnSpc>
                <a:spcPct val="90000"/>
              </a:lnSpc>
              <a:spcBef>
                <a:spcPct val="20000"/>
              </a:spcBef>
              <a:buFontTx/>
              <a:buChar char="•"/>
              <a:defRPr/>
            </a:pPr>
            <a:r>
              <a:rPr lang="en-US" sz="2200" kern="0" dirty="0">
                <a:latin typeface="+mn-lt"/>
                <a:ea typeface="ＭＳ Ｐゴシック" pitchFamily="34" charset="-128"/>
                <a:cs typeface="Arial" pitchFamily="34" charset="0"/>
              </a:rPr>
              <a:t>8 week online program</a:t>
            </a:r>
          </a:p>
          <a:p>
            <a:pPr marL="342900" indent="-342900" eaLnBrk="1" hangingPunct="1">
              <a:lnSpc>
                <a:spcPct val="90000"/>
              </a:lnSpc>
              <a:spcBef>
                <a:spcPct val="20000"/>
              </a:spcBef>
              <a:buFontTx/>
              <a:buChar char="•"/>
              <a:defRPr/>
            </a:pPr>
            <a:r>
              <a:rPr lang="en-US" sz="3000" kern="0" dirty="0">
                <a:latin typeface="+mn-lt"/>
                <a:ea typeface="ＭＳ Ｐゴシック" pitchFamily="34" charset="-128"/>
                <a:cs typeface="Arial" pitchFamily="34" charset="0"/>
              </a:rPr>
              <a:t>Specific calorie goals</a:t>
            </a:r>
          </a:p>
          <a:p>
            <a:pPr marL="685800" lvl="1" indent="-228600" eaLnBrk="1" hangingPunct="1">
              <a:lnSpc>
                <a:spcPct val="90000"/>
              </a:lnSpc>
              <a:spcBef>
                <a:spcPct val="20000"/>
              </a:spcBef>
              <a:buFontTx/>
              <a:buChar char="•"/>
              <a:defRPr/>
            </a:pPr>
            <a:r>
              <a:rPr lang="en-US" sz="2200" kern="0" dirty="0">
                <a:latin typeface="+mn-lt"/>
                <a:ea typeface="ＭＳ Ｐゴシック" pitchFamily="34" charset="-128"/>
                <a:cs typeface="Arial" pitchFamily="34" charset="0"/>
              </a:rPr>
              <a:t>200 – 300 calorie reduction in energy intake</a:t>
            </a:r>
          </a:p>
          <a:p>
            <a:pPr marL="685800" lvl="1" indent="-228600" eaLnBrk="1" hangingPunct="1">
              <a:lnSpc>
                <a:spcPct val="90000"/>
              </a:lnSpc>
              <a:spcBef>
                <a:spcPct val="20000"/>
              </a:spcBef>
              <a:buFontTx/>
              <a:buChar char="•"/>
              <a:defRPr/>
            </a:pPr>
            <a:r>
              <a:rPr lang="en-US" sz="2200" kern="0" dirty="0">
                <a:latin typeface="+mn-lt"/>
                <a:ea typeface="ＭＳ Ｐゴシック" pitchFamily="34" charset="-128"/>
                <a:cs typeface="Arial" pitchFamily="34" charset="0"/>
              </a:rPr>
              <a:t>100 – 200 calorie energy expenditure </a:t>
            </a:r>
          </a:p>
          <a:p>
            <a:pPr marL="685800" lvl="1" indent="-228600" eaLnBrk="1" hangingPunct="1">
              <a:lnSpc>
                <a:spcPct val="90000"/>
              </a:lnSpc>
              <a:spcBef>
                <a:spcPct val="20000"/>
              </a:spcBef>
              <a:buFontTx/>
              <a:buChar char="•"/>
              <a:defRPr/>
            </a:pPr>
            <a:r>
              <a:rPr lang="en-US" sz="2200" kern="0" dirty="0">
                <a:latin typeface="+mn-lt"/>
                <a:ea typeface="ＭＳ Ｐゴシック" pitchFamily="34" charset="-128"/>
                <a:cs typeface="Arial" pitchFamily="34" charset="0"/>
              </a:rPr>
              <a:t>Promote gradual weight loss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0"/>
            <a:ext cx="9144000" cy="1600200"/>
          </a:xfrm>
          <a:prstGeom prst="rect">
            <a:avLst/>
          </a:prstGeom>
          <a:noFill/>
          <a:ln w="9525">
            <a:noFill/>
            <a:miter lim="800000"/>
            <a:headEnd/>
            <a:tailEnd/>
          </a:ln>
        </p:spPr>
        <p:txBody>
          <a:bodyPr anchor="ctr"/>
          <a:lstStyle/>
          <a:p>
            <a:pPr algn="ctr">
              <a:defRPr/>
            </a:pPr>
            <a:r>
              <a:rPr lang="en-US" sz="4400" dirty="0">
                <a:solidFill>
                  <a:srgbClr val="FAAD14"/>
                </a:solidFill>
                <a:latin typeface="+mj-lt"/>
                <a:cs typeface="Arial" charset="0"/>
              </a:rPr>
              <a:t>FIT Study Design</a:t>
            </a:r>
          </a:p>
        </p:txBody>
      </p:sp>
      <p:graphicFrame>
        <p:nvGraphicFramePr>
          <p:cNvPr id="5" name="Diagram 4"/>
          <p:cNvGraphicFramePr/>
          <p:nvPr/>
        </p:nvGraphicFramePr>
        <p:xfrm>
          <a:off x="0" y="1295400"/>
          <a:ext cx="9144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09600"/>
            <a:ext cx="8382000" cy="1143000"/>
          </a:xfrm>
        </p:spPr>
        <p:txBody>
          <a:bodyPr/>
          <a:lstStyle/>
          <a:p>
            <a:r>
              <a:rPr lang="en-US" dirty="0" smtClean="0"/>
              <a:t>Barriers to Participation in Health Promotion Trials</a:t>
            </a:r>
          </a:p>
        </p:txBody>
      </p:sp>
      <p:sp>
        <p:nvSpPr>
          <p:cNvPr id="23555" name="Content Placeholder 2"/>
          <p:cNvSpPr>
            <a:spLocks noGrp="1"/>
          </p:cNvSpPr>
          <p:nvPr>
            <p:ph idx="1"/>
          </p:nvPr>
        </p:nvSpPr>
        <p:spPr>
          <a:xfrm>
            <a:off x="685800" y="1981200"/>
            <a:ext cx="8077200" cy="4114800"/>
          </a:xfrm>
        </p:spPr>
        <p:txBody>
          <a:bodyPr/>
          <a:lstStyle/>
          <a:p>
            <a:endParaRPr lang="en-US" dirty="0" smtClean="0"/>
          </a:p>
          <a:p>
            <a:r>
              <a:rPr lang="en-US" dirty="0" smtClean="0"/>
              <a:t>Competing demands (time, financial, priorities)</a:t>
            </a:r>
          </a:p>
          <a:p>
            <a:r>
              <a:rPr lang="en-US" dirty="0" smtClean="0"/>
              <a:t>Perceived benefit of participating in research programs may not be clear </a:t>
            </a:r>
          </a:p>
          <a:p>
            <a:r>
              <a:rPr lang="en-US" dirty="0" smtClean="0"/>
              <a:t>Lack of cultural perspective </a:t>
            </a:r>
          </a:p>
        </p:txBody>
      </p:sp>
      <p:sp>
        <p:nvSpPr>
          <p:cNvPr id="4" name="TextBox 3"/>
          <p:cNvSpPr txBox="1"/>
          <p:nvPr/>
        </p:nvSpPr>
        <p:spPr>
          <a:xfrm>
            <a:off x="3352800" y="6248400"/>
            <a:ext cx="5791200" cy="400110"/>
          </a:xfrm>
          <a:prstGeom prst="rect">
            <a:avLst/>
          </a:prstGeom>
          <a:noFill/>
        </p:spPr>
        <p:txBody>
          <a:bodyPr wrap="square">
            <a:spAutoFit/>
          </a:bodyPr>
          <a:lstStyle/>
          <a:p>
            <a:pPr>
              <a:defRPr/>
            </a:pPr>
            <a:r>
              <a:rPr lang="en-US" sz="2000" dirty="0" err="1" smtClean="0">
                <a:solidFill>
                  <a:schemeClr val="accent1">
                    <a:lumMod val="60000"/>
                    <a:lumOff val="40000"/>
                  </a:schemeClr>
                </a:solidFill>
              </a:rPr>
              <a:t>Resnicow</a:t>
            </a:r>
            <a:r>
              <a:rPr lang="en-US" sz="2000" dirty="0" smtClean="0">
                <a:solidFill>
                  <a:schemeClr val="accent1">
                    <a:lumMod val="60000"/>
                    <a:lumOff val="40000"/>
                  </a:schemeClr>
                </a:solidFill>
              </a:rPr>
              <a:t>, Braithwaite, </a:t>
            </a:r>
            <a:r>
              <a:rPr lang="en-US" sz="2000" dirty="0" err="1" smtClean="0">
                <a:solidFill>
                  <a:schemeClr val="accent1">
                    <a:lumMod val="60000"/>
                    <a:lumOff val="40000"/>
                  </a:schemeClr>
                </a:solidFill>
              </a:rPr>
              <a:t>Ahluwalia</a:t>
            </a:r>
            <a:r>
              <a:rPr lang="en-US" sz="2000" dirty="0" smtClean="0">
                <a:solidFill>
                  <a:schemeClr val="accent1">
                    <a:lumMod val="60000"/>
                    <a:lumOff val="40000"/>
                  </a:schemeClr>
                </a:solidFill>
              </a:rPr>
              <a:t>, &amp; </a:t>
            </a:r>
            <a:r>
              <a:rPr lang="en-US" sz="2000" dirty="0" err="1" smtClean="0">
                <a:solidFill>
                  <a:schemeClr val="accent1">
                    <a:lumMod val="60000"/>
                    <a:lumOff val="40000"/>
                  </a:schemeClr>
                </a:solidFill>
              </a:rPr>
              <a:t>Dilorio</a:t>
            </a:r>
            <a:r>
              <a:rPr lang="en-US" sz="2000" dirty="0" smtClean="0">
                <a:solidFill>
                  <a:schemeClr val="accent1">
                    <a:lumMod val="60000"/>
                    <a:lumOff val="40000"/>
                  </a:schemeClr>
                </a:solidFill>
              </a:rPr>
              <a:t> (2001</a:t>
            </a:r>
            <a:r>
              <a:rPr lang="en-US" sz="2000" dirty="0">
                <a:solidFill>
                  <a:schemeClr val="accent1">
                    <a:lumMod val="60000"/>
                    <a:lumOff val="40000"/>
                  </a:schemeClr>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609600"/>
            <a:ext cx="5791200" cy="1143000"/>
          </a:xfrm>
        </p:spPr>
        <p:txBody>
          <a:bodyPr/>
          <a:lstStyle/>
          <a:p>
            <a:r>
              <a:rPr lang="en-US" dirty="0" smtClean="0"/>
              <a:t>Culturally-Relevant Recruitment Strategies</a:t>
            </a:r>
          </a:p>
        </p:txBody>
      </p:sp>
      <p:sp>
        <p:nvSpPr>
          <p:cNvPr id="3" name="Content Placeholder 2"/>
          <p:cNvSpPr>
            <a:spLocks noGrp="1"/>
          </p:cNvSpPr>
          <p:nvPr>
            <p:ph idx="1"/>
          </p:nvPr>
        </p:nvSpPr>
        <p:spPr>
          <a:xfrm>
            <a:off x="685800" y="2286000"/>
            <a:ext cx="5334000" cy="3810000"/>
          </a:xfrm>
        </p:spPr>
        <p:txBody>
          <a:bodyPr/>
          <a:lstStyle/>
          <a:p>
            <a:pPr>
              <a:defRPr/>
            </a:pPr>
            <a:r>
              <a:rPr lang="en-US" dirty="0" smtClean="0"/>
              <a:t>Surface-Level Strategies</a:t>
            </a:r>
          </a:p>
          <a:p>
            <a:pPr lvl="1">
              <a:defRPr/>
            </a:pPr>
            <a:r>
              <a:rPr lang="en-US" dirty="0" smtClean="0"/>
              <a:t>Peripheral</a:t>
            </a:r>
          </a:p>
          <a:p>
            <a:pPr lvl="1">
              <a:defRPr/>
            </a:pPr>
            <a:r>
              <a:rPr lang="en-US" dirty="0" smtClean="0"/>
              <a:t>Evidential</a:t>
            </a:r>
          </a:p>
          <a:p>
            <a:pPr lvl="1">
              <a:defRPr/>
            </a:pPr>
            <a:r>
              <a:rPr lang="en-US" dirty="0" smtClean="0"/>
              <a:t>Constituent-involving</a:t>
            </a:r>
          </a:p>
          <a:p>
            <a:pPr>
              <a:defRPr/>
            </a:pPr>
            <a:r>
              <a:rPr lang="en-US" dirty="0" smtClean="0"/>
              <a:t>Deep Structure/</a:t>
            </a:r>
            <a:r>
              <a:rPr lang="en-US" dirty="0" err="1" smtClean="0"/>
              <a:t>Sociocultural</a:t>
            </a:r>
            <a:r>
              <a:rPr lang="en-US" dirty="0" smtClean="0"/>
              <a:t> Strategies</a:t>
            </a:r>
          </a:p>
          <a:p>
            <a:pPr>
              <a:buNone/>
              <a:defRPr/>
            </a:pPr>
            <a:endParaRPr lang="en-US" dirty="0"/>
          </a:p>
        </p:txBody>
      </p:sp>
      <p:sp>
        <p:nvSpPr>
          <p:cNvPr id="5" name="TextBox 4"/>
          <p:cNvSpPr txBox="1"/>
          <p:nvPr/>
        </p:nvSpPr>
        <p:spPr>
          <a:xfrm>
            <a:off x="0" y="6172200"/>
            <a:ext cx="7010400" cy="708025"/>
          </a:xfrm>
          <a:prstGeom prst="rect">
            <a:avLst/>
          </a:prstGeom>
          <a:noFill/>
        </p:spPr>
        <p:txBody>
          <a:bodyPr>
            <a:spAutoFit/>
          </a:bodyPr>
          <a:lstStyle/>
          <a:p>
            <a:pPr>
              <a:defRPr/>
            </a:pPr>
            <a:r>
              <a:rPr lang="en-US" sz="2000" dirty="0" err="1">
                <a:solidFill>
                  <a:schemeClr val="accent1">
                    <a:lumMod val="60000"/>
                    <a:lumOff val="40000"/>
                  </a:schemeClr>
                </a:solidFill>
              </a:rPr>
              <a:t>Kreuter</a:t>
            </a:r>
            <a:r>
              <a:rPr lang="en-US" sz="2000" dirty="0">
                <a:solidFill>
                  <a:schemeClr val="accent1">
                    <a:lumMod val="60000"/>
                    <a:lumOff val="40000"/>
                  </a:schemeClr>
                </a:solidFill>
              </a:rPr>
              <a:t>, </a:t>
            </a:r>
            <a:r>
              <a:rPr lang="en-US" sz="2000" dirty="0" err="1">
                <a:solidFill>
                  <a:schemeClr val="accent1">
                    <a:lumMod val="60000"/>
                    <a:lumOff val="40000"/>
                  </a:schemeClr>
                </a:solidFill>
              </a:rPr>
              <a:t>Lukwago</a:t>
            </a:r>
            <a:r>
              <a:rPr lang="en-US" sz="2000" dirty="0">
                <a:solidFill>
                  <a:schemeClr val="accent1">
                    <a:lumMod val="60000"/>
                    <a:lumOff val="40000"/>
                  </a:schemeClr>
                </a:solidFill>
              </a:rPr>
              <a:t>, </a:t>
            </a:r>
            <a:r>
              <a:rPr lang="en-US" sz="2000" dirty="0" err="1">
                <a:solidFill>
                  <a:schemeClr val="accent1">
                    <a:lumMod val="60000"/>
                    <a:lumOff val="40000"/>
                  </a:schemeClr>
                </a:solidFill>
              </a:rPr>
              <a:t>Bucholtz</a:t>
            </a:r>
            <a:r>
              <a:rPr lang="en-US" sz="2000" dirty="0">
                <a:solidFill>
                  <a:schemeClr val="accent1">
                    <a:lumMod val="60000"/>
                    <a:lumOff val="40000"/>
                  </a:schemeClr>
                </a:solidFill>
              </a:rPr>
              <a:t>, Clark, &amp; Sanders-Thompson (2003)</a:t>
            </a:r>
          </a:p>
          <a:p>
            <a:pPr>
              <a:defRPr/>
            </a:pPr>
            <a:r>
              <a:rPr lang="en-US" sz="2000" dirty="0" err="1">
                <a:solidFill>
                  <a:schemeClr val="accent1">
                    <a:lumMod val="60000"/>
                    <a:lumOff val="40000"/>
                  </a:schemeClr>
                </a:solidFill>
              </a:rPr>
              <a:t>Resnicow</a:t>
            </a:r>
            <a:r>
              <a:rPr lang="en-US" sz="2000" dirty="0">
                <a:solidFill>
                  <a:schemeClr val="accent1">
                    <a:lumMod val="60000"/>
                    <a:lumOff val="40000"/>
                  </a:schemeClr>
                </a:solidFill>
              </a:rPr>
              <a:t>, </a:t>
            </a:r>
            <a:r>
              <a:rPr lang="en-US" sz="2000" dirty="0" err="1">
                <a:solidFill>
                  <a:schemeClr val="accent1">
                    <a:lumMod val="60000"/>
                    <a:lumOff val="40000"/>
                  </a:schemeClr>
                </a:solidFill>
              </a:rPr>
              <a:t>Baranowski</a:t>
            </a:r>
            <a:r>
              <a:rPr lang="en-US" sz="2000" dirty="0">
                <a:solidFill>
                  <a:schemeClr val="accent1">
                    <a:lumMod val="60000"/>
                    <a:lumOff val="40000"/>
                  </a:schemeClr>
                </a:solidFill>
              </a:rPr>
              <a:t>, </a:t>
            </a:r>
            <a:r>
              <a:rPr lang="en-US" sz="2000" dirty="0" err="1">
                <a:solidFill>
                  <a:schemeClr val="accent1">
                    <a:lumMod val="60000"/>
                    <a:lumOff val="40000"/>
                  </a:schemeClr>
                </a:solidFill>
              </a:rPr>
              <a:t>Ahluwalia</a:t>
            </a:r>
            <a:r>
              <a:rPr lang="en-US" sz="2000" dirty="0">
                <a:solidFill>
                  <a:schemeClr val="accent1">
                    <a:lumMod val="60000"/>
                    <a:lumOff val="40000"/>
                  </a:schemeClr>
                </a:solidFill>
              </a:rPr>
              <a:t>, &amp; Braithwaite (1999)</a:t>
            </a:r>
          </a:p>
        </p:txBody>
      </p:sp>
      <p:pic>
        <p:nvPicPr>
          <p:cNvPr id="24581" name="Picture 5" descr="brochure.png"/>
          <p:cNvPicPr>
            <a:picLocks noChangeAspect="1"/>
          </p:cNvPicPr>
          <p:nvPr/>
        </p:nvPicPr>
        <p:blipFill>
          <a:blip r:embed="rId3" cstate="print"/>
          <a:srcRect/>
          <a:stretch>
            <a:fillRect/>
          </a:stretch>
        </p:blipFill>
        <p:spPr bwMode="auto">
          <a:xfrm>
            <a:off x="6172200" y="228600"/>
            <a:ext cx="2667000" cy="5867400"/>
          </a:xfrm>
          <a:prstGeom prst="rect">
            <a:avLst/>
          </a:prstGeom>
          <a:noFill/>
          <a:ln w="9525">
            <a:solidFill>
              <a:schemeClr val="accent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685800" y="2057400"/>
            <a:ext cx="5867400" cy="4572000"/>
          </a:xfrm>
        </p:spPr>
        <p:txBody>
          <a:bodyPr/>
          <a:lstStyle/>
          <a:p>
            <a:r>
              <a:rPr lang="en-US" dirty="0" smtClean="0"/>
              <a:t>Surface-Level Strategies</a:t>
            </a:r>
          </a:p>
          <a:p>
            <a:pPr lvl="1"/>
            <a:r>
              <a:rPr lang="en-US" dirty="0" smtClean="0"/>
              <a:t>Flyers and brochures</a:t>
            </a:r>
          </a:p>
          <a:p>
            <a:pPr lvl="1"/>
            <a:r>
              <a:rPr lang="en-US" dirty="0" smtClean="0"/>
              <a:t>Local events and festivals that cater to a broad population</a:t>
            </a:r>
          </a:p>
          <a:p>
            <a:r>
              <a:rPr lang="en-US" dirty="0" smtClean="0"/>
              <a:t>Deep Structure Strategies</a:t>
            </a:r>
          </a:p>
          <a:p>
            <a:pPr lvl="1"/>
            <a:r>
              <a:rPr lang="en-US" dirty="0" smtClean="0"/>
              <a:t>Healthcare partnerships</a:t>
            </a:r>
          </a:p>
          <a:p>
            <a:pPr lvl="1"/>
            <a:r>
              <a:rPr lang="en-US" dirty="0" smtClean="0"/>
              <a:t>Church partnerships</a:t>
            </a:r>
          </a:p>
          <a:p>
            <a:pPr lvl="1"/>
            <a:r>
              <a:rPr lang="en-US" dirty="0" err="1" smtClean="0"/>
              <a:t>Sociocultural</a:t>
            </a:r>
            <a:r>
              <a:rPr lang="en-US" dirty="0" smtClean="0"/>
              <a:t> events</a:t>
            </a:r>
          </a:p>
          <a:p>
            <a:pPr lvl="1"/>
            <a:r>
              <a:rPr lang="en-US" dirty="0" smtClean="0"/>
              <a:t>Culturally-relevant ads</a:t>
            </a:r>
          </a:p>
          <a:p>
            <a:pPr lvl="1"/>
            <a:endParaRPr lang="en-US" dirty="0" smtClean="0"/>
          </a:p>
          <a:p>
            <a:endParaRPr lang="en-US" dirty="0" smtClean="0"/>
          </a:p>
        </p:txBody>
      </p:sp>
      <p:sp>
        <p:nvSpPr>
          <p:cNvPr id="25604" name="Title 1"/>
          <p:cNvSpPr>
            <a:spLocks noGrp="1"/>
          </p:cNvSpPr>
          <p:nvPr>
            <p:ph type="title"/>
          </p:nvPr>
        </p:nvSpPr>
        <p:spPr/>
        <p:txBody>
          <a:bodyPr/>
          <a:lstStyle/>
          <a:p>
            <a:r>
              <a:rPr lang="en-US" smtClean="0"/>
              <a:t>Applying these Recruitment Strategies to Project FIT </a:t>
            </a:r>
          </a:p>
        </p:txBody>
      </p:sp>
      <p:pic>
        <p:nvPicPr>
          <p:cNvPr id="6" name="Picture 5" descr="flyer.png"/>
          <p:cNvPicPr>
            <a:picLocks noChangeAspect="1"/>
          </p:cNvPicPr>
          <p:nvPr/>
        </p:nvPicPr>
        <p:blipFill>
          <a:blip r:embed="rId3" cstate="print"/>
          <a:stretch>
            <a:fillRect/>
          </a:stretch>
        </p:blipFill>
        <p:spPr>
          <a:xfrm>
            <a:off x="5943600" y="2057400"/>
            <a:ext cx="3000794" cy="382958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228600"/>
            <a:ext cx="7772400" cy="1143000"/>
          </a:xfrm>
        </p:spPr>
        <p:txBody>
          <a:bodyPr/>
          <a:lstStyle/>
          <a:p>
            <a:r>
              <a:rPr lang="en-US" dirty="0" smtClean="0"/>
              <a:t>Methods: Coding</a:t>
            </a:r>
          </a:p>
        </p:txBody>
      </p:sp>
      <p:sp>
        <p:nvSpPr>
          <p:cNvPr id="4" name="Content Placeholder 3"/>
          <p:cNvSpPr>
            <a:spLocks noGrp="1"/>
          </p:cNvSpPr>
          <p:nvPr>
            <p:ph idx="1"/>
          </p:nvPr>
        </p:nvSpPr>
        <p:spPr>
          <a:xfrm>
            <a:off x="685800" y="1676400"/>
            <a:ext cx="7772400" cy="4800600"/>
          </a:xfrm>
        </p:spPr>
        <p:txBody>
          <a:bodyPr/>
          <a:lstStyle/>
          <a:p>
            <a:r>
              <a:rPr lang="en-US" dirty="0" smtClean="0"/>
              <a:t>Surface-Level Strategies</a:t>
            </a:r>
          </a:p>
          <a:p>
            <a:pPr lvl="1"/>
            <a:r>
              <a:rPr lang="en-US" dirty="0" smtClean="0"/>
              <a:t>General community events</a:t>
            </a:r>
          </a:p>
          <a:p>
            <a:pPr lvl="1"/>
            <a:r>
              <a:rPr lang="en-US" dirty="0" smtClean="0"/>
              <a:t>School referrals</a:t>
            </a:r>
          </a:p>
          <a:p>
            <a:pPr lvl="1"/>
            <a:r>
              <a:rPr lang="en-US" dirty="0" smtClean="0"/>
              <a:t>Word of mouth</a:t>
            </a:r>
          </a:p>
          <a:p>
            <a:pPr lvl="1"/>
            <a:r>
              <a:rPr lang="en-US" dirty="0" smtClean="0"/>
              <a:t>Other (included calls from flyers)</a:t>
            </a:r>
          </a:p>
          <a:p>
            <a:r>
              <a:rPr lang="en-US" dirty="0" smtClean="0"/>
              <a:t>Deep Structure Strategies</a:t>
            </a:r>
          </a:p>
          <a:p>
            <a:pPr lvl="1"/>
            <a:r>
              <a:rPr lang="en-US" dirty="0" smtClean="0"/>
              <a:t>Community partnerships</a:t>
            </a:r>
          </a:p>
          <a:p>
            <a:pPr lvl="1"/>
            <a:r>
              <a:rPr lang="en-US" dirty="0" smtClean="0"/>
              <a:t>Culturally-relevant ads</a:t>
            </a:r>
          </a:p>
          <a:p>
            <a:pPr lvl="1"/>
            <a:r>
              <a:rPr lang="en-US" dirty="0" err="1" smtClean="0"/>
              <a:t>Sociocultural</a:t>
            </a:r>
            <a:r>
              <a:rPr lang="en-US" dirty="0" smtClean="0"/>
              <a:t> community events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381000"/>
            <a:ext cx="7772400" cy="1143000"/>
          </a:xfrm>
        </p:spPr>
        <p:txBody>
          <a:bodyPr/>
          <a:lstStyle/>
          <a:p>
            <a:r>
              <a:rPr lang="en-US" dirty="0" smtClean="0"/>
              <a:t>Study Sample Characteristics</a:t>
            </a:r>
          </a:p>
        </p:txBody>
      </p:sp>
      <p:graphicFrame>
        <p:nvGraphicFramePr>
          <p:cNvPr id="5" name="Table 4"/>
          <p:cNvGraphicFramePr>
            <a:graphicFrameLocks noGrp="1"/>
          </p:cNvGraphicFramePr>
          <p:nvPr/>
        </p:nvGraphicFramePr>
        <p:xfrm>
          <a:off x="2057400" y="1981200"/>
          <a:ext cx="5031740" cy="3294723"/>
        </p:xfrm>
        <a:graphic>
          <a:graphicData uri="http://schemas.openxmlformats.org/drawingml/2006/table">
            <a:tbl>
              <a:tblPr firstRow="1" bandRow="1">
                <a:tableStyleId>{6E25E649-3F16-4E02-A733-19D2CDBF48F0}</a:tableStyleId>
              </a:tblPr>
              <a:tblGrid>
                <a:gridCol w="685800"/>
                <a:gridCol w="1526540"/>
                <a:gridCol w="1562100"/>
                <a:gridCol w="1257300"/>
              </a:tblGrid>
              <a:tr h="381000">
                <a:tc gridSpan="4">
                  <a:txBody>
                    <a:bodyPr/>
                    <a:lstStyle/>
                    <a:p>
                      <a:pPr algn="ctr"/>
                      <a:r>
                        <a:rPr lang="en-US" dirty="0" smtClean="0">
                          <a:solidFill>
                            <a:schemeClr val="bg1">
                              <a:lumMod val="75000"/>
                            </a:schemeClr>
                          </a:solidFill>
                        </a:rPr>
                        <a:t>Characteristics of Adolescent Sample</a:t>
                      </a:r>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439077">
                <a:tc gridSpan="2">
                  <a:txBody>
                    <a:bodyPr/>
                    <a:lstStyle/>
                    <a:p>
                      <a:r>
                        <a:rPr lang="en-US" dirty="0" smtClean="0"/>
                        <a:t>Sex</a:t>
                      </a:r>
                      <a:endParaRPr lang="en-US" dirty="0"/>
                    </a:p>
                  </a:txBody>
                  <a:tcPr/>
                </a:tc>
                <a:tc hMerge="1">
                  <a:txBody>
                    <a:bodyPr/>
                    <a:lstStyle/>
                    <a:p>
                      <a:endParaRPr lang="en-US"/>
                    </a:p>
                  </a:txBody>
                  <a:tcPr/>
                </a:tc>
                <a:tc>
                  <a:txBody>
                    <a:bodyPr/>
                    <a:lstStyle/>
                    <a:p>
                      <a:endParaRPr lang="en-US" dirty="0"/>
                    </a:p>
                  </a:txBody>
                  <a:tcPr/>
                </a:tc>
                <a:tc>
                  <a:txBody>
                    <a:bodyPr/>
                    <a:lstStyle/>
                    <a:p>
                      <a:endParaRPr lang="en-US" dirty="0"/>
                    </a:p>
                  </a:txBody>
                  <a:tcPr/>
                </a:tc>
              </a:tr>
              <a:tr h="439077">
                <a:tc>
                  <a:txBody>
                    <a:bodyPr/>
                    <a:lstStyle/>
                    <a:p>
                      <a:endParaRPr lang="en-US" dirty="0"/>
                    </a:p>
                  </a:txBody>
                  <a:tcPr/>
                </a:tc>
                <a:tc>
                  <a:txBody>
                    <a:bodyPr/>
                    <a:lstStyle/>
                    <a:p>
                      <a:r>
                        <a:rPr lang="en-US" dirty="0" smtClean="0"/>
                        <a:t>Female (%)</a:t>
                      </a:r>
                      <a:endParaRPr lang="en-US" dirty="0"/>
                    </a:p>
                  </a:txBody>
                  <a:tcPr/>
                </a:tc>
                <a:tc>
                  <a:txBody>
                    <a:bodyPr/>
                    <a:lstStyle/>
                    <a:p>
                      <a:pPr algn="ctr"/>
                      <a:r>
                        <a:rPr lang="en-US" dirty="0" smtClean="0"/>
                        <a:t>95</a:t>
                      </a:r>
                      <a:endParaRPr lang="en-US" dirty="0"/>
                    </a:p>
                  </a:txBody>
                  <a:tcPr/>
                </a:tc>
                <a:tc>
                  <a:txBody>
                    <a:bodyPr/>
                    <a:lstStyle/>
                    <a:p>
                      <a:pPr algn="ctr"/>
                      <a:r>
                        <a:rPr lang="en-US" dirty="0" smtClean="0"/>
                        <a:t>(69.3)</a:t>
                      </a:r>
                      <a:endParaRPr lang="en-US" dirty="0"/>
                    </a:p>
                  </a:txBody>
                  <a:tcPr/>
                </a:tc>
              </a:tr>
              <a:tr h="439077">
                <a:tc>
                  <a:txBody>
                    <a:bodyPr/>
                    <a:lstStyle/>
                    <a:p>
                      <a:endParaRPr lang="en-US" dirty="0"/>
                    </a:p>
                  </a:txBody>
                  <a:tcPr/>
                </a:tc>
                <a:tc>
                  <a:txBody>
                    <a:bodyPr/>
                    <a:lstStyle/>
                    <a:p>
                      <a:r>
                        <a:rPr lang="en-US" dirty="0" smtClean="0"/>
                        <a:t>Male (%)</a:t>
                      </a:r>
                      <a:endParaRPr lang="en-US" dirty="0"/>
                    </a:p>
                  </a:txBody>
                  <a:tcPr/>
                </a:tc>
                <a:tc>
                  <a:txBody>
                    <a:bodyPr/>
                    <a:lstStyle/>
                    <a:p>
                      <a:pPr algn="ctr"/>
                      <a:r>
                        <a:rPr lang="en-US" dirty="0" smtClean="0"/>
                        <a:t>42</a:t>
                      </a:r>
                      <a:endParaRPr lang="en-US" dirty="0"/>
                    </a:p>
                  </a:txBody>
                  <a:tcPr/>
                </a:tc>
                <a:tc>
                  <a:txBody>
                    <a:bodyPr/>
                    <a:lstStyle/>
                    <a:p>
                      <a:pPr algn="ctr"/>
                      <a:r>
                        <a:rPr lang="en-US" dirty="0" smtClean="0"/>
                        <a:t>(30.7)</a:t>
                      </a:r>
                      <a:endParaRPr lang="en-US" dirty="0"/>
                    </a:p>
                  </a:txBody>
                  <a:tcPr/>
                </a:tc>
              </a:tr>
              <a:tr h="439077">
                <a:tc>
                  <a:txBody>
                    <a:bodyPr/>
                    <a:lstStyle/>
                    <a:p>
                      <a:r>
                        <a:rPr lang="en-US" dirty="0" smtClean="0"/>
                        <a:t>Age </a:t>
                      </a:r>
                      <a:endParaRPr lang="en-US" dirty="0"/>
                    </a:p>
                  </a:txBody>
                  <a:tcPr/>
                </a:tc>
                <a:tc>
                  <a:txBody>
                    <a:bodyPr/>
                    <a:lstStyle/>
                    <a:p>
                      <a:endParaRPr lang="en-US" dirty="0"/>
                    </a:p>
                  </a:txBody>
                  <a:tcPr/>
                </a:tc>
                <a:tc>
                  <a:txBody>
                    <a:bodyPr/>
                    <a:lstStyle/>
                    <a:p>
                      <a:pPr algn="ctr"/>
                      <a:endParaRPr lang="en-US" dirty="0" smtClean="0"/>
                    </a:p>
                  </a:txBody>
                  <a:tcPr/>
                </a:tc>
                <a:tc>
                  <a:txBody>
                    <a:bodyPr/>
                    <a:lstStyle/>
                    <a:p>
                      <a:pPr algn="ctr"/>
                      <a:endParaRPr lang="en-US" dirty="0" smtClean="0"/>
                    </a:p>
                  </a:txBody>
                  <a:tcPr/>
                </a:tc>
              </a:tr>
              <a:tr h="377463">
                <a:tc>
                  <a:txBody>
                    <a:bodyPr/>
                    <a:lstStyle/>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Mean (SD)</a:t>
                      </a:r>
                    </a:p>
                  </a:txBody>
                  <a:tcPr/>
                </a:tc>
                <a:tc>
                  <a:txBody>
                    <a:bodyPr/>
                    <a:lstStyle/>
                    <a:p>
                      <a:pPr algn="ctr"/>
                      <a:r>
                        <a:rPr lang="en-US" dirty="0" smtClean="0"/>
                        <a:t>13.7</a:t>
                      </a:r>
                    </a:p>
                  </a:txBody>
                  <a:tcPr/>
                </a:tc>
                <a:tc>
                  <a:txBody>
                    <a:bodyPr/>
                    <a:lstStyle/>
                    <a:p>
                      <a:pPr algn="ctr"/>
                      <a:r>
                        <a:rPr lang="en-US" dirty="0" smtClean="0"/>
                        <a:t>(1.7)</a:t>
                      </a:r>
                    </a:p>
                  </a:txBody>
                  <a:tcPr/>
                </a:tc>
              </a:tr>
              <a:tr h="377463">
                <a:tc gridSpan="2">
                  <a:txBody>
                    <a:bodyPr/>
                    <a:lstStyle/>
                    <a:p>
                      <a:r>
                        <a:rPr lang="en-US" dirty="0" smtClean="0"/>
                        <a:t>BMI </a:t>
                      </a:r>
                    </a:p>
                  </a:txBody>
                  <a:tcPr/>
                </a:tc>
                <a:tc hMerge="1">
                  <a:txBody>
                    <a:bodyPr/>
                    <a:lstStyle/>
                    <a:p>
                      <a:endParaRPr lang="en-US"/>
                    </a:p>
                  </a:txBody>
                  <a:tcPr/>
                </a:tc>
                <a:tc>
                  <a:txBody>
                    <a:bodyPr/>
                    <a:lstStyle/>
                    <a:p>
                      <a:pPr algn="ctr"/>
                      <a:endParaRPr lang="en-US" dirty="0" smtClean="0"/>
                    </a:p>
                  </a:txBody>
                  <a:tcPr/>
                </a:tc>
                <a:tc>
                  <a:txBody>
                    <a:bodyPr/>
                    <a:lstStyle/>
                    <a:p>
                      <a:pPr algn="ctr"/>
                      <a:endParaRPr lang="en-US" dirty="0" smtClean="0"/>
                    </a:p>
                  </a:txBody>
                  <a:tcPr/>
                </a:tc>
              </a:tr>
              <a:tr h="40248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Mean (SD)</a:t>
                      </a:r>
                    </a:p>
                  </a:txBody>
                  <a:tcPr/>
                </a:tc>
                <a:tc>
                  <a:txBody>
                    <a:bodyPr/>
                    <a:lstStyle/>
                    <a:p>
                      <a:pPr algn="ctr"/>
                      <a:r>
                        <a:rPr lang="en-US" dirty="0" smtClean="0"/>
                        <a:t>32.0</a:t>
                      </a:r>
                      <a:endParaRPr lang="en-US" dirty="0"/>
                    </a:p>
                  </a:txBody>
                  <a:tcPr/>
                </a:tc>
                <a:tc>
                  <a:txBody>
                    <a:bodyPr/>
                    <a:lstStyle/>
                    <a:p>
                      <a:pPr algn="ctr"/>
                      <a:r>
                        <a:rPr lang="en-US" dirty="0" smtClean="0"/>
                        <a:t>(6.0)</a:t>
                      </a:r>
                      <a:endParaRPr lang="en-US" dirty="0"/>
                    </a:p>
                  </a:txBody>
                  <a:tcPr/>
                </a:tc>
              </a:tr>
            </a:tbl>
          </a:graphicData>
        </a:graphic>
      </p:graphicFrame>
    </p:spTree>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9220</TotalTime>
  <Words>2268</Words>
  <Application>Microsoft Office PowerPoint</Application>
  <PresentationFormat>On-screen Show (4:3)</PresentationFormat>
  <Paragraphs>225</Paragraphs>
  <Slides>15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Pulse</vt:lpstr>
      <vt:lpstr>Prism Project</vt:lpstr>
      <vt:lpstr>The Use of Culturally-Relevant Recruitment Strategies in the Families Improving Together (FIT) for Weight Loss Randomized Controlled Trial</vt:lpstr>
      <vt:lpstr>Obesity in the United States: Adolescents and Adults </vt:lpstr>
      <vt:lpstr>Project FIT</vt:lpstr>
      <vt:lpstr>Slide 4</vt:lpstr>
      <vt:lpstr>Barriers to Participation in Health Promotion Trials</vt:lpstr>
      <vt:lpstr>Culturally-Relevant Recruitment Strategies</vt:lpstr>
      <vt:lpstr>Applying these Recruitment Strategies to Project FIT </vt:lpstr>
      <vt:lpstr>Methods: Coding</vt:lpstr>
      <vt:lpstr>Study Sample Characteristics</vt:lpstr>
      <vt:lpstr>Annual Family Income</vt:lpstr>
      <vt:lpstr>Percentage of Participants Based on Recruitment Strategy</vt:lpstr>
      <vt:lpstr>Comparison of Demographic and Psychosocial Variables Across Groups</vt:lpstr>
      <vt:lpstr>Comparison of Demographic and Psychosocial Variables Across Groups</vt:lpstr>
      <vt:lpstr>Summary</vt:lpstr>
      <vt:lpstr>Acknowledgements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Dawn K. Wilson-King</dc:creator>
  <cp:lastModifiedBy>lhuffman</cp:lastModifiedBy>
  <cp:revision>966</cp:revision>
  <cp:lastPrinted>1998-05-08T20:14:04Z</cp:lastPrinted>
  <dcterms:created xsi:type="dcterms:W3CDTF">1998-05-04T19:26:48Z</dcterms:created>
  <dcterms:modified xsi:type="dcterms:W3CDTF">2014-03-19T12:50:58Z</dcterms:modified>
</cp:coreProperties>
</file>