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51"/>
  </p:notesMasterIdLst>
  <p:sldIdLst>
    <p:sldId id="256" r:id="rId2"/>
    <p:sldId id="257" r:id="rId3"/>
    <p:sldId id="258" r:id="rId4"/>
    <p:sldId id="271" r:id="rId5"/>
    <p:sldId id="272" r:id="rId6"/>
    <p:sldId id="273" r:id="rId7"/>
    <p:sldId id="274" r:id="rId8"/>
    <p:sldId id="275" r:id="rId9"/>
    <p:sldId id="259" r:id="rId10"/>
    <p:sldId id="276" r:id="rId11"/>
    <p:sldId id="263" r:id="rId12"/>
    <p:sldId id="261" r:id="rId13"/>
    <p:sldId id="262" r:id="rId14"/>
    <p:sldId id="277" r:id="rId15"/>
    <p:sldId id="264" r:id="rId16"/>
    <p:sldId id="265" r:id="rId17"/>
    <p:sldId id="266" r:id="rId18"/>
    <p:sldId id="267" r:id="rId19"/>
    <p:sldId id="305" r:id="rId20"/>
    <p:sldId id="306" r:id="rId21"/>
    <p:sldId id="307" r:id="rId22"/>
    <p:sldId id="286" r:id="rId23"/>
    <p:sldId id="293" r:id="rId24"/>
    <p:sldId id="287" r:id="rId25"/>
    <p:sldId id="288" r:id="rId26"/>
    <p:sldId id="289" r:id="rId27"/>
    <p:sldId id="290" r:id="rId28"/>
    <p:sldId id="291" r:id="rId29"/>
    <p:sldId id="292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4" r:id="rId38"/>
    <p:sldId id="303" r:id="rId39"/>
    <p:sldId id="302" r:id="rId40"/>
    <p:sldId id="278" r:id="rId41"/>
    <p:sldId id="280" r:id="rId42"/>
    <p:sldId id="281" r:id="rId43"/>
    <p:sldId id="283" r:id="rId44"/>
    <p:sldId id="301" r:id="rId45"/>
    <p:sldId id="284" r:id="rId46"/>
    <p:sldId id="285" r:id="rId47"/>
    <p:sldId id="268" r:id="rId48"/>
    <p:sldId id="269" r:id="rId49"/>
    <p:sldId id="270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200" b="1"/>
                      <a:t>Familial</a:t>
                    </a:r>
                    <a:r>
                      <a:rPr lang="en-US" sz="1200" b="1" baseline="0"/>
                      <a:t> PAH</a:t>
                    </a:r>
                    <a:r>
                      <a:rPr lang="en-US" sz="1200" b="1"/>
                      <a:t>
3%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200" b="1"/>
                      <a:t>Associated</a:t>
                    </a:r>
                    <a:r>
                      <a:rPr lang="en-US" sz="1200" b="1" baseline="0"/>
                      <a:t> PAH</a:t>
                    </a:r>
                    <a:r>
                      <a:rPr lang="en-US" sz="1200" b="1"/>
                      <a:t>
51%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200" b="1"/>
                      <a:t>Idiopathic</a:t>
                    </a:r>
                    <a:r>
                      <a:rPr lang="en-US" sz="1200" b="1" baseline="0"/>
                      <a:t> PAH</a:t>
                    </a:r>
                    <a:r>
                      <a:rPr lang="en-US" sz="1200" b="1"/>
                      <a:t>
46%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200" b="1" dirty="0"/>
                      <a:t>Other
0.5%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Sheet1!$A$110:$A$113</c:f>
              <c:numCache>
                <c:formatCode>General</c:formatCode>
                <c:ptCount val="4"/>
                <c:pt idx="0">
                  <c:v>2.7</c:v>
                </c:pt>
                <c:pt idx="1">
                  <c:v>50.7</c:v>
                </c:pt>
                <c:pt idx="2">
                  <c:v>46.2</c:v>
                </c:pt>
                <c:pt idx="3">
                  <c:v>0.5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200" b="1"/>
                      <a:t>Congenital</a:t>
                    </a:r>
                    <a:r>
                      <a:rPr lang="en-US" sz="1200" b="1" baseline="0"/>
                      <a:t> Heart Disease</a:t>
                    </a:r>
                    <a:r>
                      <a:rPr lang="en-US" sz="1200" b="1"/>
                      <a:t>
19%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200" b="1"/>
                      <a:t>Other
5%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200" b="1"/>
                      <a:t>HIV
4%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200" b="1"/>
                      <a:t>Portal</a:t>
                    </a:r>
                    <a:r>
                      <a:rPr lang="en-US" sz="1200" b="1" baseline="0"/>
                      <a:t> HTN</a:t>
                    </a:r>
                    <a:r>
                      <a:rPr lang="en-US" sz="1200" b="1"/>
                      <a:t>
11%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200" b="1"/>
                      <a:t>Drugs/</a:t>
                    </a:r>
                    <a:r>
                      <a:rPr lang="en-US" sz="1200" b="1" baseline="0"/>
                      <a:t> Toxins</a:t>
                    </a:r>
                    <a:r>
                      <a:rPr lang="en-US" sz="1200" b="1"/>
                      <a:t>
11%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200" b="1"/>
                      <a:t>CVD/CTD
50%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Sheet1!$A$119:$A$124</c:f>
              <c:numCache>
                <c:formatCode>General</c:formatCode>
                <c:ptCount val="6"/>
                <c:pt idx="0">
                  <c:v>19.5</c:v>
                </c:pt>
                <c:pt idx="1">
                  <c:v>5.5</c:v>
                </c:pt>
                <c:pt idx="2">
                  <c:v>4</c:v>
                </c:pt>
                <c:pt idx="3">
                  <c:v>10.5</c:v>
                </c:pt>
                <c:pt idx="4">
                  <c:v>10.6</c:v>
                </c:pt>
                <c:pt idx="5">
                  <c:v>49.9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FC2F77-8D98-4668-90B1-DBC01162FC17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42661-C514-4CEB-99FE-699B0AD5C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7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8020-6563-4BF8-9BFF-5633E572F597}" type="datetime1">
              <a:rPr lang="en-US" smtClean="0"/>
              <a:t>2/3/2017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ED14-38FD-49BC-B5CC-092F81E4ED3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02C1-BF6C-4842-A5D4-D9FA1D2AF019}" type="datetime1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ED14-38FD-49BC-B5CC-092F81E4ED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D7BC-5F4C-493A-83C7-C1C388AF8823}" type="datetime1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ED14-38FD-49BC-B5CC-092F81E4ED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202D-98DD-4D14-9E7F-AC81B2B7C3BD}" type="datetime1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ED14-38FD-49BC-B5CC-092F81E4ED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6D012-637C-4F4E-94CC-A3C3FA91CC7A}" type="datetime1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ED14-38FD-49BC-B5CC-092F81E4ED3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8A974-67DC-4C23-89B1-F2ABB39C7A7D}" type="datetime1">
              <a:rPr lang="en-US" smtClean="0"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ED14-38FD-49BC-B5CC-092F81E4ED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07E6-34B2-40FD-B8E9-0B928E3F6FFD}" type="datetime1">
              <a:rPr lang="en-US" smtClean="0"/>
              <a:t>2/3/2017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ED14-38FD-49BC-B5CC-092F81E4ED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039D9-D5DC-4951-88C1-B22F3175DB25}" type="datetime1">
              <a:rPr lang="en-US" smtClean="0"/>
              <a:t>2/3/2017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ED14-38FD-49BC-B5CC-092F81E4ED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2103C-9821-4858-A429-A762EB1208B5}" type="datetime1">
              <a:rPr lang="en-US" smtClean="0"/>
              <a:t>2/3/2017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ED14-38FD-49BC-B5CC-092F81E4ED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2152-72FD-4202-9755-8143E02A1124}" type="datetime1">
              <a:rPr lang="en-US" smtClean="0"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ED14-38FD-49BC-B5CC-092F81E4ED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AAA90-C115-4300-8DD6-CF40CCDA46B4}" type="datetime1">
              <a:rPr lang="en-US" smtClean="0"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651ED14-38FD-49BC-B5CC-092F81E4ED3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42C98A-4FD6-45A7-A888-E77218559517}" type="datetime1">
              <a:rPr lang="en-US" smtClean="0"/>
              <a:t>2/3/2017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651ED14-38FD-49BC-B5CC-092F81E4ED33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Pulmonary Arterial Hypertension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Maria Hymon, MSN, ACNP-BC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967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Findings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Peripheral Edema</a:t>
            </a:r>
          </a:p>
          <a:p>
            <a:r>
              <a:rPr lang="en-US" dirty="0" smtClean="0">
                <a:latin typeface="+mj-lt"/>
              </a:rPr>
              <a:t>Ascites</a:t>
            </a:r>
          </a:p>
          <a:p>
            <a:r>
              <a:rPr lang="en-US" dirty="0" smtClean="0">
                <a:latin typeface="+mj-lt"/>
              </a:rPr>
              <a:t>Loud P2</a:t>
            </a:r>
          </a:p>
          <a:p>
            <a:r>
              <a:rPr lang="en-US" dirty="0" err="1" smtClean="0">
                <a:latin typeface="+mj-lt"/>
              </a:rPr>
              <a:t>Pansystolic</a:t>
            </a:r>
            <a:r>
              <a:rPr lang="en-US" dirty="0" smtClean="0">
                <a:latin typeface="+mj-lt"/>
              </a:rPr>
              <a:t> Murmur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* Lung sounds often normal 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9603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NYHA Functional Class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057400"/>
            <a:ext cx="7696200" cy="3810000"/>
          </a:xfrm>
        </p:spPr>
      </p:pic>
    </p:spTree>
    <p:extLst>
      <p:ext uri="{BB962C8B-B14F-4D97-AF65-F5344CB8AC3E}">
        <p14:creationId xmlns:p14="http://schemas.microsoft.com/office/powerpoint/2010/main" val="37788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Right heart catheterization is required to accurately diagnose PAH</a:t>
            </a:r>
          </a:p>
          <a:p>
            <a:r>
              <a:rPr lang="en-US" dirty="0" smtClean="0"/>
              <a:t>Echocardiogram is used as screening tool and to monitor treatment efficacy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399" y="3657600"/>
            <a:ext cx="4067175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8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Cont’d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Extensive work-up completed to evaluate for all possible underlying causes</a:t>
            </a:r>
          </a:p>
          <a:p>
            <a:pPr lvl="1"/>
            <a:r>
              <a:rPr lang="en-US" dirty="0" smtClean="0">
                <a:latin typeface="+mj-lt"/>
              </a:rPr>
              <a:t>PFTS,  CT of Chest to r/o lung disease</a:t>
            </a:r>
          </a:p>
          <a:p>
            <a:pPr lvl="1"/>
            <a:r>
              <a:rPr lang="en-US" dirty="0" smtClean="0">
                <a:latin typeface="+mj-lt"/>
              </a:rPr>
              <a:t>VQ  scan to r/o chronic pulmonary embolism</a:t>
            </a:r>
          </a:p>
          <a:p>
            <a:pPr lvl="1"/>
            <a:r>
              <a:rPr lang="en-US" dirty="0" smtClean="0">
                <a:latin typeface="+mj-lt"/>
              </a:rPr>
              <a:t>Blood </a:t>
            </a:r>
            <a:r>
              <a:rPr lang="en-US" dirty="0" err="1" smtClean="0">
                <a:latin typeface="+mj-lt"/>
              </a:rPr>
              <a:t>serologies</a:t>
            </a:r>
            <a:r>
              <a:rPr lang="en-US" dirty="0" smtClean="0">
                <a:latin typeface="+mj-lt"/>
              </a:rPr>
              <a:t> to check for autoimmune disease &amp; HIV</a:t>
            </a:r>
          </a:p>
          <a:p>
            <a:pPr lvl="1"/>
            <a:r>
              <a:rPr lang="en-US" dirty="0" smtClean="0">
                <a:latin typeface="+mj-lt"/>
              </a:rPr>
              <a:t>Nocturnal </a:t>
            </a:r>
            <a:r>
              <a:rPr lang="en-US" dirty="0" err="1" smtClean="0">
                <a:latin typeface="+mj-lt"/>
              </a:rPr>
              <a:t>Polysomnogram</a:t>
            </a:r>
            <a:r>
              <a:rPr lang="en-US" dirty="0" smtClean="0">
                <a:latin typeface="+mj-lt"/>
              </a:rPr>
              <a:t> (if patient has symptoms of sleep apnea)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52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Echocardiogram </a:t>
            </a:r>
            <a:br>
              <a:rPr lang="en-US" dirty="0" smtClean="0"/>
            </a:br>
            <a:r>
              <a:rPr lang="en-US" dirty="0" smtClean="0"/>
              <a:t>(Apical 4- chamber view)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PAH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255" y="2514600"/>
            <a:ext cx="3256077" cy="3846513"/>
          </a:xfrm>
        </p:spPr>
      </p:pic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514600"/>
            <a:ext cx="40386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66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Modalities targeting 3 separate pathways</a:t>
            </a:r>
          </a:p>
          <a:p>
            <a:pPr lvl="1"/>
            <a:endParaRPr 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6486" y="2514600"/>
            <a:ext cx="4391025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20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Cont’d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>
                <a:latin typeface="+mj-lt"/>
              </a:rPr>
              <a:t>Phosphodiesterase</a:t>
            </a:r>
            <a:r>
              <a:rPr lang="en-US" dirty="0" smtClean="0">
                <a:latin typeface="+mj-lt"/>
              </a:rPr>
              <a:t> Type 5 Inhibitors (PDE5 Inhibitors)</a:t>
            </a:r>
          </a:p>
          <a:p>
            <a:pPr lvl="1"/>
            <a:r>
              <a:rPr lang="en-US" dirty="0" err="1" smtClean="0">
                <a:latin typeface="+mj-lt"/>
              </a:rPr>
              <a:t>Revatio</a:t>
            </a:r>
            <a:r>
              <a:rPr lang="en-US" dirty="0" smtClean="0">
                <a:latin typeface="+mj-lt"/>
              </a:rPr>
              <a:t> (Sildenafil)- oral</a:t>
            </a:r>
          </a:p>
          <a:p>
            <a:pPr lvl="1"/>
            <a:r>
              <a:rPr lang="en-US" dirty="0" err="1" smtClean="0">
                <a:latin typeface="+mj-lt"/>
              </a:rPr>
              <a:t>Adcirca</a:t>
            </a:r>
            <a:r>
              <a:rPr lang="en-US" dirty="0" smtClean="0">
                <a:latin typeface="+mj-lt"/>
              </a:rPr>
              <a:t> (</a:t>
            </a:r>
            <a:r>
              <a:rPr lang="en-US" dirty="0" err="1" smtClean="0">
                <a:latin typeface="+mj-lt"/>
              </a:rPr>
              <a:t>Tadalafil</a:t>
            </a:r>
            <a:r>
              <a:rPr lang="en-US" dirty="0" smtClean="0">
                <a:latin typeface="+mj-lt"/>
              </a:rPr>
              <a:t>) - oral</a:t>
            </a:r>
            <a:endParaRPr lang="en-US" dirty="0">
              <a:latin typeface="+mj-lt"/>
            </a:endParaRPr>
          </a:p>
          <a:p>
            <a:r>
              <a:rPr lang="en-US" dirty="0" err="1" smtClean="0">
                <a:latin typeface="+mj-lt"/>
              </a:rPr>
              <a:t>Endothelin</a:t>
            </a:r>
            <a:r>
              <a:rPr lang="en-US" dirty="0" smtClean="0">
                <a:latin typeface="+mj-lt"/>
              </a:rPr>
              <a:t> Receptor Antagonists (ERAs)</a:t>
            </a:r>
          </a:p>
          <a:p>
            <a:pPr lvl="1"/>
            <a:r>
              <a:rPr lang="en-US" dirty="0" err="1" smtClean="0">
                <a:latin typeface="+mj-lt"/>
              </a:rPr>
              <a:t>Letairis</a:t>
            </a:r>
            <a:r>
              <a:rPr lang="en-US" dirty="0" smtClean="0">
                <a:latin typeface="+mj-lt"/>
              </a:rPr>
              <a:t> (</a:t>
            </a:r>
            <a:r>
              <a:rPr lang="en-US" dirty="0" err="1" smtClean="0">
                <a:latin typeface="+mj-lt"/>
              </a:rPr>
              <a:t>Ambrisentan</a:t>
            </a:r>
            <a:r>
              <a:rPr lang="en-US" dirty="0" smtClean="0">
                <a:latin typeface="+mj-lt"/>
              </a:rPr>
              <a:t>)- oral</a:t>
            </a:r>
          </a:p>
          <a:p>
            <a:pPr lvl="1"/>
            <a:r>
              <a:rPr lang="en-US" dirty="0" err="1" smtClean="0">
                <a:latin typeface="+mj-lt"/>
              </a:rPr>
              <a:t>Opsumit</a:t>
            </a:r>
            <a:r>
              <a:rPr lang="en-US" dirty="0" smtClean="0">
                <a:latin typeface="+mj-lt"/>
              </a:rPr>
              <a:t> (</a:t>
            </a:r>
            <a:r>
              <a:rPr lang="en-US" dirty="0" err="1" smtClean="0">
                <a:latin typeface="+mj-lt"/>
              </a:rPr>
              <a:t>Macitentan</a:t>
            </a:r>
            <a:r>
              <a:rPr lang="en-US" dirty="0" smtClean="0">
                <a:latin typeface="+mj-lt"/>
              </a:rPr>
              <a:t>) - oral</a:t>
            </a:r>
          </a:p>
          <a:p>
            <a:pPr lvl="1"/>
            <a:r>
              <a:rPr lang="en-US" dirty="0" err="1" smtClean="0">
                <a:latin typeface="+mj-lt"/>
              </a:rPr>
              <a:t>Tracleer</a:t>
            </a:r>
            <a:r>
              <a:rPr lang="en-US" dirty="0" smtClean="0">
                <a:latin typeface="+mj-lt"/>
              </a:rPr>
              <a:t> (</a:t>
            </a:r>
            <a:r>
              <a:rPr lang="en-US" dirty="0" err="1" smtClean="0">
                <a:latin typeface="+mj-lt"/>
              </a:rPr>
              <a:t>Bosentan</a:t>
            </a:r>
            <a:r>
              <a:rPr lang="en-US" dirty="0" smtClean="0">
                <a:latin typeface="+mj-lt"/>
              </a:rPr>
              <a:t>)- oral (rarely used anymore)</a:t>
            </a:r>
          </a:p>
          <a:p>
            <a:r>
              <a:rPr lang="en-US" dirty="0" err="1" smtClean="0">
                <a:latin typeface="+mj-lt"/>
              </a:rPr>
              <a:t>Prostacyclins</a:t>
            </a:r>
            <a:endParaRPr lang="en-US" dirty="0" smtClean="0">
              <a:latin typeface="+mj-lt"/>
            </a:endParaRPr>
          </a:p>
          <a:p>
            <a:pPr lvl="1"/>
            <a:r>
              <a:rPr lang="en-US" dirty="0" smtClean="0">
                <a:latin typeface="+mj-lt"/>
              </a:rPr>
              <a:t>Oral</a:t>
            </a:r>
          </a:p>
          <a:p>
            <a:pPr lvl="2"/>
            <a:r>
              <a:rPr lang="en-US" dirty="0" err="1" smtClean="0">
                <a:latin typeface="+mj-lt"/>
              </a:rPr>
              <a:t>Orenitram</a:t>
            </a:r>
            <a:r>
              <a:rPr lang="en-US" dirty="0" smtClean="0">
                <a:latin typeface="+mj-lt"/>
              </a:rPr>
              <a:t> (</a:t>
            </a:r>
            <a:r>
              <a:rPr lang="en-US" dirty="0" err="1">
                <a:latin typeface="+mj-lt"/>
              </a:rPr>
              <a:t>T</a:t>
            </a:r>
            <a:r>
              <a:rPr lang="en-US" dirty="0" err="1" smtClean="0">
                <a:latin typeface="+mj-lt"/>
              </a:rPr>
              <a:t>reprostinil</a:t>
            </a:r>
            <a:r>
              <a:rPr lang="en-US" dirty="0" smtClean="0">
                <a:latin typeface="+mj-lt"/>
              </a:rPr>
              <a:t>)</a:t>
            </a:r>
          </a:p>
          <a:p>
            <a:pPr lvl="2"/>
            <a:r>
              <a:rPr lang="en-US" dirty="0" err="1" smtClean="0">
                <a:latin typeface="+mj-lt"/>
              </a:rPr>
              <a:t>Uptravi</a:t>
            </a:r>
            <a:r>
              <a:rPr lang="en-US" dirty="0" smtClean="0">
                <a:latin typeface="+mj-lt"/>
              </a:rPr>
              <a:t> (</a:t>
            </a:r>
            <a:r>
              <a:rPr lang="en-US" dirty="0" err="1" smtClean="0">
                <a:latin typeface="+mj-lt"/>
              </a:rPr>
              <a:t>Selexipag</a:t>
            </a:r>
            <a:r>
              <a:rPr lang="en-US" dirty="0" smtClean="0">
                <a:latin typeface="+mj-lt"/>
              </a:rPr>
              <a:t>)</a:t>
            </a:r>
          </a:p>
          <a:p>
            <a:pPr lvl="1"/>
            <a:r>
              <a:rPr lang="en-US" dirty="0" smtClean="0">
                <a:latin typeface="+mj-lt"/>
              </a:rPr>
              <a:t>Inhaled</a:t>
            </a:r>
          </a:p>
          <a:p>
            <a:pPr lvl="2"/>
            <a:r>
              <a:rPr lang="en-US" dirty="0" err="1" smtClean="0">
                <a:latin typeface="+mj-lt"/>
              </a:rPr>
              <a:t>Tyvaso</a:t>
            </a:r>
            <a:r>
              <a:rPr lang="en-US" dirty="0" smtClean="0">
                <a:latin typeface="+mj-lt"/>
              </a:rPr>
              <a:t> (</a:t>
            </a:r>
            <a:r>
              <a:rPr lang="en-US" dirty="0" err="1" smtClean="0">
                <a:latin typeface="+mj-lt"/>
              </a:rPr>
              <a:t>Treprostinil</a:t>
            </a:r>
            <a:r>
              <a:rPr lang="en-US" dirty="0" smtClean="0">
                <a:latin typeface="+mj-lt"/>
              </a:rPr>
              <a:t>)</a:t>
            </a:r>
          </a:p>
          <a:p>
            <a:pPr lvl="2"/>
            <a:r>
              <a:rPr lang="en-US" dirty="0" err="1" smtClean="0">
                <a:latin typeface="+mj-lt"/>
              </a:rPr>
              <a:t>Ventavis</a:t>
            </a:r>
            <a:r>
              <a:rPr lang="en-US" dirty="0" smtClean="0">
                <a:latin typeface="+mj-lt"/>
              </a:rPr>
              <a:t> (</a:t>
            </a:r>
            <a:r>
              <a:rPr lang="en-US" dirty="0" err="1" smtClean="0">
                <a:latin typeface="+mj-lt"/>
              </a:rPr>
              <a:t>Iloprost</a:t>
            </a:r>
            <a:r>
              <a:rPr lang="en-US" dirty="0" smtClean="0">
                <a:latin typeface="+mj-lt"/>
              </a:rPr>
              <a:t>)</a:t>
            </a:r>
          </a:p>
          <a:p>
            <a:pPr lvl="1"/>
            <a:r>
              <a:rPr lang="en-US" dirty="0" smtClean="0">
                <a:latin typeface="+mj-lt"/>
              </a:rPr>
              <a:t>IV</a:t>
            </a:r>
          </a:p>
          <a:p>
            <a:pPr lvl="2"/>
            <a:r>
              <a:rPr lang="en-US" dirty="0" err="1" smtClean="0">
                <a:latin typeface="+mj-lt"/>
              </a:rPr>
              <a:t>Remodulin</a:t>
            </a:r>
            <a:r>
              <a:rPr lang="en-US" dirty="0" smtClean="0">
                <a:latin typeface="+mj-lt"/>
              </a:rPr>
              <a:t>  (</a:t>
            </a:r>
            <a:r>
              <a:rPr lang="en-US" dirty="0" err="1" smtClean="0">
                <a:latin typeface="+mj-lt"/>
              </a:rPr>
              <a:t>Treprostinil</a:t>
            </a:r>
            <a:r>
              <a:rPr lang="en-US" dirty="0" smtClean="0">
                <a:latin typeface="+mj-lt"/>
              </a:rPr>
              <a:t>) – also available in SC (subcutaneous) form </a:t>
            </a:r>
          </a:p>
          <a:p>
            <a:pPr lvl="2"/>
            <a:r>
              <a:rPr lang="en-US" dirty="0" err="1" smtClean="0">
                <a:latin typeface="+mj-lt"/>
              </a:rPr>
              <a:t>Veletri</a:t>
            </a:r>
            <a:r>
              <a:rPr lang="en-US" dirty="0" smtClean="0">
                <a:latin typeface="+mj-lt"/>
              </a:rPr>
              <a:t> (</a:t>
            </a:r>
            <a:r>
              <a:rPr lang="en-US" dirty="0" err="1" smtClean="0">
                <a:latin typeface="+mj-lt"/>
              </a:rPr>
              <a:t>epoprostenol</a:t>
            </a:r>
            <a:r>
              <a:rPr lang="en-US" dirty="0" smtClean="0">
                <a:latin typeface="+mj-lt"/>
              </a:rPr>
              <a:t>)</a:t>
            </a:r>
          </a:p>
          <a:p>
            <a:pPr lvl="2"/>
            <a:r>
              <a:rPr lang="en-US" dirty="0" err="1" smtClean="0">
                <a:latin typeface="+mj-lt"/>
              </a:rPr>
              <a:t>Flolan</a:t>
            </a:r>
            <a:r>
              <a:rPr lang="en-US" dirty="0" smtClean="0">
                <a:latin typeface="+mj-lt"/>
              </a:rPr>
              <a:t> (</a:t>
            </a:r>
            <a:r>
              <a:rPr lang="en-US" dirty="0" err="1" smtClean="0">
                <a:latin typeface="+mj-lt"/>
              </a:rPr>
              <a:t>epoprostenol</a:t>
            </a:r>
            <a:r>
              <a:rPr lang="en-US" dirty="0" smtClean="0">
                <a:latin typeface="+mj-lt"/>
              </a:rPr>
              <a:t>)</a:t>
            </a:r>
          </a:p>
          <a:p>
            <a:pPr marL="393192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5070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Soluble </a:t>
            </a:r>
            <a:r>
              <a:rPr lang="en-US" dirty="0" err="1" smtClean="0">
                <a:latin typeface="+mj-lt"/>
              </a:rPr>
              <a:t>Guanylate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Cyclase</a:t>
            </a:r>
            <a:r>
              <a:rPr lang="en-US" dirty="0" smtClean="0">
                <a:latin typeface="+mj-lt"/>
              </a:rPr>
              <a:t> stimulator</a:t>
            </a:r>
          </a:p>
          <a:p>
            <a:pPr lvl="1"/>
            <a:r>
              <a:rPr lang="en-US" dirty="0" err="1" smtClean="0">
                <a:latin typeface="+mj-lt"/>
              </a:rPr>
              <a:t>Adempas</a:t>
            </a:r>
            <a:r>
              <a:rPr lang="en-US" dirty="0" smtClean="0">
                <a:latin typeface="+mj-lt"/>
              </a:rPr>
              <a:t> (</a:t>
            </a:r>
            <a:r>
              <a:rPr lang="en-US" dirty="0" err="1" smtClean="0">
                <a:latin typeface="+mj-lt"/>
              </a:rPr>
              <a:t>Riociquat</a:t>
            </a:r>
            <a:r>
              <a:rPr lang="en-US" dirty="0"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2117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Echocardiogram </a:t>
            </a:r>
          </a:p>
          <a:p>
            <a:r>
              <a:rPr lang="en-US" dirty="0" smtClean="0">
                <a:latin typeface="+mj-lt"/>
              </a:rPr>
              <a:t>6 minute walk test</a:t>
            </a:r>
          </a:p>
          <a:p>
            <a:r>
              <a:rPr lang="en-US" dirty="0" smtClean="0">
                <a:latin typeface="+mj-lt"/>
              </a:rPr>
              <a:t>Laboratory data</a:t>
            </a:r>
          </a:p>
          <a:p>
            <a:r>
              <a:rPr lang="en-US" dirty="0" smtClean="0">
                <a:latin typeface="+mj-lt"/>
              </a:rPr>
              <a:t>Repeat RHC if not clinically improved or declining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44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Pulmonary Arterial Hypertension is usually diagnosed within 6 months of onset of symptoms</a:t>
            </a:r>
          </a:p>
          <a:p>
            <a:pPr lvl="1"/>
            <a:r>
              <a:rPr lang="en-US" dirty="0" smtClean="0"/>
              <a:t>A. True</a:t>
            </a:r>
          </a:p>
          <a:p>
            <a:pPr lvl="1"/>
            <a:r>
              <a:rPr lang="en-US" dirty="0" smtClean="0"/>
              <a:t>B. False </a:t>
            </a:r>
          </a:p>
          <a:p>
            <a:pPr marL="393192" lvl="1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79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Increased blood pressure in the pulmonary artery, veins, or capillaries</a:t>
            </a:r>
          </a:p>
          <a:p>
            <a:r>
              <a:rPr lang="en-US" dirty="0" smtClean="0">
                <a:latin typeface="+mj-lt"/>
              </a:rPr>
              <a:t>Progressive disease leading to Right ventricular failure and eventual death </a:t>
            </a:r>
          </a:p>
          <a:p>
            <a:r>
              <a:rPr lang="en-US" dirty="0" smtClean="0">
                <a:latin typeface="+mj-lt"/>
              </a:rPr>
              <a:t>Right Heart Catheterization Findings</a:t>
            </a:r>
          </a:p>
          <a:p>
            <a:pPr lvl="1"/>
            <a:r>
              <a:rPr lang="en-US" b="1" dirty="0" smtClean="0">
                <a:latin typeface="+mj-lt"/>
              </a:rPr>
              <a:t>Mean</a:t>
            </a:r>
            <a:r>
              <a:rPr lang="en-US" dirty="0" smtClean="0">
                <a:latin typeface="+mj-lt"/>
              </a:rPr>
              <a:t> Pulmonary Arterial Pressure  ≥ 25</a:t>
            </a:r>
          </a:p>
          <a:p>
            <a:pPr lvl="1"/>
            <a:r>
              <a:rPr lang="en-US" dirty="0" smtClean="0">
                <a:latin typeface="+mj-lt"/>
              </a:rPr>
              <a:t>Pulmonary Capillary Wedge Pressure ≤ 15</a:t>
            </a:r>
          </a:p>
          <a:p>
            <a:pPr lvl="1"/>
            <a:r>
              <a:rPr lang="en-US" dirty="0" smtClean="0">
                <a:latin typeface="+mj-lt"/>
              </a:rPr>
              <a:t>Pulmonary Vascular Resistance &gt; 3 wood units 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374157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Pulmonary Arterial Hypertension affects mostly women. </a:t>
            </a:r>
          </a:p>
          <a:p>
            <a:pPr lvl="1"/>
            <a:r>
              <a:rPr lang="en-US" dirty="0" smtClean="0"/>
              <a:t>A. True</a:t>
            </a:r>
          </a:p>
          <a:p>
            <a:pPr lvl="1"/>
            <a:r>
              <a:rPr lang="en-US" dirty="0" smtClean="0"/>
              <a:t>B. 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8354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 following is a late sign/symptom of PAH?</a:t>
            </a:r>
          </a:p>
          <a:p>
            <a:pPr lvl="1"/>
            <a:r>
              <a:rPr lang="en-US" dirty="0" smtClean="0"/>
              <a:t>A. Dyspnea</a:t>
            </a:r>
          </a:p>
          <a:p>
            <a:pPr lvl="1"/>
            <a:r>
              <a:rPr lang="en-US" dirty="0" smtClean="0"/>
              <a:t>B. Edema</a:t>
            </a:r>
          </a:p>
          <a:p>
            <a:pPr lvl="1"/>
            <a:r>
              <a:rPr lang="en-US" dirty="0" smtClean="0"/>
              <a:t>C. Syncope/dizziness</a:t>
            </a:r>
          </a:p>
          <a:p>
            <a:pPr lvl="1"/>
            <a:r>
              <a:rPr lang="en-US" dirty="0" smtClean="0"/>
              <a:t>D. Fatigue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774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#1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698" y="1981200"/>
            <a:ext cx="8229600" cy="4389120"/>
          </a:xfrm>
        </p:spPr>
        <p:txBody>
          <a:bodyPr/>
          <a:lstStyle/>
          <a:p>
            <a:r>
              <a:rPr lang="en-US" dirty="0" smtClean="0"/>
              <a:t> 55  year old Caucasian female with acute onset of dyspnea. Cough, wheezing</a:t>
            </a:r>
          </a:p>
          <a:p>
            <a:r>
              <a:rPr lang="en-US" dirty="0" smtClean="0"/>
              <a:t>No prior past medical history except Morbid Obesity</a:t>
            </a:r>
          </a:p>
          <a:p>
            <a:r>
              <a:rPr lang="en-US" dirty="0" smtClean="0"/>
              <a:t>Long time smoker ( 30 years) of 2 packs cigarettes per day </a:t>
            </a:r>
          </a:p>
          <a:p>
            <a:r>
              <a:rPr lang="en-US" dirty="0" smtClean="0"/>
              <a:t>Denies edema, chest pain, dizziness </a:t>
            </a:r>
          </a:p>
          <a:p>
            <a:r>
              <a:rPr lang="en-US" dirty="0" smtClean="0"/>
              <a:t>Referred by Cardiology for Pulmonary hypertension on Echocardiogram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1677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#1 – Physical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JVD</a:t>
            </a:r>
          </a:p>
          <a:p>
            <a:r>
              <a:rPr lang="en-US" dirty="0" smtClean="0"/>
              <a:t>Diffuse wheezing in lung fields</a:t>
            </a:r>
          </a:p>
          <a:p>
            <a:r>
              <a:rPr lang="en-US" dirty="0" smtClean="0"/>
              <a:t>Heart regular with no murmur, rub, or gallop</a:t>
            </a:r>
          </a:p>
          <a:p>
            <a:r>
              <a:rPr lang="en-US" dirty="0" smtClean="0"/>
              <a:t>Abdominal exam benign</a:t>
            </a:r>
          </a:p>
          <a:p>
            <a:r>
              <a:rPr lang="en-US" dirty="0" smtClean="0"/>
              <a:t>No edema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2286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#1 - Diagnostics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Echo with slightly elevated RVSP (right ventricular systolic pressure)  and RVID (right ventricular </a:t>
            </a:r>
            <a:r>
              <a:rPr lang="en-US" dirty="0" err="1" smtClean="0"/>
              <a:t>interdiameter</a:t>
            </a:r>
            <a:r>
              <a:rPr lang="en-US" dirty="0" smtClean="0"/>
              <a:t>) – normal Ejection fraction</a:t>
            </a:r>
          </a:p>
          <a:p>
            <a:r>
              <a:rPr lang="en-US" dirty="0" smtClean="0"/>
              <a:t>PFTS with severe Obstruction (COPD)</a:t>
            </a:r>
          </a:p>
          <a:p>
            <a:r>
              <a:rPr lang="en-US" dirty="0" smtClean="0"/>
              <a:t>VQ negative for PE</a:t>
            </a:r>
          </a:p>
          <a:p>
            <a:r>
              <a:rPr lang="en-US" dirty="0" smtClean="0"/>
              <a:t>CT of Chest with emphysematous changes but otherwise negative</a:t>
            </a:r>
          </a:p>
          <a:p>
            <a:r>
              <a:rPr lang="en-US" dirty="0" smtClean="0"/>
              <a:t>Autoimmune disease work-up and HIV negative </a:t>
            </a:r>
          </a:p>
          <a:p>
            <a:r>
              <a:rPr lang="en-US" dirty="0" smtClean="0"/>
              <a:t>Sleep study with severe sleep apnea</a:t>
            </a:r>
          </a:p>
        </p:txBody>
      </p:sp>
    </p:spTree>
    <p:extLst>
      <p:ext uri="{BB962C8B-B14F-4D97-AF65-F5344CB8AC3E}">
        <p14:creationId xmlns:p14="http://schemas.microsoft.com/office/powerpoint/2010/main" val="28977473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#1 -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patient have a right heart catheterization ?</a:t>
            </a:r>
          </a:p>
          <a:p>
            <a:pPr lvl="1"/>
            <a:r>
              <a:rPr lang="en-US" dirty="0" smtClean="0"/>
              <a:t>A. Yes</a:t>
            </a:r>
          </a:p>
          <a:p>
            <a:pPr lvl="1"/>
            <a:r>
              <a:rPr lang="en-US" dirty="0" smtClean="0"/>
              <a:t>B. 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0887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#1 – RHC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 Mean 22</a:t>
            </a:r>
          </a:p>
          <a:p>
            <a:r>
              <a:rPr lang="en-US" dirty="0" smtClean="0"/>
              <a:t>PCWP 10</a:t>
            </a:r>
          </a:p>
          <a:p>
            <a:r>
              <a:rPr lang="en-US" dirty="0" smtClean="0"/>
              <a:t>PVR 1.5 wood units</a:t>
            </a:r>
          </a:p>
          <a:p>
            <a:r>
              <a:rPr lang="en-US" dirty="0" smtClean="0"/>
              <a:t>Cardiac output 6 liters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2125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#1 -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this patient have PAH (pulmonary arterial hypertension) ?</a:t>
            </a:r>
          </a:p>
          <a:p>
            <a:pPr lvl="1"/>
            <a:r>
              <a:rPr lang="en-US" dirty="0" smtClean="0"/>
              <a:t>A. Yes</a:t>
            </a:r>
          </a:p>
          <a:p>
            <a:pPr lvl="1"/>
            <a:r>
              <a:rPr lang="en-US" dirty="0" smtClean="0"/>
              <a:t>B. 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5193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Study #1 –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most likely the reason for Mrs. Piggy’s dyspnea?</a:t>
            </a:r>
          </a:p>
          <a:p>
            <a:pPr lvl="1"/>
            <a:r>
              <a:rPr lang="en-US" dirty="0" smtClean="0"/>
              <a:t>A. Overweight</a:t>
            </a:r>
          </a:p>
          <a:p>
            <a:pPr lvl="1"/>
            <a:r>
              <a:rPr lang="en-US" dirty="0" smtClean="0"/>
              <a:t>B. COPD</a:t>
            </a:r>
          </a:p>
          <a:p>
            <a:pPr lvl="1"/>
            <a:r>
              <a:rPr lang="en-US" dirty="0" smtClean="0"/>
              <a:t>C. Untreated Sleep Apnea</a:t>
            </a:r>
          </a:p>
          <a:p>
            <a:pPr lvl="1"/>
            <a:r>
              <a:rPr lang="en-US" dirty="0" smtClean="0"/>
              <a:t>D. None of the above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254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48 year old African American female with progressive dyspnea over 6 months, LE edema, dizziness with ambulation, and palpitations </a:t>
            </a:r>
          </a:p>
          <a:p>
            <a:r>
              <a:rPr lang="en-US" dirty="0" smtClean="0"/>
              <a:t>PMH of Scleroderma (diagnosed 2 years ago)</a:t>
            </a:r>
          </a:p>
          <a:p>
            <a:r>
              <a:rPr lang="en-US" dirty="0" smtClean="0"/>
              <a:t>No prior tobacco use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810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Pathophysiology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28800"/>
            <a:ext cx="8242300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2667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#2 – Physical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Mild JVD</a:t>
            </a:r>
          </a:p>
          <a:p>
            <a:r>
              <a:rPr lang="en-US" dirty="0" smtClean="0"/>
              <a:t>Heart Regular, no murmur, rub, gallop</a:t>
            </a:r>
          </a:p>
          <a:p>
            <a:r>
              <a:rPr lang="en-US" dirty="0" smtClean="0"/>
              <a:t>Lungs with  scant dry crackles to bases</a:t>
            </a:r>
          </a:p>
          <a:p>
            <a:r>
              <a:rPr lang="en-US" dirty="0" smtClean="0"/>
              <a:t>Abdomen </a:t>
            </a:r>
            <a:r>
              <a:rPr lang="en-US" dirty="0" err="1" smtClean="0"/>
              <a:t>mildy</a:t>
            </a:r>
            <a:r>
              <a:rPr lang="en-US" dirty="0" smtClean="0"/>
              <a:t> distended with some ascites</a:t>
            </a:r>
          </a:p>
          <a:p>
            <a:r>
              <a:rPr lang="en-US" dirty="0" smtClean="0"/>
              <a:t>BLE with 3+ edema</a:t>
            </a:r>
          </a:p>
          <a:p>
            <a:r>
              <a:rPr lang="en-US" dirty="0" smtClean="0"/>
              <a:t>Taut skin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7822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#2 - Diagnostics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Echo with significantly elevated RVSP of 80 and RVID of 4.5. </a:t>
            </a:r>
          </a:p>
          <a:p>
            <a:r>
              <a:rPr lang="en-US" dirty="0" smtClean="0"/>
              <a:t>PFTS with moderate restriction</a:t>
            </a:r>
          </a:p>
          <a:p>
            <a:r>
              <a:rPr lang="en-US" dirty="0" smtClean="0"/>
              <a:t>VQ negative for PE</a:t>
            </a:r>
          </a:p>
          <a:p>
            <a:r>
              <a:rPr lang="en-US" dirty="0" smtClean="0"/>
              <a:t>CT Chest with early pulmonary fibrosis changes</a:t>
            </a:r>
            <a:endParaRPr lang="en-US" dirty="0"/>
          </a:p>
          <a:p>
            <a:r>
              <a:rPr lang="en-US" dirty="0" smtClean="0"/>
              <a:t>Autoimmune work-up and HIV negative except for known Scleroderma</a:t>
            </a:r>
          </a:p>
          <a:p>
            <a:r>
              <a:rPr lang="en-US" dirty="0" smtClean="0"/>
              <a:t>Sleep study not done due to normal BMI and no risk factors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72604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Study #2 –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this patient have a RHC?</a:t>
            </a:r>
          </a:p>
          <a:p>
            <a:pPr lvl="1"/>
            <a:r>
              <a:rPr lang="en-US" dirty="0" smtClean="0"/>
              <a:t>A. Yes</a:t>
            </a:r>
          </a:p>
          <a:p>
            <a:pPr lvl="1"/>
            <a:r>
              <a:rPr lang="en-US" dirty="0" smtClean="0"/>
              <a:t>B. 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7147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#2 – RHC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 Mean 65</a:t>
            </a:r>
          </a:p>
          <a:p>
            <a:r>
              <a:rPr lang="en-US" dirty="0" smtClean="0"/>
              <a:t>PCWP 10</a:t>
            </a:r>
          </a:p>
          <a:p>
            <a:r>
              <a:rPr lang="en-US" dirty="0" smtClean="0"/>
              <a:t>PVR 8 wood units</a:t>
            </a:r>
            <a:endParaRPr lang="en-US" dirty="0"/>
          </a:p>
          <a:p>
            <a:r>
              <a:rPr lang="en-US" dirty="0" smtClean="0"/>
              <a:t>Cardiac output 4.0 liters</a:t>
            </a:r>
          </a:p>
        </p:txBody>
      </p:sp>
    </p:spTree>
    <p:extLst>
      <p:ext uri="{BB962C8B-B14F-4D97-AF65-F5344CB8AC3E}">
        <p14:creationId xmlns:p14="http://schemas.microsoft.com/office/powerpoint/2010/main" val="41639411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Study #2 –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this patient have PAH?</a:t>
            </a:r>
          </a:p>
          <a:p>
            <a:pPr lvl="1"/>
            <a:r>
              <a:rPr lang="en-US" dirty="0" smtClean="0"/>
              <a:t>A. Yes</a:t>
            </a:r>
          </a:p>
          <a:p>
            <a:pPr lvl="1"/>
            <a:r>
              <a:rPr lang="en-US" dirty="0" smtClean="0"/>
              <a:t>B. 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0427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#2 -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medications would you start with to treat this patient?</a:t>
            </a:r>
          </a:p>
          <a:p>
            <a:pPr lvl="1"/>
            <a:r>
              <a:rPr lang="en-US" dirty="0" smtClean="0"/>
              <a:t>A. </a:t>
            </a:r>
            <a:r>
              <a:rPr lang="en-US" dirty="0" err="1" smtClean="0"/>
              <a:t>Endothelin</a:t>
            </a:r>
            <a:r>
              <a:rPr lang="en-US" dirty="0" smtClean="0"/>
              <a:t> receptor antagonist (ERA)</a:t>
            </a:r>
          </a:p>
          <a:p>
            <a:pPr lvl="1"/>
            <a:r>
              <a:rPr lang="en-US" dirty="0" smtClean="0"/>
              <a:t>B. </a:t>
            </a:r>
            <a:r>
              <a:rPr lang="en-US" dirty="0" err="1" smtClean="0"/>
              <a:t>Phosphodiesterase</a:t>
            </a:r>
            <a:r>
              <a:rPr lang="en-US" dirty="0" smtClean="0"/>
              <a:t> Inhibitor (PDE5)</a:t>
            </a:r>
          </a:p>
          <a:p>
            <a:pPr lvl="1"/>
            <a:r>
              <a:rPr lang="en-US" dirty="0" smtClean="0"/>
              <a:t>C. Prostacyclin</a:t>
            </a:r>
          </a:p>
          <a:p>
            <a:pPr lvl="1"/>
            <a:r>
              <a:rPr lang="en-US" dirty="0" smtClean="0"/>
              <a:t>D. All of the above</a:t>
            </a:r>
          </a:p>
          <a:p>
            <a:pPr lvl="1"/>
            <a:r>
              <a:rPr lang="en-US" dirty="0" smtClean="0"/>
              <a:t>E. None of the Above</a:t>
            </a:r>
          </a:p>
          <a:p>
            <a:pPr marL="39319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7164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#2 -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would you use to monitor this patient’s progress?</a:t>
            </a:r>
          </a:p>
          <a:p>
            <a:pPr lvl="1"/>
            <a:r>
              <a:rPr lang="en-US" dirty="0" smtClean="0"/>
              <a:t>Echo</a:t>
            </a:r>
          </a:p>
          <a:p>
            <a:pPr lvl="1"/>
            <a:r>
              <a:rPr lang="en-US" dirty="0" smtClean="0"/>
              <a:t>6MWT</a:t>
            </a:r>
          </a:p>
          <a:p>
            <a:pPr lvl="1"/>
            <a:r>
              <a:rPr lang="en-US" dirty="0" smtClean="0"/>
              <a:t>Pulse </a:t>
            </a:r>
            <a:r>
              <a:rPr lang="en-US" dirty="0" err="1" smtClean="0"/>
              <a:t>Oximetry</a:t>
            </a:r>
            <a:endParaRPr lang="en-US" dirty="0" smtClean="0"/>
          </a:p>
          <a:p>
            <a:pPr lvl="1"/>
            <a:r>
              <a:rPr lang="en-US" dirty="0" smtClean="0"/>
              <a:t>PFTS</a:t>
            </a:r>
          </a:p>
          <a:p>
            <a:pPr lvl="1"/>
            <a:r>
              <a:rPr lang="en-US" dirty="0" smtClean="0"/>
              <a:t>All of the above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8576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026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5495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717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Disease Pathways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05000"/>
            <a:ext cx="8229599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7773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+mj-lt"/>
              </a:rPr>
              <a:t>57 </a:t>
            </a:r>
            <a:r>
              <a:rPr lang="en-US" dirty="0" err="1" smtClean="0">
                <a:latin typeface="+mj-lt"/>
              </a:rPr>
              <a:t>yr</a:t>
            </a:r>
            <a:r>
              <a:rPr lang="en-US" dirty="0" smtClean="0">
                <a:latin typeface="+mj-lt"/>
              </a:rPr>
              <a:t> old AA female</a:t>
            </a:r>
          </a:p>
          <a:p>
            <a:r>
              <a:rPr lang="en-US" dirty="0" smtClean="0">
                <a:latin typeface="+mj-lt"/>
              </a:rPr>
              <a:t>Comorbidities: Scleroderma</a:t>
            </a:r>
          </a:p>
          <a:p>
            <a:r>
              <a:rPr lang="en-US" dirty="0" smtClean="0">
                <a:latin typeface="+mj-lt"/>
              </a:rPr>
              <a:t>Diagnosed  with PAH April 2014 by RHC</a:t>
            </a:r>
          </a:p>
          <a:p>
            <a:r>
              <a:rPr lang="en-US" dirty="0" smtClean="0">
                <a:latin typeface="+mj-lt"/>
              </a:rPr>
              <a:t>Symptoms</a:t>
            </a:r>
          </a:p>
          <a:p>
            <a:pPr lvl="1"/>
            <a:r>
              <a:rPr lang="en-US" dirty="0"/>
              <a:t>Fatigue</a:t>
            </a:r>
          </a:p>
          <a:p>
            <a:pPr lvl="1"/>
            <a:r>
              <a:rPr lang="en-US" dirty="0"/>
              <a:t>Dyspnea</a:t>
            </a:r>
          </a:p>
          <a:p>
            <a:pPr lvl="1"/>
            <a:r>
              <a:rPr lang="en-US" dirty="0"/>
              <a:t>Peripheral </a:t>
            </a:r>
            <a:r>
              <a:rPr lang="en-US" dirty="0" smtClean="0"/>
              <a:t>edema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Diagnostics</a:t>
            </a:r>
          </a:p>
          <a:p>
            <a:pPr lvl="1"/>
            <a:r>
              <a:rPr lang="en-US" dirty="0" smtClean="0">
                <a:latin typeface="+mj-lt"/>
              </a:rPr>
              <a:t>CT of Chest with minimal scarring left base, small pericardial effusion</a:t>
            </a:r>
          </a:p>
          <a:p>
            <a:pPr lvl="1"/>
            <a:r>
              <a:rPr lang="en-US" dirty="0" smtClean="0">
                <a:latin typeface="+mj-lt"/>
              </a:rPr>
              <a:t>VQ low probability PE</a:t>
            </a:r>
          </a:p>
          <a:p>
            <a:pPr lvl="1"/>
            <a:r>
              <a:rPr lang="en-US" dirty="0" smtClean="0">
                <a:latin typeface="+mj-lt"/>
              </a:rPr>
              <a:t>Autoimmune </a:t>
            </a:r>
            <a:r>
              <a:rPr lang="en-US" dirty="0" err="1" smtClean="0">
                <a:latin typeface="+mj-lt"/>
              </a:rPr>
              <a:t>serologies</a:t>
            </a:r>
            <a:r>
              <a:rPr lang="en-US" dirty="0" smtClean="0">
                <a:latin typeface="+mj-lt"/>
              </a:rPr>
              <a:t> negative except highly positive ANA</a:t>
            </a:r>
          </a:p>
          <a:p>
            <a:pPr lvl="1"/>
            <a:r>
              <a:rPr lang="en-US" dirty="0" smtClean="0">
                <a:latin typeface="+mj-lt"/>
              </a:rPr>
              <a:t>PFTS with Restrictive Lung disease </a:t>
            </a:r>
          </a:p>
          <a:p>
            <a:pPr marL="393192" lvl="1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				</a:t>
            </a:r>
          </a:p>
          <a:p>
            <a:pPr lvl="1"/>
            <a:endParaRPr lang="en-US" dirty="0" smtClean="0">
              <a:latin typeface="+mj-lt"/>
            </a:endParaRPr>
          </a:p>
          <a:p>
            <a:pPr lvl="1"/>
            <a:endParaRPr lang="en-US" dirty="0" smtClean="0">
              <a:latin typeface="+mj-lt"/>
            </a:endParaRPr>
          </a:p>
          <a:p>
            <a:pPr lvl="1"/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096578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Before Treatment</a:t>
            </a:r>
          </a:p>
          <a:p>
            <a:pPr lvl="1"/>
            <a:r>
              <a:rPr lang="en-US" dirty="0" smtClean="0">
                <a:latin typeface="+mj-lt"/>
              </a:rPr>
              <a:t>Echocardiogram </a:t>
            </a:r>
            <a:r>
              <a:rPr lang="en-US" dirty="0">
                <a:latin typeface="+mj-lt"/>
              </a:rPr>
              <a:t>-  RVSP 80-85 mmHg, RVID 4.1 cm</a:t>
            </a:r>
          </a:p>
          <a:p>
            <a:pPr lvl="1"/>
            <a:r>
              <a:rPr lang="en-US" dirty="0">
                <a:latin typeface="+mj-lt"/>
              </a:rPr>
              <a:t>RHC – PA Mean 53, PCWP 8, LVEDP 8, CO 2.3 liters</a:t>
            </a:r>
          </a:p>
          <a:p>
            <a:pPr lvl="1"/>
            <a:r>
              <a:rPr lang="en-US" dirty="0">
                <a:latin typeface="+mj-lt"/>
              </a:rPr>
              <a:t>6MWT - 54 </a:t>
            </a:r>
            <a:r>
              <a:rPr lang="en-US" dirty="0" smtClean="0">
                <a:latin typeface="+mj-lt"/>
              </a:rPr>
              <a:t>meters</a:t>
            </a:r>
          </a:p>
          <a:p>
            <a:r>
              <a:rPr lang="en-US" dirty="0" smtClean="0">
                <a:latin typeface="+mj-lt"/>
              </a:rPr>
              <a:t>Patient started on </a:t>
            </a:r>
            <a:r>
              <a:rPr lang="en-US" dirty="0" err="1" smtClean="0">
                <a:latin typeface="+mj-lt"/>
              </a:rPr>
              <a:t>Adcirca</a:t>
            </a:r>
            <a:r>
              <a:rPr lang="en-US" dirty="0" smtClean="0">
                <a:latin typeface="+mj-lt"/>
              </a:rPr>
              <a:t> &amp; </a:t>
            </a:r>
            <a:r>
              <a:rPr lang="en-US" dirty="0" err="1" smtClean="0">
                <a:latin typeface="+mj-lt"/>
              </a:rPr>
              <a:t>Letairis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Repeat Testing May 2014 </a:t>
            </a:r>
          </a:p>
          <a:p>
            <a:pPr lvl="1"/>
            <a:r>
              <a:rPr lang="en-US" dirty="0" smtClean="0">
                <a:latin typeface="+mj-lt"/>
              </a:rPr>
              <a:t>Echo - RVSP </a:t>
            </a:r>
            <a:r>
              <a:rPr lang="en-US" dirty="0">
                <a:latin typeface="+mj-lt"/>
              </a:rPr>
              <a:t>105-100 mmHg, RVID 3.3 cm, TAPSE 1.6 </a:t>
            </a:r>
            <a:r>
              <a:rPr lang="en-US" dirty="0" smtClean="0">
                <a:latin typeface="+mj-lt"/>
              </a:rPr>
              <a:t>cm </a:t>
            </a:r>
          </a:p>
          <a:p>
            <a:pPr lvl="1"/>
            <a:r>
              <a:rPr lang="en-US" dirty="0" smtClean="0">
                <a:latin typeface="+mj-lt"/>
              </a:rPr>
              <a:t>RHC – PA Mean 50,  PCWP 7, CO 3.1 liters</a:t>
            </a:r>
          </a:p>
          <a:p>
            <a:pPr lvl="1"/>
            <a:r>
              <a:rPr lang="en-US" dirty="0" smtClean="0">
                <a:latin typeface="+mj-lt"/>
              </a:rPr>
              <a:t>6MWT – 162 meters</a:t>
            </a:r>
          </a:p>
          <a:p>
            <a:pPr marL="393192" lvl="1" indent="0">
              <a:buNone/>
            </a:pPr>
            <a:endParaRPr lang="en-US" dirty="0"/>
          </a:p>
          <a:p>
            <a:pPr lvl="1"/>
            <a:endParaRPr lang="en-US" dirty="0" smtClean="0">
              <a:latin typeface="+mj-lt"/>
            </a:endParaRPr>
          </a:p>
          <a:p>
            <a:pPr lvl="1"/>
            <a:endParaRPr lang="en-US" dirty="0">
              <a:latin typeface="+mj-lt"/>
            </a:endParaRP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 smtClean="0">
                <a:latin typeface="+mj-lt"/>
              </a:rPr>
              <a:t>Normal Values: RVID 0.8-2.6, TAPSE &gt; 1.6</a:t>
            </a:r>
            <a:endParaRPr lang="en-U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038371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+mj-lt"/>
              </a:rPr>
              <a:t>IV </a:t>
            </a:r>
            <a:r>
              <a:rPr lang="en-US" sz="2400" dirty="0" err="1" smtClean="0">
                <a:latin typeface="+mj-lt"/>
              </a:rPr>
              <a:t>Remodulin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intitiated</a:t>
            </a:r>
            <a:endParaRPr lang="en-US" sz="2400" dirty="0" smtClean="0">
              <a:latin typeface="+mj-lt"/>
            </a:endParaRPr>
          </a:p>
          <a:p>
            <a:pPr lvl="1"/>
            <a:r>
              <a:rPr lang="en-US" dirty="0">
                <a:latin typeface="+mj-lt"/>
              </a:rPr>
              <a:t>Repeat Echo  - RVSP 80-85 mmHg, RVID 2.8 cm, TAPSE 2.3</a:t>
            </a:r>
          </a:p>
          <a:p>
            <a:pPr lvl="1"/>
            <a:r>
              <a:rPr lang="en-US" dirty="0">
                <a:latin typeface="+mj-lt"/>
              </a:rPr>
              <a:t>6MWT – 54 </a:t>
            </a:r>
            <a:r>
              <a:rPr lang="en-US" dirty="0" smtClean="0">
                <a:latin typeface="+mj-lt"/>
              </a:rPr>
              <a:t>meters</a:t>
            </a:r>
          </a:p>
          <a:p>
            <a:r>
              <a:rPr lang="en-US" sz="2400" dirty="0" smtClean="0">
                <a:latin typeface="+mj-lt"/>
              </a:rPr>
              <a:t>Symptoms after IV </a:t>
            </a:r>
            <a:r>
              <a:rPr lang="en-US" sz="2400" dirty="0" err="1" smtClean="0">
                <a:latin typeface="+mj-lt"/>
              </a:rPr>
              <a:t>Remodulin</a:t>
            </a:r>
            <a:endParaRPr lang="en-US" sz="2400" dirty="0" smtClean="0">
              <a:latin typeface="+mj-lt"/>
            </a:endParaRPr>
          </a:p>
          <a:p>
            <a:pPr lvl="1"/>
            <a:r>
              <a:rPr lang="en-US" dirty="0" smtClean="0">
                <a:latin typeface="+mj-lt"/>
              </a:rPr>
              <a:t>Less peripheral edema</a:t>
            </a:r>
          </a:p>
          <a:p>
            <a:pPr lvl="1"/>
            <a:r>
              <a:rPr lang="en-US" dirty="0" smtClean="0">
                <a:latin typeface="+mj-lt"/>
              </a:rPr>
              <a:t>Dyspnea improved, but still present</a:t>
            </a:r>
          </a:p>
          <a:p>
            <a:pPr lvl="1"/>
            <a:r>
              <a:rPr lang="en-US" dirty="0" smtClean="0">
                <a:latin typeface="+mj-lt"/>
              </a:rPr>
              <a:t>Fatigue resolving </a:t>
            </a:r>
          </a:p>
          <a:p>
            <a:pPr marL="393192" lvl="1" indent="0">
              <a:buNone/>
            </a:pPr>
            <a:endParaRPr lang="en-US" dirty="0" smtClean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>
                <a:latin typeface="+mj-lt"/>
              </a:rPr>
              <a:t>Normal Values: RVID 0.8-2.6, TAPSE &gt; 1.6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655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2767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Role of Pulmonary Rehab in PAH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studies show that pulmonary rehab increases 6MWT distance and increases peak Vo2</a:t>
            </a:r>
          </a:p>
          <a:p>
            <a:r>
              <a:rPr lang="en-US" dirty="0" smtClean="0"/>
              <a:t>Gives patients ability to network with other patients like them</a:t>
            </a:r>
          </a:p>
          <a:p>
            <a:r>
              <a:rPr lang="en-US" dirty="0" smtClean="0"/>
              <a:t>Aids in weight loss for some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7709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077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8241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important for you to know??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All PAH medications come from a </a:t>
            </a:r>
            <a:r>
              <a:rPr lang="en-US" dirty="0">
                <a:latin typeface="+mj-lt"/>
              </a:rPr>
              <a:t>s</a:t>
            </a:r>
            <a:r>
              <a:rPr lang="en-US" dirty="0" smtClean="0">
                <a:latin typeface="+mj-lt"/>
              </a:rPr>
              <a:t>pecialty pharmacy and are shipped to the patient’s home</a:t>
            </a:r>
          </a:p>
          <a:p>
            <a:r>
              <a:rPr lang="en-US" dirty="0" smtClean="0">
                <a:latin typeface="+mj-lt"/>
              </a:rPr>
              <a:t>They are VERY expensive</a:t>
            </a:r>
          </a:p>
          <a:p>
            <a:r>
              <a:rPr lang="en-US" dirty="0" smtClean="0">
                <a:latin typeface="+mj-lt"/>
              </a:rPr>
              <a:t>The only PAH medications that are on Providence hospital formulary are </a:t>
            </a:r>
            <a:r>
              <a:rPr lang="en-US" dirty="0" err="1" smtClean="0">
                <a:latin typeface="+mj-lt"/>
              </a:rPr>
              <a:t>Remodulin</a:t>
            </a:r>
            <a:r>
              <a:rPr lang="en-US" dirty="0" smtClean="0">
                <a:latin typeface="+mj-lt"/>
              </a:rPr>
              <a:t> % </a:t>
            </a:r>
            <a:r>
              <a:rPr lang="en-US" dirty="0" err="1" smtClean="0">
                <a:latin typeface="+mj-lt"/>
              </a:rPr>
              <a:t>Veletri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All other meds (PO &amp; inhaled) must be brought from home</a:t>
            </a:r>
          </a:p>
          <a:p>
            <a:r>
              <a:rPr lang="en-US" dirty="0" smtClean="0">
                <a:latin typeface="+mj-lt"/>
              </a:rPr>
              <a:t>Inhaled medications  are delivered using special nebulizer machine  that patient must bring from home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17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important for you to know??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Patients with SC or IV </a:t>
            </a:r>
            <a:r>
              <a:rPr lang="en-US" dirty="0" err="1" smtClean="0">
                <a:latin typeface="+mj-lt"/>
              </a:rPr>
              <a:t>Remodulin</a:t>
            </a:r>
            <a:r>
              <a:rPr lang="en-US" dirty="0" smtClean="0">
                <a:latin typeface="+mj-lt"/>
              </a:rPr>
              <a:t> cannot have their infusions disrupted</a:t>
            </a:r>
          </a:p>
          <a:p>
            <a:r>
              <a:rPr lang="en-US" dirty="0" smtClean="0">
                <a:latin typeface="+mj-lt"/>
              </a:rPr>
              <a:t>Nothing else can be given through a </a:t>
            </a:r>
            <a:r>
              <a:rPr lang="en-US" dirty="0" err="1" smtClean="0">
                <a:latin typeface="+mj-lt"/>
              </a:rPr>
              <a:t>Remodulin</a:t>
            </a:r>
            <a:r>
              <a:rPr lang="en-US" dirty="0" smtClean="0">
                <a:latin typeface="+mj-lt"/>
              </a:rPr>
              <a:t> dedicated line</a:t>
            </a:r>
          </a:p>
          <a:p>
            <a:r>
              <a:rPr lang="en-US" dirty="0" smtClean="0">
                <a:latin typeface="+mj-lt"/>
              </a:rPr>
              <a:t>SC/IV pumps should be checked on admission and daily with dose verified with pharmacy to ensure correct infusion rates</a:t>
            </a:r>
          </a:p>
          <a:p>
            <a:pPr lvl="1"/>
            <a:r>
              <a:rPr lang="en-US" dirty="0" smtClean="0">
                <a:latin typeface="+mj-lt"/>
              </a:rPr>
              <a:t>There is always a number on the specialized home pump to call for any questions on what the patient’s rate should be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05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Center for Excellence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Providence Hospital will be applying to become a Center for Excellence for diagnosis and treatment of PAH in January 2015</a:t>
            </a:r>
          </a:p>
          <a:p>
            <a:r>
              <a:rPr lang="en-US" dirty="0" smtClean="0">
                <a:latin typeface="+mj-lt"/>
              </a:rPr>
              <a:t>This designation will bring nationwide recognition</a:t>
            </a:r>
          </a:p>
          <a:p>
            <a:r>
              <a:rPr lang="en-US" dirty="0" smtClean="0">
                <a:latin typeface="+mj-lt"/>
              </a:rPr>
              <a:t>It is imperative that all our staff be familiar with the PAH diagnosis and all treatment modalities 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7563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Classification of 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latin typeface="+mj-lt"/>
              </a:rPr>
              <a:t>Group 1</a:t>
            </a:r>
          </a:p>
          <a:p>
            <a:pPr lvl="1"/>
            <a:r>
              <a:rPr lang="en-US" dirty="0" smtClean="0">
                <a:latin typeface="+mj-lt"/>
              </a:rPr>
              <a:t>Idiopathic &amp; Heritable</a:t>
            </a:r>
          </a:p>
          <a:p>
            <a:pPr lvl="1"/>
            <a:r>
              <a:rPr lang="en-US" dirty="0" smtClean="0">
                <a:latin typeface="+mj-lt"/>
              </a:rPr>
              <a:t>Autoimmune disease/ Connective Tissue disease </a:t>
            </a:r>
          </a:p>
          <a:p>
            <a:pPr lvl="1"/>
            <a:r>
              <a:rPr lang="en-US" dirty="0" smtClean="0">
                <a:latin typeface="+mj-lt"/>
              </a:rPr>
              <a:t>HIV</a:t>
            </a:r>
          </a:p>
          <a:p>
            <a:pPr lvl="1"/>
            <a:r>
              <a:rPr lang="en-US" dirty="0" smtClean="0">
                <a:latin typeface="+mj-lt"/>
              </a:rPr>
              <a:t>Drugs and toxins </a:t>
            </a:r>
          </a:p>
          <a:p>
            <a:pPr lvl="1"/>
            <a:r>
              <a:rPr lang="en-US" dirty="0" smtClean="0">
                <a:latin typeface="+mj-lt"/>
              </a:rPr>
              <a:t>Portal Hypertension</a:t>
            </a:r>
          </a:p>
          <a:p>
            <a:pPr lvl="1"/>
            <a:r>
              <a:rPr lang="en-US" dirty="0" smtClean="0">
                <a:latin typeface="+mj-lt"/>
              </a:rPr>
              <a:t>Congenital Heart Disease</a:t>
            </a:r>
          </a:p>
          <a:p>
            <a:pPr lvl="1"/>
            <a:r>
              <a:rPr lang="en-US" dirty="0" err="1" smtClean="0">
                <a:latin typeface="+mj-lt"/>
              </a:rPr>
              <a:t>Schistosomiasis</a:t>
            </a:r>
            <a:r>
              <a:rPr lang="en-US" dirty="0" smtClean="0">
                <a:latin typeface="+mj-lt"/>
              </a:rPr>
              <a:t> (parasitic infection)</a:t>
            </a:r>
          </a:p>
          <a:p>
            <a:r>
              <a:rPr lang="en-US" dirty="0" smtClean="0">
                <a:latin typeface="+mj-lt"/>
              </a:rPr>
              <a:t>Group 2 (Left heart disease)</a:t>
            </a:r>
            <a:endParaRPr lang="en-US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Group 3 (lung disease)</a:t>
            </a:r>
          </a:p>
          <a:p>
            <a:pPr lvl="1"/>
            <a:r>
              <a:rPr lang="en-US" dirty="0" smtClean="0">
                <a:latin typeface="+mj-lt"/>
              </a:rPr>
              <a:t>COPD</a:t>
            </a:r>
          </a:p>
          <a:p>
            <a:pPr lvl="1"/>
            <a:r>
              <a:rPr lang="en-US" dirty="0" smtClean="0">
                <a:latin typeface="+mj-lt"/>
              </a:rPr>
              <a:t>Interstitial Lung disease</a:t>
            </a:r>
          </a:p>
          <a:p>
            <a:pPr lvl="1"/>
            <a:r>
              <a:rPr lang="en-US" dirty="0" smtClean="0">
                <a:latin typeface="+mj-lt"/>
              </a:rPr>
              <a:t>OSA</a:t>
            </a:r>
            <a:endParaRPr lang="en-US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Group 4</a:t>
            </a:r>
          </a:p>
          <a:p>
            <a:pPr lvl="1"/>
            <a:r>
              <a:rPr lang="en-US" dirty="0" smtClean="0">
                <a:latin typeface="+mj-lt"/>
              </a:rPr>
              <a:t>Chronic Thromboembolic Disease (chronic pulmonary emboli)</a:t>
            </a:r>
          </a:p>
          <a:p>
            <a:r>
              <a:rPr lang="en-US" dirty="0" smtClean="0">
                <a:latin typeface="+mj-lt"/>
              </a:rPr>
              <a:t>Group 5</a:t>
            </a:r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(Miscellaneous)</a:t>
            </a:r>
          </a:p>
        </p:txBody>
      </p:sp>
    </p:spTree>
    <p:extLst>
      <p:ext uri="{BB962C8B-B14F-4D97-AF65-F5344CB8AC3E}">
        <p14:creationId xmlns:p14="http://schemas.microsoft.com/office/powerpoint/2010/main" val="1642589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Group 1 PAH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71272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805960" y="2514600"/>
            <a:ext cx="2165840" cy="3048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Epidemiology (1)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Prevalence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12 of every 1 million Americans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Incidence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Approximately 2 new cases per million are diagnosed yearly in US</a:t>
            </a:r>
          </a:p>
          <a:p>
            <a:pPr lvl="1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505200" y="2514600"/>
            <a:ext cx="2209800" cy="3048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Patient Population</a:t>
            </a:r>
            <a:endParaRPr lang="en-US" sz="1400" b="1" dirty="0">
              <a:solidFill>
                <a:schemeClr val="tx1"/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Primarily Female (78%) (1)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Mean age at diagnosis is 47 years (1)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Mean time from first symptoms to diagnosis of 31 months (2)</a:t>
            </a:r>
          </a:p>
          <a:p>
            <a:pPr marL="171450" indent="-171450">
              <a:buFont typeface="Arial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248400" y="2514600"/>
            <a:ext cx="2209800" cy="3048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Common Risk Factors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Family History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Genetic Mutations (BMPR2)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HIV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Connective Tissue Disease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err="1" smtClean="0">
                <a:solidFill>
                  <a:schemeClr val="tx1"/>
                </a:solidFill>
              </a:rPr>
              <a:t>Anorexigen</a:t>
            </a:r>
            <a:r>
              <a:rPr lang="en-US" sz="1200" dirty="0" smtClean="0">
                <a:solidFill>
                  <a:schemeClr val="tx1"/>
                </a:solidFill>
              </a:rPr>
              <a:t> use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Portal Hypertension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Illicit Drug Use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Congenital Heart Disease</a:t>
            </a:r>
          </a:p>
          <a:p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42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Group 1 Subtypes (REVEAL Registry)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19740"/>
              </p:ext>
            </p:extLst>
          </p:nvPr>
        </p:nvGraphicFramePr>
        <p:xfrm>
          <a:off x="533400" y="1981201"/>
          <a:ext cx="8229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4063442874"/>
              </p:ext>
            </p:extLst>
          </p:nvPr>
        </p:nvGraphicFramePr>
        <p:xfrm>
          <a:off x="1524000" y="13716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1083438"/>
              </p:ext>
            </p:extLst>
          </p:nvPr>
        </p:nvGraphicFramePr>
        <p:xfrm>
          <a:off x="1295400" y="2133600"/>
          <a:ext cx="6400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Badesh</a:t>
            </a:r>
            <a:r>
              <a:rPr lang="en-US" dirty="0" smtClean="0"/>
              <a:t> DB, et al. Chest 2010; 137(2):376-387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80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Associated PAH Etiologies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2414171"/>
              </p:ext>
            </p:extLst>
          </p:nvPr>
        </p:nvGraphicFramePr>
        <p:xfrm>
          <a:off x="609600" y="1905000"/>
          <a:ext cx="7848600" cy="416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Badesh</a:t>
            </a:r>
            <a:r>
              <a:rPr lang="en-US" dirty="0"/>
              <a:t> DB, et al. Chest 2010; 137(2):376-387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06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Dyspnea</a:t>
            </a:r>
          </a:p>
          <a:p>
            <a:r>
              <a:rPr lang="en-US" dirty="0" smtClean="0">
                <a:latin typeface="+mj-lt"/>
              </a:rPr>
              <a:t>Fatigue</a:t>
            </a:r>
          </a:p>
          <a:p>
            <a:r>
              <a:rPr lang="en-US" dirty="0" err="1" smtClean="0">
                <a:latin typeface="+mj-lt"/>
              </a:rPr>
              <a:t>Exertional</a:t>
            </a:r>
            <a:r>
              <a:rPr lang="en-US" dirty="0" smtClean="0">
                <a:latin typeface="+mj-lt"/>
              </a:rPr>
              <a:t> intolerance</a:t>
            </a:r>
          </a:p>
          <a:p>
            <a:r>
              <a:rPr lang="en-US" dirty="0">
                <a:latin typeface="+mj-lt"/>
              </a:rPr>
              <a:t>Chest Pain (late)	</a:t>
            </a:r>
            <a:endParaRPr lang="en-US" dirty="0" smtClean="0">
              <a:latin typeface="+mj-lt"/>
            </a:endParaRPr>
          </a:p>
          <a:p>
            <a:r>
              <a:rPr lang="en-US" dirty="0">
                <a:latin typeface="+mj-lt"/>
              </a:rPr>
              <a:t>Syncope/ Dizziness (late)</a:t>
            </a:r>
          </a:p>
          <a:p>
            <a:r>
              <a:rPr lang="en-US" dirty="0" smtClean="0">
                <a:latin typeface="+mj-lt"/>
              </a:rPr>
              <a:t>Palpitations</a:t>
            </a:r>
          </a:p>
          <a:p>
            <a:r>
              <a:rPr lang="en-US" dirty="0" smtClean="0">
                <a:latin typeface="+mj-lt"/>
              </a:rPr>
              <a:t>Abdominal Distention</a:t>
            </a:r>
            <a:r>
              <a:rPr lang="en-US" dirty="0" smtClean="0"/>
              <a:t>			</a:t>
            </a:r>
          </a:p>
          <a:p>
            <a:pPr marL="393192" lvl="1" indent="0">
              <a:buNone/>
            </a:pPr>
            <a:endParaRPr lang="en-US" dirty="0" smtClean="0"/>
          </a:p>
          <a:p>
            <a:pPr marL="393192" lvl="1" indent="0">
              <a:buNone/>
            </a:pPr>
            <a:r>
              <a:rPr lang="en-US" dirty="0" smtClean="0"/>
              <a:t> </a:t>
            </a:r>
          </a:p>
          <a:p>
            <a:pPr marL="393192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68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362</TotalTime>
  <Words>1433</Words>
  <Application>Microsoft Office PowerPoint</Application>
  <PresentationFormat>On-screen Show (4:3)</PresentationFormat>
  <Paragraphs>284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4" baseType="lpstr">
      <vt:lpstr>Arial</vt:lpstr>
      <vt:lpstr>Calibri</vt:lpstr>
      <vt:lpstr>Constantia</vt:lpstr>
      <vt:lpstr>Wingdings 2</vt:lpstr>
      <vt:lpstr>Flow</vt:lpstr>
      <vt:lpstr>Pulmonary Arterial Hypertension </vt:lpstr>
      <vt:lpstr>Definition</vt:lpstr>
      <vt:lpstr>Pathophysiology</vt:lpstr>
      <vt:lpstr>Disease Pathways</vt:lpstr>
      <vt:lpstr>Classification of Causes</vt:lpstr>
      <vt:lpstr>WHO Group 1 PAH</vt:lpstr>
      <vt:lpstr>Who Group 1 Subtypes (REVEAL Registry)</vt:lpstr>
      <vt:lpstr>Associated PAH Etiologies</vt:lpstr>
      <vt:lpstr>Symptoms</vt:lpstr>
      <vt:lpstr>Physical Findings </vt:lpstr>
      <vt:lpstr>NYHA Functional Class</vt:lpstr>
      <vt:lpstr>Diagnosis</vt:lpstr>
      <vt:lpstr>Diagnosis Cont’d </vt:lpstr>
      <vt:lpstr>Echocardiogram  (Apical 4- chamber view)</vt:lpstr>
      <vt:lpstr>Treatment</vt:lpstr>
      <vt:lpstr>Treatment Cont’d </vt:lpstr>
      <vt:lpstr>Treatment Cont’d</vt:lpstr>
      <vt:lpstr>Monitoring </vt:lpstr>
      <vt:lpstr>Question</vt:lpstr>
      <vt:lpstr>Question</vt:lpstr>
      <vt:lpstr>Question</vt:lpstr>
      <vt:lpstr>Case Study #1 </vt:lpstr>
      <vt:lpstr>Case Study #1 – Physical exam</vt:lpstr>
      <vt:lpstr>Case Study #1 - Diagnostics</vt:lpstr>
      <vt:lpstr>Case Study #1 - Question</vt:lpstr>
      <vt:lpstr>Case Study #1 – RHC results</vt:lpstr>
      <vt:lpstr>Case Study #1 - Question</vt:lpstr>
      <vt:lpstr>Case Study #1 – Question</vt:lpstr>
      <vt:lpstr>Case Study #2</vt:lpstr>
      <vt:lpstr>Case Study #2 – Physical Exam</vt:lpstr>
      <vt:lpstr>Case Study #2 - Diagnostics</vt:lpstr>
      <vt:lpstr>Case Study #2 – Question</vt:lpstr>
      <vt:lpstr>Case Study #2 – RHC results</vt:lpstr>
      <vt:lpstr>Case Study #2 – Question</vt:lpstr>
      <vt:lpstr>Case Study #2 - Treatment</vt:lpstr>
      <vt:lpstr>Case Study #2 - Question</vt:lpstr>
      <vt:lpstr>PowerPoint Presentation</vt:lpstr>
      <vt:lpstr>PowerPoint Presentation</vt:lpstr>
      <vt:lpstr>PowerPoint Presentation</vt:lpstr>
      <vt:lpstr>Case Study </vt:lpstr>
      <vt:lpstr>Case Study </vt:lpstr>
      <vt:lpstr>Case Study </vt:lpstr>
      <vt:lpstr>PowerPoint Presentation</vt:lpstr>
      <vt:lpstr>Role of Pulmonary Rehab in PAH</vt:lpstr>
      <vt:lpstr>PowerPoint Presentation</vt:lpstr>
      <vt:lpstr>PowerPoint Presentation</vt:lpstr>
      <vt:lpstr>What is important for you to know??</vt:lpstr>
      <vt:lpstr>What is important for you to know??</vt:lpstr>
      <vt:lpstr>Center for Excellence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Pulmonary Arterial Hypertension </dc:title>
  <dc:creator>hymonmd</dc:creator>
  <cp:lastModifiedBy>Hymon, Maria</cp:lastModifiedBy>
  <cp:revision>40</cp:revision>
  <dcterms:created xsi:type="dcterms:W3CDTF">2014-09-11T14:35:18Z</dcterms:created>
  <dcterms:modified xsi:type="dcterms:W3CDTF">2017-02-03T14:42:52Z</dcterms:modified>
</cp:coreProperties>
</file>