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1" r:id="rId10"/>
    <p:sldId id="270" r:id="rId11"/>
    <p:sldId id="272" r:id="rId12"/>
    <p:sldId id="271" r:id="rId13"/>
    <p:sldId id="260" r:id="rId14"/>
    <p:sldId id="279" r:id="rId15"/>
    <p:sldId id="278" r:id="rId16"/>
    <p:sldId id="277" r:id="rId17"/>
    <p:sldId id="280" r:id="rId18"/>
    <p:sldId id="275" r:id="rId19"/>
    <p:sldId id="274" r:id="rId20"/>
    <p:sldId id="269" r:id="rId21"/>
    <p:sldId id="259" r:id="rId22"/>
    <p:sldId id="273" r:id="rId23"/>
    <p:sldId id="258" r:id="rId24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12317-A476-4F9E-BB2C-C2B490E3327B}" v="18" dt="2019-07-01T15:59:55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/>
    <p:restoredTop sz="94637"/>
  </p:normalViewPr>
  <p:slideViewPr>
    <p:cSldViewPr snapToGrid="0" snapToObjects="1">
      <p:cViewPr varScale="1">
        <p:scale>
          <a:sx n="83" d="100"/>
          <a:sy n="83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66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97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71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1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53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38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75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38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80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76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86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2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09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48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5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32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98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6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1DC1BB-A980-8448-BB01-0788DE4349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9370" y="4429919"/>
            <a:ext cx="3173260" cy="211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EDFD73-0710-2244-860D-4BA6234A0E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5947" y="5555415"/>
            <a:ext cx="2892287" cy="120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0032F1-0121-BE4C-B781-236291AD79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6753" t="32288" r="7080" b="30327"/>
          <a:stretch/>
        </p:blipFill>
        <p:spPr>
          <a:xfrm>
            <a:off x="9022846" y="5946775"/>
            <a:ext cx="2695388" cy="48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scfaid@mailbox.sc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loanscholarships/scholarships/Nursing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hsc.hrsa.gov/scholarships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uscfaid@mailbox.sc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 of Student Financial Aid and Scholarships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College of Nursing</a:t>
            </a:r>
            <a:br>
              <a:rPr lang="en-US" dirty="0"/>
            </a:br>
            <a:r>
              <a:rPr lang="en-US" dirty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Student Loans</a:t>
            </a:r>
            <a:br>
              <a:rPr lang="en-US" dirty="0"/>
            </a:br>
            <a:r>
              <a:rPr lang="en-US" dirty="0"/>
              <a:t>US Department of HHS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6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5% fixed interest rate with at 9 month grace period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 is available on USC Financial Aid website under student forms for 2019-2020</a:t>
            </a:r>
          </a:p>
          <a:p>
            <a:endParaRPr lang="en-US" dirty="0"/>
          </a:p>
          <a:p>
            <a:r>
              <a:rPr lang="en-US" b="1" u="sng" dirty="0"/>
              <a:t>Must use DRT to input tax information into the FAFSA to be considered for this program</a:t>
            </a:r>
          </a:p>
          <a:p>
            <a:pPr lvl="1"/>
            <a:r>
              <a:rPr lang="en-US" dirty="0"/>
              <a:t>Office of Student Financial Aid and Scholarships</a:t>
            </a:r>
            <a:endParaRPr lang="en-US" sz="2000" dirty="0"/>
          </a:p>
          <a:p>
            <a:pPr lvl="1"/>
            <a:r>
              <a:rPr lang="en-US" dirty="0"/>
              <a:t>Phone: (803) 777-8134</a:t>
            </a:r>
            <a:endParaRPr lang="en-US" sz="2000" dirty="0"/>
          </a:p>
          <a:p>
            <a:pPr lvl="1"/>
            <a:r>
              <a:rPr lang="en-US" u="sng" dirty="0">
                <a:hlinkClick r:id="rId3"/>
              </a:rPr>
              <a:t>uscfaid@mailbox.sc.edu</a:t>
            </a:r>
            <a:endParaRPr lang="en-US" sz="2000" dirty="0"/>
          </a:p>
          <a:p>
            <a:pPr lvl="1"/>
            <a:endParaRPr lang="en-US" dirty="0"/>
          </a:p>
          <a:p>
            <a:r>
              <a:rPr lang="en-US" dirty="0"/>
              <a:t>Must be accepted on Self Service Carolina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3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Student Loans</a:t>
            </a:r>
            <a:br>
              <a:rPr lang="en-US" dirty="0"/>
            </a:br>
            <a:r>
              <a:rPr lang="en-US" dirty="0"/>
              <a:t>US Department of HHS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Promissory Note and loan counseling required</a:t>
            </a:r>
          </a:p>
          <a:p>
            <a:pPr lvl="1"/>
            <a:r>
              <a:rPr lang="en-US" dirty="0"/>
              <a:t>The Bursar’s office/ECSI collects this electronic paperwork and will send instructions via email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72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 Corps Scholarship Program</a:t>
            </a:r>
            <a:br>
              <a:rPr lang="en-US" dirty="0"/>
            </a:br>
            <a:r>
              <a:rPr lang="en-US" dirty="0"/>
              <a:t>US Department of HHS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NURSE Corps Scholarship Program provides nursing students with financial support in exchange for a commitment to serve at least two-years in a qualifying NURSE Corps site.</a:t>
            </a:r>
          </a:p>
          <a:p>
            <a:endParaRPr lang="en-US" dirty="0"/>
          </a:p>
          <a:p>
            <a:r>
              <a:rPr lang="en-US" dirty="0"/>
              <a:t>Application deadline is in the spring for the upcoming year</a:t>
            </a:r>
          </a:p>
          <a:p>
            <a:endParaRPr lang="en-US" dirty="0"/>
          </a:p>
          <a:p>
            <a:r>
              <a:rPr lang="en-US" dirty="0"/>
              <a:t>More information available at:  </a:t>
            </a:r>
            <a:r>
              <a:rPr lang="en-US" dirty="0">
                <a:hlinkClick r:id="rId3"/>
              </a:rPr>
              <a:t>http://www.hrsa.gov/loanscholarships/scholarships/Nursing/index.html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7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 Corps Scholarship Program</a:t>
            </a:r>
            <a:br>
              <a:rPr lang="en-US" dirty="0"/>
            </a:br>
            <a:r>
              <a:rPr lang="en-US" dirty="0"/>
              <a:t>US Department of HHS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receive:</a:t>
            </a:r>
          </a:p>
          <a:p>
            <a:pPr lvl="1">
              <a:buFont typeface="Arial"/>
              <a:buChar char="•"/>
            </a:pPr>
            <a:r>
              <a:rPr lang="en-US" dirty="0"/>
              <a:t>Tuition</a:t>
            </a:r>
          </a:p>
          <a:p>
            <a:pPr lvl="1">
              <a:buFont typeface="Arial"/>
              <a:buChar char="•"/>
            </a:pPr>
            <a:r>
              <a:rPr lang="en-US" dirty="0"/>
              <a:t>Eligible fees</a:t>
            </a:r>
          </a:p>
          <a:p>
            <a:pPr lvl="1"/>
            <a:r>
              <a:rPr lang="en-US" dirty="0"/>
              <a:t>Other reasonable costs, such as books, clinical supplies/instruments and uniforms.</a:t>
            </a:r>
          </a:p>
          <a:p>
            <a:pPr lvl="1"/>
            <a:r>
              <a:rPr lang="en-US" dirty="0"/>
              <a:t>Monthly stipend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3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913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Health Service Corps Scholarship Program</a:t>
            </a:r>
            <a:br>
              <a:rPr lang="en-US" dirty="0"/>
            </a:br>
            <a:r>
              <a:rPr lang="en-US" dirty="0"/>
              <a:t>US Department of HHS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6421"/>
            <a:ext cx="10515600" cy="39920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 are committed to primary care and accepted to or enrolled in an accredited U.S. school in one of the following primary care disciplines:</a:t>
            </a:r>
          </a:p>
          <a:p>
            <a:pPr lvl="1">
              <a:buFont typeface="Arial"/>
              <a:buChar char="•"/>
            </a:pPr>
            <a:r>
              <a:rPr lang="en-US" dirty="0"/>
              <a:t>Nurse Practitioners</a:t>
            </a:r>
          </a:p>
          <a:p>
            <a:pPr lvl="1">
              <a:buFont typeface="Arial"/>
              <a:buChar char="•"/>
            </a:pPr>
            <a:r>
              <a:rPr lang="en-US" dirty="0"/>
              <a:t>Certified Nurse-Midwives</a:t>
            </a:r>
          </a:p>
          <a:p>
            <a:pPr lvl="1">
              <a:buFont typeface="Arial"/>
              <a:buChar char="•"/>
            </a:pPr>
            <a:r>
              <a:rPr lang="en-US" dirty="0"/>
              <a:t>Doctor of Nursing Practice (DNP)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Spring application deadline</a:t>
            </a:r>
          </a:p>
          <a:p>
            <a:endParaRPr lang="en-US" dirty="0"/>
          </a:p>
          <a:p>
            <a:r>
              <a:rPr lang="en-US" dirty="0"/>
              <a:t>More information available at:  </a:t>
            </a:r>
            <a:r>
              <a:rPr lang="en-US" dirty="0">
                <a:hlinkClick r:id="rId3"/>
              </a:rPr>
              <a:t>http://nhsc.hrsa.gov/scholarships/index.html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9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08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Health Service Corps Scholarship Program</a:t>
            </a:r>
            <a:br>
              <a:rPr lang="en-US" dirty="0"/>
            </a:br>
            <a:r>
              <a:rPr lang="en-US" dirty="0"/>
              <a:t>US Department of HHS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923"/>
            <a:ext cx="10515600" cy="3992079"/>
          </a:xfrm>
        </p:spPr>
        <p:txBody>
          <a:bodyPr/>
          <a:lstStyle/>
          <a:p>
            <a:r>
              <a:rPr lang="en-US" dirty="0"/>
              <a:t>The scholarship pays </a:t>
            </a:r>
            <a:r>
              <a:rPr lang="en-US" b="1" dirty="0"/>
              <a:t>tuition, fees, other educational costs, and provides a living stipend</a:t>
            </a:r>
            <a:r>
              <a:rPr lang="en-US" dirty="0"/>
              <a:t> in return for </a:t>
            </a:r>
            <a:r>
              <a:rPr lang="en-US" b="1" dirty="0"/>
              <a:t>a commitment to work at least 2 years</a:t>
            </a:r>
            <a:r>
              <a:rPr lang="en-US" dirty="0"/>
              <a:t> at a NHSC-approved site in a medically underserved community </a:t>
            </a:r>
            <a:endParaRPr lang="en-US" sz="2400" dirty="0"/>
          </a:p>
          <a:p>
            <a:endParaRPr lang="en-US" sz="2400" dirty="0"/>
          </a:p>
          <a:p>
            <a:r>
              <a:rPr lang="en-US" dirty="0"/>
              <a:t>Service begins upon graduation 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8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Lettie Pate Whitehead Scholarship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Private scholarship available to:</a:t>
            </a:r>
          </a:p>
          <a:p>
            <a:pPr lvl="1"/>
            <a:r>
              <a:rPr lang="en-US" dirty="0"/>
              <a:t>Southern Christian women who are earning degrees in certain health professions</a:t>
            </a:r>
          </a:p>
          <a:p>
            <a:pPr lvl="2"/>
            <a:r>
              <a:rPr lang="en-US" dirty="0"/>
              <a:t>Nursing</a:t>
            </a:r>
          </a:p>
          <a:p>
            <a:pPr lvl="2"/>
            <a:r>
              <a:rPr lang="en-US" dirty="0"/>
              <a:t>Speech Pathology</a:t>
            </a:r>
          </a:p>
          <a:p>
            <a:pPr lvl="2"/>
            <a:r>
              <a:rPr lang="en-US" dirty="0"/>
              <a:t>Public Health</a:t>
            </a:r>
          </a:p>
          <a:p>
            <a:pPr lvl="2"/>
            <a:r>
              <a:rPr lang="en-US" dirty="0"/>
              <a:t>Medical</a:t>
            </a:r>
          </a:p>
          <a:p>
            <a:pPr lvl="2"/>
            <a:endParaRPr lang="en-US" dirty="0"/>
          </a:p>
          <a:p>
            <a:r>
              <a:rPr lang="en-US" dirty="0"/>
              <a:t>Online application deadline is May 31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Application instructions are emailed to departments to be forwarded to students in March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7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Financial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Summer is considered to be the end of the academic year for financial aid purposes</a:t>
            </a:r>
          </a:p>
          <a:p>
            <a:pPr lvl="1"/>
            <a:r>
              <a:rPr lang="en-US" dirty="0"/>
              <a:t>For example, summer 2018 aid would be processed based on the 2017-2018 FAFSA and the application is listed under the 2017-2018 financial aid section of my.sc.edu</a:t>
            </a:r>
          </a:p>
          <a:p>
            <a:pPr lvl="1"/>
            <a:endParaRPr lang="en-US" dirty="0"/>
          </a:p>
          <a:p>
            <a:r>
              <a:rPr lang="en-US" dirty="0"/>
              <a:t>Complete Financial Aid application on </a:t>
            </a:r>
            <a:r>
              <a:rPr lang="en-US" dirty="0">
                <a:solidFill>
                  <a:srgbClr val="3333FF"/>
                </a:solidFill>
              </a:rPr>
              <a:t>my.sc.edu </a:t>
            </a:r>
            <a:r>
              <a:rPr lang="en-US" dirty="0"/>
              <a:t>to indicate aid requested and enrollment schedule</a:t>
            </a:r>
          </a:p>
          <a:p>
            <a:pPr lvl="1"/>
            <a:r>
              <a:rPr lang="en-US" dirty="0"/>
              <a:t>Available April 1</a:t>
            </a:r>
            <a:r>
              <a:rPr lang="en-US" baseline="30000" dirty="0"/>
              <a:t>st  </a:t>
            </a:r>
            <a:r>
              <a:rPr lang="en-US" dirty="0"/>
              <a:t> through June 1</a:t>
            </a:r>
            <a:r>
              <a:rPr lang="en-US" baseline="30000" dirty="0"/>
              <a:t>st</a:t>
            </a:r>
            <a:r>
              <a:rPr lang="en-US" dirty="0"/>
              <a:t> financial aid section of </a:t>
            </a:r>
            <a:r>
              <a:rPr lang="en-US" dirty="0">
                <a:solidFill>
                  <a:srgbClr val="3333FF"/>
                </a:solidFill>
              </a:rPr>
              <a:t>my.sc.edu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46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Financial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5221" cy="3992079"/>
          </a:xfrm>
        </p:spPr>
        <p:txBody>
          <a:bodyPr/>
          <a:lstStyle/>
          <a:p>
            <a:r>
              <a:rPr lang="en-US" dirty="0"/>
              <a:t>Graduate students are eligible at 6 hours or more of graduate courses over the course of the summer</a:t>
            </a:r>
          </a:p>
          <a:p>
            <a:endParaRPr lang="en-US" dirty="0"/>
          </a:p>
          <a:p>
            <a:r>
              <a:rPr lang="en-US" dirty="0"/>
              <a:t>Do not skip questions on the application</a:t>
            </a:r>
          </a:p>
          <a:p>
            <a:pPr lvl="1"/>
            <a:r>
              <a:rPr lang="en-US" dirty="0"/>
              <a:t>Incomplete applications could delay the awarding of summer financial aid</a:t>
            </a:r>
          </a:p>
          <a:p>
            <a:pPr lvl="1"/>
            <a:r>
              <a:rPr lang="en-US" dirty="0"/>
              <a:t>Including the type of aid that you are requesting</a:t>
            </a:r>
          </a:p>
        </p:txBody>
      </p:sp>
    </p:spTree>
    <p:extLst>
      <p:ext uri="{BB962C8B-B14F-4D97-AF65-F5344CB8AC3E}">
        <p14:creationId xmlns:p14="http://schemas.microsoft.com/office/powerpoint/2010/main" val="1689781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Financial Aid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limit of unsubsidized loan is $20,500 minus what you have used for fall and spring = remaining eligibility</a:t>
            </a:r>
          </a:p>
          <a:p>
            <a:endParaRPr lang="en-US" dirty="0"/>
          </a:p>
          <a:p>
            <a:r>
              <a:rPr lang="en-US" dirty="0"/>
              <a:t>Federal Graduate PLUS loans or private educational loans are an option if students have taken out the full amount of eligibility of the Unsubsidized loans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5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Financial Aid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2019-2020 Financial aid</a:t>
            </a:r>
          </a:p>
          <a:p>
            <a:pPr lvl="1"/>
            <a:r>
              <a:rPr lang="en-US" dirty="0"/>
              <a:t>How to apply</a:t>
            </a:r>
          </a:p>
          <a:p>
            <a:pPr lvl="1"/>
            <a:r>
              <a:rPr lang="en-US" dirty="0"/>
              <a:t>Changes to student loans</a:t>
            </a:r>
          </a:p>
          <a:p>
            <a:pPr lvl="1"/>
            <a:r>
              <a:rPr lang="en-US" dirty="0"/>
              <a:t>General information</a:t>
            </a:r>
          </a:p>
          <a:p>
            <a:endParaRPr lang="en-US" dirty="0"/>
          </a:p>
          <a:p>
            <a:r>
              <a:rPr lang="en-US" dirty="0"/>
              <a:t>Summer 2020 Financial aid</a:t>
            </a:r>
          </a:p>
          <a:p>
            <a:pPr lvl="1"/>
            <a:r>
              <a:rPr lang="en-US" dirty="0"/>
              <a:t>How to apply</a:t>
            </a:r>
          </a:p>
          <a:p>
            <a:pPr lvl="1"/>
            <a:r>
              <a:rPr lang="en-US" dirty="0"/>
              <a:t>Types of aid available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824248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i="1" dirty="0"/>
              <a:t>I completed my application today but I don’t see any aid on my account yet?</a:t>
            </a:r>
          </a:p>
          <a:p>
            <a:pPr marL="800100" lvl="1" indent="-342900"/>
            <a:r>
              <a:rPr lang="en-US" b="1" dirty="0"/>
              <a:t>Summer financial aid is a manual process and takes some time to process.  Please allow time for processing.</a:t>
            </a:r>
          </a:p>
          <a:p>
            <a:pPr marL="800100" lvl="1" indent="-342900"/>
            <a:endParaRPr lang="en-US" i="1" dirty="0"/>
          </a:p>
          <a:p>
            <a:pPr marL="342900" lvl="0" indent="-342900"/>
            <a:r>
              <a:rPr lang="en-US" i="1" dirty="0">
                <a:solidFill>
                  <a:prstClr val="black"/>
                </a:solidFill>
              </a:rPr>
              <a:t>Can I receive the Nursing Student loan for summer?</a:t>
            </a:r>
          </a:p>
          <a:p>
            <a:pPr marL="800100" lvl="1" indent="-342900"/>
            <a:r>
              <a:rPr lang="en-US" b="1" dirty="0">
                <a:solidFill>
                  <a:prstClr val="black"/>
                </a:solidFill>
              </a:rPr>
              <a:t>No, this program is not available for summer financial aid.</a:t>
            </a:r>
          </a:p>
          <a:p>
            <a:pPr marL="800100" lvl="1" indent="-342900"/>
            <a:endParaRPr lang="en-US" i="1" dirty="0">
              <a:solidFill>
                <a:prstClr val="black"/>
              </a:solidFill>
            </a:endParaRPr>
          </a:p>
          <a:p>
            <a:pPr marL="342900" indent="-342900"/>
            <a:r>
              <a:rPr lang="en-US" i="1" dirty="0"/>
              <a:t>What if I have used my annual limit for unsubsidized loan as a graduate nursing student?  What aid should I apply for next?</a:t>
            </a:r>
          </a:p>
          <a:p>
            <a:pPr lvl="1"/>
            <a:r>
              <a:rPr lang="en-US" b="1" dirty="0"/>
              <a:t>The next type of aid that we suggest would be the Federal Graduate PLUS loan mentioned earlier in the presentation.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15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9255"/>
            <a:ext cx="10515600" cy="4288449"/>
          </a:xfrm>
        </p:spPr>
        <p:txBody>
          <a:bodyPr>
            <a:normAutofit/>
          </a:bodyPr>
          <a:lstStyle/>
          <a:p>
            <a:pPr marL="342900" indent="-342900"/>
            <a:r>
              <a:rPr lang="en-US" i="1" dirty="0"/>
              <a:t>I indicated that I wanted to apply for a Graduate PLUS loan but no loan has been processed for me.  Where is my Federal Graduate PLUS loan?</a:t>
            </a:r>
          </a:p>
          <a:p>
            <a:pPr marL="800100" lvl="1" indent="-342900"/>
            <a:r>
              <a:rPr lang="en-US" b="1" dirty="0"/>
              <a:t>The application lets the financial aid office know that you plan to apply for the loan.  There is a credit check involved so you must apply at the federal website </a:t>
            </a:r>
            <a:r>
              <a:rPr lang="en-US" b="1" dirty="0">
                <a:hlinkClick r:id="rId3"/>
              </a:rPr>
              <a:t>www.studentloans.gov</a:t>
            </a:r>
            <a:r>
              <a:rPr lang="en-US" b="1" dirty="0"/>
              <a:t> </a:t>
            </a:r>
          </a:p>
          <a:p>
            <a:pPr marL="800100" lvl="1" indent="-342900"/>
            <a:endParaRPr lang="en-US" b="1" dirty="0"/>
          </a:p>
          <a:p>
            <a:pPr marL="342900" indent="-342900"/>
            <a:r>
              <a:rPr lang="en-US" i="1" dirty="0"/>
              <a:t>Do I need to accept my Graduate PLUS loan once I see it on Self Service Carolina?</a:t>
            </a:r>
          </a:p>
          <a:p>
            <a:pPr lvl="1"/>
            <a:r>
              <a:rPr lang="en-US" b="1" dirty="0"/>
              <a:t>No, the application lets us know that you want the loan.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of Student Financial Aid and Scholarships</a:t>
            </a:r>
          </a:p>
          <a:p>
            <a:r>
              <a:rPr lang="en-US" dirty="0"/>
              <a:t>Phone: (803) 777-8134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hlinkClick r:id="rId3"/>
              </a:rPr>
              <a:t>uscfaid@mailbox.sc.edu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50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aid?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2019-2020 FAFSA</a:t>
            </a:r>
          </a:p>
          <a:p>
            <a:pPr lvl="1"/>
            <a:r>
              <a:rPr lang="en-US" dirty="0"/>
              <a:t>School Code = 003448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IRS Data Retrieval Tool (DRT)</a:t>
            </a:r>
          </a:p>
          <a:p>
            <a:pPr lvl="2"/>
            <a:r>
              <a:rPr lang="en-US" dirty="0"/>
              <a:t>Less likely to be selected for verification requiring a federal tax transcript</a:t>
            </a:r>
          </a:p>
          <a:p>
            <a:pPr lvl="2"/>
            <a:r>
              <a:rPr lang="en-US" dirty="0"/>
              <a:t>Required for loan programs through the US Department of Health and Human Services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must answer the question regarding the high school from where you graduated</a:t>
            </a:r>
          </a:p>
        </p:txBody>
      </p:sp>
    </p:spTree>
    <p:extLst>
      <p:ext uri="{BB962C8B-B14F-4D97-AF65-F5344CB8AC3E}">
        <p14:creationId xmlns:p14="http://schemas.microsoft.com/office/powerpoint/2010/main" val="45961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Financial Aid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Service Carolina (</a:t>
            </a:r>
            <a:r>
              <a:rPr lang="en-US" dirty="0">
                <a:solidFill>
                  <a:srgbClr val="0000FF"/>
                </a:solidFill>
              </a:rPr>
              <a:t>my.sc.edu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Online portal for financial aid, fee payment,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4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Aid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Unsubsidized Loans</a:t>
            </a:r>
          </a:p>
          <a:p>
            <a:r>
              <a:rPr lang="en-US" dirty="0"/>
              <a:t>Graduate PLUS Loans</a:t>
            </a:r>
          </a:p>
          <a:p>
            <a:r>
              <a:rPr lang="en-US" dirty="0"/>
              <a:t>Nursing Student Loans</a:t>
            </a:r>
          </a:p>
          <a:p>
            <a:r>
              <a:rPr lang="en-US" dirty="0"/>
              <a:t>NURSE Corps Scholarship</a:t>
            </a:r>
          </a:p>
          <a:p>
            <a:r>
              <a:rPr lang="en-US" dirty="0"/>
              <a:t>National Health Service Corps Scholarship</a:t>
            </a:r>
          </a:p>
          <a:p>
            <a:r>
              <a:rPr lang="en-US" dirty="0"/>
              <a:t>Lettie Pate Whitehead Scholarship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Unsubsidized Loans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Unsubsidized loan amount is up to $20,500/year</a:t>
            </a:r>
          </a:p>
          <a:p>
            <a:pPr lvl="1"/>
            <a:r>
              <a:rPr lang="en-US" dirty="0"/>
              <a:t>Accrues interest as it is applied to your account</a:t>
            </a:r>
          </a:p>
          <a:p>
            <a:endParaRPr lang="en-US" dirty="0"/>
          </a:p>
          <a:p>
            <a:r>
              <a:rPr lang="en-US" dirty="0"/>
              <a:t>Origination fee charged</a:t>
            </a:r>
          </a:p>
          <a:p>
            <a:pPr lvl="1"/>
            <a:r>
              <a:rPr lang="en-US" dirty="0"/>
              <a:t>&lt;1% of loan amount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Must accept, reduce or deny awards on </a:t>
            </a:r>
            <a:r>
              <a:rPr lang="en-US" dirty="0">
                <a:solidFill>
                  <a:srgbClr val="0000FF"/>
                </a:solidFill>
              </a:rPr>
              <a:t>my.sc.edu </a:t>
            </a:r>
          </a:p>
          <a:p>
            <a:pPr lvl="1"/>
            <a:r>
              <a:rPr lang="en-US" dirty="0"/>
              <a:t>Any reductions will be </a:t>
            </a:r>
            <a:r>
              <a:rPr lang="en-US" b="1" u="sng" dirty="0"/>
              <a:t>equally divided</a:t>
            </a:r>
            <a:r>
              <a:rPr lang="en-US" b="1" dirty="0"/>
              <a:t> </a:t>
            </a:r>
            <a:r>
              <a:rPr lang="en-US" dirty="0"/>
              <a:t>between fall and spring on </a:t>
            </a:r>
            <a:r>
              <a:rPr lang="en-US" dirty="0">
                <a:solidFill>
                  <a:srgbClr val="0000FF"/>
                </a:solidFill>
              </a:rPr>
              <a:t>my.sc.edu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3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Loans: 2019-2020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time borrowers must complete: </a:t>
            </a:r>
          </a:p>
          <a:p>
            <a:pPr lvl="1"/>
            <a:r>
              <a:rPr lang="en-US" dirty="0"/>
              <a:t>Master Promissory Note </a:t>
            </a:r>
          </a:p>
          <a:p>
            <a:pPr lvl="2"/>
            <a:r>
              <a:rPr lang="en-US" dirty="0"/>
              <a:t>Link is </a:t>
            </a:r>
            <a:r>
              <a:rPr lang="en-US" dirty="0">
                <a:hlinkClick r:id="rId3"/>
              </a:rPr>
              <a:t>www.studentloans.gov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u="sng" dirty="0"/>
          </a:p>
          <a:p>
            <a:pPr lvl="1"/>
            <a:r>
              <a:rPr lang="en-US" dirty="0"/>
              <a:t>Entrance loan counseling for graduate students</a:t>
            </a:r>
          </a:p>
          <a:p>
            <a:pPr lvl="2"/>
            <a:r>
              <a:rPr lang="en-US" dirty="0"/>
              <a:t>Link is </a:t>
            </a:r>
            <a:r>
              <a:rPr lang="en-US" dirty="0">
                <a:hlinkClick r:id="rId3"/>
              </a:rPr>
              <a:t>www.studentloans.gov</a:t>
            </a:r>
            <a:r>
              <a:rPr lang="en-US" dirty="0"/>
              <a:t> </a:t>
            </a:r>
            <a:endParaRPr lang="en-US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8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PLUS loan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step process</a:t>
            </a:r>
          </a:p>
          <a:p>
            <a:pPr lvl="1"/>
            <a:r>
              <a:rPr lang="en-US" dirty="0"/>
              <a:t>Application</a:t>
            </a:r>
          </a:p>
          <a:p>
            <a:pPr lvl="1"/>
            <a:r>
              <a:rPr lang="en-US" dirty="0"/>
              <a:t>Promissory Note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Origination fee charged</a:t>
            </a:r>
          </a:p>
          <a:p>
            <a:pPr lvl="1"/>
            <a:r>
              <a:rPr lang="en-US" dirty="0"/>
              <a:t>&lt;4% of loan amount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Based on credit approval</a:t>
            </a:r>
          </a:p>
          <a:p>
            <a:pPr lvl="1"/>
            <a:r>
              <a:rPr lang="en-US" dirty="0"/>
              <a:t>May use a co-signer if needed</a:t>
            </a:r>
          </a:p>
          <a:p>
            <a:pPr lvl="2"/>
            <a:r>
              <a:rPr lang="en-US" dirty="0"/>
              <a:t>May need to complete additional loan counseling if student has adverse credit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7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PLUS loan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First time borrowers must complete: </a:t>
            </a:r>
          </a:p>
          <a:p>
            <a:pPr lvl="1"/>
            <a:r>
              <a:rPr lang="en-US" dirty="0"/>
              <a:t>Master Promissory Note </a:t>
            </a:r>
          </a:p>
          <a:p>
            <a:pPr lvl="2"/>
            <a:r>
              <a:rPr lang="en-US" dirty="0"/>
              <a:t>Link is </a:t>
            </a:r>
            <a:r>
              <a:rPr lang="en-US" dirty="0">
                <a:solidFill>
                  <a:srgbClr val="073E87"/>
                </a:solidFill>
                <a:hlinkClick r:id="rId3"/>
              </a:rPr>
              <a:t>www.studentloans.gov</a:t>
            </a:r>
            <a:endParaRPr lang="en-US" dirty="0">
              <a:solidFill>
                <a:srgbClr val="073E87"/>
              </a:solidFill>
            </a:endParaRPr>
          </a:p>
          <a:p>
            <a:pPr lvl="2"/>
            <a:r>
              <a:rPr lang="en-US" dirty="0"/>
              <a:t>If student is required to use an endorser, a promissory note will be required for each loan</a:t>
            </a:r>
          </a:p>
          <a:p>
            <a:pPr marL="914400" lvl="2" indent="0">
              <a:buNone/>
            </a:pPr>
            <a:endParaRPr lang="en-US" u="sng" dirty="0"/>
          </a:p>
          <a:p>
            <a:pPr lvl="1"/>
            <a:r>
              <a:rPr lang="en-US" dirty="0"/>
              <a:t>Entrance loan counseling for graduate students</a:t>
            </a:r>
          </a:p>
          <a:p>
            <a:pPr lvl="2"/>
            <a:r>
              <a:rPr lang="en-US" dirty="0"/>
              <a:t>Link is </a:t>
            </a:r>
            <a:r>
              <a:rPr lang="en-US" dirty="0">
                <a:hlinkClick r:id="rId3"/>
              </a:rPr>
              <a:t>www.studentloans.gov</a:t>
            </a:r>
            <a:r>
              <a:rPr lang="en-US" dirty="0"/>
              <a:t> </a:t>
            </a:r>
            <a:endParaRPr lang="en-US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26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Office of Student Financial Aid and Scholarship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2019-2020 Financial Aid Agenda&amp;quot;&quot;/&gt;&lt;property id=&quot;20307&quot; value=&quot;257&quot;/&gt;&lt;/object&gt;&lt;object type=&quot;3&quot; unique_id=&quot;10005&quot;&gt;&lt;property id=&quot;20148&quot; value=&quot;5&quot;/&gt;&lt;property id=&quot;20300&quot; value=&quot;Slide 23 - &amp;quot;Thanks!&amp;quot;&quot;/&gt;&lt;property id=&quot;20307&quot; value=&quot;258&quot;/&gt;&lt;/object&gt;&lt;object type=&quot;3&quot; unique_id=&quot;10012&quot;&gt;&lt;property id=&quot;20148&quot; value=&quot;5&quot;/&gt;&lt;property id=&quot;20300&quot; value=&quot;Slide 3 - &amp;quot;How do I get aid? &amp;quot;&quot;/&gt;&lt;property id=&quot;20307&quot; value=&quot;268&quot;/&gt;&lt;/object&gt;&lt;object type=&quot;3&quot; unique_id=&quot;10013&quot;&gt;&lt;property id=&quot;20148&quot; value=&quot;5&quot;/&gt;&lt;property id=&quot;20300&quot; value=&quot;Slide 4 - &amp;quot;General Financial Aid Information&amp;quot;&quot;/&gt;&lt;property id=&quot;20307&quot; value=&quot;267&quot;/&gt;&lt;/object&gt;&lt;object type=&quot;3&quot; unique_id=&quot;10014&quot;&gt;&lt;property id=&quot;20148&quot; value=&quot;5&quot;/&gt;&lt;property id=&quot;20300&quot; value=&quot;Slide 5 - &amp;quot;Types of Aid Available&amp;quot;&quot;/&gt;&lt;property id=&quot;20307&quot; value=&quot;266&quot;/&gt;&lt;/object&gt;&lt;object type=&quot;3&quot; unique_id=&quot;10015&quot;&gt;&lt;property id=&quot;20148&quot; value=&quot;5&quot;/&gt;&lt;property id=&quot;20300&quot; value=&quot;Slide 6 - &amp;quot;Direct Unsubsidized Loans &amp;quot;&quot;/&gt;&lt;property id=&quot;20307&quot; value=&quot;265&quot;/&gt;&lt;/object&gt;&lt;object type=&quot;3&quot; unique_id=&quot;10016&quot;&gt;&lt;property id=&quot;20148&quot; value=&quot;5&quot;/&gt;&lt;property id=&quot;20300&quot; value=&quot;Slide 7 - &amp;quot;Direct Loans: 2019-2020 &amp;quot;&quot;/&gt;&lt;property id=&quot;20307&quot; value=&quot;264&quot;/&gt;&lt;/object&gt;&lt;object type=&quot;3&quot; unique_id=&quot;10017&quot;&gt;&lt;property id=&quot;20148&quot; value=&quot;5&quot;/&gt;&lt;property id=&quot;20300&quot; value=&quot;Slide 8 - &amp;quot;Graduate PLUS loan &amp;quot;&quot;/&gt;&lt;property id=&quot;20307&quot; value=&quot;263&quot;/&gt;&lt;/object&gt;&lt;object type=&quot;3&quot; unique_id=&quot;10018&quot;&gt;&lt;property id=&quot;20148&quot; value=&quot;5&quot;/&gt;&lt;property id=&quot;20300&quot; value=&quot;Slide 9 - &amp;quot;Graduate PLUS loan &amp;quot;&quot;/&gt;&lt;property id=&quot;20307&quot; value=&quot;261&quot;/&gt;&lt;/object&gt;&lt;object type=&quot;3&quot; unique_id=&quot;10019&quot;&gt;&lt;property id=&quot;20148&quot; value=&quot;5&quot;/&gt;&lt;property id=&quot;20300&quot; value=&quot;Slide 10 - &amp;quot;Nursing Student Loans US Department of HHS &amp;quot;&quot;/&gt;&lt;property id=&quot;20307&quot; value=&quot;270&quot;/&gt;&lt;/object&gt;&lt;object type=&quot;3&quot; unique_id=&quot;10020&quot;&gt;&lt;property id=&quot;20148&quot; value=&quot;5&quot;/&gt;&lt;property id=&quot;20300&quot; value=&quot;Slide 11 - &amp;quot;Nursing Student Loans US Department of HHS&amp;quot;&quot;/&gt;&lt;property id=&quot;20307&quot; value=&quot;272&quot;/&gt;&lt;/object&gt;&lt;object type=&quot;3&quot; unique_id=&quot;10021&quot;&gt;&lt;property id=&quot;20148&quot; value=&quot;5&quot;/&gt;&lt;property id=&quot;20300&quot; value=&quot;Slide 12 - &amp;quot;NURSE Corps Scholarship Program US Department of HHS&amp;quot;&quot;/&gt;&lt;property id=&quot;20307&quot; value=&quot;271&quot;/&gt;&lt;/object&gt;&lt;object type=&quot;3&quot; unique_id=&quot;10022&quot;&gt;&lt;property id=&quot;20148&quot; value=&quot;5&quot;/&gt;&lt;property id=&quot;20300&quot; value=&quot;Slide 13 - &amp;quot;NURSE Corps Scholarship Program US Department of HHS&amp;quot;&quot;/&gt;&lt;property id=&quot;20307&quot; value=&quot;260&quot;/&gt;&lt;/object&gt;&lt;object type=&quot;3&quot; unique_id=&quot;10023&quot;&gt;&lt;property id=&quot;20148&quot; value=&quot;5&quot;/&gt;&lt;property id=&quot;20300&quot; value=&quot;Slide 14 - &amp;quot;National Health Service Corps Scholarship Program US Department of HHS  &amp;quot;&quot;/&gt;&lt;property id=&quot;20307&quot; value=&quot;279&quot;/&gt;&lt;/object&gt;&lt;object type=&quot;3&quot; unique_id=&quot;10024&quot;&gt;&lt;property id=&quot;20148&quot; value=&quot;5&quot;/&gt;&lt;property id=&quot;20300&quot; value=&quot;Slide 15 - &amp;quot;National Health Service Corps Scholarship Program US Department of HHS&amp;quot;&quot;/&gt;&lt;property id=&quot;20307&quot; value=&quot;278&quot;/&gt;&lt;/object&gt;&lt;object type=&quot;3&quot; unique_id=&quot;10025&quot;&gt;&lt;property id=&quot;20148&quot; value=&quot;5&quot;/&gt;&lt;property id=&quot;20300&quot; value=&quot;Slide 16 - &amp;quot;Lettie Pate Whitehead Scholarship &amp;quot;&quot;/&gt;&lt;property id=&quot;20307&quot; value=&quot;277&quot;/&gt;&lt;/object&gt;&lt;object type=&quot;3&quot; unique_id=&quot;10027&quot;&gt;&lt;property id=&quot;20148&quot; value=&quot;5&quot;/&gt;&lt;property id=&quot;20300&quot; value=&quot;Slide 17 - &amp;quot;Summer Financial Aid&amp;quot;&quot;/&gt;&lt;property id=&quot;20307&quot; value=&quot;280&quot;/&gt;&lt;/object&gt;&lt;object type=&quot;3&quot; unique_id=&quot;10028&quot;&gt;&lt;property id=&quot;20148&quot; value=&quot;5&quot;/&gt;&lt;property id=&quot;20300&quot; value=&quot;Slide 18 - &amp;quot;Summer Financial Aid&amp;quot;&quot;/&gt;&lt;property id=&quot;20307&quot; value=&quot;275&quot;/&gt;&lt;/object&gt;&lt;object type=&quot;3&quot; unique_id=&quot;10029&quot;&gt;&lt;property id=&quot;20148&quot; value=&quot;5&quot;/&gt;&lt;property id=&quot;20300&quot; value=&quot;Slide 19 - &amp;quot;Summer Financial Aid &amp;quot;&quot;/&gt;&lt;property id=&quot;20307&quot; value=&quot;274&quot;/&gt;&lt;/object&gt;&lt;object type=&quot;3&quot; unique_id=&quot;10030&quot;&gt;&lt;property id=&quot;20148&quot; value=&quot;5&quot;/&gt;&lt;property id=&quot;20300&quot; value=&quot;Slide 20 - &amp;quot;FAQ&amp;quot;&quot;/&gt;&lt;property id=&quot;20307&quot; value=&quot;269&quot;/&gt;&lt;/object&gt;&lt;object type=&quot;3&quot; unique_id=&quot;10031&quot;&gt;&lt;property id=&quot;20148&quot; value=&quot;5&quot;/&gt;&lt;property id=&quot;20300&quot; value=&quot;Slide 21 - &amp;quot;FAQ &amp;quot;&quot;/&gt;&lt;property id=&quot;20307&quot; value=&quot;259&quot;/&gt;&lt;/object&gt;&lt;object type=&quot;3&quot; unique_id=&quot;10032&quot;&gt;&lt;property id=&quot;20148&quot; value=&quot;5&quot;/&gt;&lt;property id=&quot;20300&quot; value=&quot;Slide 22 - &amp;quot;Contact Information &amp;quot;&quot;/&gt;&lt;property id=&quot;20307&quot; value=&quot;273&quot;/&gt;&lt;/object&gt;&lt;/object&gt;&lt;object type=&quot;8&quot; unique_id=&quot;100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SC_PPT_Unified_Wide" id="{790933B2-0C32-0348-9D24-A0264B7A0CC5}" vid="{FC5AFAEA-2076-5443-9A1D-6CBB305484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uofsc_ppt_substitute_fonts_wide (1)</Template>
  <TotalTime>82</TotalTime>
  <Words>1006</Words>
  <Application>Microsoft Office PowerPoint</Application>
  <PresentationFormat>Widescreen</PresentationFormat>
  <Paragraphs>171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Impact</vt:lpstr>
      <vt:lpstr>UofSC Simple Theme</vt:lpstr>
      <vt:lpstr>Office of Student Financial Aid and Scholarships</vt:lpstr>
      <vt:lpstr>2019-2020 Financial Aid Agenda</vt:lpstr>
      <vt:lpstr>How do I get aid? </vt:lpstr>
      <vt:lpstr>General Financial Aid Information</vt:lpstr>
      <vt:lpstr>Types of Aid Available</vt:lpstr>
      <vt:lpstr>Direct Unsubsidized Loans </vt:lpstr>
      <vt:lpstr>Direct Loans: 2019-2020 </vt:lpstr>
      <vt:lpstr>Graduate PLUS loan </vt:lpstr>
      <vt:lpstr>Graduate PLUS loan </vt:lpstr>
      <vt:lpstr>Nursing Student Loans US Department of HHS </vt:lpstr>
      <vt:lpstr>Nursing Student Loans US Department of HHS</vt:lpstr>
      <vt:lpstr>NURSE Corps Scholarship Program US Department of HHS</vt:lpstr>
      <vt:lpstr>NURSE Corps Scholarship Program US Department of HHS</vt:lpstr>
      <vt:lpstr>National Health Service Corps Scholarship Program US Department of HHS  </vt:lpstr>
      <vt:lpstr>National Health Service Corps Scholarship Program US Department of HHS</vt:lpstr>
      <vt:lpstr>Lettie Pate Whitehead Scholarship </vt:lpstr>
      <vt:lpstr>Summer Financial Aid</vt:lpstr>
      <vt:lpstr>Summer Financial Aid</vt:lpstr>
      <vt:lpstr>Summer Financial Aid </vt:lpstr>
      <vt:lpstr>FAQ</vt:lpstr>
      <vt:lpstr>FAQ </vt:lpstr>
      <vt:lpstr>Contact Information 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MCCORMICK, JESSICA</dc:creator>
  <cp:lastModifiedBy>JOHNSON, JAN</cp:lastModifiedBy>
  <cp:revision>11</cp:revision>
  <dcterms:created xsi:type="dcterms:W3CDTF">2019-04-09T13:06:59Z</dcterms:created>
  <dcterms:modified xsi:type="dcterms:W3CDTF">2019-10-01T15:53:54Z</dcterms:modified>
</cp:coreProperties>
</file>