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  <p:sldMasterId id="2147483999" r:id="rId2"/>
  </p:sldMasterIdLst>
  <p:notesMasterIdLst>
    <p:notesMasterId r:id="rId28"/>
  </p:notesMasterIdLst>
  <p:sldIdLst>
    <p:sldId id="256" r:id="rId3"/>
    <p:sldId id="270" r:id="rId4"/>
    <p:sldId id="272" r:id="rId5"/>
    <p:sldId id="266" r:id="rId6"/>
    <p:sldId id="274" r:id="rId7"/>
    <p:sldId id="264" r:id="rId8"/>
    <p:sldId id="261" r:id="rId9"/>
    <p:sldId id="260" r:id="rId10"/>
    <p:sldId id="268" r:id="rId11"/>
    <p:sldId id="281" r:id="rId12"/>
    <p:sldId id="269" r:id="rId13"/>
    <p:sldId id="282" r:id="rId14"/>
    <p:sldId id="283" r:id="rId15"/>
    <p:sldId id="284" r:id="rId16"/>
    <p:sldId id="285" r:id="rId17"/>
    <p:sldId id="286" r:id="rId18"/>
    <p:sldId id="289" r:id="rId19"/>
    <p:sldId id="290" r:id="rId20"/>
    <p:sldId id="273" r:id="rId21"/>
    <p:sldId id="271" r:id="rId22"/>
    <p:sldId id="278" r:id="rId23"/>
    <p:sldId id="280" r:id="rId24"/>
    <p:sldId id="288" r:id="rId25"/>
    <p:sldId id="277" r:id="rId26"/>
    <p:sldId id="262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18" autoAdjust="0"/>
  </p:normalViewPr>
  <p:slideViewPr>
    <p:cSldViewPr>
      <p:cViewPr varScale="1">
        <p:scale>
          <a:sx n="87" d="100"/>
          <a:sy n="87" d="100"/>
        </p:scale>
        <p:origin x="853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BEBC0-5B54-4457-B0CF-B4681F195160}" type="datetimeFigureOut">
              <a:rPr lang="en-US" smtClean="0"/>
              <a:t>8/3/2021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FAA2C-BCBF-47C9-81A1-146176EDD3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4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45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31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30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30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30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30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30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304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06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71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7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304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71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68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256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51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29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12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92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136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Aid is processed</a:t>
            </a:r>
            <a:r>
              <a:rPr lang="en-US" baseline="0" dirty="0"/>
              <a:t> 3x a week.  Look at My.sc.edu for aid on Mondays, Tuesdays and Thursdays.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62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71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FAA2C-BCBF-47C9-81A1-146176EDD31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3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88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734056"/>
            <a:ext cx="6858000" cy="2387600"/>
          </a:xfrm>
        </p:spPr>
        <p:txBody>
          <a:bodyPr anchor="b"/>
          <a:lstStyle>
            <a:lvl1pPr algn="ctr">
              <a:defRPr sz="450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13939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1" y="5991634"/>
            <a:ext cx="1940873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1DC1BB-A980-8448-BB01-0788DE434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028" y="4429920"/>
            <a:ext cx="2379945" cy="211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5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004324"/>
            <a:ext cx="1976499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4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2017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004323"/>
            <a:ext cx="199876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17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6"/>
            <a:ext cx="3886200" cy="40437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6"/>
            <a:ext cx="3886200" cy="40437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1" y="6004324"/>
            <a:ext cx="201657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64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3921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3921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004324"/>
            <a:ext cx="201212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5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005975"/>
            <a:ext cx="2003219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004323"/>
            <a:ext cx="1954233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24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004324"/>
            <a:ext cx="2003219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74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" y="6004324"/>
            <a:ext cx="200767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62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656521"/>
            <a:ext cx="7886700" cy="2187986"/>
          </a:xfrm>
        </p:spPr>
        <p:txBody>
          <a:bodyPr anchor="t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7" y="4867950"/>
            <a:ext cx="4120346" cy="1500187"/>
          </a:xfrm>
        </p:spPr>
        <p:txBody>
          <a:bodyPr anchor="b"/>
          <a:lstStyle>
            <a:lvl1pPr marL="0" indent="0" algn="l"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EDFD73-0710-2244-860D-4BA6234A0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461" y="5555415"/>
            <a:ext cx="2169215" cy="120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1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081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72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24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24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880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722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7225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89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719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719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505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314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609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579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772" y="4441416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0772" y="612775"/>
            <a:ext cx="5486400" cy="3671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0772" y="5008154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822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71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ttom garnet bar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4895"/>
            <a:ext cx="9144000" cy="88310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B20808-E4DD-4B7E-BADB-3F8C0A58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163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00432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00432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A0032F1-0121-BE4C-B781-236291AD7975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6753" t="32288" r="7080" b="30327"/>
          <a:stretch/>
        </p:blipFill>
        <p:spPr>
          <a:xfrm>
            <a:off x="6767135" y="5946775"/>
            <a:ext cx="2021541" cy="48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0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c.edu/study/colleges_schools/medicine/centers_and_institutes_new/center_for_rural_and_primary_healthcare/loan_forgiveness_program/index.php" TargetMode="Externa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uscfaid@mailbox.sc.ed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676400"/>
            <a:ext cx="31051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 descr="subtitle Office of Student Financial Aid and Scholarships"/>
          <p:cNvSpPr txBox="1">
            <a:spLocks noGrp="1"/>
          </p:cNvSpPr>
          <p:nvPr>
            <p:ph type="title" idx="4294967295"/>
          </p:nvPr>
        </p:nvSpPr>
        <p:spPr>
          <a:xfrm>
            <a:off x="1295400" y="4366052"/>
            <a:ext cx="6858000" cy="64633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Office of Student Financial Aid and Scholarship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College of Nursing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Graduate PLUS loan</a:t>
            </a:r>
            <a:br>
              <a:rPr lang="en-US" dirty="0"/>
            </a:br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>
            <a:normAutofit lnSpcReduction="10000"/>
          </a:bodyPr>
          <a:lstStyle/>
          <a:p>
            <a:pPr marL="301943" lvl="1" indent="0">
              <a:buNone/>
            </a:pPr>
            <a:endParaRPr lang="en-US" dirty="0"/>
          </a:p>
          <a:p>
            <a:pPr lvl="0">
              <a:buClr>
                <a:srgbClr val="31B6FD"/>
              </a:buClr>
            </a:pPr>
            <a:r>
              <a:rPr lang="en-US" dirty="0"/>
              <a:t>First time borrowers must complete: </a:t>
            </a:r>
          </a:p>
          <a:p>
            <a:pPr lvl="1">
              <a:buClr>
                <a:srgbClr val="31B6FD"/>
              </a:buClr>
            </a:pPr>
            <a:r>
              <a:rPr lang="en-US" sz="2400" dirty="0"/>
              <a:t>Master Promissory Note </a:t>
            </a:r>
            <a:endParaRPr lang="en-US" sz="2400" u="sng" dirty="0"/>
          </a:p>
          <a:p>
            <a:pPr lvl="2">
              <a:buClr>
                <a:srgbClr val="31B6FD"/>
              </a:buClr>
            </a:pPr>
            <a:r>
              <a:rPr lang="en-US" sz="2400" dirty="0"/>
              <a:t>Link is </a:t>
            </a:r>
            <a:r>
              <a:rPr lang="en-US" sz="2400" dirty="0">
                <a:hlinkClick r:id="rId3"/>
              </a:rPr>
              <a:t>www.studentloans.gov</a:t>
            </a:r>
            <a:endParaRPr lang="en-US" sz="2400" dirty="0"/>
          </a:p>
          <a:p>
            <a:pPr lvl="2">
              <a:buClr>
                <a:srgbClr val="31B6FD"/>
              </a:buClr>
            </a:pPr>
            <a:r>
              <a:rPr lang="en-US" sz="2400" dirty="0"/>
              <a:t>If student is required to use an endorser, a promissory note will be required for each loan</a:t>
            </a:r>
          </a:p>
          <a:p>
            <a:pPr lvl="2">
              <a:buClr>
                <a:srgbClr val="31B6FD"/>
              </a:buClr>
              <a:buNone/>
            </a:pPr>
            <a:endParaRPr lang="en-US" sz="2400" dirty="0"/>
          </a:p>
          <a:p>
            <a:pPr lvl="1">
              <a:buClr>
                <a:srgbClr val="31B6FD"/>
              </a:buClr>
            </a:pPr>
            <a:r>
              <a:rPr lang="en-US" sz="2400" dirty="0"/>
              <a:t>Entrance loan counseling for graduate students</a:t>
            </a:r>
          </a:p>
          <a:p>
            <a:pPr lvl="2">
              <a:buClr>
                <a:srgbClr val="31B6FD"/>
              </a:buClr>
            </a:pPr>
            <a:r>
              <a:rPr lang="en-US" sz="2400" dirty="0"/>
              <a:t>Link is www.studentloans.gov</a:t>
            </a:r>
            <a:endParaRPr lang="en-US" sz="2400" b="1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88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Nursing Student Loans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US Department of HHS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5% fixed interest rate with at 9 month grace period</a:t>
            </a:r>
          </a:p>
          <a:p>
            <a:endParaRPr lang="en-US" dirty="0"/>
          </a:p>
          <a:p>
            <a:r>
              <a:rPr lang="en-US" dirty="0"/>
              <a:t>Electronic application is available on USC Financial Aid website under student forms for 2021-2022</a:t>
            </a:r>
          </a:p>
          <a:p>
            <a:pPr>
              <a:buClr>
                <a:srgbClr val="31B6FD"/>
              </a:buClr>
            </a:pPr>
            <a:endParaRPr lang="en-US" b="1" u="sng" dirty="0"/>
          </a:p>
          <a:p>
            <a:pPr>
              <a:buClr>
                <a:srgbClr val="31B6FD"/>
              </a:buClr>
            </a:pPr>
            <a:r>
              <a:rPr lang="en-US" b="1" u="sng" dirty="0"/>
              <a:t>Must use DRT to input tax information into the FAFSA to be considered for this program</a:t>
            </a:r>
          </a:p>
          <a:p>
            <a:endParaRPr lang="en-US" dirty="0"/>
          </a:p>
          <a:p>
            <a:r>
              <a:rPr lang="en-US" dirty="0"/>
              <a:t>Must be accepted on Self Service Carolina.</a:t>
            </a:r>
          </a:p>
          <a:p>
            <a:endParaRPr lang="en-US" dirty="0"/>
          </a:p>
          <a:p>
            <a:pPr lvl="2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67157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Nursing Student Loans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US Department of HHS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Promissory note and Loan counseling required</a:t>
            </a:r>
          </a:p>
          <a:p>
            <a:pPr lvl="1"/>
            <a:r>
              <a:rPr lang="en-US" dirty="0"/>
              <a:t>The Bursar’s office/ECSI collects this electronic paperwork and will send instructions via email</a:t>
            </a:r>
          </a:p>
          <a:p>
            <a:endParaRPr lang="en-US" dirty="0"/>
          </a:p>
          <a:p>
            <a:pPr lvl="2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91418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NURSE Corps Scholarship Program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US Department of HHS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The NURSE Corps Scholarship Program provides nursing students with financial support in exchange for a commitment to serve at least two-years in a qualifying NURSE Corps site.</a:t>
            </a:r>
          </a:p>
          <a:p>
            <a:endParaRPr lang="en-US" dirty="0"/>
          </a:p>
          <a:p>
            <a:r>
              <a:rPr lang="en-US" dirty="0"/>
              <a:t>Application deadline is in the spring for the upcoming year.</a:t>
            </a:r>
          </a:p>
          <a:p>
            <a:endParaRPr lang="en-US" dirty="0"/>
          </a:p>
          <a:p>
            <a:r>
              <a:rPr lang="en-US" dirty="0"/>
              <a:t>More information available at:  http://www.hrsa.gov/loanscholarships/scholarships/Nursing/index.html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1705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NURSE Corps Scholarship Program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US Department of HHS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Participants receive:</a:t>
            </a:r>
          </a:p>
          <a:p>
            <a:pPr lvl="1">
              <a:buFont typeface="Arial"/>
              <a:buChar char="•"/>
            </a:pPr>
            <a:r>
              <a:rPr lang="en-US" dirty="0"/>
              <a:t>tuition</a:t>
            </a:r>
          </a:p>
          <a:p>
            <a:pPr lvl="1">
              <a:buFont typeface="Arial"/>
              <a:buChar char="•"/>
            </a:pPr>
            <a:r>
              <a:rPr lang="en-US" dirty="0"/>
              <a:t>eligible fees</a:t>
            </a:r>
          </a:p>
          <a:p>
            <a:pPr lvl="1">
              <a:buFont typeface="Arial"/>
              <a:buChar char="•"/>
            </a:pPr>
            <a:r>
              <a:rPr lang="en-US" dirty="0"/>
              <a:t>other reasonable costs, such as books, clinical supplies/instruments and uniforms.</a:t>
            </a:r>
          </a:p>
          <a:p>
            <a:pPr lvl="1">
              <a:buFont typeface="Arial"/>
              <a:buChar char="•"/>
            </a:pPr>
            <a:r>
              <a:rPr lang="en-US" dirty="0"/>
              <a:t>monthly stipend</a:t>
            </a:r>
          </a:p>
          <a:p>
            <a:endParaRPr lang="en-US" dirty="0"/>
          </a:p>
          <a:p>
            <a:pPr lvl="2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308474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7147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National Health Service Corps Scholarship Program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US Department of HHS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if you are committed to primary care and accepted to or enrolled in an accredited U.S. school in one of the following primary care disciplines:</a:t>
            </a:r>
          </a:p>
          <a:p>
            <a:pPr lvl="1">
              <a:buFont typeface="Arial"/>
              <a:buChar char="•"/>
            </a:pPr>
            <a:r>
              <a:rPr lang="en-US" dirty="0"/>
              <a:t>Nurse Practitioners</a:t>
            </a:r>
          </a:p>
          <a:p>
            <a:pPr lvl="1">
              <a:buFont typeface="Arial"/>
              <a:buChar char="•"/>
            </a:pPr>
            <a:r>
              <a:rPr lang="en-US" dirty="0"/>
              <a:t>Certified Nurse-Midwives</a:t>
            </a:r>
          </a:p>
          <a:p>
            <a:pPr lvl="1">
              <a:buFont typeface="Arial"/>
              <a:buChar char="•"/>
            </a:pPr>
            <a:r>
              <a:rPr lang="en-US" dirty="0"/>
              <a:t>Doctor of Nursing Practice (DNP)</a:t>
            </a:r>
          </a:p>
          <a:p>
            <a:endParaRPr lang="en-US" dirty="0"/>
          </a:p>
          <a:p>
            <a:pPr lvl="0">
              <a:buClr>
                <a:srgbClr val="31B6FD"/>
              </a:buClr>
            </a:pPr>
            <a:r>
              <a:rPr lang="en-US" dirty="0">
                <a:solidFill>
                  <a:srgbClr val="073E87"/>
                </a:solidFill>
              </a:rPr>
              <a:t>Spring application deadline</a:t>
            </a:r>
          </a:p>
          <a:p>
            <a:endParaRPr lang="en-US" dirty="0"/>
          </a:p>
          <a:p>
            <a:r>
              <a:rPr lang="en-US" dirty="0"/>
              <a:t>More information available at:  http://nhsc.hrsa.gov/scholarships/index.html</a:t>
            </a:r>
          </a:p>
          <a:p>
            <a:pPr lvl="2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80857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7147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National Health Service Corps Scholarship Program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US Department of HHS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scholarship pays </a:t>
            </a:r>
            <a:r>
              <a:rPr lang="en-US" b="1" dirty="0"/>
              <a:t>tuition, fees, other educational costs, and provides a living stipend</a:t>
            </a:r>
            <a:r>
              <a:rPr lang="en-US" dirty="0"/>
              <a:t> in return for </a:t>
            </a:r>
            <a:r>
              <a:rPr lang="en-US" b="1" dirty="0"/>
              <a:t>a commitment to work at least 2 years</a:t>
            </a:r>
            <a:r>
              <a:rPr lang="en-US" dirty="0"/>
              <a:t> at an NHSC-approved site in a medically underserved community.</a:t>
            </a:r>
          </a:p>
          <a:p>
            <a:pPr lvl="1"/>
            <a:endParaRPr lang="en-US" b="1" u="sng" dirty="0"/>
          </a:p>
          <a:p>
            <a:pPr lvl="1"/>
            <a:r>
              <a:rPr lang="en-US" dirty="0"/>
              <a:t>Service begins upon graduation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94406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 Rural Health Loan Forgiveness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Available to students in a APRN program</a:t>
            </a:r>
          </a:p>
          <a:p>
            <a:endParaRPr lang="en-US" dirty="0"/>
          </a:p>
          <a:p>
            <a:r>
              <a:rPr lang="en-US" dirty="0"/>
              <a:t>If eligible, would receive funding of up to $20,000 per year for a maximum of 2 years and $40,000.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48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 Rural Health Loan Forgiveness Program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must agree to practice in a primary care or a critical need specialty at a SC practice in a rural area after you graduate.</a:t>
            </a:r>
          </a:p>
          <a:p>
            <a:r>
              <a:rPr lang="en-US" dirty="0"/>
              <a:t>The term of service is a minimum of 3 years</a:t>
            </a:r>
          </a:p>
          <a:p>
            <a:r>
              <a:rPr lang="en-US" dirty="0"/>
              <a:t>After that time, the loan would be forgiven.</a:t>
            </a:r>
          </a:p>
          <a:p>
            <a:endParaRPr lang="en-US" dirty="0"/>
          </a:p>
          <a:p>
            <a:r>
              <a:rPr lang="en-US" dirty="0"/>
              <a:t>Program website:</a:t>
            </a:r>
          </a:p>
          <a:p>
            <a:r>
              <a:rPr lang="en-US" dirty="0">
                <a:hlinkClick r:id="rId2"/>
              </a:rPr>
              <a:t>https://sc.edu/study/colleges_schools/medicine/centers_and_institutes_new/center_for_rural_and_primary_healthcare/loan_forgiveness_program/index.php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20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Summer Financial Aid</a:t>
            </a:r>
          </a:p>
        </p:txBody>
      </p:sp>
    </p:spTree>
    <p:extLst>
      <p:ext uri="{BB962C8B-B14F-4D97-AF65-F5344CB8AC3E}">
        <p14:creationId xmlns:p14="http://schemas.microsoft.com/office/powerpoint/2010/main" val="36421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38400"/>
            <a:ext cx="7010400" cy="3687762"/>
          </a:xfrm>
        </p:spPr>
        <p:txBody>
          <a:bodyPr/>
          <a:lstStyle/>
          <a:p>
            <a:r>
              <a:rPr lang="en-US" dirty="0"/>
              <a:t>2021-2022 Financial aid</a:t>
            </a:r>
          </a:p>
          <a:p>
            <a:pPr lvl="1"/>
            <a:r>
              <a:rPr lang="en-US" dirty="0"/>
              <a:t>How to apply</a:t>
            </a:r>
          </a:p>
          <a:p>
            <a:pPr lvl="1"/>
            <a:r>
              <a:rPr lang="en-US" dirty="0"/>
              <a:t>Changes to student loans</a:t>
            </a:r>
          </a:p>
          <a:p>
            <a:pPr lvl="1"/>
            <a:r>
              <a:rPr lang="en-US" dirty="0"/>
              <a:t>General information</a:t>
            </a:r>
          </a:p>
          <a:p>
            <a:pPr lvl="1"/>
            <a:endParaRPr lang="en-US" dirty="0"/>
          </a:p>
          <a:p>
            <a:r>
              <a:rPr lang="en-US" dirty="0"/>
              <a:t>Summer 2022 Financial aid</a:t>
            </a:r>
          </a:p>
          <a:p>
            <a:pPr lvl="1"/>
            <a:r>
              <a:rPr lang="en-US" dirty="0"/>
              <a:t>How to apply</a:t>
            </a:r>
          </a:p>
          <a:p>
            <a:pPr lvl="1"/>
            <a:r>
              <a:rPr lang="en-US" dirty="0"/>
              <a:t>Types of available aid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935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Summer  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Summer is considered to be the end of the academic year for financial aid purposes</a:t>
            </a:r>
          </a:p>
          <a:p>
            <a:pPr lvl="1"/>
            <a:r>
              <a:rPr lang="en-US" dirty="0"/>
              <a:t>For example, summer 2022 aid would be processed based on the 2021-2022 FAFSA and the application is listed under the 2021-2022 financial aid section of My.SC.edu</a:t>
            </a:r>
          </a:p>
          <a:p>
            <a:endParaRPr lang="en-US" dirty="0"/>
          </a:p>
          <a:p>
            <a:r>
              <a:rPr lang="en-US" dirty="0"/>
              <a:t>Complete Financial Aid application on My.sc.edu to indicate aid requested and enrollment schedule</a:t>
            </a:r>
          </a:p>
          <a:p>
            <a:pPr lvl="1"/>
            <a:r>
              <a:rPr lang="en-US" dirty="0"/>
              <a:t>Available April 1</a:t>
            </a:r>
            <a:r>
              <a:rPr lang="en-US" baseline="30000" dirty="0"/>
              <a:t>st  </a:t>
            </a:r>
            <a:r>
              <a:rPr lang="en-US" dirty="0"/>
              <a:t> through June 1</a:t>
            </a:r>
            <a:r>
              <a:rPr lang="en-US" baseline="30000" dirty="0"/>
              <a:t>st</a:t>
            </a:r>
            <a:r>
              <a:rPr lang="en-US" dirty="0"/>
              <a:t> financial aid section of My.sc.edu.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44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Summer  Financial Aid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Graduate students are eligible at 6 hours or more of graduate courses over the course of the summer</a:t>
            </a:r>
          </a:p>
          <a:p>
            <a:endParaRPr lang="en-US" dirty="0"/>
          </a:p>
          <a:p>
            <a:r>
              <a:rPr lang="en-US" dirty="0"/>
              <a:t>Don’t skip questions on the application</a:t>
            </a:r>
          </a:p>
          <a:p>
            <a:pPr lvl="1"/>
            <a:r>
              <a:rPr lang="en-US" dirty="0"/>
              <a:t>Incomplete applications could delay the awarding of summer financial aid</a:t>
            </a:r>
          </a:p>
          <a:p>
            <a:pPr lvl="1"/>
            <a:r>
              <a:rPr lang="en-US" dirty="0"/>
              <a:t>Including the type of aid that you are requesting.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6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Summer  Financial Aid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page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Annual limit of unsubsidized loan is $20,500 minus what you have used for fall and spring=remaining eligibility.</a:t>
            </a:r>
          </a:p>
          <a:p>
            <a:endParaRPr lang="en-US" dirty="0"/>
          </a:p>
          <a:p>
            <a:r>
              <a:rPr lang="en-US" dirty="0"/>
              <a:t>Federal Graduate PLUS loans or private educational loans are an option if students have taken out the full amount of eligibility of the Unsubsidized loans.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63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FAQ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791" y="1828800"/>
            <a:ext cx="79231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completed my application today but I don’t see any aid on my account yet?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Summer financial aid is a manual process and takes some time to process.  Please allow time for processing.</a:t>
            </a:r>
          </a:p>
          <a:p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Can I receive the Nursing Student loan for summer?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</a:rPr>
              <a:t>No, this program is not available for summer financial aid.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if I have used my annual limit for unsubsidized loan as a graduate nursing student?  What aid should I apply for next?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next type of aid that we suggest would be the Federal Graduate PLUS loan mentioned earlier in the presentation.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900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FAQ cont.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indicated that I wanted to apply for a graduate plus loan but no loan has been processed for me.  Where is my Federal Graduate PLUS loan?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The application lets the financial aid office know that you plan to apply for the loan.  There is a credit check involved so you must apply at the federal website.  www.studentloans.gov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I need to accept my Graduate PLUS loan once I see it on Self-Service Carolina?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No the application lets us know that you want the loan.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30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sz="2400" dirty="0"/>
              <a:t>Office of Student Financial Aid and Scholarships</a:t>
            </a:r>
          </a:p>
          <a:p>
            <a:pPr algn="ctr">
              <a:buNone/>
            </a:pPr>
            <a:r>
              <a:rPr lang="en-US" sz="2400" dirty="0"/>
              <a:t>Phone: (803)777-8134</a:t>
            </a:r>
          </a:p>
          <a:p>
            <a:pPr algn="ctr">
              <a:buNone/>
            </a:pPr>
            <a:r>
              <a:rPr lang="en-US" sz="2400" dirty="0">
                <a:solidFill>
                  <a:srgbClr val="FF0000"/>
                </a:solidFill>
                <a:hlinkClick r:id="rId3"/>
              </a:rPr>
              <a:t>uscfaid@mailbox.sc.edu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2021-2022 Financial Aid</a:t>
            </a:r>
          </a:p>
        </p:txBody>
      </p:sp>
    </p:spTree>
    <p:extLst>
      <p:ext uri="{BB962C8B-B14F-4D97-AF65-F5344CB8AC3E}">
        <p14:creationId xmlns:p14="http://schemas.microsoft.com/office/powerpoint/2010/main" val="224992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do I get aid?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86000" y="1600200"/>
            <a:ext cx="3520440" cy="457200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8200" y="2209800"/>
            <a:ext cx="7543800" cy="4191000"/>
          </a:xfrm>
        </p:spPr>
        <p:txBody>
          <a:bodyPr/>
          <a:lstStyle/>
          <a:p>
            <a:r>
              <a:rPr lang="en-US" dirty="0"/>
              <a:t>Complete 2021-2022 FAFSA</a:t>
            </a:r>
          </a:p>
          <a:p>
            <a:pPr lvl="1"/>
            <a:r>
              <a:rPr lang="en-US" dirty="0"/>
              <a:t>School Code = 003448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IRS data retrieval tool (DRT)</a:t>
            </a:r>
          </a:p>
          <a:p>
            <a:pPr lvl="2"/>
            <a:r>
              <a:rPr lang="en-US" dirty="0"/>
              <a:t>Less likely to be selected for verification requiring a federal tax transcript</a:t>
            </a:r>
          </a:p>
          <a:p>
            <a:pPr lvl="2"/>
            <a:r>
              <a:rPr lang="en-US" dirty="0"/>
              <a:t>Required for loan programs through the US Department of Health and Human Services</a:t>
            </a:r>
          </a:p>
          <a:p>
            <a:pPr marL="627063" lvl="2" indent="0">
              <a:buNone/>
            </a:pPr>
            <a:endParaRPr lang="en-US" dirty="0"/>
          </a:p>
          <a:p>
            <a:pPr lvl="1"/>
            <a:r>
              <a:rPr lang="en-US" dirty="0"/>
              <a:t>You must answer the question regarding the High school from where you graduated.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General Financial Aid Information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 Service Carolina</a:t>
            </a:r>
          </a:p>
          <a:p>
            <a:pPr lvl="1"/>
            <a:r>
              <a:rPr lang="en-US" dirty="0"/>
              <a:t>Online portal for financial aid, fee payment, etc.</a:t>
            </a:r>
          </a:p>
          <a:p>
            <a:pPr marL="30194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Available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Unsubsidized Loans</a:t>
            </a:r>
          </a:p>
          <a:p>
            <a:r>
              <a:rPr lang="en-US" dirty="0"/>
              <a:t>Graduate PLUS Loans</a:t>
            </a:r>
          </a:p>
          <a:p>
            <a:r>
              <a:rPr lang="en-US" dirty="0"/>
              <a:t>Nursing Student Loans</a:t>
            </a:r>
          </a:p>
          <a:p>
            <a:pPr lvl="0">
              <a:buClr>
                <a:srgbClr val="31B6FD"/>
              </a:buClr>
            </a:pPr>
            <a:r>
              <a:rPr lang="en-US" dirty="0"/>
              <a:t>NURSE Corps Scholarship</a:t>
            </a:r>
          </a:p>
          <a:p>
            <a:r>
              <a:rPr lang="en-US" dirty="0"/>
              <a:t>National Health Service Corps Scholarship</a:t>
            </a:r>
          </a:p>
          <a:p>
            <a:r>
              <a:rPr lang="en-US" dirty="0"/>
              <a:t>SC Rural Health Loan Forgiveness Program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Direct Unsubsidized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Unsubsidized loan amount is up to $20,500/year</a:t>
            </a:r>
          </a:p>
          <a:p>
            <a:pPr lvl="1"/>
            <a:r>
              <a:rPr lang="en-US" dirty="0"/>
              <a:t>Accrues interest as it is applied to your account</a:t>
            </a:r>
          </a:p>
          <a:p>
            <a:pPr marL="301943" lvl="1" indent="0">
              <a:buNone/>
            </a:pPr>
            <a:endParaRPr lang="en-US" dirty="0"/>
          </a:p>
          <a:p>
            <a:r>
              <a:rPr lang="en-US" dirty="0"/>
              <a:t>Origination fee charged</a:t>
            </a:r>
          </a:p>
          <a:p>
            <a:pPr lvl="1"/>
            <a:r>
              <a:rPr lang="en-US" dirty="0"/>
              <a:t>&lt;1% of loan amount</a:t>
            </a:r>
          </a:p>
          <a:p>
            <a:pPr lvl="1"/>
            <a:endParaRPr lang="en-US" dirty="0"/>
          </a:p>
          <a:p>
            <a:pPr>
              <a:buClr>
                <a:srgbClr val="31B6FD"/>
              </a:buClr>
            </a:pPr>
            <a:r>
              <a:rPr lang="en-US" sz="2600" dirty="0"/>
              <a:t>Must accept, reduce or deny Awards on My.sc.edu</a:t>
            </a:r>
          </a:p>
          <a:p>
            <a:pPr lvl="1">
              <a:buClr>
                <a:srgbClr val="31B6FD"/>
              </a:buClr>
            </a:pPr>
            <a:r>
              <a:rPr lang="en-US" dirty="0"/>
              <a:t>Any reductions will be </a:t>
            </a:r>
            <a:r>
              <a:rPr lang="en-US" b="1" u="sng" dirty="0"/>
              <a:t>equally divided </a:t>
            </a:r>
            <a:r>
              <a:rPr lang="en-US" dirty="0"/>
              <a:t>between fall and spring on My.sc.edu</a:t>
            </a:r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Direct Loans: 2021-2022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First time borrowers must complete: </a:t>
            </a:r>
          </a:p>
          <a:p>
            <a:pPr lvl="1"/>
            <a:r>
              <a:rPr lang="en-US" sz="2400" dirty="0"/>
              <a:t>Master Promissory Note </a:t>
            </a:r>
            <a:endParaRPr lang="en-US" sz="2400" u="sng" dirty="0"/>
          </a:p>
          <a:p>
            <a:pPr lvl="2"/>
            <a:r>
              <a:rPr lang="en-US" sz="2400" dirty="0"/>
              <a:t>Link is www.studentloans.gov</a:t>
            </a:r>
          </a:p>
          <a:p>
            <a:pPr lvl="2">
              <a:buNone/>
            </a:pPr>
            <a:endParaRPr lang="en-US" sz="2400" dirty="0"/>
          </a:p>
          <a:p>
            <a:pPr lvl="1"/>
            <a:r>
              <a:rPr lang="en-US" sz="2400" dirty="0"/>
              <a:t>Entrance loan counseling for graduate students</a:t>
            </a:r>
          </a:p>
          <a:p>
            <a:pPr lvl="2"/>
            <a:r>
              <a:rPr lang="en-US" sz="2400" dirty="0"/>
              <a:t>Link is www.studentloans.gov</a:t>
            </a:r>
            <a:endParaRPr lang="en-US" sz="2400" b="1" dirty="0">
              <a:solidFill>
                <a:schemeClr val="tx1"/>
              </a:solidFill>
            </a:endParaRPr>
          </a:p>
          <a:p>
            <a:pPr lvl="2">
              <a:buNone/>
            </a:pPr>
            <a:endParaRPr lang="en-US" sz="2400" dirty="0"/>
          </a:p>
          <a:p>
            <a:pPr>
              <a:buNone/>
            </a:pPr>
            <a:r>
              <a:rPr lang="en-US" sz="2800" dirty="0"/>
              <a:t>	</a:t>
            </a:r>
          </a:p>
          <a:p>
            <a:pPr lvl="2">
              <a:buNone/>
            </a:pPr>
            <a:endParaRPr lang="en-US" sz="2000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Graduate PLUS loan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725333"/>
          </a:xfrm>
        </p:spPr>
        <p:txBody>
          <a:bodyPr>
            <a:normAutofit fontScale="25000" lnSpcReduction="20000"/>
          </a:bodyPr>
          <a:lstStyle/>
          <a:p>
            <a:pPr marL="301943" lvl="1" indent="0">
              <a:buNone/>
            </a:pPr>
            <a:endParaRPr lang="en-US" dirty="0"/>
          </a:p>
          <a:p>
            <a:r>
              <a:rPr lang="en-US" sz="7200" dirty="0"/>
              <a:t>Two step process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7200" dirty="0">
                <a:solidFill>
                  <a:schemeClr val="tx1"/>
                </a:solidFill>
              </a:rPr>
              <a:t>Application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7200" dirty="0">
                <a:solidFill>
                  <a:schemeClr val="tx1"/>
                </a:solidFill>
              </a:rPr>
              <a:t>Promissory note</a:t>
            </a:r>
          </a:p>
          <a:p>
            <a:pPr>
              <a:buNone/>
            </a:pPr>
            <a:endParaRPr lang="en-US" sz="7200" dirty="0"/>
          </a:p>
          <a:p>
            <a:r>
              <a:rPr lang="en-US" sz="7200" dirty="0"/>
              <a:t>Origination fee charged</a:t>
            </a:r>
          </a:p>
          <a:p>
            <a:pPr lvl="1"/>
            <a:r>
              <a:rPr lang="en-US" sz="7200" dirty="0"/>
              <a:t>&lt;4% of loan amount</a:t>
            </a:r>
          </a:p>
          <a:p>
            <a:pPr lvl="1"/>
            <a:endParaRPr lang="en-US" sz="7200" dirty="0"/>
          </a:p>
          <a:p>
            <a:pPr lvl="0">
              <a:buClr>
                <a:srgbClr val="31B6FD"/>
              </a:buClr>
            </a:pPr>
            <a:r>
              <a:rPr lang="en-US" sz="7200" dirty="0"/>
              <a:t>Based on credit approval</a:t>
            </a:r>
          </a:p>
          <a:p>
            <a:pPr lvl="1">
              <a:buClr>
                <a:srgbClr val="31B6FD"/>
              </a:buClr>
            </a:pPr>
            <a:r>
              <a:rPr lang="en-US" sz="7200" dirty="0"/>
              <a:t>May use a co-signer if needed</a:t>
            </a:r>
          </a:p>
          <a:p>
            <a:pPr lvl="2">
              <a:buClr>
                <a:srgbClr val="31B6FD"/>
              </a:buClr>
            </a:pPr>
            <a:r>
              <a:rPr lang="en-US" sz="7000" dirty="0"/>
              <a:t>May need to complete additional loan counseling if student has adverse credit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96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Office of Student Financial Aid and Scholarship&amp;#x0D;College of Nurs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Agenda&amp;quot;&quot;/&gt;&lt;property id=&quot;20307&quot; value=&quot;270&quot;/&gt;&lt;/object&gt;&lt;object type=&quot;3&quot; unique_id=&quot;10005&quot;&gt;&lt;property id=&quot;20148&quot; value=&quot;5&quot;/&gt;&lt;property id=&quot;20300&quot; value=&quot;Slide 3 - &amp;quot;2021-2022 Financial Aid&amp;quot;&quot;/&gt;&lt;property id=&quot;20307&quot; value=&quot;272&quot;/&gt;&lt;/object&gt;&lt;object type=&quot;3&quot; unique_id=&quot;10006&quot;&gt;&lt;property id=&quot;20148&quot; value=&quot;5&quot;/&gt;&lt;property id=&quot;20300&quot; value=&quot;Slide 4 - &amp;quot;How do I get aid?&amp;quot;&quot;/&gt;&lt;property id=&quot;20307&quot; value=&quot;266&quot;/&gt;&lt;/object&gt;&lt;object type=&quot;3&quot; unique_id=&quot;10007&quot;&gt;&lt;property id=&quot;20148&quot; value=&quot;5&quot;/&gt;&lt;property id=&quot;20300&quot; value=&quot;Slide 5 - &amp;quot;General Financial Aid Information&amp;quot;&quot;/&gt;&lt;property id=&quot;20307&quot; value=&quot;274&quot;/&gt;&lt;/object&gt;&lt;object type=&quot;3&quot; unique_id=&quot;10008&quot;&gt;&lt;property id=&quot;20148&quot; value=&quot;5&quot;/&gt;&lt;property id=&quot;20300&quot; value=&quot;Slide 6 - &amp;quot;Available aid&amp;quot;&quot;/&gt;&lt;property id=&quot;20307&quot; value=&quot;264&quot;/&gt;&lt;/object&gt;&lt;object type=&quot;3&quot; unique_id=&quot;10009&quot;&gt;&lt;property id=&quot;20148&quot; value=&quot;5&quot;/&gt;&lt;property id=&quot;20300&quot; value=&quot;Slide 7 - &amp;quot;Direct Unsubsidized loans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Direct Loans: 2021-2022 &amp;quot;&quot;/&gt;&lt;property id=&quot;20307&quot; value=&quot;260&quot;/&gt;&lt;/object&gt;&lt;object type=&quot;3&quot; unique_id=&quot;10011&quot;&gt;&lt;property id=&quot;20148&quot; value=&quot;5&quot;/&gt;&lt;property id=&quot;20300&quot; value=&quot;Slide 9 - &amp;quot;Graduate PLUS loan &amp;quot;&quot;/&gt;&lt;property id=&quot;20307&quot; value=&quot;268&quot;/&gt;&lt;/object&gt;&lt;object type=&quot;3&quot; unique_id=&quot;10012&quot;&gt;&lt;property id=&quot;20148&quot; value=&quot;5&quot;/&gt;&lt;property id=&quot;20300&quot; value=&quot;Slide 10 - &amp;quot;Graduate PLUS loan Continued&amp;quot;&quot;/&gt;&lt;property id=&quot;20307&quot; value=&quot;281&quot;/&gt;&lt;/object&gt;&lt;object type=&quot;3&quot; unique_id=&quot;10013&quot;&gt;&lt;property id=&quot;20148&quot; value=&quot;5&quot;/&gt;&lt;property id=&quot;20300&quot; value=&quot;Slide 11 - &amp;quot;Nursing Student Loans US Department of HHS&amp;quot;&quot;/&gt;&lt;property id=&quot;20307&quot; value=&quot;269&quot;/&gt;&lt;/object&gt;&lt;object type=&quot;3&quot; unique_id=&quot;10014&quot;&gt;&lt;property id=&quot;20148&quot; value=&quot;5&quot;/&gt;&lt;property id=&quot;20300&quot; value=&quot;Slide 12 - &amp;quot;Nursing Student Loans US Department of HHS Continued&amp;quot;&quot;/&gt;&lt;property id=&quot;20307&quot; value=&quot;282&quot;/&gt;&lt;/object&gt;&lt;object type=&quot;3&quot; unique_id=&quot;10015&quot;&gt;&lt;property id=&quot;20148&quot; value=&quot;5&quot;/&gt;&lt;property id=&quot;20300&quot; value=&quot;Slide 13 - &amp;quot;NURSE Corps Scholarship Program US Department of HHS&amp;quot;&quot;/&gt;&lt;property id=&quot;20307&quot; value=&quot;283&quot;/&gt;&lt;/object&gt;&lt;object type=&quot;3&quot; unique_id=&quot;10016&quot;&gt;&lt;property id=&quot;20148&quot; value=&quot;5&quot;/&gt;&lt;property id=&quot;20300&quot; value=&quot;Slide 14 - &amp;quot;NURSE Corps Scholarship Program US Department of HHS Continued&amp;quot;&quot;/&gt;&lt;property id=&quot;20307&quot; value=&quot;284&quot;/&gt;&lt;/object&gt;&lt;object type=&quot;3&quot; unique_id=&quot;10017&quot;&gt;&lt;property id=&quot;20148&quot; value=&quot;5&quot;/&gt;&lt;property id=&quot;20300&quot; value=&quot;Slide 15 - &amp;quot;National Health Service Corps Scholarship Program US Department of HHS&amp;quot;&quot;/&gt;&lt;property id=&quot;20307&quot; value=&quot;285&quot;/&gt;&lt;/object&gt;&lt;object type=&quot;3&quot; unique_id=&quot;10018&quot;&gt;&lt;property id=&quot;20148&quot; value=&quot;5&quot;/&gt;&lt;property id=&quot;20300&quot; value=&quot;Slide 16 - &amp;quot;National Health Service Corps Scholarship Program  US Department of HHS continued&amp;quot;&quot;/&gt;&lt;property id=&quot;20307&quot; value=&quot;286&quot;/&gt;&lt;/object&gt;&lt;object type=&quot;3&quot; unique_id=&quot;10019&quot;&gt;&lt;property id=&quot;20148&quot; value=&quot;5&quot;/&gt;&lt;property id=&quot;20300&quot; value=&quot;Slide 17 - &amp;quot;SC Rural Health Loan Forgiveness Program&amp;quot;&quot;/&gt;&lt;property id=&quot;20307&quot; value=&quot;289&quot;/&gt;&lt;/object&gt;&lt;object type=&quot;3&quot; unique_id=&quot;10020&quot;&gt;&lt;property id=&quot;20148&quot; value=&quot;5&quot;/&gt;&lt;property id=&quot;20300&quot; value=&quot;Slide 18 - &amp;quot;SC Rural Health Loan Forgiveness Program continued&amp;quot;&quot;/&gt;&lt;property id=&quot;20307&quot; value=&quot;290&quot;/&gt;&lt;/object&gt;&lt;object type=&quot;3&quot; unique_id=&quot;10021&quot;&gt;&lt;property id=&quot;20148&quot; value=&quot;5&quot;/&gt;&lt;property id=&quot;20300&quot; value=&quot;Slide 19 - &amp;quot;Summer Financial Aid&amp;quot;&quot;/&gt;&lt;property id=&quot;20307&quot; value=&quot;273&quot;/&gt;&lt;/object&gt;&lt;object type=&quot;3&quot; unique_id=&quot;10022&quot;&gt;&lt;property id=&quot;20148&quot; value=&quot;5&quot;/&gt;&lt;property id=&quot;20300&quot; value=&quot;Slide 20 - &amp;quot;Summer  Financial Aid&amp;quot;&quot;/&gt;&lt;property id=&quot;20307&quot; value=&quot;271&quot;/&gt;&lt;/object&gt;&lt;object type=&quot;3&quot; unique_id=&quot;10023&quot;&gt;&lt;property id=&quot;20148&quot; value=&quot;5&quot;/&gt;&lt;property id=&quot;20300&quot; value=&quot;Slide 21 - &amp;quot;Summer  Financial Aid  continued&amp;quot;&quot;/&gt;&lt;property id=&quot;20307&quot; value=&quot;278&quot;/&gt;&lt;/object&gt;&lt;object type=&quot;3&quot; unique_id=&quot;10024&quot;&gt;&lt;property id=&quot;20148&quot; value=&quot;5&quot;/&gt;&lt;property id=&quot;20300&quot; value=&quot;Slide 22 - &amp;quot;Summer  Financial Aid page 3&amp;quot;&quot;/&gt;&lt;property id=&quot;20307&quot; value=&quot;280&quot;/&gt;&lt;/object&gt;&lt;object type=&quot;3&quot; unique_id=&quot;10025&quot;&gt;&lt;property id=&quot;20148&quot; value=&quot;5&quot;/&gt;&lt;property id=&quot;20300&quot; value=&quot;Slide 23 - &amp;quot;FAQ&amp;quot;&quot;/&gt;&lt;property id=&quot;20307&quot; value=&quot;288&quot;/&gt;&lt;/object&gt;&lt;object type=&quot;3&quot; unique_id=&quot;10026&quot;&gt;&lt;property id=&quot;20148&quot; value=&quot;5&quot;/&gt;&lt;property id=&quot;20300&quot; value=&quot;Slide 24 - &amp;quot;FAQ cont.&amp;quot;&quot;/&gt;&lt;property id=&quot;20307&quot; value=&quot;277&quot;/&gt;&lt;/object&gt;&lt;object type=&quot;3&quot; unique_id=&quot;10027&quot;&gt;&lt;property id=&quot;20148&quot; value=&quot;5&quot;/&gt;&lt;property id=&quot;20300&quot; value=&quot;Slide 25 - &amp;quot;Contact information&amp;quot;&quot;/&gt;&lt;property id=&quot;20307&quot; value=&quot;262&quot;/&gt;&lt;/object&gt;&lt;/object&gt;&lt;object type=&quot;8&quot; unique_id=&quot;1005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P_Template_Style2_Foo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fSC_PPT_Unified_Wide" id="{790933B2-0C32-0348-9D24-A0264B7A0CC5}" vid="{FC5AFAEA-2076-5443-9A1D-6CBB305484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 Presentation Template</Template>
  <TotalTime>1400</TotalTime>
  <Words>1234</Words>
  <Application>Microsoft Office PowerPoint</Application>
  <PresentationFormat>On-screen Show (4:3)</PresentationFormat>
  <Paragraphs>201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Impact</vt:lpstr>
      <vt:lpstr>PP_Template_Style2_Footer</vt:lpstr>
      <vt:lpstr>UofSC Simple Theme</vt:lpstr>
      <vt:lpstr>Office of Student Financial Aid and Scholarship College of Nursing</vt:lpstr>
      <vt:lpstr>Agenda</vt:lpstr>
      <vt:lpstr>2021-2022 Financial Aid</vt:lpstr>
      <vt:lpstr>How do I get aid?</vt:lpstr>
      <vt:lpstr>General Financial Aid Information</vt:lpstr>
      <vt:lpstr>Available aid</vt:lpstr>
      <vt:lpstr>Direct Unsubsidized loans</vt:lpstr>
      <vt:lpstr>Direct Loans: 2021-2022 </vt:lpstr>
      <vt:lpstr>Graduate PLUS loan </vt:lpstr>
      <vt:lpstr>Graduate PLUS loan Continued</vt:lpstr>
      <vt:lpstr>Nursing Student Loans US Department of HHS</vt:lpstr>
      <vt:lpstr>Nursing Student Loans US Department of HHS Continued</vt:lpstr>
      <vt:lpstr>NURSE Corps Scholarship Program US Department of HHS</vt:lpstr>
      <vt:lpstr>NURSE Corps Scholarship Program US Department of HHS Continued</vt:lpstr>
      <vt:lpstr>National Health Service Corps Scholarship Program US Department of HHS</vt:lpstr>
      <vt:lpstr>National Health Service Corps Scholarship Program  US Department of HHS continued</vt:lpstr>
      <vt:lpstr>SC Rural Health Loan Forgiveness Program</vt:lpstr>
      <vt:lpstr>SC Rural Health Loan Forgiveness Program continued</vt:lpstr>
      <vt:lpstr>Summer Financial Aid</vt:lpstr>
      <vt:lpstr>Summer  Financial Aid</vt:lpstr>
      <vt:lpstr>Summer  Financial Aid  continued</vt:lpstr>
      <vt:lpstr>Summer  Financial Aid page 3</vt:lpstr>
      <vt:lpstr>FAQ</vt:lpstr>
      <vt:lpstr>FAQ cont.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South Carolina Office of Financial Aid and Scholarships</dc:title>
  <dc:creator>Owner</dc:creator>
  <cp:lastModifiedBy>Kupfer, Melissa</cp:lastModifiedBy>
  <cp:revision>175</cp:revision>
  <cp:lastPrinted>2014-03-24T15:29:31Z</cp:lastPrinted>
  <dcterms:created xsi:type="dcterms:W3CDTF">2010-03-02T04:08:45Z</dcterms:created>
  <dcterms:modified xsi:type="dcterms:W3CDTF">2021-08-03T16:06:59Z</dcterms:modified>
</cp:coreProperties>
</file>