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49"/>
  </p:notesMasterIdLst>
  <p:handoutMasterIdLst>
    <p:handoutMasterId r:id="rId50"/>
  </p:handoutMasterIdLst>
  <p:sldIdLst>
    <p:sldId id="256" r:id="rId3"/>
    <p:sldId id="406" r:id="rId4"/>
    <p:sldId id="413" r:id="rId5"/>
    <p:sldId id="414" r:id="rId6"/>
    <p:sldId id="309" r:id="rId7"/>
    <p:sldId id="436" r:id="rId8"/>
    <p:sldId id="454" r:id="rId9"/>
    <p:sldId id="419" r:id="rId10"/>
    <p:sldId id="455" r:id="rId11"/>
    <p:sldId id="426" r:id="rId12"/>
    <p:sldId id="407" r:id="rId13"/>
    <p:sldId id="450" r:id="rId14"/>
    <p:sldId id="451" r:id="rId15"/>
    <p:sldId id="362" r:id="rId16"/>
    <p:sldId id="408" r:id="rId17"/>
    <p:sldId id="428" r:id="rId18"/>
    <p:sldId id="429" r:id="rId19"/>
    <p:sldId id="427" r:id="rId20"/>
    <p:sldId id="377" r:id="rId21"/>
    <p:sldId id="467" r:id="rId22"/>
    <p:sldId id="378" r:id="rId23"/>
    <p:sldId id="461" r:id="rId24"/>
    <p:sldId id="430" r:id="rId25"/>
    <p:sldId id="431" r:id="rId26"/>
    <p:sldId id="463" r:id="rId27"/>
    <p:sldId id="458" r:id="rId28"/>
    <p:sldId id="466" r:id="rId29"/>
    <p:sldId id="341" r:id="rId30"/>
    <p:sldId id="409" r:id="rId31"/>
    <p:sldId id="410" r:id="rId32"/>
    <p:sldId id="444" r:id="rId33"/>
    <p:sldId id="442" r:id="rId34"/>
    <p:sldId id="441" r:id="rId35"/>
    <p:sldId id="342" r:id="rId36"/>
    <p:sldId id="393" r:id="rId37"/>
    <p:sldId id="443" r:id="rId38"/>
    <p:sldId id="392" r:id="rId39"/>
    <p:sldId id="468" r:id="rId40"/>
    <p:sldId id="457" r:id="rId41"/>
    <p:sldId id="388" r:id="rId42"/>
    <p:sldId id="459" r:id="rId43"/>
    <p:sldId id="398" r:id="rId44"/>
    <p:sldId id="460" r:id="rId45"/>
    <p:sldId id="435" r:id="rId46"/>
    <p:sldId id="357" r:id="rId47"/>
    <p:sldId id="45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3C7D1-FBE0-CB34-30B1-C4E36F6939D7}" v="40" dt="2020-04-08T14:22:49.507"/>
    <p1510:client id="{1F651227-BA9D-54D0-4EF8-1F578FDD36E0}" v="37" dt="2020-04-07T15:33:44.713"/>
    <p1510:client id="{34D90E89-C161-91BD-DB10-9A2F1A1AC3DD}" v="728" dt="2020-04-08T13:46:04.994"/>
    <p1510:client id="{3F18F3E1-9FC6-7034-6088-6E1DE6AA1CC2}" v="225" dt="2020-03-27T18:14:22.972"/>
    <p1510:client id="{45A007BE-DC9C-ED18-2A1A-3374B47DCD6D}" v="742" dt="2020-03-27T17:59:43.736"/>
    <p1510:client id="{49525AB6-C5CB-2AF3-4F1C-959C89C23D48}" v="4" dt="2020-04-17T15:11:15.178"/>
    <p1510:client id="{6994AC9F-20C6-0000-9B18-69D4273567C6}" v="19" dt="2021-02-18T21:51:04.532"/>
    <p1510:client id="{6C414C39-D483-6535-7698-648816F07310}" v="75" dt="2020-04-14T18:24:24.242"/>
    <p1510:client id="{8C0C6265-2A96-ED9E-7C71-811A1943BA88}" v="68" dt="2020-04-22T21:17:54.275"/>
    <p1510:client id="{BDB93CE0-7773-7C0C-DEDD-FEDE626CCA2B}" v="23" dt="2020-03-27T16:55:06.324"/>
    <p1510:client id="{CC4F7A21-B29D-A440-9699-FDECD3B2707F}" v="1" dt="2020-04-23T18:45:55.604"/>
    <p1510:client id="{D24C428C-DE1B-87E2-645A-CFF2AEDE3106}" v="2" dt="2020-04-08T15:04:05.755"/>
    <p1510:client id="{D2CB7725-CEDE-5876-6404-8CB0C960039B}" v="360" dt="2020-04-14T19:11:41.154"/>
    <p1510:client id="{E8B9403B-A6C8-58F9-7D37-BC8C1BCE7169}" v="71" dt="2020-04-22T21:41:51.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5" autoAdjust="0"/>
    <p:restoredTop sz="94637"/>
  </p:normalViewPr>
  <p:slideViewPr>
    <p:cSldViewPr snapToGrid="0" snapToObjects="1">
      <p:cViewPr varScale="1">
        <p:scale>
          <a:sx n="96" d="100"/>
          <a:sy n="96" d="100"/>
        </p:scale>
        <p:origin x="560" y="6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3" d="100"/>
          <a:sy n="163" d="100"/>
        </p:scale>
        <p:origin x="45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RLEY, AMANDA" userId="S::ahurley@greenvillemed.sc.edu::6f109128-d626-4801-a2f9-664db0185481" providerId="AD" clId="Web-{45A007BE-DC9C-ED18-2A1A-3374B47DCD6D}"/>
    <pc:docChg chg="addSld delSld modSld sldOrd">
      <pc:chgData name="HURLEY, AMANDA" userId="S::ahurley@greenvillemed.sc.edu::6f109128-d626-4801-a2f9-664db0185481" providerId="AD" clId="Web-{45A007BE-DC9C-ED18-2A1A-3374B47DCD6D}" dt="2020-03-27T17:59:43.736" v="738" actId="20577"/>
      <pc:docMkLst>
        <pc:docMk/>
      </pc:docMkLst>
      <pc:sldChg chg="modSp">
        <pc:chgData name="HURLEY, AMANDA" userId="S::ahurley@greenvillemed.sc.edu::6f109128-d626-4801-a2f9-664db0185481" providerId="AD" clId="Web-{45A007BE-DC9C-ED18-2A1A-3374B47DCD6D}" dt="2020-03-27T17:02:38.466" v="56" actId="20577"/>
        <pc:sldMkLst>
          <pc:docMk/>
          <pc:sldMk cId="3587006069" sldId="256"/>
        </pc:sldMkLst>
        <pc:spChg chg="mod">
          <ac:chgData name="HURLEY, AMANDA" userId="S::ahurley@greenvillemed.sc.edu::6f109128-d626-4801-a2f9-664db0185481" providerId="AD" clId="Web-{45A007BE-DC9C-ED18-2A1A-3374B47DCD6D}" dt="2020-03-27T17:02:38.466" v="56" actId="20577"/>
          <ac:spMkLst>
            <pc:docMk/>
            <pc:sldMk cId="3587006069" sldId="256"/>
            <ac:spMk id="7" creationId="{7A41EB7A-EA32-4158-9147-F697EA836758}"/>
          </ac:spMkLst>
        </pc:spChg>
      </pc:sldChg>
      <pc:sldChg chg="addSp modSp">
        <pc:chgData name="HURLEY, AMANDA" userId="S::ahurley@greenvillemed.sc.edu::6f109128-d626-4801-a2f9-664db0185481" providerId="AD" clId="Web-{45A007BE-DC9C-ED18-2A1A-3374B47DCD6D}" dt="2020-03-27T17:31:49.491" v="518" actId="20577"/>
        <pc:sldMkLst>
          <pc:docMk/>
          <pc:sldMk cId="4290642234" sldId="357"/>
        </pc:sldMkLst>
        <pc:spChg chg="mod">
          <ac:chgData name="HURLEY, AMANDA" userId="S::ahurley@greenvillemed.sc.edu::6f109128-d626-4801-a2f9-664db0185481" providerId="AD" clId="Web-{45A007BE-DC9C-ED18-2A1A-3374B47DCD6D}" dt="2020-03-27T17:31:49.491" v="518" actId="20577"/>
          <ac:spMkLst>
            <pc:docMk/>
            <pc:sldMk cId="4290642234" sldId="357"/>
            <ac:spMk id="2" creationId="{00000000-0000-0000-0000-000000000000}"/>
          </ac:spMkLst>
        </pc:spChg>
        <pc:spChg chg="add mod">
          <ac:chgData name="HURLEY, AMANDA" userId="S::ahurley@greenvillemed.sc.edu::6f109128-d626-4801-a2f9-664db0185481" providerId="AD" clId="Web-{45A007BE-DC9C-ED18-2A1A-3374B47DCD6D}" dt="2020-03-27T17:30:13.085" v="464" actId="20577"/>
          <ac:spMkLst>
            <pc:docMk/>
            <pc:sldMk cId="4290642234" sldId="357"/>
            <ac:spMk id="4" creationId="{C21C2C6D-2355-44BA-8E6B-CCB075853D7B}"/>
          </ac:spMkLst>
        </pc:spChg>
      </pc:sldChg>
      <pc:sldChg chg="modSp">
        <pc:chgData name="HURLEY, AMANDA" userId="S::ahurley@greenvillemed.sc.edu::6f109128-d626-4801-a2f9-664db0185481" providerId="AD" clId="Web-{45A007BE-DC9C-ED18-2A1A-3374B47DCD6D}" dt="2020-03-27T17:10:08.370" v="90" actId="20577"/>
        <pc:sldMkLst>
          <pc:docMk/>
          <pc:sldMk cId="2644292981" sldId="392"/>
        </pc:sldMkLst>
        <pc:spChg chg="mod">
          <ac:chgData name="HURLEY, AMANDA" userId="S::ahurley@greenvillemed.sc.edu::6f109128-d626-4801-a2f9-664db0185481" providerId="AD" clId="Web-{45A007BE-DC9C-ED18-2A1A-3374B47DCD6D}" dt="2020-03-27T17:10:08.370" v="90" actId="20577"/>
          <ac:spMkLst>
            <pc:docMk/>
            <pc:sldMk cId="2644292981" sldId="392"/>
            <ac:spMk id="3" creationId="{00000000-0000-0000-0000-000000000000}"/>
          </ac:spMkLst>
        </pc:spChg>
      </pc:sldChg>
      <pc:sldChg chg="del">
        <pc:chgData name="HURLEY, AMANDA" userId="S::ahurley@greenvillemed.sc.edu::6f109128-d626-4801-a2f9-664db0185481" providerId="AD" clId="Web-{45A007BE-DC9C-ED18-2A1A-3374B47DCD6D}" dt="2020-03-27T17:07:08.434" v="87"/>
        <pc:sldMkLst>
          <pc:docMk/>
          <pc:sldMk cId="2038834829" sldId="397"/>
        </pc:sldMkLst>
      </pc:sldChg>
      <pc:sldChg chg="modSp">
        <pc:chgData name="HURLEY, AMANDA" userId="S::ahurley@greenvillemed.sc.edu::6f109128-d626-4801-a2f9-664db0185481" providerId="AD" clId="Web-{45A007BE-DC9C-ED18-2A1A-3374B47DCD6D}" dt="2020-03-27T17:03:08.653" v="74" actId="20577"/>
        <pc:sldMkLst>
          <pc:docMk/>
          <pc:sldMk cId="1456901651" sldId="406"/>
        </pc:sldMkLst>
        <pc:spChg chg="mod">
          <ac:chgData name="HURLEY, AMANDA" userId="S::ahurley@greenvillemed.sc.edu::6f109128-d626-4801-a2f9-664db0185481" providerId="AD" clId="Web-{45A007BE-DC9C-ED18-2A1A-3374B47DCD6D}" dt="2020-03-27T17:03:08.653" v="74" actId="20577"/>
          <ac:spMkLst>
            <pc:docMk/>
            <pc:sldMk cId="1456901651" sldId="406"/>
            <ac:spMk id="3" creationId="{00000000-0000-0000-0000-000000000000}"/>
          </ac:spMkLst>
        </pc:spChg>
      </pc:sldChg>
      <pc:sldChg chg="del">
        <pc:chgData name="HURLEY, AMANDA" userId="S::ahurley@greenvillemed.sc.edu::6f109128-d626-4801-a2f9-664db0185481" providerId="AD" clId="Web-{45A007BE-DC9C-ED18-2A1A-3374B47DCD6D}" dt="2020-03-27T17:04:54.450" v="81"/>
        <pc:sldMkLst>
          <pc:docMk/>
          <pc:sldMk cId="2257036141" sldId="415"/>
        </pc:sldMkLst>
      </pc:sldChg>
      <pc:sldChg chg="modSp">
        <pc:chgData name="HURLEY, AMANDA" userId="S::ahurley@greenvillemed.sc.edu::6f109128-d626-4801-a2f9-664db0185481" providerId="AD" clId="Web-{45A007BE-DC9C-ED18-2A1A-3374B47DCD6D}" dt="2020-03-27T17:50:13.035" v="692" actId="20577"/>
        <pc:sldMkLst>
          <pc:docMk/>
          <pc:sldMk cId="3800736265" sldId="419"/>
        </pc:sldMkLst>
        <pc:spChg chg="mod">
          <ac:chgData name="HURLEY, AMANDA" userId="S::ahurley@greenvillemed.sc.edu::6f109128-d626-4801-a2f9-664db0185481" providerId="AD" clId="Web-{45A007BE-DC9C-ED18-2A1A-3374B47DCD6D}" dt="2020-03-27T17:50:13.035" v="692" actId="20577"/>
          <ac:spMkLst>
            <pc:docMk/>
            <pc:sldMk cId="3800736265" sldId="419"/>
            <ac:spMk id="3" creationId="{00000000-0000-0000-0000-000000000000}"/>
          </ac:spMkLst>
        </pc:spChg>
      </pc:sldChg>
      <pc:sldChg chg="del">
        <pc:chgData name="HURLEY, AMANDA" userId="S::ahurley@greenvillemed.sc.edu::6f109128-d626-4801-a2f9-664db0185481" providerId="AD" clId="Web-{45A007BE-DC9C-ED18-2A1A-3374B47DCD6D}" dt="2020-03-27T17:05:18.434" v="83"/>
        <pc:sldMkLst>
          <pc:docMk/>
          <pc:sldMk cId="3071911006" sldId="420"/>
        </pc:sldMkLst>
      </pc:sldChg>
      <pc:sldChg chg="del">
        <pc:chgData name="HURLEY, AMANDA" userId="S::ahurley@greenvillemed.sc.edu::6f109128-d626-4801-a2f9-664db0185481" providerId="AD" clId="Web-{45A007BE-DC9C-ED18-2A1A-3374B47DCD6D}" dt="2020-03-27T17:05:15.575" v="82"/>
        <pc:sldMkLst>
          <pc:docMk/>
          <pc:sldMk cId="2771412983" sldId="421"/>
        </pc:sldMkLst>
      </pc:sldChg>
      <pc:sldChg chg="del">
        <pc:chgData name="HURLEY, AMANDA" userId="S::ahurley@greenvillemed.sc.edu::6f109128-d626-4801-a2f9-664db0185481" providerId="AD" clId="Web-{45A007BE-DC9C-ED18-2A1A-3374B47DCD6D}" dt="2020-03-27T17:03:21.106" v="78"/>
        <pc:sldMkLst>
          <pc:docMk/>
          <pc:sldMk cId="4273522580" sldId="434"/>
        </pc:sldMkLst>
      </pc:sldChg>
      <pc:sldChg chg="del">
        <pc:chgData name="HURLEY, AMANDA" userId="S::ahurley@greenvillemed.sc.edu::6f109128-d626-4801-a2f9-664db0185481" providerId="AD" clId="Web-{45A007BE-DC9C-ED18-2A1A-3374B47DCD6D}" dt="2020-03-27T17:03:17.919" v="76"/>
        <pc:sldMkLst>
          <pc:docMk/>
          <pc:sldMk cId="2095186052" sldId="438"/>
        </pc:sldMkLst>
      </pc:sldChg>
      <pc:sldChg chg="del">
        <pc:chgData name="HURLEY, AMANDA" userId="S::ahurley@greenvillemed.sc.edu::6f109128-d626-4801-a2f9-664db0185481" providerId="AD" clId="Web-{45A007BE-DC9C-ED18-2A1A-3374B47DCD6D}" dt="2020-03-27T17:03:19.762" v="77"/>
        <pc:sldMkLst>
          <pc:docMk/>
          <pc:sldMk cId="1858768345" sldId="439"/>
        </pc:sldMkLst>
      </pc:sldChg>
      <pc:sldChg chg="del">
        <pc:chgData name="HURLEY, AMANDA" userId="S::ahurley@greenvillemed.sc.edu::6f109128-d626-4801-a2f9-664db0185481" providerId="AD" clId="Web-{45A007BE-DC9C-ED18-2A1A-3374B47DCD6D}" dt="2020-03-27T17:07:42.605" v="89"/>
        <pc:sldMkLst>
          <pc:docMk/>
          <pc:sldMk cId="1911571511" sldId="440"/>
        </pc:sldMkLst>
      </pc:sldChg>
      <pc:sldChg chg="del">
        <pc:chgData name="HURLEY, AMANDA" userId="S::ahurley@greenvillemed.sc.edu::6f109128-d626-4801-a2f9-664db0185481" providerId="AD" clId="Web-{45A007BE-DC9C-ED18-2A1A-3374B47DCD6D}" dt="2020-03-27T17:59:11.017" v="733"/>
        <pc:sldMkLst>
          <pc:docMk/>
          <pc:sldMk cId="1403911701" sldId="446"/>
        </pc:sldMkLst>
      </pc:sldChg>
      <pc:sldChg chg="del">
        <pc:chgData name="HURLEY, AMANDA" userId="S::ahurley@greenvillemed.sc.edu::6f109128-d626-4801-a2f9-664db0185481" providerId="AD" clId="Web-{45A007BE-DC9C-ED18-2A1A-3374B47DCD6D}" dt="2020-03-27T17:05:20.168" v="84"/>
        <pc:sldMkLst>
          <pc:docMk/>
          <pc:sldMk cId="2526635318" sldId="447"/>
        </pc:sldMkLst>
      </pc:sldChg>
      <pc:sldChg chg="del">
        <pc:chgData name="HURLEY, AMANDA" userId="S::ahurley@greenvillemed.sc.edu::6f109128-d626-4801-a2f9-664db0185481" providerId="AD" clId="Web-{45A007BE-DC9C-ED18-2A1A-3374B47DCD6D}" dt="2020-03-27T17:05:21.231" v="85"/>
        <pc:sldMkLst>
          <pc:docMk/>
          <pc:sldMk cId="495414352" sldId="448"/>
        </pc:sldMkLst>
      </pc:sldChg>
      <pc:sldChg chg="add del ord">
        <pc:chgData name="HURLEY, AMANDA" userId="S::ahurley@greenvillemed.sc.edu::6f109128-d626-4801-a2f9-664db0185481" providerId="AD" clId="Web-{45A007BE-DC9C-ED18-2A1A-3374B47DCD6D}" dt="2020-03-27T17:28:24.835" v="424"/>
        <pc:sldMkLst>
          <pc:docMk/>
          <pc:sldMk cId="3592976303" sldId="449"/>
        </pc:sldMkLst>
      </pc:sldChg>
      <pc:sldChg chg="add">
        <pc:chgData name="HURLEY, AMANDA" userId="S::ahurley@greenvillemed.sc.edu::6f109128-d626-4801-a2f9-664db0185481" providerId="AD" clId="Web-{45A007BE-DC9C-ED18-2A1A-3374B47DCD6D}" dt="2020-03-27T17:07:02.340" v="86"/>
        <pc:sldMkLst>
          <pc:docMk/>
          <pc:sldMk cId="3549579468" sldId="450"/>
        </pc:sldMkLst>
      </pc:sldChg>
      <pc:sldChg chg="modSp add">
        <pc:chgData name="HURLEY, AMANDA" userId="S::ahurley@greenvillemed.sc.edu::6f109128-d626-4801-a2f9-664db0185481" providerId="AD" clId="Web-{45A007BE-DC9C-ED18-2A1A-3374B47DCD6D}" dt="2020-03-27T17:32:57.975" v="575" actId="20577"/>
        <pc:sldMkLst>
          <pc:docMk/>
          <pc:sldMk cId="2721981003" sldId="451"/>
        </pc:sldMkLst>
        <pc:spChg chg="mod">
          <ac:chgData name="HURLEY, AMANDA" userId="S::ahurley@greenvillemed.sc.edu::6f109128-d626-4801-a2f9-664db0185481" providerId="AD" clId="Web-{45A007BE-DC9C-ED18-2A1A-3374B47DCD6D}" dt="2020-03-27T17:32:57.975" v="575" actId="20577"/>
          <ac:spMkLst>
            <pc:docMk/>
            <pc:sldMk cId="2721981003" sldId="451"/>
            <ac:spMk id="3" creationId="{00000000-0000-0000-0000-000000000000}"/>
          </ac:spMkLst>
        </pc:spChg>
      </pc:sldChg>
      <pc:sldChg chg="new del">
        <pc:chgData name="HURLEY, AMANDA" userId="S::ahurley@greenvillemed.sc.edu::6f109128-d626-4801-a2f9-664db0185481" providerId="AD" clId="Web-{45A007BE-DC9C-ED18-2A1A-3374B47DCD6D}" dt="2020-03-27T17:20:05.540" v="179"/>
        <pc:sldMkLst>
          <pc:docMk/>
          <pc:sldMk cId="3148165800" sldId="452"/>
        </pc:sldMkLst>
      </pc:sldChg>
      <pc:sldChg chg="modSp add ord replId">
        <pc:chgData name="HURLEY, AMANDA" userId="S::ahurley@greenvillemed.sc.edu::6f109128-d626-4801-a2f9-664db0185481" providerId="AD" clId="Web-{45A007BE-DC9C-ED18-2A1A-3374B47DCD6D}" dt="2020-03-27T17:25:16.648" v="371" actId="20577"/>
        <pc:sldMkLst>
          <pc:docMk/>
          <pc:sldMk cId="254102510" sldId="453"/>
        </pc:sldMkLst>
        <pc:spChg chg="mod">
          <ac:chgData name="HURLEY, AMANDA" userId="S::ahurley@greenvillemed.sc.edu::6f109128-d626-4801-a2f9-664db0185481" providerId="AD" clId="Web-{45A007BE-DC9C-ED18-2A1A-3374B47DCD6D}" dt="2020-03-27T17:25:16.648" v="371" actId="20577"/>
          <ac:spMkLst>
            <pc:docMk/>
            <pc:sldMk cId="254102510" sldId="453"/>
            <ac:spMk id="2" creationId="{00000000-0000-0000-0000-000000000000}"/>
          </ac:spMkLst>
        </pc:spChg>
      </pc:sldChg>
      <pc:sldChg chg="addSp modSp new">
        <pc:chgData name="HURLEY, AMANDA" userId="S::ahurley@greenvillemed.sc.edu::6f109128-d626-4801-a2f9-664db0185481" providerId="AD" clId="Web-{45A007BE-DC9C-ED18-2A1A-3374B47DCD6D}" dt="2020-03-27T17:28:13.538" v="423" actId="14100"/>
        <pc:sldMkLst>
          <pc:docMk/>
          <pc:sldMk cId="4250336074" sldId="454"/>
        </pc:sldMkLst>
        <pc:spChg chg="mod">
          <ac:chgData name="HURLEY, AMANDA" userId="S::ahurley@greenvillemed.sc.edu::6f109128-d626-4801-a2f9-664db0185481" providerId="AD" clId="Web-{45A007BE-DC9C-ED18-2A1A-3374B47DCD6D}" dt="2020-03-27T17:27:08.023" v="406" actId="20577"/>
          <ac:spMkLst>
            <pc:docMk/>
            <pc:sldMk cId="4250336074" sldId="454"/>
            <ac:spMk id="2" creationId="{6C4AEEEE-8CF6-4C32-96EC-E9393BBE33EF}"/>
          </ac:spMkLst>
        </pc:spChg>
        <pc:spChg chg="mod">
          <ac:chgData name="HURLEY, AMANDA" userId="S::ahurley@greenvillemed.sc.edu::6f109128-d626-4801-a2f9-664db0185481" providerId="AD" clId="Web-{45A007BE-DC9C-ED18-2A1A-3374B47DCD6D}" dt="2020-03-27T17:27:23.023" v="411" actId="20577"/>
          <ac:spMkLst>
            <pc:docMk/>
            <pc:sldMk cId="4250336074" sldId="454"/>
            <ac:spMk id="3" creationId="{35299CD6-538F-4087-9CEE-4B148A6839F6}"/>
          </ac:spMkLst>
        </pc:spChg>
        <pc:spChg chg="add mod">
          <ac:chgData name="HURLEY, AMANDA" userId="S::ahurley@greenvillemed.sc.edu::6f109128-d626-4801-a2f9-664db0185481" providerId="AD" clId="Web-{45A007BE-DC9C-ED18-2A1A-3374B47DCD6D}" dt="2020-03-27T17:28:13.538" v="423" actId="14100"/>
          <ac:spMkLst>
            <pc:docMk/>
            <pc:sldMk cId="4250336074" sldId="454"/>
            <ac:spMk id="6" creationId="{60B33FAC-3B1A-40E4-BFBA-3A7D3419BE7A}"/>
          </ac:spMkLst>
        </pc:spChg>
      </pc:sldChg>
      <pc:sldChg chg="addSp delSp modSp add ord">
        <pc:chgData name="HURLEY, AMANDA" userId="S::ahurley@greenvillemed.sc.edu::6f109128-d626-4801-a2f9-664db0185481" providerId="AD" clId="Web-{45A007BE-DC9C-ED18-2A1A-3374B47DCD6D}" dt="2020-03-27T17:51:18.035" v="729" actId="20577"/>
        <pc:sldMkLst>
          <pc:docMk/>
          <pc:sldMk cId="1992079670" sldId="455"/>
        </pc:sldMkLst>
        <pc:spChg chg="mod">
          <ac:chgData name="HURLEY, AMANDA" userId="S::ahurley@greenvillemed.sc.edu::6f109128-d626-4801-a2f9-664db0185481" providerId="AD" clId="Web-{45A007BE-DC9C-ED18-2A1A-3374B47DCD6D}" dt="2020-03-27T17:46:32.176" v="670" actId="20577"/>
          <ac:spMkLst>
            <pc:docMk/>
            <pc:sldMk cId="1992079670" sldId="455"/>
            <ac:spMk id="3" creationId="{00000000-0000-0000-0000-000000000000}"/>
          </ac:spMkLst>
        </pc:spChg>
        <pc:spChg chg="del">
          <ac:chgData name="HURLEY, AMANDA" userId="S::ahurley@greenvillemed.sc.edu::6f109128-d626-4801-a2f9-664db0185481" providerId="AD" clId="Web-{45A007BE-DC9C-ED18-2A1A-3374B47DCD6D}" dt="2020-03-27T17:44:38.364" v="629"/>
          <ac:spMkLst>
            <pc:docMk/>
            <pc:sldMk cId="1992079670" sldId="455"/>
            <ac:spMk id="4" creationId="{00000000-0000-0000-0000-000000000000}"/>
          </ac:spMkLst>
        </pc:spChg>
        <pc:spChg chg="add del">
          <ac:chgData name="HURLEY, AMANDA" userId="S::ahurley@greenvillemed.sc.edu::6f109128-d626-4801-a2f9-664db0185481" providerId="AD" clId="Web-{45A007BE-DC9C-ED18-2A1A-3374B47DCD6D}" dt="2020-03-27T17:50:54.925" v="697"/>
          <ac:spMkLst>
            <pc:docMk/>
            <pc:sldMk cId="1992079670" sldId="455"/>
            <ac:spMk id="5" creationId="{CD771D49-F95E-49FF-A40D-48DDA089A7C1}"/>
          </ac:spMkLst>
        </pc:spChg>
        <pc:spChg chg="add mod">
          <ac:chgData name="HURLEY, AMANDA" userId="S::ahurley@greenvillemed.sc.edu::6f109128-d626-4801-a2f9-664db0185481" providerId="AD" clId="Web-{45A007BE-DC9C-ED18-2A1A-3374B47DCD6D}" dt="2020-03-27T17:51:18.035" v="729" actId="20577"/>
          <ac:spMkLst>
            <pc:docMk/>
            <pc:sldMk cId="1992079670" sldId="455"/>
            <ac:spMk id="6" creationId="{350545C9-6F80-41E7-AB08-15FAD112CA26}"/>
          </ac:spMkLst>
        </pc:spChg>
      </pc:sldChg>
      <pc:sldChg chg="modSp add">
        <pc:chgData name="HURLEY, AMANDA" userId="S::ahurley@greenvillemed.sc.edu::6f109128-d626-4801-a2f9-664db0185481" providerId="AD" clId="Web-{45A007BE-DC9C-ED18-2A1A-3374B47DCD6D}" dt="2020-03-27T17:59:22.220" v="736" actId="20577"/>
        <pc:sldMkLst>
          <pc:docMk/>
          <pc:sldMk cId="288610259" sldId="456"/>
        </pc:sldMkLst>
        <pc:spChg chg="mod">
          <ac:chgData name="HURLEY, AMANDA" userId="S::ahurley@greenvillemed.sc.edu::6f109128-d626-4801-a2f9-664db0185481" providerId="AD" clId="Web-{45A007BE-DC9C-ED18-2A1A-3374B47DCD6D}" dt="2020-03-27T17:59:22.220" v="736" actId="20577"/>
          <ac:spMkLst>
            <pc:docMk/>
            <pc:sldMk cId="288610259" sldId="456"/>
            <ac:spMk id="3" creationId="{00000000-0000-0000-0000-000000000000}"/>
          </ac:spMkLst>
        </pc:spChg>
      </pc:sldChg>
    </pc:docChg>
  </pc:docChgLst>
  <pc:docChgLst>
    <pc:chgData name="HURLEY, AMANDA" userId="S::ahurley@greenvillemed.sc.edu::6f109128-d626-4801-a2f9-664db0185481" providerId="AD" clId="Web-{0983C7D1-FBE0-CB34-30B1-C4E36F6939D7}"/>
    <pc:docChg chg="modSld">
      <pc:chgData name="HURLEY, AMANDA" userId="S::ahurley@greenvillemed.sc.edu::6f109128-d626-4801-a2f9-664db0185481" providerId="AD" clId="Web-{0983C7D1-FBE0-CB34-30B1-C4E36F6939D7}" dt="2020-04-08T14:22:49.507" v="39" actId="20577"/>
      <pc:docMkLst>
        <pc:docMk/>
      </pc:docMkLst>
      <pc:sldChg chg="modSp">
        <pc:chgData name="HURLEY, AMANDA" userId="S::ahurley@greenvillemed.sc.edu::6f109128-d626-4801-a2f9-664db0185481" providerId="AD" clId="Web-{0983C7D1-FBE0-CB34-30B1-C4E36F6939D7}" dt="2020-04-08T14:22:49.492" v="38" actId="20577"/>
        <pc:sldMkLst>
          <pc:docMk/>
          <pc:sldMk cId="1456901651" sldId="406"/>
        </pc:sldMkLst>
        <pc:spChg chg="mod">
          <ac:chgData name="HURLEY, AMANDA" userId="S::ahurley@greenvillemed.sc.edu::6f109128-d626-4801-a2f9-664db0185481" providerId="AD" clId="Web-{0983C7D1-FBE0-CB34-30B1-C4E36F6939D7}" dt="2020-04-08T14:22:49.492" v="38" actId="20577"/>
          <ac:spMkLst>
            <pc:docMk/>
            <pc:sldMk cId="1456901651" sldId="406"/>
            <ac:spMk id="3" creationId="{00000000-0000-0000-0000-000000000000}"/>
          </ac:spMkLst>
        </pc:spChg>
      </pc:sldChg>
    </pc:docChg>
  </pc:docChgLst>
  <pc:docChgLst>
    <pc:chgData name="HURLEY, AMANDA" userId="S::ahurley@greenvillemed.sc.edu::6f109128-d626-4801-a2f9-664db0185481" providerId="AD" clId="Web-{8C0C6265-2A96-ED9E-7C71-811A1943BA88}"/>
    <pc:docChg chg="modSld">
      <pc:chgData name="HURLEY, AMANDA" userId="S::ahurley@greenvillemed.sc.edu::6f109128-d626-4801-a2f9-664db0185481" providerId="AD" clId="Web-{8C0C6265-2A96-ED9E-7C71-811A1943BA88}" dt="2020-04-22T21:17:54.275" v="66" actId="20577"/>
      <pc:docMkLst>
        <pc:docMk/>
      </pc:docMkLst>
      <pc:sldChg chg="modSp">
        <pc:chgData name="HURLEY, AMANDA" userId="S::ahurley@greenvillemed.sc.edu::6f109128-d626-4801-a2f9-664db0185481" providerId="AD" clId="Web-{8C0C6265-2A96-ED9E-7C71-811A1943BA88}" dt="2020-04-22T21:16:08.321" v="42" actId="20577"/>
        <pc:sldMkLst>
          <pc:docMk/>
          <pc:sldMk cId="3479062966" sldId="396"/>
        </pc:sldMkLst>
        <pc:spChg chg="mod">
          <ac:chgData name="HURLEY, AMANDA" userId="S::ahurley@greenvillemed.sc.edu::6f109128-d626-4801-a2f9-664db0185481" providerId="AD" clId="Web-{8C0C6265-2A96-ED9E-7C71-811A1943BA88}" dt="2020-04-22T21:16:08.321" v="42" actId="20577"/>
          <ac:spMkLst>
            <pc:docMk/>
            <pc:sldMk cId="3479062966" sldId="396"/>
            <ac:spMk id="3" creationId="{00000000-0000-0000-0000-000000000000}"/>
          </ac:spMkLst>
        </pc:spChg>
      </pc:sldChg>
      <pc:sldChg chg="modSp">
        <pc:chgData name="HURLEY, AMANDA" userId="S::ahurley@greenvillemed.sc.edu::6f109128-d626-4801-a2f9-664db0185481" providerId="AD" clId="Web-{8C0C6265-2A96-ED9E-7C71-811A1943BA88}" dt="2020-04-22T21:17:54.275" v="66" actId="20577"/>
        <pc:sldMkLst>
          <pc:docMk/>
          <pc:sldMk cId="1369711974" sldId="405"/>
        </pc:sldMkLst>
        <pc:spChg chg="mod">
          <ac:chgData name="HURLEY, AMANDA" userId="S::ahurley@greenvillemed.sc.edu::6f109128-d626-4801-a2f9-664db0185481" providerId="AD" clId="Web-{8C0C6265-2A96-ED9E-7C71-811A1943BA88}" dt="2020-04-22T21:17:54.275" v="66" actId="20577"/>
          <ac:spMkLst>
            <pc:docMk/>
            <pc:sldMk cId="1369711974" sldId="405"/>
            <ac:spMk id="3" creationId="{00000000-0000-0000-0000-000000000000}"/>
          </ac:spMkLst>
        </pc:spChg>
      </pc:sldChg>
      <pc:sldChg chg="modSp">
        <pc:chgData name="HURLEY, AMANDA" userId="S::ahurley@greenvillemed.sc.edu::6f109128-d626-4801-a2f9-664db0185481" providerId="AD" clId="Web-{8C0C6265-2A96-ED9E-7C71-811A1943BA88}" dt="2020-04-22T20:55:15.902" v="2" actId="20577"/>
        <pc:sldMkLst>
          <pc:docMk/>
          <pc:sldMk cId="869810534" sldId="430"/>
        </pc:sldMkLst>
        <pc:spChg chg="mod">
          <ac:chgData name="HURLEY, AMANDA" userId="S::ahurley@greenvillemed.sc.edu::6f109128-d626-4801-a2f9-664db0185481" providerId="AD" clId="Web-{8C0C6265-2A96-ED9E-7C71-811A1943BA88}" dt="2020-04-22T20:55:15.902" v="2" actId="20577"/>
          <ac:spMkLst>
            <pc:docMk/>
            <pc:sldMk cId="869810534" sldId="430"/>
            <ac:spMk id="3" creationId="{00000000-0000-0000-0000-000000000000}"/>
          </ac:spMkLst>
        </pc:spChg>
      </pc:sldChg>
      <pc:sldChg chg="modSp">
        <pc:chgData name="HURLEY, AMANDA" userId="S::ahurley@greenvillemed.sc.edu::6f109128-d626-4801-a2f9-664db0185481" providerId="AD" clId="Web-{8C0C6265-2A96-ED9E-7C71-811A1943BA88}" dt="2020-04-22T20:56:00.684" v="22" actId="20577"/>
        <pc:sldMkLst>
          <pc:docMk/>
          <pc:sldMk cId="4152806404" sldId="431"/>
        </pc:sldMkLst>
        <pc:spChg chg="mod">
          <ac:chgData name="HURLEY, AMANDA" userId="S::ahurley@greenvillemed.sc.edu::6f109128-d626-4801-a2f9-664db0185481" providerId="AD" clId="Web-{8C0C6265-2A96-ED9E-7C71-811A1943BA88}" dt="2020-04-22T20:56:00.684" v="22" actId="20577"/>
          <ac:spMkLst>
            <pc:docMk/>
            <pc:sldMk cId="4152806404" sldId="431"/>
            <ac:spMk id="2" creationId="{00000000-0000-0000-0000-000000000000}"/>
          </ac:spMkLst>
        </pc:spChg>
      </pc:sldChg>
      <pc:sldChg chg="addSp delSp modSp">
        <pc:chgData name="HURLEY, AMANDA" userId="S::ahurley@greenvillemed.sc.edu::6f109128-d626-4801-a2f9-664db0185481" providerId="AD" clId="Web-{8C0C6265-2A96-ED9E-7C71-811A1943BA88}" dt="2020-04-22T21:03:45.938" v="29" actId="1076"/>
        <pc:sldMkLst>
          <pc:docMk/>
          <pc:sldMk cId="2933098364" sldId="435"/>
        </pc:sldMkLst>
        <pc:picChg chg="add mod">
          <ac:chgData name="HURLEY, AMANDA" userId="S::ahurley@greenvillemed.sc.edu::6f109128-d626-4801-a2f9-664db0185481" providerId="AD" clId="Web-{8C0C6265-2A96-ED9E-7C71-811A1943BA88}" dt="2020-04-22T21:03:45.938" v="29" actId="1076"/>
          <ac:picMkLst>
            <pc:docMk/>
            <pc:sldMk cId="2933098364" sldId="435"/>
            <ac:picMk id="2" creationId="{3D2860E6-63D7-40DF-8755-83876E781E09}"/>
          </ac:picMkLst>
        </pc:picChg>
        <pc:picChg chg="del">
          <ac:chgData name="HURLEY, AMANDA" userId="S::ahurley@greenvillemed.sc.edu::6f109128-d626-4801-a2f9-664db0185481" providerId="AD" clId="Web-{8C0C6265-2A96-ED9E-7C71-811A1943BA88}" dt="2020-04-22T21:03:10.516" v="24"/>
          <ac:picMkLst>
            <pc:docMk/>
            <pc:sldMk cId="2933098364" sldId="435"/>
            <ac:picMk id="1026" creationId="{82235D50-5F2E-4422-9B4F-69279506FBDD}"/>
          </ac:picMkLst>
        </pc:picChg>
      </pc:sldChg>
    </pc:docChg>
  </pc:docChgLst>
  <pc:docChgLst>
    <pc:chgData name="HURLEY, AMANDA" userId="S::ahurley@greenvillemed.sc.edu::6f109128-d626-4801-a2f9-664db0185481" providerId="AD" clId="Web-{49525AB6-C5CB-2AF3-4F1C-959C89C23D48}"/>
    <pc:docChg chg="modSld">
      <pc:chgData name="HURLEY, AMANDA" userId="S::ahurley@greenvillemed.sc.edu::6f109128-d626-4801-a2f9-664db0185481" providerId="AD" clId="Web-{49525AB6-C5CB-2AF3-4F1C-959C89C23D48}" dt="2020-04-17T15:11:15.178" v="3" actId="20577"/>
      <pc:docMkLst>
        <pc:docMk/>
      </pc:docMkLst>
      <pc:sldChg chg="modSp">
        <pc:chgData name="HURLEY, AMANDA" userId="S::ahurley@greenvillemed.sc.edu::6f109128-d626-4801-a2f9-664db0185481" providerId="AD" clId="Web-{49525AB6-C5CB-2AF3-4F1C-959C89C23D48}" dt="2020-04-17T15:11:15.178" v="2" actId="20577"/>
        <pc:sldMkLst>
          <pc:docMk/>
          <pc:sldMk cId="1083034164" sldId="398"/>
        </pc:sldMkLst>
        <pc:spChg chg="mod">
          <ac:chgData name="HURLEY, AMANDA" userId="S::ahurley@greenvillemed.sc.edu::6f109128-d626-4801-a2f9-664db0185481" providerId="AD" clId="Web-{49525AB6-C5CB-2AF3-4F1C-959C89C23D48}" dt="2020-04-17T15:11:15.178" v="2" actId="20577"/>
          <ac:spMkLst>
            <pc:docMk/>
            <pc:sldMk cId="1083034164" sldId="398"/>
            <ac:spMk id="2" creationId="{00000000-0000-0000-0000-000000000000}"/>
          </ac:spMkLst>
        </pc:spChg>
      </pc:sldChg>
    </pc:docChg>
  </pc:docChgLst>
  <pc:docChgLst>
    <pc:chgData name="HURLEY, AMANDA" userId="S::ahurley@greenvillemed.sc.edu::6f109128-d626-4801-a2f9-664db0185481" providerId="AD" clId="Web-{D2CB7725-CEDE-5876-6404-8CB0C960039B}"/>
    <pc:docChg chg="addSld modSld sldOrd">
      <pc:chgData name="HURLEY, AMANDA" userId="S::ahurley@greenvillemed.sc.edu::6f109128-d626-4801-a2f9-664db0185481" providerId="AD" clId="Web-{D2CB7725-CEDE-5876-6404-8CB0C960039B}" dt="2020-04-14T19:11:41.154" v="357" actId="20577"/>
      <pc:docMkLst>
        <pc:docMk/>
      </pc:docMkLst>
      <pc:sldChg chg="modSp">
        <pc:chgData name="HURLEY, AMANDA" userId="S::ahurley@greenvillemed.sc.edu::6f109128-d626-4801-a2f9-664db0185481" providerId="AD" clId="Web-{D2CB7725-CEDE-5876-6404-8CB0C960039B}" dt="2020-04-14T19:01:37.260" v="166" actId="1076"/>
        <pc:sldMkLst>
          <pc:docMk/>
          <pc:sldMk cId="2177121772" sldId="378"/>
        </pc:sldMkLst>
        <pc:spChg chg="mod">
          <ac:chgData name="HURLEY, AMANDA" userId="S::ahurley@greenvillemed.sc.edu::6f109128-d626-4801-a2f9-664db0185481" providerId="AD" clId="Web-{D2CB7725-CEDE-5876-6404-8CB0C960039B}" dt="2020-04-14T19:00:35.116" v="84" actId="20577"/>
          <ac:spMkLst>
            <pc:docMk/>
            <pc:sldMk cId="2177121772" sldId="378"/>
            <ac:spMk id="3" creationId="{00000000-0000-0000-0000-000000000000}"/>
          </ac:spMkLst>
        </pc:spChg>
        <pc:spChg chg="mod">
          <ac:chgData name="HURLEY, AMANDA" userId="S::ahurley@greenvillemed.sc.edu::6f109128-d626-4801-a2f9-664db0185481" providerId="AD" clId="Web-{D2CB7725-CEDE-5876-6404-8CB0C960039B}" dt="2020-04-14T19:01:37.260" v="166" actId="1076"/>
          <ac:spMkLst>
            <pc:docMk/>
            <pc:sldMk cId="2177121772" sldId="378"/>
            <ac:spMk id="4" creationId="{9E1697EC-7D80-454D-B0E4-6755A5CC978E}"/>
          </ac:spMkLst>
        </pc:spChg>
      </pc:sldChg>
      <pc:sldChg chg="modSp">
        <pc:chgData name="HURLEY, AMANDA" userId="S::ahurley@greenvillemed.sc.edu::6f109128-d626-4801-a2f9-664db0185481" providerId="AD" clId="Web-{D2CB7725-CEDE-5876-6404-8CB0C960039B}" dt="2020-04-14T19:04:01.206" v="192" actId="20577"/>
        <pc:sldMkLst>
          <pc:docMk/>
          <pc:sldMk cId="2721981003" sldId="451"/>
        </pc:sldMkLst>
        <pc:spChg chg="mod">
          <ac:chgData name="HURLEY, AMANDA" userId="S::ahurley@greenvillemed.sc.edu::6f109128-d626-4801-a2f9-664db0185481" providerId="AD" clId="Web-{D2CB7725-CEDE-5876-6404-8CB0C960039B}" dt="2020-04-14T19:04:01.206" v="192" actId="20577"/>
          <ac:spMkLst>
            <pc:docMk/>
            <pc:sldMk cId="2721981003" sldId="451"/>
            <ac:spMk id="3" creationId="{00000000-0000-0000-0000-000000000000}"/>
          </ac:spMkLst>
        </pc:spChg>
      </pc:sldChg>
      <pc:sldChg chg="modSp">
        <pc:chgData name="HURLEY, AMANDA" userId="S::ahurley@greenvillemed.sc.edu::6f109128-d626-4801-a2f9-664db0185481" providerId="AD" clId="Web-{D2CB7725-CEDE-5876-6404-8CB0C960039B}" dt="2020-04-14T19:03:28.751" v="189" actId="20577"/>
        <pc:sldMkLst>
          <pc:docMk/>
          <pc:sldMk cId="1992079670" sldId="455"/>
        </pc:sldMkLst>
        <pc:spChg chg="mod">
          <ac:chgData name="HURLEY, AMANDA" userId="S::ahurley@greenvillemed.sc.edu::6f109128-d626-4801-a2f9-664db0185481" providerId="AD" clId="Web-{D2CB7725-CEDE-5876-6404-8CB0C960039B}" dt="2020-04-14T19:03:28.751" v="189" actId="20577"/>
          <ac:spMkLst>
            <pc:docMk/>
            <pc:sldMk cId="1992079670" sldId="455"/>
            <ac:spMk id="6" creationId="{350545C9-6F80-41E7-AB08-15FAD112CA26}"/>
          </ac:spMkLst>
        </pc:spChg>
      </pc:sldChg>
      <pc:sldChg chg="addSp modSp new ord">
        <pc:chgData name="HURLEY, AMANDA" userId="S::ahurley@greenvillemed.sc.edu::6f109128-d626-4801-a2f9-664db0185481" providerId="AD" clId="Web-{D2CB7725-CEDE-5876-6404-8CB0C960039B}" dt="2020-04-14T19:11:41.154" v="356" actId="20577"/>
        <pc:sldMkLst>
          <pc:docMk/>
          <pc:sldMk cId="1182405531" sldId="467"/>
        </pc:sldMkLst>
        <pc:spChg chg="mod">
          <ac:chgData name="HURLEY, AMANDA" userId="S::ahurley@greenvillemed.sc.edu::6f109128-d626-4801-a2f9-664db0185481" providerId="AD" clId="Web-{D2CB7725-CEDE-5876-6404-8CB0C960039B}" dt="2020-04-14T19:07:01.279" v="240" actId="20577"/>
          <ac:spMkLst>
            <pc:docMk/>
            <pc:sldMk cId="1182405531" sldId="467"/>
            <ac:spMk id="2" creationId="{92A4D60F-85FA-4D8B-9F88-BD39EF194DC0}"/>
          </ac:spMkLst>
        </pc:spChg>
        <pc:spChg chg="mod">
          <ac:chgData name="HURLEY, AMANDA" userId="S::ahurley@greenvillemed.sc.edu::6f109128-d626-4801-a2f9-664db0185481" providerId="AD" clId="Web-{D2CB7725-CEDE-5876-6404-8CB0C960039B}" dt="2020-04-14T19:11:19.606" v="328" actId="20577"/>
          <ac:spMkLst>
            <pc:docMk/>
            <pc:sldMk cId="1182405531" sldId="467"/>
            <ac:spMk id="3" creationId="{50395073-B83B-414A-94B7-43C19ECAA7A7}"/>
          </ac:spMkLst>
        </pc:spChg>
        <pc:spChg chg="add mod">
          <ac:chgData name="HURLEY, AMANDA" userId="S::ahurley@greenvillemed.sc.edu::6f109128-d626-4801-a2f9-664db0185481" providerId="AD" clId="Web-{D2CB7725-CEDE-5876-6404-8CB0C960039B}" dt="2020-04-14T19:11:41.154" v="356" actId="20577"/>
          <ac:spMkLst>
            <pc:docMk/>
            <pc:sldMk cId="1182405531" sldId="467"/>
            <ac:spMk id="5" creationId="{49AA10CF-316F-4D89-BD1F-2C3D6BEC5B11}"/>
          </ac:spMkLst>
        </pc:spChg>
      </pc:sldChg>
    </pc:docChg>
  </pc:docChgLst>
  <pc:docChgLst>
    <pc:chgData name="HURLEY, AMANDA" userId="S::ahurley@greenvillemed.sc.edu::6f109128-d626-4801-a2f9-664db0185481" providerId="AD" clId="Web-{6994AC9F-20C6-0000-9B18-69D4273567C6}"/>
    <pc:docChg chg="addSld delSld modSld">
      <pc:chgData name="HURLEY, AMANDA" userId="S::ahurley@greenvillemed.sc.edu::6f109128-d626-4801-a2f9-664db0185481" providerId="AD" clId="Web-{6994AC9F-20C6-0000-9B18-69D4273567C6}" dt="2021-02-18T21:51:02.469" v="7" actId="20577"/>
      <pc:docMkLst>
        <pc:docMk/>
      </pc:docMkLst>
      <pc:sldChg chg="modSp">
        <pc:chgData name="HURLEY, AMANDA" userId="S::ahurley@greenvillemed.sc.edu::6f109128-d626-4801-a2f9-664db0185481" providerId="AD" clId="Web-{6994AC9F-20C6-0000-9B18-69D4273567C6}" dt="2021-02-18T21:51:02.469" v="7" actId="20577"/>
        <pc:sldMkLst>
          <pc:docMk/>
          <pc:sldMk cId="3676490212" sldId="409"/>
        </pc:sldMkLst>
        <pc:spChg chg="mod">
          <ac:chgData name="HURLEY, AMANDA" userId="S::ahurley@greenvillemed.sc.edu::6f109128-d626-4801-a2f9-664db0185481" providerId="AD" clId="Web-{6994AC9F-20C6-0000-9B18-69D4273567C6}" dt="2021-02-18T21:51:02.469" v="7" actId="20577"/>
          <ac:spMkLst>
            <pc:docMk/>
            <pc:sldMk cId="3676490212" sldId="409"/>
            <ac:spMk id="2" creationId="{00000000-0000-0000-0000-000000000000}"/>
          </ac:spMkLst>
        </pc:spChg>
      </pc:sldChg>
      <pc:sldChg chg="modSp">
        <pc:chgData name="HURLEY, AMANDA" userId="S::ahurley@greenvillemed.sc.edu::6f109128-d626-4801-a2f9-664db0185481" providerId="AD" clId="Web-{6994AC9F-20C6-0000-9B18-69D4273567C6}" dt="2021-02-18T21:49:46.639" v="2" actId="20577"/>
        <pc:sldMkLst>
          <pc:docMk/>
          <pc:sldMk cId="3800736265" sldId="419"/>
        </pc:sldMkLst>
        <pc:spChg chg="mod">
          <ac:chgData name="HURLEY, AMANDA" userId="S::ahurley@greenvillemed.sc.edu::6f109128-d626-4801-a2f9-664db0185481" providerId="AD" clId="Web-{6994AC9F-20C6-0000-9B18-69D4273567C6}" dt="2021-02-18T21:49:46.639" v="2" actId="20577"/>
          <ac:spMkLst>
            <pc:docMk/>
            <pc:sldMk cId="3800736265" sldId="419"/>
            <ac:spMk id="2" creationId="{00000000-0000-0000-0000-000000000000}"/>
          </ac:spMkLst>
        </pc:spChg>
      </pc:sldChg>
      <pc:sldChg chg="modSp">
        <pc:chgData name="HURLEY, AMANDA" userId="S::ahurley@greenvillemed.sc.edu::6f109128-d626-4801-a2f9-664db0185481" providerId="AD" clId="Web-{6994AC9F-20C6-0000-9B18-69D4273567C6}" dt="2021-02-18T21:50:45.047" v="4" actId="20577"/>
        <pc:sldMkLst>
          <pc:docMk/>
          <pc:sldMk cId="869810534" sldId="430"/>
        </pc:sldMkLst>
        <pc:spChg chg="mod">
          <ac:chgData name="HURLEY, AMANDA" userId="S::ahurley@greenvillemed.sc.edu::6f109128-d626-4801-a2f9-664db0185481" providerId="AD" clId="Web-{6994AC9F-20C6-0000-9B18-69D4273567C6}" dt="2021-02-18T21:50:45.047" v="4" actId="20577"/>
          <ac:spMkLst>
            <pc:docMk/>
            <pc:sldMk cId="869810534" sldId="430"/>
            <ac:spMk id="3" creationId="{00000000-0000-0000-0000-000000000000}"/>
          </ac:spMkLst>
        </pc:spChg>
      </pc:sldChg>
      <pc:sldChg chg="del">
        <pc:chgData name="HURLEY, AMANDA" userId="S::ahurley@greenvillemed.sc.edu::6f109128-d626-4801-a2f9-664db0185481" providerId="AD" clId="Web-{6994AC9F-20C6-0000-9B18-69D4273567C6}" dt="2021-02-18T21:46:12.056" v="1"/>
        <pc:sldMkLst>
          <pc:docMk/>
          <pc:sldMk cId="430190953" sldId="445"/>
        </pc:sldMkLst>
      </pc:sldChg>
      <pc:sldChg chg="modSp">
        <pc:chgData name="HURLEY, AMANDA" userId="S::ahurley@greenvillemed.sc.edu::6f109128-d626-4801-a2f9-664db0185481" providerId="AD" clId="Web-{6994AC9F-20C6-0000-9B18-69D4273567C6}" dt="2021-02-18T21:49:54.452" v="3" actId="20577"/>
        <pc:sldMkLst>
          <pc:docMk/>
          <pc:sldMk cId="1992079670" sldId="455"/>
        </pc:sldMkLst>
        <pc:spChg chg="mod">
          <ac:chgData name="HURLEY, AMANDA" userId="S::ahurley@greenvillemed.sc.edu::6f109128-d626-4801-a2f9-664db0185481" providerId="AD" clId="Web-{6994AC9F-20C6-0000-9B18-69D4273567C6}" dt="2021-02-18T21:49:54.452" v="3" actId="20577"/>
          <ac:spMkLst>
            <pc:docMk/>
            <pc:sldMk cId="1992079670" sldId="455"/>
            <ac:spMk id="2" creationId="{00000000-0000-0000-0000-000000000000}"/>
          </ac:spMkLst>
        </pc:spChg>
      </pc:sldChg>
      <pc:sldChg chg="add">
        <pc:chgData name="HURLEY, AMANDA" userId="S::ahurley@greenvillemed.sc.edu::6f109128-d626-4801-a2f9-664db0185481" providerId="AD" clId="Web-{6994AC9F-20C6-0000-9B18-69D4273567C6}" dt="2021-02-18T21:46:07.259" v="0"/>
        <pc:sldMkLst>
          <pc:docMk/>
          <pc:sldMk cId="1536997798" sldId="468"/>
        </pc:sldMkLst>
      </pc:sldChg>
    </pc:docChg>
  </pc:docChgLst>
  <pc:docChgLst>
    <pc:chgData name="HURLEY, AMANDA" userId="S::ahurley@greenvillemed.sc.edu::6f109128-d626-4801-a2f9-664db0185481" providerId="AD" clId="Web-{3F18F3E1-9FC6-7034-6088-6E1DE6AA1CC2}"/>
    <pc:docChg chg="addSld delSld modSld sldOrd">
      <pc:chgData name="HURLEY, AMANDA" userId="S::ahurley@greenvillemed.sc.edu::6f109128-d626-4801-a2f9-664db0185481" providerId="AD" clId="Web-{3F18F3E1-9FC6-7034-6088-6E1DE6AA1CC2}" dt="2020-03-27T18:14:22.972" v="224" actId="20577"/>
      <pc:docMkLst>
        <pc:docMk/>
      </pc:docMkLst>
      <pc:sldChg chg="modSp">
        <pc:chgData name="HURLEY, AMANDA" userId="S::ahurley@greenvillemed.sc.edu::6f109128-d626-4801-a2f9-664db0185481" providerId="AD" clId="Web-{3F18F3E1-9FC6-7034-6088-6E1DE6AA1CC2}" dt="2020-03-27T18:02:45.668" v="22" actId="20577"/>
        <pc:sldMkLst>
          <pc:docMk/>
          <pc:sldMk cId="3587006069" sldId="256"/>
        </pc:sldMkLst>
        <pc:spChg chg="mod">
          <ac:chgData name="HURLEY, AMANDA" userId="S::ahurley@greenvillemed.sc.edu::6f109128-d626-4801-a2f9-664db0185481" providerId="AD" clId="Web-{3F18F3E1-9FC6-7034-6088-6E1DE6AA1CC2}" dt="2020-03-27T18:02:45.668" v="22" actId="20577"/>
          <ac:spMkLst>
            <pc:docMk/>
            <pc:sldMk cId="3587006069" sldId="256"/>
            <ac:spMk id="7" creationId="{7A41EB7A-EA32-4158-9147-F697EA836758}"/>
          </ac:spMkLst>
        </pc:spChg>
      </pc:sldChg>
      <pc:sldChg chg="ord">
        <pc:chgData name="HURLEY, AMANDA" userId="S::ahurley@greenvillemed.sc.edu::6f109128-d626-4801-a2f9-664db0185481" providerId="AD" clId="Web-{3F18F3E1-9FC6-7034-6088-6E1DE6AA1CC2}" dt="2020-03-27T18:06:19.206" v="184"/>
        <pc:sldMkLst>
          <pc:docMk/>
          <pc:sldMk cId="3966140046" sldId="388"/>
        </pc:sldMkLst>
      </pc:sldChg>
      <pc:sldChg chg="modSp">
        <pc:chgData name="HURLEY, AMANDA" userId="S::ahurley@greenvillemed.sc.edu::6f109128-d626-4801-a2f9-664db0185481" providerId="AD" clId="Web-{3F18F3E1-9FC6-7034-6088-6E1DE6AA1CC2}" dt="2020-03-27T18:05:41.173" v="180" actId="20577"/>
        <pc:sldMkLst>
          <pc:docMk/>
          <pc:sldMk cId="1456901651" sldId="406"/>
        </pc:sldMkLst>
        <pc:spChg chg="mod">
          <ac:chgData name="HURLEY, AMANDA" userId="S::ahurley@greenvillemed.sc.edu::6f109128-d626-4801-a2f9-664db0185481" providerId="AD" clId="Web-{3F18F3E1-9FC6-7034-6088-6E1DE6AA1CC2}" dt="2020-03-27T18:05:41.173" v="180" actId="20577"/>
          <ac:spMkLst>
            <pc:docMk/>
            <pc:sldMk cId="1456901651" sldId="406"/>
            <ac:spMk id="3" creationId="{00000000-0000-0000-0000-000000000000}"/>
          </ac:spMkLst>
        </pc:spChg>
      </pc:sldChg>
      <pc:sldChg chg="modSp">
        <pc:chgData name="HURLEY, AMANDA" userId="S::ahurley@greenvillemed.sc.edu::6f109128-d626-4801-a2f9-664db0185481" providerId="AD" clId="Web-{3F18F3E1-9FC6-7034-6088-6E1DE6AA1CC2}" dt="2020-03-27T18:11:10.293" v="201" actId="20577"/>
        <pc:sldMkLst>
          <pc:docMk/>
          <pc:sldMk cId="2030434863" sldId="407"/>
        </pc:sldMkLst>
        <pc:spChg chg="mod">
          <ac:chgData name="HURLEY, AMANDA" userId="S::ahurley@greenvillemed.sc.edu::6f109128-d626-4801-a2f9-664db0185481" providerId="AD" clId="Web-{3F18F3E1-9FC6-7034-6088-6E1DE6AA1CC2}" dt="2020-03-27T18:11:10.293" v="201" actId="20577"/>
          <ac:spMkLst>
            <pc:docMk/>
            <pc:sldMk cId="2030434863" sldId="407"/>
            <ac:spMk id="3" creationId="{00000000-0000-0000-0000-000000000000}"/>
          </ac:spMkLst>
        </pc:spChg>
      </pc:sldChg>
      <pc:sldChg chg="modSp">
        <pc:chgData name="HURLEY, AMANDA" userId="S::ahurley@greenvillemed.sc.edu::6f109128-d626-4801-a2f9-664db0185481" providerId="AD" clId="Web-{3F18F3E1-9FC6-7034-6088-6E1DE6AA1CC2}" dt="2020-03-27T18:14:22.972" v="223" actId="20577"/>
        <pc:sldMkLst>
          <pc:docMk/>
          <pc:sldMk cId="2721981003" sldId="451"/>
        </pc:sldMkLst>
        <pc:spChg chg="mod">
          <ac:chgData name="HURLEY, AMANDA" userId="S::ahurley@greenvillemed.sc.edu::6f109128-d626-4801-a2f9-664db0185481" providerId="AD" clId="Web-{3F18F3E1-9FC6-7034-6088-6E1DE6AA1CC2}" dt="2020-03-27T18:14:22.972" v="223" actId="20577"/>
          <ac:spMkLst>
            <pc:docMk/>
            <pc:sldMk cId="2721981003" sldId="451"/>
            <ac:spMk id="3" creationId="{00000000-0000-0000-0000-000000000000}"/>
          </ac:spMkLst>
        </pc:spChg>
      </pc:sldChg>
      <pc:sldChg chg="del">
        <pc:chgData name="HURLEY, AMANDA" userId="S::ahurley@greenvillemed.sc.edu::6f109128-d626-4801-a2f9-664db0185481" providerId="AD" clId="Web-{3F18F3E1-9FC6-7034-6088-6E1DE6AA1CC2}" dt="2020-03-27T18:06:08.768" v="183"/>
        <pc:sldMkLst>
          <pc:docMk/>
          <pc:sldMk cId="288610259" sldId="456"/>
        </pc:sldMkLst>
      </pc:sldChg>
      <pc:sldChg chg="add">
        <pc:chgData name="HURLEY, AMANDA" userId="S::ahurley@greenvillemed.sc.edu::6f109128-d626-4801-a2f9-664db0185481" providerId="AD" clId="Web-{3F18F3E1-9FC6-7034-6088-6E1DE6AA1CC2}" dt="2020-03-27T18:06:06.221" v="182"/>
        <pc:sldMkLst>
          <pc:docMk/>
          <pc:sldMk cId="4103547800" sldId="457"/>
        </pc:sldMkLst>
      </pc:sldChg>
      <pc:sldChg chg="add ord">
        <pc:chgData name="HURLEY, AMANDA" userId="S::ahurley@greenvillemed.sc.edu::6f109128-d626-4801-a2f9-664db0185481" providerId="AD" clId="Web-{3F18F3E1-9FC6-7034-6088-6E1DE6AA1CC2}" dt="2020-03-27T18:06:43.285" v="187"/>
        <pc:sldMkLst>
          <pc:docMk/>
          <pc:sldMk cId="1923026897" sldId="458"/>
        </pc:sldMkLst>
      </pc:sldChg>
      <pc:sldChg chg="add ord">
        <pc:chgData name="HURLEY, AMANDA" userId="S::ahurley@greenvillemed.sc.edu::6f109128-d626-4801-a2f9-664db0185481" providerId="AD" clId="Web-{3F18F3E1-9FC6-7034-6088-6E1DE6AA1CC2}" dt="2020-03-27T18:06:43.285" v="188"/>
        <pc:sldMkLst>
          <pc:docMk/>
          <pc:sldMk cId="845507218" sldId="459"/>
        </pc:sldMkLst>
      </pc:sldChg>
      <pc:sldChg chg="add ord">
        <pc:chgData name="HURLEY, AMANDA" userId="S::ahurley@greenvillemed.sc.edu::6f109128-d626-4801-a2f9-664db0185481" providerId="AD" clId="Web-{3F18F3E1-9FC6-7034-6088-6E1DE6AA1CC2}" dt="2020-03-27T18:07:04.785" v="190"/>
        <pc:sldMkLst>
          <pc:docMk/>
          <pc:sldMk cId="1362441139" sldId="460"/>
        </pc:sldMkLst>
      </pc:sldChg>
    </pc:docChg>
  </pc:docChgLst>
  <pc:docChgLst>
    <pc:chgData name="HURLEY, AMANDA" userId="S::ahurley@greenvillemed.sc.edu::6f109128-d626-4801-a2f9-664db0185481" providerId="AD" clId="Web-{6C414C39-D483-6535-7698-648816F07310}"/>
    <pc:docChg chg="modSld">
      <pc:chgData name="HURLEY, AMANDA" userId="S::ahurley@greenvillemed.sc.edu::6f109128-d626-4801-a2f9-664db0185481" providerId="AD" clId="Web-{6C414C39-D483-6535-7698-648816F07310}" dt="2020-04-14T18:24:24.133" v="73" actId="1076"/>
      <pc:docMkLst>
        <pc:docMk/>
      </pc:docMkLst>
      <pc:sldChg chg="addSp modSp">
        <pc:chgData name="HURLEY, AMANDA" userId="S::ahurley@greenvillemed.sc.edu::6f109128-d626-4801-a2f9-664db0185481" providerId="AD" clId="Web-{6C414C39-D483-6535-7698-648816F07310}" dt="2020-04-14T18:24:24.133" v="73" actId="1076"/>
        <pc:sldMkLst>
          <pc:docMk/>
          <pc:sldMk cId="1750699664" sldId="463"/>
        </pc:sldMkLst>
        <pc:spChg chg="add mod">
          <ac:chgData name="HURLEY, AMANDA" userId="S::ahurley@greenvillemed.sc.edu::6f109128-d626-4801-a2f9-664db0185481" providerId="AD" clId="Web-{6C414C39-D483-6535-7698-648816F07310}" dt="2020-04-14T18:24:24.133" v="73" actId="1076"/>
          <ac:spMkLst>
            <pc:docMk/>
            <pc:sldMk cId="1750699664" sldId="463"/>
            <ac:spMk id="3" creationId="{EAD1FB98-C6E7-409F-98F5-1C463E388B5E}"/>
          </ac:spMkLst>
        </pc:spChg>
      </pc:sldChg>
      <pc:sldChg chg="modSp">
        <pc:chgData name="HURLEY, AMANDA" userId="S::ahurley@greenvillemed.sc.edu::6f109128-d626-4801-a2f9-664db0185481" providerId="AD" clId="Web-{6C414C39-D483-6535-7698-648816F07310}" dt="2020-04-14T18:23:54.663" v="35" actId="20577"/>
        <pc:sldMkLst>
          <pc:docMk/>
          <pc:sldMk cId="3325104914" sldId="466"/>
        </pc:sldMkLst>
        <pc:spChg chg="mod">
          <ac:chgData name="HURLEY, AMANDA" userId="S::ahurley@greenvillemed.sc.edu::6f109128-d626-4801-a2f9-664db0185481" providerId="AD" clId="Web-{6C414C39-D483-6535-7698-648816F07310}" dt="2020-04-14T18:23:54.663" v="35" actId="20577"/>
          <ac:spMkLst>
            <pc:docMk/>
            <pc:sldMk cId="3325104914" sldId="466"/>
            <ac:spMk id="5" creationId="{00000000-0000-0000-0000-000000000000}"/>
          </ac:spMkLst>
        </pc:spChg>
      </pc:sldChg>
    </pc:docChg>
  </pc:docChgLst>
  <pc:docChgLst>
    <pc:chgData name="HURLEY, AMANDA" userId="S::ahurley@greenvillemed.sc.edu::6f109128-d626-4801-a2f9-664db0185481" providerId="AD" clId="Web-{E8B9403B-A6C8-58F9-7D37-BC8C1BCE7169}"/>
    <pc:docChg chg="delSld modSld">
      <pc:chgData name="HURLEY, AMANDA" userId="S::ahurley@greenvillemed.sc.edu::6f109128-d626-4801-a2f9-664db0185481" providerId="AD" clId="Web-{E8B9403B-A6C8-58F9-7D37-BC8C1BCE7169}" dt="2020-04-22T21:41:51.897" v="69"/>
      <pc:docMkLst>
        <pc:docMk/>
      </pc:docMkLst>
      <pc:sldChg chg="addSp delSp modSp">
        <pc:chgData name="HURLEY, AMANDA" userId="S::ahurley@greenvillemed.sc.edu::6f109128-d626-4801-a2f9-664db0185481" providerId="AD" clId="Web-{E8B9403B-A6C8-58F9-7D37-BC8C1BCE7169}" dt="2020-04-22T21:41:51.897" v="69"/>
        <pc:sldMkLst>
          <pc:docMk/>
          <pc:sldMk cId="3479062966" sldId="396"/>
        </pc:sldMkLst>
        <pc:spChg chg="mod">
          <ac:chgData name="HURLEY, AMANDA" userId="S::ahurley@greenvillemed.sc.edu::6f109128-d626-4801-a2f9-664db0185481" providerId="AD" clId="Web-{E8B9403B-A6C8-58F9-7D37-BC8C1BCE7169}" dt="2020-04-22T21:37:34.998" v="6" actId="20577"/>
          <ac:spMkLst>
            <pc:docMk/>
            <pc:sldMk cId="3479062966" sldId="396"/>
            <ac:spMk id="2" creationId="{00000000-0000-0000-0000-000000000000}"/>
          </ac:spMkLst>
        </pc:spChg>
        <pc:spChg chg="del">
          <ac:chgData name="HURLEY, AMANDA" userId="S::ahurley@greenvillemed.sc.edu::6f109128-d626-4801-a2f9-664db0185481" providerId="AD" clId="Web-{E8B9403B-A6C8-58F9-7D37-BC8C1BCE7169}" dt="2020-04-22T21:37:40.092" v="9"/>
          <ac:spMkLst>
            <pc:docMk/>
            <pc:sldMk cId="3479062966" sldId="396"/>
            <ac:spMk id="3" creationId="{00000000-0000-0000-0000-000000000000}"/>
          </ac:spMkLst>
        </pc:spChg>
        <pc:spChg chg="add mod">
          <ac:chgData name="HURLEY, AMANDA" userId="S::ahurley@greenvillemed.sc.edu::6f109128-d626-4801-a2f9-664db0185481" providerId="AD" clId="Web-{E8B9403B-A6C8-58F9-7D37-BC8C1BCE7169}" dt="2020-04-22T21:41:51.897" v="69"/>
          <ac:spMkLst>
            <pc:docMk/>
            <pc:sldMk cId="3479062966" sldId="396"/>
            <ac:spMk id="5" creationId="{F6C338E8-0E9F-4C1E-BC89-E89560E5C18E}"/>
          </ac:spMkLst>
        </pc:spChg>
        <pc:spChg chg="add del">
          <ac:chgData name="HURLEY, AMANDA" userId="S::ahurley@greenvillemed.sc.edu::6f109128-d626-4801-a2f9-664db0185481" providerId="AD" clId="Web-{E8B9403B-A6C8-58F9-7D37-BC8C1BCE7169}" dt="2020-04-22T21:37:51.108" v="11"/>
          <ac:spMkLst>
            <pc:docMk/>
            <pc:sldMk cId="3479062966" sldId="396"/>
            <ac:spMk id="6" creationId="{4DDEA11B-5AB5-44F6-9F0F-E3775E3B3C49}"/>
          </ac:spMkLst>
        </pc:spChg>
      </pc:sldChg>
      <pc:sldChg chg="del">
        <pc:chgData name="HURLEY, AMANDA" userId="S::ahurley@greenvillemed.sc.edu::6f109128-d626-4801-a2f9-664db0185481" providerId="AD" clId="Web-{E8B9403B-A6C8-58F9-7D37-BC8C1BCE7169}" dt="2020-04-22T21:37:24.888" v="0"/>
        <pc:sldMkLst>
          <pc:docMk/>
          <pc:sldMk cId="1369711974" sldId="405"/>
        </pc:sldMkLst>
      </pc:sldChg>
    </pc:docChg>
  </pc:docChgLst>
  <pc:docChgLst>
    <pc:chgData name="HURLEY, AMANDA" userId="S::ahurley@greenvillemed.sc.edu::6f109128-d626-4801-a2f9-664db0185481" providerId="AD" clId="Web-{1F651227-BA9D-54D0-4EF8-1F578FDD36E0}"/>
    <pc:docChg chg="modSld">
      <pc:chgData name="HURLEY, AMANDA" userId="S::ahurley@greenvillemed.sc.edu::6f109128-d626-4801-a2f9-664db0185481" providerId="AD" clId="Web-{1F651227-BA9D-54D0-4EF8-1F578FDD36E0}" dt="2020-04-07T15:33:44.526" v="35" actId="20577"/>
      <pc:docMkLst>
        <pc:docMk/>
      </pc:docMkLst>
      <pc:sldChg chg="modSp">
        <pc:chgData name="HURLEY, AMANDA" userId="S::ahurley@greenvillemed.sc.edu::6f109128-d626-4801-a2f9-664db0185481" providerId="AD" clId="Web-{1F651227-BA9D-54D0-4EF8-1F578FDD36E0}" dt="2020-04-07T15:33:44.526" v="34" actId="20577"/>
        <pc:sldMkLst>
          <pc:docMk/>
          <pc:sldMk cId="1992079670" sldId="455"/>
        </pc:sldMkLst>
        <pc:spChg chg="mod">
          <ac:chgData name="HURLEY, AMANDA" userId="S::ahurley@greenvillemed.sc.edu::6f109128-d626-4801-a2f9-664db0185481" providerId="AD" clId="Web-{1F651227-BA9D-54D0-4EF8-1F578FDD36E0}" dt="2020-04-07T15:33:44.526" v="34" actId="20577"/>
          <ac:spMkLst>
            <pc:docMk/>
            <pc:sldMk cId="1992079670" sldId="455"/>
            <ac:spMk id="3" creationId="{00000000-0000-0000-0000-000000000000}"/>
          </ac:spMkLst>
        </pc:spChg>
      </pc:sldChg>
    </pc:docChg>
  </pc:docChgLst>
  <pc:docChgLst>
    <pc:chgData name="HURLEY, AMANDA" userId="S::ahurley@greenvillemed.sc.edu::6f109128-d626-4801-a2f9-664db0185481" providerId="AD" clId="Web-{BDB93CE0-7773-7C0C-DEDD-FEDE626CCA2B}"/>
    <pc:docChg chg="modSld">
      <pc:chgData name="HURLEY, AMANDA" userId="S::ahurley@greenvillemed.sc.edu::6f109128-d626-4801-a2f9-664db0185481" providerId="AD" clId="Web-{BDB93CE0-7773-7C0C-DEDD-FEDE626CCA2B}" dt="2020-03-27T16:55:06.324" v="22" actId="20577"/>
      <pc:docMkLst>
        <pc:docMk/>
      </pc:docMkLst>
      <pc:sldChg chg="modSp">
        <pc:chgData name="HURLEY, AMANDA" userId="S::ahurley@greenvillemed.sc.edu::6f109128-d626-4801-a2f9-664db0185481" providerId="AD" clId="Web-{BDB93CE0-7773-7C0C-DEDD-FEDE626CCA2B}" dt="2020-03-27T16:51:09.244" v="0" actId="20577"/>
        <pc:sldMkLst>
          <pc:docMk/>
          <pc:sldMk cId="2220079418" sldId="414"/>
        </pc:sldMkLst>
        <pc:spChg chg="mod">
          <ac:chgData name="HURLEY, AMANDA" userId="S::ahurley@greenvillemed.sc.edu::6f109128-d626-4801-a2f9-664db0185481" providerId="AD" clId="Web-{BDB93CE0-7773-7C0C-DEDD-FEDE626CCA2B}" dt="2020-03-27T16:51:09.244" v="0" actId="20577"/>
          <ac:spMkLst>
            <pc:docMk/>
            <pc:sldMk cId="2220079418" sldId="414"/>
            <ac:spMk id="3" creationId="{00000000-0000-0000-0000-000000000000}"/>
          </ac:spMkLst>
        </pc:spChg>
      </pc:sldChg>
      <pc:sldChg chg="modSp">
        <pc:chgData name="HURLEY, AMANDA" userId="S::ahurley@greenvillemed.sc.edu::6f109128-d626-4801-a2f9-664db0185481" providerId="AD" clId="Web-{BDB93CE0-7773-7C0C-DEDD-FEDE626CCA2B}" dt="2020-03-27T16:55:06.308" v="21" actId="20577"/>
        <pc:sldMkLst>
          <pc:docMk/>
          <pc:sldMk cId="3078123160" sldId="426"/>
        </pc:sldMkLst>
        <pc:spChg chg="mod">
          <ac:chgData name="HURLEY, AMANDA" userId="S::ahurley@greenvillemed.sc.edu::6f109128-d626-4801-a2f9-664db0185481" providerId="AD" clId="Web-{BDB93CE0-7773-7C0C-DEDD-FEDE626CCA2B}" dt="2020-03-27T16:55:06.308" v="21" actId="20577"/>
          <ac:spMkLst>
            <pc:docMk/>
            <pc:sldMk cId="3078123160" sldId="426"/>
            <ac:spMk id="3" creationId="{00000000-0000-0000-0000-000000000000}"/>
          </ac:spMkLst>
        </pc:spChg>
      </pc:sldChg>
    </pc:docChg>
  </pc:docChgLst>
  <pc:docChgLst>
    <pc:chgData name="HURLEY, AMANDA" userId="S::ahurley@greenvillemed.sc.edu::6f109128-d626-4801-a2f9-664db0185481" providerId="AD" clId="Web-{34D90E89-C161-91BD-DB10-9A2F1A1AC3DD}"/>
    <pc:docChg chg="addSld delSld modSld sldOrd">
      <pc:chgData name="HURLEY, AMANDA" userId="S::ahurley@greenvillemed.sc.edu::6f109128-d626-4801-a2f9-664db0185481" providerId="AD" clId="Web-{34D90E89-C161-91BD-DB10-9A2F1A1AC3DD}" dt="2020-04-08T13:46:04.994" v="722"/>
      <pc:docMkLst>
        <pc:docMk/>
      </pc:docMkLst>
      <pc:sldChg chg="delSp">
        <pc:chgData name="HURLEY, AMANDA" userId="S::ahurley@greenvillemed.sc.edu::6f109128-d626-4801-a2f9-664db0185481" providerId="AD" clId="Web-{34D90E89-C161-91BD-DB10-9A2F1A1AC3DD}" dt="2020-04-08T13:22:40.974" v="624"/>
        <pc:sldMkLst>
          <pc:docMk/>
          <pc:sldMk cId="4290642234" sldId="357"/>
        </pc:sldMkLst>
        <pc:spChg chg="del">
          <ac:chgData name="HURLEY, AMANDA" userId="S::ahurley@greenvillemed.sc.edu::6f109128-d626-4801-a2f9-664db0185481" providerId="AD" clId="Web-{34D90E89-C161-91BD-DB10-9A2F1A1AC3DD}" dt="2020-04-08T13:22:40.974" v="624"/>
          <ac:spMkLst>
            <pc:docMk/>
            <pc:sldMk cId="4290642234" sldId="357"/>
            <ac:spMk id="4" creationId="{C21C2C6D-2355-44BA-8E6B-CCB075853D7B}"/>
          </ac:spMkLst>
        </pc:spChg>
      </pc:sldChg>
      <pc:sldChg chg="modSp">
        <pc:chgData name="HURLEY, AMANDA" userId="S::ahurley@greenvillemed.sc.edu::6f109128-d626-4801-a2f9-664db0185481" providerId="AD" clId="Web-{34D90E89-C161-91BD-DB10-9A2F1A1AC3DD}" dt="2020-04-08T12:58:55.032" v="49" actId="20577"/>
        <pc:sldMkLst>
          <pc:docMk/>
          <pc:sldMk cId="1579650225" sldId="377"/>
        </pc:sldMkLst>
        <pc:spChg chg="mod">
          <ac:chgData name="HURLEY, AMANDA" userId="S::ahurley@greenvillemed.sc.edu::6f109128-d626-4801-a2f9-664db0185481" providerId="AD" clId="Web-{34D90E89-C161-91BD-DB10-9A2F1A1AC3DD}" dt="2020-04-08T12:58:55.032" v="49" actId="20577"/>
          <ac:spMkLst>
            <pc:docMk/>
            <pc:sldMk cId="1579650225" sldId="377"/>
            <ac:spMk id="3" creationId="{00000000-0000-0000-0000-000000000000}"/>
          </ac:spMkLst>
        </pc:spChg>
      </pc:sldChg>
      <pc:sldChg chg="addSp modSp">
        <pc:chgData name="HURLEY, AMANDA" userId="S::ahurley@greenvillemed.sc.edu::6f109128-d626-4801-a2f9-664db0185481" providerId="AD" clId="Web-{34D90E89-C161-91BD-DB10-9A2F1A1AC3DD}" dt="2020-04-08T13:34:27.329" v="717" actId="20577"/>
        <pc:sldMkLst>
          <pc:docMk/>
          <pc:sldMk cId="2177121772" sldId="378"/>
        </pc:sldMkLst>
        <pc:spChg chg="add mod">
          <ac:chgData name="HURLEY, AMANDA" userId="S::ahurley@greenvillemed.sc.edu::6f109128-d626-4801-a2f9-664db0185481" providerId="AD" clId="Web-{34D90E89-C161-91BD-DB10-9A2F1A1AC3DD}" dt="2020-04-08T13:34:27.329" v="717" actId="20577"/>
          <ac:spMkLst>
            <pc:docMk/>
            <pc:sldMk cId="2177121772" sldId="378"/>
            <ac:spMk id="4" creationId="{9E1697EC-7D80-454D-B0E4-6755A5CC978E}"/>
          </ac:spMkLst>
        </pc:spChg>
      </pc:sldChg>
      <pc:sldChg chg="modSp">
        <pc:chgData name="HURLEY, AMANDA" userId="S::ahurley@greenvillemed.sc.edu::6f109128-d626-4801-a2f9-664db0185481" providerId="AD" clId="Web-{34D90E89-C161-91BD-DB10-9A2F1A1AC3DD}" dt="2020-04-08T13:09:31.040" v="291" actId="20577"/>
        <pc:sldMkLst>
          <pc:docMk/>
          <pc:sldMk cId="3078123160" sldId="426"/>
        </pc:sldMkLst>
        <pc:spChg chg="mod">
          <ac:chgData name="HURLEY, AMANDA" userId="S::ahurley@greenvillemed.sc.edu::6f109128-d626-4801-a2f9-664db0185481" providerId="AD" clId="Web-{34D90E89-C161-91BD-DB10-9A2F1A1AC3DD}" dt="2020-04-08T13:09:31.040" v="291" actId="20577"/>
          <ac:spMkLst>
            <pc:docMk/>
            <pc:sldMk cId="3078123160" sldId="426"/>
            <ac:spMk id="3" creationId="{00000000-0000-0000-0000-000000000000}"/>
          </ac:spMkLst>
        </pc:spChg>
      </pc:sldChg>
      <pc:sldChg chg="modSp">
        <pc:chgData name="HURLEY, AMANDA" userId="S::ahurley@greenvillemed.sc.edu::6f109128-d626-4801-a2f9-664db0185481" providerId="AD" clId="Web-{34D90E89-C161-91BD-DB10-9A2F1A1AC3DD}" dt="2020-04-08T13:12:02.045" v="295" actId="20577"/>
        <pc:sldMkLst>
          <pc:docMk/>
          <pc:sldMk cId="1688653777" sldId="427"/>
        </pc:sldMkLst>
        <pc:spChg chg="mod">
          <ac:chgData name="HURLEY, AMANDA" userId="S::ahurley@greenvillemed.sc.edu::6f109128-d626-4801-a2f9-664db0185481" providerId="AD" clId="Web-{34D90E89-C161-91BD-DB10-9A2F1A1AC3DD}" dt="2020-04-08T13:12:02.045" v="295" actId="20577"/>
          <ac:spMkLst>
            <pc:docMk/>
            <pc:sldMk cId="1688653777" sldId="427"/>
            <ac:spMk id="2" creationId="{00000000-0000-0000-0000-000000000000}"/>
          </ac:spMkLst>
        </pc:spChg>
      </pc:sldChg>
      <pc:sldChg chg="modSp">
        <pc:chgData name="HURLEY, AMANDA" userId="S::ahurley@greenvillemed.sc.edu::6f109128-d626-4801-a2f9-664db0185481" providerId="AD" clId="Web-{34D90E89-C161-91BD-DB10-9A2F1A1AC3DD}" dt="2020-04-08T13:12:30.671" v="301" actId="20577"/>
        <pc:sldMkLst>
          <pc:docMk/>
          <pc:sldMk cId="869810534" sldId="430"/>
        </pc:sldMkLst>
        <pc:spChg chg="mod">
          <ac:chgData name="HURLEY, AMANDA" userId="S::ahurley@greenvillemed.sc.edu::6f109128-d626-4801-a2f9-664db0185481" providerId="AD" clId="Web-{34D90E89-C161-91BD-DB10-9A2F1A1AC3DD}" dt="2020-04-08T13:12:30.671" v="301" actId="20577"/>
          <ac:spMkLst>
            <pc:docMk/>
            <pc:sldMk cId="869810534" sldId="430"/>
            <ac:spMk id="2" creationId="{00000000-0000-0000-0000-000000000000}"/>
          </ac:spMkLst>
        </pc:spChg>
      </pc:sldChg>
      <pc:sldChg chg="modSp">
        <pc:chgData name="HURLEY, AMANDA" userId="S::ahurley@greenvillemed.sc.edu::6f109128-d626-4801-a2f9-664db0185481" providerId="AD" clId="Web-{34D90E89-C161-91BD-DB10-9A2F1A1AC3DD}" dt="2020-04-08T13:12:46.640" v="328" actId="20577"/>
        <pc:sldMkLst>
          <pc:docMk/>
          <pc:sldMk cId="4152806404" sldId="431"/>
        </pc:sldMkLst>
        <pc:spChg chg="mod">
          <ac:chgData name="HURLEY, AMANDA" userId="S::ahurley@greenvillemed.sc.edu::6f109128-d626-4801-a2f9-664db0185481" providerId="AD" clId="Web-{34D90E89-C161-91BD-DB10-9A2F1A1AC3DD}" dt="2020-04-08T13:12:46.640" v="328" actId="20577"/>
          <ac:spMkLst>
            <pc:docMk/>
            <pc:sldMk cId="4152806404" sldId="431"/>
            <ac:spMk id="5" creationId="{00000000-0000-0000-0000-000000000000}"/>
          </ac:spMkLst>
        </pc:spChg>
      </pc:sldChg>
      <pc:sldChg chg="modSp new">
        <pc:chgData name="HURLEY, AMANDA" userId="S::ahurley@greenvillemed.sc.edu::6f109128-d626-4801-a2f9-664db0185481" providerId="AD" clId="Web-{34D90E89-C161-91BD-DB10-9A2F1A1AC3DD}" dt="2020-04-08T13:21:16.253" v="622" actId="20577"/>
        <pc:sldMkLst>
          <pc:docMk/>
          <pc:sldMk cId="112309643" sldId="461"/>
        </pc:sldMkLst>
        <pc:spChg chg="mod">
          <ac:chgData name="HURLEY, AMANDA" userId="S::ahurley@greenvillemed.sc.edu::6f109128-d626-4801-a2f9-664db0185481" providerId="AD" clId="Web-{34D90E89-C161-91BD-DB10-9A2F1A1AC3DD}" dt="2020-04-08T13:15:28.709" v="382" actId="20577"/>
          <ac:spMkLst>
            <pc:docMk/>
            <pc:sldMk cId="112309643" sldId="461"/>
            <ac:spMk id="2" creationId="{A940732A-9D42-421C-8A57-C6B68B98D79E}"/>
          </ac:spMkLst>
        </pc:spChg>
        <pc:spChg chg="mod">
          <ac:chgData name="HURLEY, AMANDA" userId="S::ahurley@greenvillemed.sc.edu::6f109128-d626-4801-a2f9-664db0185481" providerId="AD" clId="Web-{34D90E89-C161-91BD-DB10-9A2F1A1AC3DD}" dt="2020-04-08T13:21:16.253" v="622" actId="20577"/>
          <ac:spMkLst>
            <pc:docMk/>
            <pc:sldMk cId="112309643" sldId="461"/>
            <ac:spMk id="3" creationId="{E8E212E3-86BD-4540-8C48-A5ECC59D747D}"/>
          </ac:spMkLst>
        </pc:spChg>
      </pc:sldChg>
      <pc:sldChg chg="addSp delSp modSp new ord">
        <pc:chgData name="HURLEY, AMANDA" userId="S::ahurley@greenvillemed.sc.edu::6f109128-d626-4801-a2f9-664db0185481" providerId="AD" clId="Web-{34D90E89-C161-91BD-DB10-9A2F1A1AC3DD}" dt="2020-04-08T13:46:04.994" v="722"/>
        <pc:sldMkLst>
          <pc:docMk/>
          <pc:sldMk cId="397313120" sldId="462"/>
        </pc:sldMkLst>
        <pc:picChg chg="add del mod">
          <ac:chgData name="HURLEY, AMANDA" userId="S::ahurley@greenvillemed.sc.edu::6f109128-d626-4801-a2f9-664db0185481" providerId="AD" clId="Web-{34D90E89-C161-91BD-DB10-9A2F1A1AC3DD}" dt="2020-04-08T13:46:04.994" v="722"/>
          <ac:picMkLst>
            <pc:docMk/>
            <pc:sldMk cId="397313120" sldId="462"/>
            <ac:picMk id="3" creationId="{1CED3596-8314-4922-90A1-8C32BE05DADF}"/>
          </ac:picMkLst>
        </pc:picChg>
      </pc:sldChg>
      <pc:sldChg chg="modSp new del">
        <pc:chgData name="HURLEY, AMANDA" userId="S::ahurley@greenvillemed.sc.edu::6f109128-d626-4801-a2f9-664db0185481" providerId="AD" clId="Web-{34D90E89-C161-91BD-DB10-9A2F1A1AC3DD}" dt="2020-04-08T13:30:56.273" v="669"/>
        <pc:sldMkLst>
          <pc:docMk/>
          <pc:sldMk cId="1758656816" sldId="462"/>
        </pc:sldMkLst>
        <pc:spChg chg="mod">
          <ac:chgData name="HURLEY, AMANDA" userId="S::ahurley@greenvillemed.sc.edu::6f109128-d626-4801-a2f9-664db0185481" providerId="AD" clId="Web-{34D90E89-C161-91BD-DB10-9A2F1A1AC3DD}" dt="2020-04-08T13:30:53.821" v="667" actId="20577"/>
          <ac:spMkLst>
            <pc:docMk/>
            <pc:sldMk cId="1758656816" sldId="462"/>
            <ac:spMk id="2" creationId="{27370978-DFD3-4965-8012-B5BDC3CA1938}"/>
          </ac:spMkLst>
        </pc:spChg>
      </pc:sldChg>
    </pc:docChg>
  </pc:docChgLst>
  <pc:docChgLst>
    <pc:chgData name="HURLEY, AMANDA" userId="S::ahurley@greenvillemed.sc.edu::6f109128-d626-4801-a2f9-664db0185481" providerId="AD" clId="Web-{D24C428C-DE1B-87E2-645A-CFF2AEDE3106}"/>
    <pc:docChg chg="modSld">
      <pc:chgData name="HURLEY, AMANDA" userId="S::ahurley@greenvillemed.sc.edu::6f109128-d626-4801-a2f9-664db0185481" providerId="AD" clId="Web-{D24C428C-DE1B-87E2-645A-CFF2AEDE3106}" dt="2020-04-08T15:04:05.755" v="1" actId="20577"/>
      <pc:docMkLst>
        <pc:docMk/>
      </pc:docMkLst>
      <pc:sldChg chg="modSp">
        <pc:chgData name="HURLEY, AMANDA" userId="S::ahurley@greenvillemed.sc.edu::6f109128-d626-4801-a2f9-664db0185481" providerId="AD" clId="Web-{D24C428C-DE1B-87E2-645A-CFF2AEDE3106}" dt="2020-04-08T15:04:05.755" v="0" actId="20577"/>
        <pc:sldMkLst>
          <pc:docMk/>
          <pc:sldMk cId="3078123160" sldId="426"/>
        </pc:sldMkLst>
        <pc:spChg chg="mod">
          <ac:chgData name="HURLEY, AMANDA" userId="S::ahurley@greenvillemed.sc.edu::6f109128-d626-4801-a2f9-664db0185481" providerId="AD" clId="Web-{D24C428C-DE1B-87E2-645A-CFF2AEDE3106}" dt="2020-04-08T15:04:05.755" v="0" actId="20577"/>
          <ac:spMkLst>
            <pc:docMk/>
            <pc:sldMk cId="3078123160" sldId="426"/>
            <ac:spMk id="2" creationId="{00000000-0000-0000-0000-000000000000}"/>
          </ac:spMkLst>
        </pc:spChg>
      </pc:sldChg>
    </pc:docChg>
  </pc:docChgLst>
  <pc:docChgLst>
    <pc:chgData name="HURLEY, AMANDA" userId="S::ahurley@greenvillemed.sc.edu::6f109128-d626-4801-a2f9-664db0185481" providerId="AD" clId="Web-{CC4F7A21-B29D-A440-9699-FDECD3B2707F}"/>
    <pc:docChg chg="delSld">
      <pc:chgData name="HURLEY, AMANDA" userId="S::ahurley@greenvillemed.sc.edu::6f109128-d626-4801-a2f9-664db0185481" providerId="AD" clId="Web-{CC4F7A21-B29D-A440-9699-FDECD3B2707F}" dt="2020-04-23T18:45:55.604" v="0"/>
      <pc:docMkLst>
        <pc:docMk/>
      </pc:docMkLst>
      <pc:sldChg chg="del">
        <pc:chgData name="HURLEY, AMANDA" userId="S::ahurley@greenvillemed.sc.edu::6f109128-d626-4801-a2f9-664db0185481" providerId="AD" clId="Web-{CC4F7A21-B29D-A440-9699-FDECD3B2707F}" dt="2020-04-23T18:45:55.604" v="0"/>
        <pc:sldMkLst>
          <pc:docMk/>
          <pc:sldMk cId="3479062966" sldId="3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84E1E-E540-AC43-BC13-F90D55305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041BA6-039E-8F4D-B7F7-3C8E20B40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038C9C-4B69-864E-9EEE-DFA43CC144D2}" type="datetimeFigureOut">
              <a:rPr lang="en-US" smtClean="0"/>
              <a:t>2/18/2021</a:t>
            </a:fld>
            <a:endParaRPr lang="en-US"/>
          </a:p>
        </p:txBody>
      </p:sp>
      <p:sp>
        <p:nvSpPr>
          <p:cNvPr id="4" name="Footer Placeholder 3">
            <a:extLst>
              <a:ext uri="{FF2B5EF4-FFF2-40B4-BE49-F238E27FC236}">
                <a16:creationId xmlns:a16="http://schemas.microsoft.com/office/drawing/2014/main" id="{DD469921-4617-FB4C-9847-172FF8302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50DCBB-D829-754E-9E76-36A9E36432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47A92-5E9C-F94E-8B11-4D34C67AD036}" type="slidenum">
              <a:rPr lang="en-US" smtClean="0"/>
              <a:t>‹#›</a:t>
            </a:fld>
            <a:endParaRPr lang="en-US"/>
          </a:p>
        </p:txBody>
      </p:sp>
    </p:spTree>
    <p:extLst>
      <p:ext uri="{BB962C8B-B14F-4D97-AF65-F5344CB8AC3E}">
        <p14:creationId xmlns:p14="http://schemas.microsoft.com/office/powerpoint/2010/main" val="1539221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9A61E-B1D6-C34D-A321-B3E90F6DE630}"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E603-0EE4-3042-9661-047EB577E4A2}" type="slidenum">
              <a:rPr lang="en-US" smtClean="0"/>
              <a:t>‹#›</a:t>
            </a:fld>
            <a:endParaRPr lang="en-US"/>
          </a:p>
        </p:txBody>
      </p:sp>
    </p:spTree>
    <p:extLst>
      <p:ext uri="{BB962C8B-B14F-4D97-AF65-F5344CB8AC3E}">
        <p14:creationId xmlns:p14="http://schemas.microsoft.com/office/powerpoint/2010/main" val="31039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3E603-0EE4-3042-9661-047EB577E4A2}" type="slidenum">
              <a:rPr lang="en-US" smtClean="0"/>
              <a:t>1</a:t>
            </a:fld>
            <a:endParaRPr lang="en-US"/>
          </a:p>
        </p:txBody>
      </p:sp>
    </p:spTree>
    <p:extLst>
      <p:ext uri="{BB962C8B-B14F-4D97-AF65-F5344CB8AC3E}">
        <p14:creationId xmlns:p14="http://schemas.microsoft.com/office/powerpoint/2010/main" val="48584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308E6-7C48-4D0E-9574-0EFF3EBED24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6670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Definitions (Adapted from CommonHealth Action)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Health equity: </a:t>
            </a:r>
          </a:p>
          <a:p>
            <a:r>
              <a:rPr lang="en-US" sz="1200" kern="1200" dirty="0">
                <a:solidFill>
                  <a:schemeClr val="tx1"/>
                </a:solidFill>
                <a:effectLst/>
                <a:latin typeface="+mn-lt"/>
                <a:ea typeface="+mn-ea"/>
                <a:cs typeface="+mn-cs"/>
              </a:rPr>
              <a:t>Providing all people with fair opportunities to attain their optimal health to the extent possible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Diversity: </a:t>
            </a:r>
          </a:p>
          <a:p>
            <a:pPr lvl="0"/>
            <a:r>
              <a:rPr lang="en-US" sz="1200" kern="1200" dirty="0">
                <a:solidFill>
                  <a:schemeClr val="tx1"/>
                </a:solidFill>
                <a:effectLst/>
                <a:latin typeface="+mn-lt"/>
                <a:ea typeface="+mn-ea"/>
                <a:cs typeface="+mn-cs"/>
              </a:rPr>
              <a:t>The collective mixture of differences and similarities that includes individual and organizational characteristics, values, beliefs, experiences, backgrounds, and behaviors. </a:t>
            </a:r>
          </a:p>
          <a:p>
            <a:pPr lvl="0"/>
            <a:r>
              <a:rPr lang="en-US" sz="1200" kern="1200" dirty="0">
                <a:solidFill>
                  <a:schemeClr val="tx1"/>
                </a:solidFill>
                <a:effectLst/>
                <a:latin typeface="+mn-lt"/>
                <a:ea typeface="+mn-ea"/>
                <a:cs typeface="+mn-cs"/>
              </a:rPr>
              <a:t>It encompasses our personal and professional histories that frame how we see the world, collaborative with colleagues and stakeholders, and serve communities (CommonHealth Action);  </a:t>
            </a:r>
          </a:p>
          <a:p>
            <a:pPr lvl="0"/>
            <a:r>
              <a:rPr lang="en-US" sz="1200" kern="1200" dirty="0">
                <a:solidFill>
                  <a:schemeClr val="tx1"/>
                </a:solidFill>
                <a:effectLst/>
                <a:latin typeface="+mn-lt"/>
                <a:ea typeface="+mn-ea"/>
                <a:cs typeface="+mn-cs"/>
              </a:rPr>
              <a:t>[includes INHERENT diversity and ACQUIRED diversity (adding exposure to diverse experiences)] (Harvard Business Review, December 2013, </a:t>
            </a:r>
            <a:r>
              <a:rPr lang="en-US" sz="1200" kern="1200" dirty="0" err="1">
                <a:solidFill>
                  <a:schemeClr val="tx1"/>
                </a:solidFill>
                <a:effectLst/>
                <a:latin typeface="+mn-lt"/>
                <a:ea typeface="+mn-ea"/>
                <a:cs typeface="+mn-cs"/>
              </a:rPr>
              <a:t>Hewlitt</a:t>
            </a:r>
            <a:r>
              <a:rPr lang="en-US" sz="1200" kern="1200" dirty="0">
                <a:solidFill>
                  <a:schemeClr val="tx1"/>
                </a:solidFill>
                <a:effectLst/>
                <a:latin typeface="+mn-lt"/>
                <a:ea typeface="+mn-ea"/>
                <a:cs typeface="+mn-cs"/>
              </a:rPr>
              <a:t>, Marshall, and </a:t>
            </a:r>
            <a:r>
              <a:rPr lang="en-US" sz="1200" kern="1200" dirty="0" err="1">
                <a:solidFill>
                  <a:schemeClr val="tx1"/>
                </a:solidFill>
                <a:effectLst/>
                <a:latin typeface="+mn-lt"/>
                <a:ea typeface="+mn-ea"/>
                <a:cs typeface="+mn-cs"/>
              </a:rPr>
              <a:t>Sherbin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McKinsey&amp;Company</a:t>
            </a:r>
            <a:r>
              <a:rPr lang="en-US" sz="1200" kern="1200" dirty="0">
                <a:solidFill>
                  <a:schemeClr val="tx1"/>
                </a:solidFill>
                <a:effectLst/>
                <a:latin typeface="+mn-lt"/>
                <a:ea typeface="+mn-ea"/>
                <a:cs typeface="+mn-cs"/>
              </a:rPr>
              <a:t>, Diversity Matters, February 2015: Hunt, Layton, &amp; Prince)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Inclusion: </a:t>
            </a:r>
          </a:p>
          <a:p>
            <a:r>
              <a:rPr lang="en-US" sz="1200" kern="1200" dirty="0">
                <a:solidFill>
                  <a:schemeClr val="tx1"/>
                </a:solidFill>
                <a:effectLst/>
                <a:latin typeface="+mn-lt"/>
                <a:ea typeface="+mn-ea"/>
                <a:cs typeface="+mn-cs"/>
              </a:rPr>
              <a:t>Intentional policies and practices that promote the full participation and sense of belonging of every student</a:t>
            </a:r>
          </a:p>
        </p:txBody>
      </p:sp>
      <p:sp>
        <p:nvSpPr>
          <p:cNvPr id="4" name="Slide Number Placeholder 3"/>
          <p:cNvSpPr>
            <a:spLocks noGrp="1"/>
          </p:cNvSpPr>
          <p:nvPr>
            <p:ph type="sldNum" sz="quarter" idx="10"/>
          </p:nvPr>
        </p:nvSpPr>
        <p:spPr/>
        <p:txBody>
          <a:bodyPr/>
          <a:lstStyle/>
          <a:p>
            <a:fld id="{97EBB43B-F6A9-47C1-B62C-A94A5E1C0664}" type="slidenum">
              <a:rPr lang="en-US" smtClean="0"/>
              <a:t>25</a:t>
            </a:fld>
            <a:endParaRPr lang="en-US"/>
          </a:p>
        </p:txBody>
      </p:sp>
    </p:spTree>
    <p:extLst>
      <p:ext uri="{BB962C8B-B14F-4D97-AF65-F5344CB8AC3E}">
        <p14:creationId xmlns:p14="http://schemas.microsoft.com/office/powerpoint/2010/main" val="21986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6C23C-E490-45DE-9D1C-A4FF306BC7FF}" type="slidenum">
              <a:rPr lang="en-US" smtClean="0"/>
              <a:t>44</a:t>
            </a:fld>
            <a:endParaRPr lang="en-US" dirty="0"/>
          </a:p>
        </p:txBody>
      </p:sp>
    </p:spTree>
    <p:extLst>
      <p:ext uri="{BB962C8B-B14F-4D97-AF65-F5344CB8AC3E}">
        <p14:creationId xmlns:p14="http://schemas.microsoft.com/office/powerpoint/2010/main" val="3836334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lstStyle>
            <a:lvl1pPr algn="ctr">
              <a:defRPr sz="6000">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715" y="4085301"/>
            <a:ext cx="3142376" cy="202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4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dirty="0"/>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Title</a:t>
            </a:r>
          </a:p>
          <a:p>
            <a:pPr lvl="0"/>
            <a:r>
              <a:rPr lang="en-US" dirty="0"/>
              <a:t>Email</a:t>
            </a:r>
          </a:p>
        </p:txBody>
      </p:sp>
    </p:spTree>
    <p:extLst>
      <p:ext uri="{BB962C8B-B14F-4D97-AF65-F5344CB8AC3E}">
        <p14:creationId xmlns:p14="http://schemas.microsoft.com/office/powerpoint/2010/main" val="371777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userDrawn="1"/>
        </p:nvSpPr>
        <p:spPr>
          <a:xfrm>
            <a:off x="1663700" y="800101"/>
            <a:ext cx="8737600" cy="34210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2" name="Title 1"/>
          <p:cNvSpPr>
            <a:spLocks noGrp="1"/>
          </p:cNvSpPr>
          <p:nvPr>
            <p:ph type="ctrTitle"/>
          </p:nvPr>
        </p:nvSpPr>
        <p:spPr>
          <a:xfrm>
            <a:off x="914400" y="4220751"/>
            <a:ext cx="10363200" cy="916737"/>
          </a:xfrm>
          <a:prstGeom prst="rect">
            <a:avLst/>
          </a:prstGeom>
        </p:spPr>
        <p:txBody>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809416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lstStyle>
            <a:lvl1pPr algn="ctr">
              <a:defRPr sz="6000">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715" y="4085301"/>
            <a:ext cx="3142376" cy="202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991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384889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459998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470716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842024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352203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433159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44847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06765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4242771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dirty="0"/>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Title</a:t>
            </a:r>
          </a:p>
          <a:p>
            <a:pPr lvl="0"/>
            <a:r>
              <a:rPr lang="en-US" dirty="0"/>
              <a:t>Email</a:t>
            </a:r>
          </a:p>
        </p:txBody>
      </p:sp>
    </p:spTree>
    <p:extLst>
      <p:ext uri="{BB962C8B-B14F-4D97-AF65-F5344CB8AC3E}">
        <p14:creationId xmlns:p14="http://schemas.microsoft.com/office/powerpoint/2010/main" val="259535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88401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52453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6458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7122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69474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4833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12840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dirty="0"/>
          </a:p>
        </p:txBody>
      </p:sp>
      <p:pic>
        <p:nvPicPr>
          <p:cNvPr id="7"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601899" y="6004323"/>
            <a:ext cx="1981200" cy="43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13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0" r:id="rId11"/>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dirty="0"/>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601899" y="6004323"/>
            <a:ext cx="1981200" cy="43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47931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c.edu/study/colleges_schools/medicine_greenville/docs/programlearningobjective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ghs.oasisscheduling.com/public/courses/index.html?slid=2&amp;yid=201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c.edu/study/colleges_schools/medicine_greenville/internal/documents/requiredclinicalexperiences.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E2RCT42CrnQ?list=PLQbjRN9PBDUphJGAauNUpOVLkZJdLwV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20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205.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302.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204.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staf200.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sc.edu/study/colleges_schools/medicine_greenville/about/diversit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10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300.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304.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staf602.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staf601.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greenvillehealthsystem.formstack.com/forms/mistreatment_report_formmw"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staf503.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greenvillehealthsystem.formstack.com/forms/professionalism_commendation_report_form" TargetMode="External"/><Relationship Id="rId2" Type="http://schemas.openxmlformats.org/officeDocument/2006/relationships/hyperlink" Target="https://greenvillehealthsystem.formstack.com/forms/honor_system_viol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308.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c.edu/study/colleges_schools/medicine_greenville/internal/_policydocuments/uscsomg_staf704.pdf" TargetMode="External"/><Relationship Id="rId2" Type="http://schemas.openxmlformats.org/officeDocument/2006/relationships/hyperlink" Target="https://www.sc.edu/study/colleges_schools/medicine_greenville/internal/_policydocuments/uscsomg_staf703.pdf" TargetMode="External"/><Relationship Id="rId1" Type="http://schemas.openxmlformats.org/officeDocument/2006/relationships/slideLayout" Target="../slideLayouts/slideLayout2.xml"/><Relationship Id="rId4" Type="http://schemas.openxmlformats.org/officeDocument/2006/relationships/hyperlink" Target="https://www.sc.edu/study/colleges_schools/medicine_greenville/internal/documents/uscsomg_emergency_plan.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sc.edu/study/colleges_schools/medicine_greenville/internal/_policydocuments/uscsomg_acaf400.pdf" TargetMode="External"/><Relationship Id="rId2" Type="http://schemas.openxmlformats.org/officeDocument/2006/relationships/hyperlink" Target="https://www.sc.edu/study/colleges_schools/medicine_greenville/internal/_policydocuments/uscsomg_acaf207.pdf" TargetMode="External"/><Relationship Id="rId1" Type="http://schemas.openxmlformats.org/officeDocument/2006/relationships/slideLayout" Target="../slideLayouts/slideLayout2.xml"/><Relationship Id="rId4" Type="http://schemas.openxmlformats.org/officeDocument/2006/relationships/hyperlink" Target="https://www.sc.edu/study/colleges_schools/medicine_greenville/admissions/technicalstandards.php"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sc.edu/study/colleges_schools/medicine_greenville/internal/policies/index.ph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sc.edu/study/colleges_schools/medicine_greenville/internal/documents/faculty_handbook.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2.xml"/><Relationship Id="rId7" Type="http://schemas.openxmlformats.org/officeDocument/2006/relationships/image" Target="../media/image11.emf"/><Relationship Id="rId12"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6275" b="89804" l="705" r="98356">
                        <a14:foregroundMark x1="24432" y1="30588" x2="24432" y2="30588"/>
                        <a14:foregroundMark x1="28034" y1="28627" x2="28034" y2="28627"/>
                        <a14:foregroundMark x1="32420" y1="20784" x2="32420" y2="20784"/>
                        <a14:foregroundMark x1="38215" y1="27059" x2="38215" y2="27059"/>
                        <a14:foregroundMark x1="44088" y1="26667" x2="44088" y2="26667"/>
                        <a14:foregroundMark x1="47220" y1="21569" x2="47220" y2="21569"/>
                        <a14:foregroundMark x1="53563" y1="25490" x2="53563" y2="25490"/>
                        <a14:foregroundMark x1="56460" y1="23529" x2="56460" y2="23529"/>
                        <a14:foregroundMark x1="62255" y1="22353" x2="62255" y2="22353"/>
                        <a14:foregroundMark x1="68755" y1="33333" x2="68755" y2="33333"/>
                        <a14:foregroundMark x1="74158" y1="27451" x2="74158" y2="27451"/>
                        <a14:foregroundMark x1="78935" y1="30588" x2="78935" y2="30588"/>
                        <a14:foregroundMark x1="79405" y1="16863" x2="79405" y2="16863"/>
                        <a14:foregroundMark x1="81441" y1="27059" x2="81441" y2="27059"/>
                        <a14:foregroundMark x1="86296" y1="27059" x2="86296" y2="27059"/>
                        <a14:foregroundMark x1="86453" y1="14902" x2="86453" y2="14902"/>
                        <a14:foregroundMark x1="88958" y1="27059" x2="88958" y2="27059"/>
                        <a14:foregroundMark x1="94597" y1="26667" x2="94597" y2="26667"/>
                        <a14:foregroundMark x1="21691" y1="68235" x2="21926" y2="67451"/>
                        <a14:foregroundMark x1="28426" y1="72941" x2="28426" y2="72941"/>
                        <a14:foregroundMark x1="31793" y1="72157" x2="31793" y2="72157"/>
                        <a14:foregroundMark x1="36727" y1="70588" x2="36727" y2="70588"/>
                        <a14:foregroundMark x1="42443" y1="70980" x2="42443" y2="70980"/>
                        <a14:foregroundMark x1="46750" y1="72941" x2="46750" y2="72941"/>
                        <a14:foregroundMark x1="51292" y1="72549" x2="51292" y2="72549"/>
                        <a14:foregroundMark x1="51292" y1="61961" x2="51292" y2="61961"/>
                        <a14:foregroundMark x1="53876" y1="67451" x2="53876" y2="67451"/>
                        <a14:foregroundMark x1="56460" y1="66275" x2="56460" y2="66275"/>
                        <a14:foregroundMark x1="59593" y1="69412" x2="59593" y2="69412"/>
                        <a14:backgroundMark x1="59984" y1="75294" x2="59984" y2="75294"/>
                        <a14:backgroundMark x1="38215" y1="73725" x2="38215" y2="73725"/>
                        <a14:backgroundMark x1="32576" y1="73333" x2="32576" y2="73333"/>
                        <a14:backgroundMark x1="94988" y1="30588" x2="94988" y2="30588"/>
                        <a14:backgroundMark x1="70086" y1="30980" x2="70086" y2="30980"/>
                      </a14:backgroundRemoval>
                    </a14:imgEffect>
                  </a14:imgLayer>
                </a14:imgProps>
              </a:ext>
              <a:ext uri="{28A0092B-C50C-407E-A947-70E740481C1C}">
                <a14:useLocalDpi xmlns:a14="http://schemas.microsoft.com/office/drawing/2010/main" val="0"/>
              </a:ext>
            </a:extLst>
          </a:blip>
          <a:stretch>
            <a:fillRect/>
          </a:stretch>
        </p:blipFill>
        <p:spPr bwMode="auto">
          <a:xfrm>
            <a:off x="8727629" y="5766318"/>
            <a:ext cx="3112918" cy="643530"/>
          </a:xfrm>
          <a:prstGeom prst="rect">
            <a:avLst/>
          </a:prstGeom>
          <a:noFill/>
          <a:ln>
            <a:noFill/>
          </a:ln>
        </p:spPr>
      </p:pic>
      <p:sp>
        <p:nvSpPr>
          <p:cNvPr id="7" name="Title 1">
            <a:extLst>
              <a:ext uri="{FF2B5EF4-FFF2-40B4-BE49-F238E27FC236}">
                <a16:creationId xmlns:a16="http://schemas.microsoft.com/office/drawing/2014/main" id="{7A41EB7A-EA32-4158-9147-F697EA836758}"/>
              </a:ext>
            </a:extLst>
          </p:cNvPr>
          <p:cNvSpPr txBox="1">
            <a:spLocks/>
          </p:cNvSpPr>
          <p:nvPr/>
        </p:nvSpPr>
        <p:spPr>
          <a:xfrm>
            <a:off x="995855" y="1671145"/>
            <a:ext cx="10200289" cy="3909848"/>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cap="all" baseline="0">
                <a:solidFill>
                  <a:schemeClr val="tx1"/>
                </a:solidFill>
                <a:latin typeface="Impact" panose="020B0806030902050204" pitchFamily="34" charset="0"/>
                <a:ea typeface="+mj-ea"/>
                <a:cs typeface="+mj-cs"/>
              </a:defRPr>
            </a:lvl1pPr>
          </a:lstStyle>
          <a:p>
            <a:br>
              <a:rPr lang="en-US" sz="24000" dirty="0"/>
            </a:br>
            <a:r>
              <a:rPr lang="en-US" sz="24000" dirty="0">
                <a:latin typeface="Impact"/>
              </a:rPr>
              <a:t>Important information for Clinical faculty</a:t>
            </a:r>
            <a:endParaRPr lang="en-US" dirty="0"/>
          </a:p>
          <a:p>
            <a:endParaRPr lang="en-US" sz="24000" dirty="0"/>
          </a:p>
          <a:p>
            <a:endParaRPr lang="en-US" sz="24000" dirty="0"/>
          </a:p>
          <a:p>
            <a:r>
              <a:rPr lang="en-US" sz="16000" dirty="0"/>
              <a:t>April O. Buchanan, MD</a:t>
            </a:r>
          </a:p>
          <a:p>
            <a:r>
              <a:rPr lang="en-US" sz="16000" dirty="0"/>
              <a:t>Associate dean for curriculum</a:t>
            </a:r>
            <a:br>
              <a:rPr lang="en-US" dirty="0"/>
            </a:br>
            <a:br>
              <a:rPr lang="en-US" dirty="0"/>
            </a:br>
            <a:br>
              <a:rPr lang="en-US" dirty="0"/>
            </a:br>
            <a:endParaRPr lang="en-US" dirty="0"/>
          </a:p>
        </p:txBody>
      </p:sp>
    </p:spTree>
    <p:extLst>
      <p:ext uri="{BB962C8B-B14F-4D97-AF65-F5344CB8AC3E}">
        <p14:creationId xmlns:p14="http://schemas.microsoft.com/office/powerpoint/2010/main" val="358700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1" y="365125"/>
            <a:ext cx="10999839" cy="1325563"/>
          </a:xfrm>
        </p:spPr>
        <p:txBody>
          <a:bodyPr/>
          <a:lstStyle/>
          <a:p>
            <a:r>
              <a:rPr lang="en-US" dirty="0">
                <a:latin typeface="Impact"/>
              </a:rPr>
              <a:t>Your responsibilities as a faculty member</a:t>
            </a:r>
            <a:endParaRPr lang="en-US" dirty="0"/>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a:spcBef>
                <a:spcPts val="0"/>
              </a:spcBef>
              <a:spcAft>
                <a:spcPts val="1800"/>
              </a:spcAft>
            </a:pPr>
            <a:r>
              <a:rPr lang="en-US" dirty="0"/>
              <a:t>Become familiar with the objectives for the M3 clerkships, M4 AI, and electives in your department or the departments where you rotate</a:t>
            </a:r>
            <a:endParaRPr lang="en-US" dirty="0">
              <a:cs typeface="Arial"/>
            </a:endParaRPr>
          </a:p>
          <a:p>
            <a:pPr>
              <a:spcBef>
                <a:spcPts val="0"/>
              </a:spcBef>
              <a:spcAft>
                <a:spcPts val="1800"/>
              </a:spcAft>
            </a:pPr>
            <a:r>
              <a:rPr lang="en-US" dirty="0"/>
              <a:t>Know the required clinical experiences for each course in your department</a:t>
            </a:r>
          </a:p>
          <a:p>
            <a:pPr>
              <a:spcBef>
                <a:spcPts val="0"/>
              </a:spcBef>
              <a:spcAft>
                <a:spcPts val="1800"/>
              </a:spcAft>
            </a:pPr>
            <a:r>
              <a:rPr lang="en-US" dirty="0"/>
              <a:t>Evaluate students at the end of the clerkship and/or elective (in OASIS) using a competency-based rubric</a:t>
            </a:r>
          </a:p>
          <a:p>
            <a:pPr>
              <a:spcBef>
                <a:spcPts val="0"/>
              </a:spcBef>
              <a:spcAft>
                <a:spcPts val="1800"/>
              </a:spcAft>
            </a:pPr>
            <a:r>
              <a:rPr lang="en-US" dirty="0"/>
              <a:t>Sign off on procedure and patient encounter entries in OASIS</a:t>
            </a:r>
          </a:p>
          <a:p>
            <a:pPr>
              <a:spcBef>
                <a:spcPts val="0"/>
              </a:spcBef>
              <a:spcAft>
                <a:spcPts val="1800"/>
              </a:spcAft>
            </a:pPr>
            <a:r>
              <a:rPr lang="en-US" dirty="0"/>
              <a:t>Complete evaluations on time!! </a:t>
            </a:r>
            <a:endParaRPr lang="en-US" dirty="0">
              <a:solidFill>
                <a:srgbClr val="00B050"/>
              </a:solidFill>
              <a:cs typeface="Arial"/>
            </a:endParaRPr>
          </a:p>
          <a:p>
            <a:pPr>
              <a:spcBef>
                <a:spcPts val="0"/>
              </a:spcBef>
              <a:spcAft>
                <a:spcPts val="1800"/>
              </a:spcAft>
            </a:pPr>
            <a:r>
              <a:rPr lang="en-US" dirty="0"/>
              <a:t>Report student mistreatment and professionalism violations</a:t>
            </a:r>
          </a:p>
          <a:p>
            <a:pPr>
              <a:spcBef>
                <a:spcPts val="0"/>
              </a:spcBef>
              <a:spcAft>
                <a:spcPts val="1800"/>
              </a:spcAft>
            </a:pPr>
            <a:r>
              <a:rPr lang="en-US" dirty="0"/>
              <a:t>Be aware of </a:t>
            </a:r>
            <a:r>
              <a:rPr lang="en-US" dirty="0" err="1"/>
              <a:t>UofSC</a:t>
            </a:r>
            <a:r>
              <a:rPr lang="en-US" dirty="0"/>
              <a:t> School of Medicine Greenville policies</a:t>
            </a:r>
          </a:p>
          <a:p>
            <a:pPr>
              <a:spcBef>
                <a:spcPts val="0"/>
              </a:spcBef>
              <a:spcAft>
                <a:spcPts val="1800"/>
              </a:spcAft>
            </a:pPr>
            <a:endParaRPr lang="en-US" dirty="0"/>
          </a:p>
          <a:p>
            <a:endParaRPr lang="en-US" dirty="0"/>
          </a:p>
        </p:txBody>
      </p:sp>
    </p:spTree>
    <p:extLst>
      <p:ext uri="{BB962C8B-B14F-4D97-AF65-F5344CB8AC3E}">
        <p14:creationId xmlns:p14="http://schemas.microsoft.com/office/powerpoint/2010/main" val="3078123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level objectives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t>The Clerkship Objectives are mapped to overarching Program Level of Objectives for the School of Medicine</a:t>
            </a:r>
          </a:p>
          <a:p>
            <a:r>
              <a:rPr lang="en-US" dirty="0"/>
              <a:t>Program Level Objectives (PLOs) focus on the areas of:</a:t>
            </a:r>
          </a:p>
          <a:p>
            <a:pPr lvl="1"/>
            <a:r>
              <a:rPr lang="en-US" dirty="0"/>
              <a:t>Patient Care</a:t>
            </a:r>
          </a:p>
          <a:p>
            <a:pPr lvl="1"/>
            <a:r>
              <a:rPr lang="en-US" dirty="0"/>
              <a:t>Knowledge for Practice</a:t>
            </a:r>
          </a:p>
          <a:p>
            <a:pPr lvl="1"/>
            <a:r>
              <a:rPr lang="en-US" dirty="0"/>
              <a:t>Practice Based Learning and Improvement</a:t>
            </a:r>
          </a:p>
          <a:p>
            <a:pPr lvl="1"/>
            <a:r>
              <a:rPr lang="en-US" dirty="0"/>
              <a:t>Interpersonal and Communication Skills</a:t>
            </a:r>
          </a:p>
          <a:p>
            <a:pPr lvl="1"/>
            <a:r>
              <a:rPr lang="en-US" dirty="0"/>
              <a:t>Professionalism</a:t>
            </a:r>
          </a:p>
          <a:p>
            <a:pPr lvl="1"/>
            <a:r>
              <a:rPr lang="en-US" dirty="0"/>
              <a:t>Systems-Based Practice</a:t>
            </a:r>
          </a:p>
          <a:p>
            <a:pPr lvl="1"/>
            <a:r>
              <a:rPr lang="en-US" dirty="0"/>
              <a:t>Interprofessional Collaboration</a:t>
            </a:r>
          </a:p>
          <a:p>
            <a:pPr lvl="1"/>
            <a:r>
              <a:rPr lang="en-US" dirty="0"/>
              <a:t>Personal and Professional Development</a:t>
            </a:r>
          </a:p>
          <a:p>
            <a:r>
              <a:rPr lang="en-US" dirty="0"/>
              <a:t>A full list of PLOs is available on the school</a:t>
            </a:r>
            <a:r>
              <a:rPr lang="en-US" dirty="0">
                <a:solidFill>
                  <a:srgbClr val="00B050"/>
                </a:solidFill>
              </a:rPr>
              <a:t> </a:t>
            </a:r>
            <a:r>
              <a:rPr lang="en-US" dirty="0">
                <a:solidFill>
                  <a:srgbClr val="00B050"/>
                </a:solidFill>
                <a:hlinkClick r:id="rId2"/>
              </a:rPr>
              <a:t>website</a:t>
            </a:r>
            <a:endParaRPr lang="en-US">
              <a:solidFill>
                <a:srgbClr val="00B050"/>
              </a:solidFill>
              <a:cs typeface="Arial"/>
            </a:endParaRPr>
          </a:p>
        </p:txBody>
      </p:sp>
    </p:spTree>
    <p:extLst>
      <p:ext uri="{BB962C8B-B14F-4D97-AF65-F5344CB8AC3E}">
        <p14:creationId xmlns:p14="http://schemas.microsoft.com/office/powerpoint/2010/main" val="203043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for core clerkships, Acting Internships, </a:t>
            </a:r>
            <a:r>
              <a:rPr lang="en-US" dirty="0" err="1"/>
              <a:t>Selectives</a:t>
            </a:r>
            <a:r>
              <a:rPr lang="en-US" dirty="0"/>
              <a:t>, and Electives</a:t>
            </a:r>
          </a:p>
        </p:txBody>
      </p:sp>
      <p:sp>
        <p:nvSpPr>
          <p:cNvPr id="3" name="Content Placeholder 2"/>
          <p:cNvSpPr>
            <a:spLocks noGrp="1"/>
          </p:cNvSpPr>
          <p:nvPr>
            <p:ph idx="1"/>
          </p:nvPr>
        </p:nvSpPr>
        <p:spPr>
          <a:xfrm>
            <a:off x="838200" y="1825625"/>
            <a:ext cx="10515600" cy="3992079"/>
          </a:xfrm>
        </p:spPr>
        <p:txBody>
          <a:bodyPr/>
          <a:lstStyle/>
          <a:p>
            <a:r>
              <a:rPr lang="en-US" dirty="0"/>
              <a:t>Become familiar with the course objectives for the M3 clerkships, M4 AI, and electives in your department or the departments where you rotate</a:t>
            </a:r>
          </a:p>
          <a:p>
            <a:r>
              <a:rPr lang="en-US" dirty="0"/>
              <a:t>For all Course objectives, refer to our public </a:t>
            </a:r>
            <a:r>
              <a:rPr lang="en-US" dirty="0">
                <a:solidFill>
                  <a:srgbClr val="C00000"/>
                </a:solidFill>
                <a:hlinkClick r:id="rId2"/>
              </a:rPr>
              <a:t>course catalog</a:t>
            </a:r>
            <a:r>
              <a:rPr lang="en-US" dirty="0">
                <a:solidFill>
                  <a:srgbClr val="C00000"/>
                </a:solidFill>
              </a:rPr>
              <a:t> </a:t>
            </a:r>
            <a:r>
              <a:rPr lang="en-US" dirty="0"/>
              <a:t>in OASIS</a:t>
            </a:r>
          </a:p>
          <a:p>
            <a:pPr marL="0" indent="0">
              <a:buNone/>
            </a:pPr>
            <a:endParaRPr lang="en-US" dirty="0"/>
          </a:p>
          <a:p>
            <a:pPr marL="0" indent="0" algn="ctr">
              <a:buNone/>
            </a:pPr>
            <a:endParaRPr lang="en-US" dirty="0"/>
          </a:p>
        </p:txBody>
      </p:sp>
      <p:pic>
        <p:nvPicPr>
          <p:cNvPr id="4" name="Picture 3"/>
          <p:cNvPicPr>
            <a:picLocks noChangeAspect="1"/>
          </p:cNvPicPr>
          <p:nvPr/>
        </p:nvPicPr>
        <p:blipFill>
          <a:blip r:embed="rId3"/>
          <a:stretch>
            <a:fillRect/>
          </a:stretch>
        </p:blipFill>
        <p:spPr>
          <a:xfrm>
            <a:off x="633598" y="3935213"/>
            <a:ext cx="4977090" cy="1882491"/>
          </a:xfrm>
          <a:prstGeom prst="rect">
            <a:avLst/>
          </a:prstGeom>
        </p:spPr>
      </p:pic>
      <p:sp>
        <p:nvSpPr>
          <p:cNvPr id="5" name="TextBox 4"/>
          <p:cNvSpPr txBox="1"/>
          <p:nvPr/>
        </p:nvSpPr>
        <p:spPr>
          <a:xfrm>
            <a:off x="5688043" y="4277272"/>
            <a:ext cx="6234667" cy="646331"/>
          </a:xfrm>
          <a:prstGeom prst="rect">
            <a:avLst/>
          </a:prstGeom>
          <a:noFill/>
        </p:spPr>
        <p:txBody>
          <a:bodyPr wrap="square" rtlCol="0">
            <a:spAutoFit/>
          </a:bodyPr>
          <a:lstStyle/>
          <a:p>
            <a:pPr marL="285750" indent="-285750">
              <a:buFont typeface="Arial" panose="020B0604020202020204" pitchFamily="34" charset="0"/>
              <a:buChar char="•"/>
            </a:pPr>
            <a:r>
              <a:rPr lang="en-US" dirty="0"/>
              <a:t>Select the Department and click Search</a:t>
            </a:r>
          </a:p>
          <a:p>
            <a:pPr marL="285750" indent="-285750">
              <a:buFont typeface="Arial" panose="020B0604020202020204" pitchFamily="34" charset="0"/>
              <a:buChar char="•"/>
            </a:pPr>
            <a:r>
              <a:rPr lang="en-US" dirty="0"/>
              <a:t>Click on the Course Name to view all Course Objectives</a:t>
            </a:r>
          </a:p>
        </p:txBody>
      </p:sp>
      <p:cxnSp>
        <p:nvCxnSpPr>
          <p:cNvPr id="7" name="Straight Arrow Connector 6"/>
          <p:cNvCxnSpPr/>
          <p:nvPr/>
        </p:nvCxnSpPr>
        <p:spPr>
          <a:xfrm flipH="1">
            <a:off x="2450237" y="4277272"/>
            <a:ext cx="603682" cy="21306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115693" y="5317439"/>
            <a:ext cx="603682" cy="21306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57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Required clinical experiences for clerkships, Acting Internships, </a:t>
            </a:r>
            <a:r>
              <a:rPr lang="en-US" dirty="0" err="1"/>
              <a:t>Selectives</a:t>
            </a:r>
            <a:r>
              <a:rPr lang="en-US" dirty="0"/>
              <a:t>, and Electives</a:t>
            </a:r>
          </a:p>
        </p:txBody>
      </p:sp>
      <p:sp>
        <p:nvSpPr>
          <p:cNvPr id="3" name="Content Placeholder 2"/>
          <p:cNvSpPr>
            <a:spLocks noGrp="1"/>
          </p:cNvSpPr>
          <p:nvPr>
            <p:ph idx="1"/>
          </p:nvPr>
        </p:nvSpPr>
        <p:spPr>
          <a:xfrm>
            <a:off x="642891" y="1825625"/>
            <a:ext cx="10515600" cy="3992079"/>
          </a:xfrm>
        </p:spPr>
        <p:txBody>
          <a:bodyPr vert="horz" lIns="91440" tIns="45720" rIns="91440" bIns="45720" rtlCol="0" anchor="t">
            <a:normAutofit/>
          </a:bodyPr>
          <a:lstStyle/>
          <a:p>
            <a:r>
              <a:rPr lang="en-US" dirty="0"/>
              <a:t>Clinical Experiences for required clerkships are posted to the school </a:t>
            </a:r>
            <a:r>
              <a:rPr lang="en-US" dirty="0">
                <a:hlinkClick r:id="rId2"/>
              </a:rPr>
              <a:t>website</a:t>
            </a:r>
            <a:r>
              <a:rPr lang="en-US" dirty="0"/>
              <a:t>.</a:t>
            </a:r>
            <a:endParaRPr lang="en-US" dirty="0">
              <a:cs typeface="Arial" panose="020B0604020202020204"/>
            </a:endParaRPr>
          </a:p>
          <a:p>
            <a:r>
              <a:rPr lang="en-US" dirty="0">
                <a:cs typeface="Arial" panose="020B0604020202020204"/>
              </a:rPr>
              <a:t>For required clinical experiences for AIs, </a:t>
            </a:r>
            <a:r>
              <a:rPr lang="en-US" dirty="0" err="1">
                <a:cs typeface="Arial" panose="020B0604020202020204"/>
              </a:rPr>
              <a:t>Selectives</a:t>
            </a:r>
            <a:r>
              <a:rPr lang="en-US" dirty="0">
                <a:cs typeface="Arial" panose="020B0604020202020204"/>
              </a:rPr>
              <a:t>, and Electives, refer to OASIS and Course Syllabi.  </a:t>
            </a:r>
          </a:p>
          <a:p>
            <a:pPr marL="0" indent="0">
              <a:buNone/>
            </a:pPr>
            <a:endParaRPr lang="en-US" dirty="0">
              <a:solidFill>
                <a:srgbClr val="00B050"/>
              </a:solidFill>
              <a:cs typeface="Arial" panose="020B0604020202020204"/>
            </a:endParaRPr>
          </a:p>
        </p:txBody>
      </p:sp>
    </p:spTree>
    <p:extLst>
      <p:ext uri="{BB962C8B-B14F-4D97-AF65-F5344CB8AC3E}">
        <p14:creationId xmlns:p14="http://schemas.microsoft.com/office/powerpoint/2010/main" val="2721981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57" y="433888"/>
            <a:ext cx="11165889" cy="1554162"/>
          </a:xfrm>
        </p:spPr>
        <p:txBody>
          <a:bodyPr>
            <a:normAutofit fontScale="90000"/>
          </a:bodyPr>
          <a:lstStyle/>
          <a:p>
            <a:r>
              <a:rPr lang="en-US" sz="4900" b="1" dirty="0"/>
              <a:t>Methods of Student Assessment in M3 Core Clerkships</a:t>
            </a:r>
            <a:br>
              <a:rPr lang="en-US" sz="3600" dirty="0"/>
            </a:br>
            <a:endParaRPr lang="en-US" sz="3600" b="1" dirty="0"/>
          </a:p>
        </p:txBody>
      </p:sp>
      <p:sp>
        <p:nvSpPr>
          <p:cNvPr id="4" name="Content Placeholder 2"/>
          <p:cNvSpPr>
            <a:spLocks noGrp="1"/>
          </p:cNvSpPr>
          <p:nvPr>
            <p:ph idx="1"/>
          </p:nvPr>
        </p:nvSpPr>
        <p:spPr>
          <a:xfrm>
            <a:off x="537839" y="2115106"/>
            <a:ext cx="7167978" cy="4029075"/>
          </a:xfrm>
        </p:spPr>
        <p:txBody>
          <a:bodyPr/>
          <a:lstStyle/>
          <a:p>
            <a:pPr>
              <a:spcBef>
                <a:spcPts val="0"/>
              </a:spcBef>
              <a:spcAft>
                <a:spcPts val="1800"/>
              </a:spcAft>
            </a:pPr>
            <a:r>
              <a:rPr lang="en-US" sz="2400" dirty="0"/>
              <a:t>Evaluation of Student Performance in OASIS by Faculty and Residents  (50% of summative grade)</a:t>
            </a:r>
          </a:p>
          <a:p>
            <a:r>
              <a:rPr lang="en-US" sz="2400" dirty="0"/>
              <a:t>NBME Shelf Exam </a:t>
            </a:r>
          </a:p>
          <a:p>
            <a:pPr marL="0" indent="0">
              <a:buNone/>
            </a:pPr>
            <a:endParaRPr lang="en-US" sz="2400" dirty="0"/>
          </a:p>
          <a:p>
            <a:r>
              <a:rPr lang="en-US" sz="2400" dirty="0"/>
              <a:t>End-of-rotation OSCE, skills assessment, and /or oral exam</a:t>
            </a:r>
          </a:p>
          <a:p>
            <a:endParaRPr lang="en-US" sz="24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3189" r="13564"/>
          <a:stretch/>
        </p:blipFill>
        <p:spPr>
          <a:xfrm>
            <a:off x="7791633" y="2666187"/>
            <a:ext cx="3838113" cy="2899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86604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48" y="43409"/>
            <a:ext cx="10515600" cy="1325563"/>
          </a:xfrm>
        </p:spPr>
        <p:txBody>
          <a:bodyPr>
            <a:normAutofit/>
          </a:bodyPr>
          <a:lstStyle/>
          <a:p>
            <a:r>
              <a:rPr lang="en-US" b="1" dirty="0"/>
              <a:t>Introduction to OASIS</a:t>
            </a:r>
            <a:endParaRPr lang="en-US" sz="6000" b="1" dirty="0"/>
          </a:p>
        </p:txBody>
      </p:sp>
      <p:sp>
        <p:nvSpPr>
          <p:cNvPr id="3" name="Content Placeholder 2"/>
          <p:cNvSpPr>
            <a:spLocks noGrp="1"/>
          </p:cNvSpPr>
          <p:nvPr>
            <p:ph idx="1"/>
          </p:nvPr>
        </p:nvSpPr>
        <p:spPr>
          <a:xfrm>
            <a:off x="807868" y="1368972"/>
            <a:ext cx="10288480" cy="2209800"/>
          </a:xfrm>
        </p:spPr>
        <p:txBody>
          <a:bodyPr/>
          <a:lstStyle/>
          <a:p>
            <a:r>
              <a:rPr lang="en-US" sz="2000" dirty="0" err="1"/>
              <a:t>UofSC</a:t>
            </a:r>
            <a:r>
              <a:rPr lang="en-US" sz="2000" dirty="0"/>
              <a:t> School of Medicine Greenville uses OASIS, online application, for clerkship and residency scheduling, rotations, and assessment.</a:t>
            </a:r>
          </a:p>
          <a:p>
            <a:r>
              <a:rPr lang="en-US" sz="2000" dirty="0"/>
              <a:t>You will receive an email with your OASIS login instructions.</a:t>
            </a:r>
          </a:p>
          <a:p>
            <a:r>
              <a:rPr lang="en-US" sz="2000" dirty="0"/>
              <a:t>A 5-minute video tutorial is available:  				</a:t>
            </a:r>
            <a:r>
              <a:rPr lang="en-US" sz="1800" dirty="0">
                <a:hlinkClick r:id="rId2"/>
              </a:rPr>
              <a:t>https://youtu.be/E2RCT42CrnQ?list=PLQbjRN9PBDUphJGAauNUpOVLkZJdLwV0</a:t>
            </a:r>
            <a:r>
              <a:rPr lang="en-US" sz="1800" dirty="0"/>
              <a:t> </a:t>
            </a:r>
          </a:p>
          <a:p>
            <a:endParaRPr lang="en-US" sz="2000" dirty="0"/>
          </a:p>
          <a:p>
            <a:endParaRPr lang="en-US" sz="2000" dirty="0"/>
          </a:p>
          <a:p>
            <a:endParaRPr lang="en-US" sz="20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70" r="67488" b="59085"/>
          <a:stretch/>
        </p:blipFill>
        <p:spPr bwMode="auto">
          <a:xfrm>
            <a:off x="3591018" y="3446653"/>
            <a:ext cx="4186037" cy="2438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53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05" y="0"/>
            <a:ext cx="10972800" cy="1143000"/>
          </a:xfrm>
        </p:spPr>
        <p:txBody>
          <a:bodyPr>
            <a:normAutofit/>
          </a:bodyPr>
          <a:lstStyle/>
          <a:p>
            <a:pPr algn="l"/>
            <a:r>
              <a:rPr lang="en-US" dirty="0"/>
              <a:t>Competency based evaluations</a:t>
            </a:r>
          </a:p>
        </p:txBody>
      </p:sp>
      <p:sp>
        <p:nvSpPr>
          <p:cNvPr id="3" name="Content Placeholder 2"/>
          <p:cNvSpPr>
            <a:spLocks noGrp="1"/>
          </p:cNvSpPr>
          <p:nvPr>
            <p:ph idx="1"/>
          </p:nvPr>
        </p:nvSpPr>
        <p:spPr>
          <a:xfrm>
            <a:off x="469557" y="1143000"/>
            <a:ext cx="10972800" cy="5039497"/>
          </a:xfrm>
        </p:spPr>
        <p:txBody>
          <a:bodyPr>
            <a:normAutofit fontScale="92500" lnSpcReduction="20000"/>
          </a:bodyPr>
          <a:lstStyle/>
          <a:p>
            <a:r>
              <a:rPr lang="en-US" dirty="0"/>
              <a:t>Patient Care</a:t>
            </a:r>
          </a:p>
          <a:p>
            <a:pPr marL="971550" lvl="1" indent="-514350">
              <a:buAutoNum type="arabicParenR"/>
            </a:pPr>
            <a:r>
              <a:rPr lang="en-US" dirty="0"/>
              <a:t>Obtains appropriate history for the patient presentation</a:t>
            </a:r>
          </a:p>
          <a:p>
            <a:pPr marL="971550" lvl="1" indent="-514350">
              <a:buAutoNum type="arabicParenR"/>
            </a:pPr>
            <a:r>
              <a:rPr lang="en-US" dirty="0"/>
              <a:t>Performs appropriate examination of the presenting problem</a:t>
            </a:r>
          </a:p>
          <a:p>
            <a:pPr marL="971550" lvl="1" indent="-514350">
              <a:buAutoNum type="arabicParenR"/>
            </a:pPr>
            <a:r>
              <a:rPr lang="en-US" dirty="0"/>
              <a:t>Develops reasoned differential diagnoses of patients’ clinical problems</a:t>
            </a:r>
          </a:p>
          <a:p>
            <a:pPr marL="971550" lvl="1" indent="-514350">
              <a:buAutoNum type="arabicParenR"/>
            </a:pPr>
            <a:r>
              <a:rPr lang="en-US" dirty="0"/>
              <a:t>Appropriate recommends and/or interprets diagnostic and screening tests</a:t>
            </a:r>
          </a:p>
          <a:p>
            <a:pPr marL="971550" lvl="1" indent="-514350">
              <a:buAutoNum type="arabicParenR"/>
            </a:pPr>
            <a:r>
              <a:rPr lang="en-US" dirty="0"/>
              <a:t>Applies clinical problem solving skills to develop therapeutic plans, including the use of evidence-based guidelines when appropriate</a:t>
            </a:r>
          </a:p>
          <a:p>
            <a:r>
              <a:rPr lang="en-US" dirty="0"/>
              <a:t>Knowledge for Practice</a:t>
            </a:r>
          </a:p>
          <a:p>
            <a:pPr marL="457200" lvl="1" indent="0">
              <a:buNone/>
            </a:pPr>
            <a:r>
              <a:rPr lang="en-US" dirty="0"/>
              <a:t>6)    Integrates medical knowledge from basic science for the development of   </a:t>
            </a:r>
          </a:p>
          <a:p>
            <a:pPr marL="457200" lvl="1" indent="0">
              <a:buNone/>
            </a:pPr>
            <a:r>
              <a:rPr lang="en-US" dirty="0"/>
              <a:t>       a diagnosis, management, and prevention of disease</a:t>
            </a:r>
          </a:p>
          <a:p>
            <a:pPr marL="971550" lvl="1" indent="-514350">
              <a:buAutoNum type="arabicParenR" startAt="7"/>
            </a:pPr>
            <a:r>
              <a:rPr lang="en-US" dirty="0"/>
              <a:t>Demonstrates understanding of psychosocial and cultural influences on health and disease</a:t>
            </a:r>
          </a:p>
          <a:p>
            <a:r>
              <a:rPr lang="en-US" dirty="0"/>
              <a:t>Practice-Based Learning and Improvement</a:t>
            </a:r>
          </a:p>
          <a:p>
            <a:pPr marL="971550" lvl="1" indent="-514350">
              <a:buAutoNum type="arabicParenR" startAt="8"/>
            </a:pPr>
            <a:r>
              <a:rPr lang="en-US" dirty="0"/>
              <a:t>Recognizes personal limitations, actively seeks help and advice as appropriate, and modifies behavior in response to feedback</a:t>
            </a:r>
          </a:p>
          <a:p>
            <a:pPr marL="457200" lvl="1" indent="0">
              <a:buNone/>
            </a:pPr>
            <a:endParaRPr lang="en-US" dirty="0"/>
          </a:p>
        </p:txBody>
      </p:sp>
    </p:spTree>
    <p:extLst>
      <p:ext uri="{BB962C8B-B14F-4D97-AF65-F5344CB8AC3E}">
        <p14:creationId xmlns:p14="http://schemas.microsoft.com/office/powerpoint/2010/main" val="303074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14" y="210065"/>
            <a:ext cx="10972800" cy="1143000"/>
          </a:xfrm>
        </p:spPr>
        <p:txBody>
          <a:bodyPr>
            <a:normAutofit/>
          </a:bodyPr>
          <a:lstStyle/>
          <a:p>
            <a:r>
              <a:rPr lang="en-US" dirty="0"/>
              <a:t>Competency based evaluations</a:t>
            </a:r>
            <a:endParaRPr lang="en-US" dirty="0">
              <a:solidFill>
                <a:schemeClr val="bg1"/>
              </a:solidFill>
            </a:endParaRPr>
          </a:p>
        </p:txBody>
      </p:sp>
      <p:sp>
        <p:nvSpPr>
          <p:cNvPr id="3" name="Content Placeholder 2"/>
          <p:cNvSpPr>
            <a:spLocks noGrp="1"/>
          </p:cNvSpPr>
          <p:nvPr>
            <p:ph idx="1"/>
          </p:nvPr>
        </p:nvSpPr>
        <p:spPr>
          <a:xfrm>
            <a:off x="551935" y="1353065"/>
            <a:ext cx="10972800" cy="5039497"/>
          </a:xfrm>
        </p:spPr>
        <p:txBody>
          <a:bodyPr>
            <a:normAutofit fontScale="92500" lnSpcReduction="10000"/>
          </a:bodyPr>
          <a:lstStyle/>
          <a:p>
            <a:r>
              <a:rPr lang="en-US" dirty="0"/>
              <a:t>Interpersonal and Communication Skills</a:t>
            </a:r>
          </a:p>
          <a:p>
            <a:pPr marL="971550" lvl="1" indent="-514350">
              <a:buAutoNum type="arabicParenR" startAt="9"/>
            </a:pPr>
            <a:r>
              <a:rPr lang="en-US" dirty="0"/>
              <a:t>Performs accurate, fluent, case presentations</a:t>
            </a:r>
          </a:p>
          <a:p>
            <a:pPr marL="971550" lvl="1" indent="-514350">
              <a:buAutoNum type="arabicParenR" startAt="9"/>
            </a:pPr>
            <a:r>
              <a:rPr lang="en-US" dirty="0"/>
              <a:t>Completes well-organized, written documentation</a:t>
            </a:r>
          </a:p>
          <a:p>
            <a:pPr marL="971550" lvl="1" indent="-514350">
              <a:buAutoNum type="arabicParenR" startAt="9"/>
            </a:pPr>
            <a:r>
              <a:rPr lang="en-US" dirty="0"/>
              <a:t>Communicates effectively and demonstrates respect with patients and families</a:t>
            </a:r>
          </a:p>
          <a:p>
            <a:r>
              <a:rPr lang="en-US" dirty="0"/>
              <a:t>Professionalism</a:t>
            </a:r>
          </a:p>
          <a:p>
            <a:pPr marL="971550" lvl="1" indent="-514350">
              <a:buAutoNum type="arabicParenR" startAt="12"/>
            </a:pPr>
            <a:r>
              <a:rPr lang="en-US" dirty="0"/>
              <a:t>Displays professional virtues and behaviors, including honesty, empathy, integrity, respect, dependability, and responsibility</a:t>
            </a:r>
          </a:p>
          <a:p>
            <a:pPr marL="971550" lvl="1" indent="-514350">
              <a:buAutoNum type="arabicParenR" startAt="12"/>
            </a:pPr>
            <a:r>
              <a:rPr lang="en-US" dirty="0"/>
              <a:t>Provides compassionate care to all patients (regardless of gender, age, culture, race, religion, disabilities, sexual orientation, and socioeconomic status, etc.)</a:t>
            </a:r>
          </a:p>
          <a:p>
            <a:r>
              <a:rPr lang="en-US" dirty="0" err="1"/>
              <a:t>Interprofessional</a:t>
            </a:r>
            <a:r>
              <a:rPr lang="en-US" dirty="0"/>
              <a:t> Collaboration</a:t>
            </a:r>
          </a:p>
          <a:p>
            <a:pPr marL="971550" lvl="1" indent="-514350">
              <a:buAutoNum type="arabicParenR" startAt="14"/>
            </a:pPr>
            <a:r>
              <a:rPr lang="en-US" dirty="0"/>
              <a:t>Demonstrates consideration and respect with all members of the healthcare </a:t>
            </a:r>
          </a:p>
          <a:p>
            <a:pPr marL="457200" lvl="1" indent="0">
              <a:buNone/>
            </a:pPr>
            <a:r>
              <a:rPr lang="en-US" dirty="0"/>
              <a:t>       team</a:t>
            </a:r>
          </a:p>
          <a:p>
            <a:pPr marL="457200" lvl="1" indent="0">
              <a:buNone/>
            </a:pPr>
            <a:r>
              <a:rPr lang="en-US" dirty="0"/>
              <a:t>15)  Takes responsibility for patient care appropriate for his/her level of training	</a:t>
            </a:r>
          </a:p>
          <a:p>
            <a:pPr marL="971550" lvl="1" indent="-514350">
              <a:buAutoNum type="arabicParenR" startAt="7"/>
            </a:pPr>
            <a:endParaRPr lang="en-US" dirty="0"/>
          </a:p>
        </p:txBody>
      </p:sp>
    </p:spTree>
    <p:extLst>
      <p:ext uri="{BB962C8B-B14F-4D97-AF65-F5344CB8AC3E}">
        <p14:creationId xmlns:p14="http://schemas.microsoft.com/office/powerpoint/2010/main" val="91660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237" y="0"/>
            <a:ext cx="10515600" cy="1325563"/>
          </a:xfrm>
        </p:spPr>
        <p:txBody>
          <a:bodyPr/>
          <a:lstStyle/>
          <a:p>
            <a:r>
              <a:rPr lang="en-US" dirty="0">
                <a:latin typeface="Impact"/>
              </a:rPr>
              <a:t>Student evaluation completed by faculty</a:t>
            </a:r>
            <a:endParaRPr lang="en-US" dirty="0"/>
          </a:p>
        </p:txBody>
      </p:sp>
      <p:pic>
        <p:nvPicPr>
          <p:cNvPr id="6" name="Picture 5"/>
          <p:cNvPicPr>
            <a:picLocks noChangeAspect="1"/>
          </p:cNvPicPr>
          <p:nvPr/>
        </p:nvPicPr>
        <p:blipFill rotWithShape="1">
          <a:blip r:embed="rId2"/>
          <a:srcRect l="-533" t="14375" r="65682" b="44221"/>
          <a:stretch/>
        </p:blipFill>
        <p:spPr>
          <a:xfrm>
            <a:off x="185568" y="2242876"/>
            <a:ext cx="5086817" cy="3284133"/>
          </a:xfrm>
          <a:prstGeom prst="rect">
            <a:avLst/>
          </a:prstGeom>
        </p:spPr>
      </p:pic>
      <p:pic>
        <p:nvPicPr>
          <p:cNvPr id="7" name="Content Placeholder 6"/>
          <p:cNvPicPr>
            <a:picLocks noGrp="1" noChangeAspect="1"/>
          </p:cNvPicPr>
          <p:nvPr>
            <p:ph idx="1"/>
          </p:nvPr>
        </p:nvPicPr>
        <p:blipFill rotWithShape="1">
          <a:blip r:embed="rId2"/>
          <a:srcRect l="-2393" t="54519" r="53973" b="7839"/>
          <a:stretch/>
        </p:blipFill>
        <p:spPr>
          <a:xfrm>
            <a:off x="5027653" y="2242876"/>
            <a:ext cx="6850844" cy="2862741"/>
          </a:xfrm>
          <a:prstGeom prst="rect">
            <a:avLst/>
          </a:prstGeom>
        </p:spPr>
      </p:pic>
      <p:sp>
        <p:nvSpPr>
          <p:cNvPr id="3" name="Rectangle 2"/>
          <p:cNvSpPr/>
          <p:nvPr/>
        </p:nvSpPr>
        <p:spPr>
          <a:xfrm>
            <a:off x="545237" y="1524093"/>
            <a:ext cx="1540806" cy="400110"/>
          </a:xfrm>
          <a:prstGeom prst="rect">
            <a:avLst/>
          </a:prstGeom>
        </p:spPr>
        <p:txBody>
          <a:bodyPr wrap="none">
            <a:spAutoFit/>
          </a:bodyPr>
          <a:lstStyle/>
          <a:p>
            <a:pPr marL="285750" indent="-285750">
              <a:buFont typeface="Arial" panose="020B0604020202020204" pitchFamily="34" charset="0"/>
              <a:buChar char="•"/>
            </a:pPr>
            <a:r>
              <a:rPr lang="en-US" sz="2000" dirty="0"/>
              <a:t>In OASIS</a:t>
            </a:r>
          </a:p>
        </p:txBody>
      </p:sp>
    </p:spTree>
    <p:extLst>
      <p:ext uri="{BB962C8B-B14F-4D97-AF65-F5344CB8AC3E}">
        <p14:creationId xmlns:p14="http://schemas.microsoft.com/office/powerpoint/2010/main" val="1688653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Summative assessment</a:t>
            </a:r>
          </a:p>
        </p:txBody>
      </p:sp>
      <p:sp>
        <p:nvSpPr>
          <p:cNvPr id="3" name="Content Placeholder 2"/>
          <p:cNvSpPr>
            <a:spLocks noGrp="1"/>
          </p:cNvSpPr>
          <p:nvPr>
            <p:ph idx="1"/>
          </p:nvPr>
        </p:nvSpPr>
        <p:spPr>
          <a:xfrm>
            <a:off x="399495" y="1490389"/>
            <a:ext cx="11203620" cy="4851872"/>
          </a:xfrm>
        </p:spPr>
        <p:txBody>
          <a:bodyPr vert="horz" lIns="91440" tIns="45720" rIns="91440" bIns="45720" rtlCol="0" anchor="t">
            <a:normAutofit/>
          </a:bodyPr>
          <a:lstStyle/>
          <a:p>
            <a:pPr marL="0" indent="0">
              <a:buNone/>
            </a:pPr>
            <a:r>
              <a:rPr lang="en-US" sz="2400" b="1" dirty="0"/>
              <a:t>Narrative Comments</a:t>
            </a:r>
          </a:p>
          <a:p>
            <a:pPr>
              <a:spcAft>
                <a:spcPts val="1200"/>
              </a:spcAft>
            </a:pPr>
            <a:r>
              <a:rPr lang="en-US" sz="2400" dirty="0"/>
              <a:t>Summative Evaluation (</a:t>
            </a:r>
            <a:r>
              <a:rPr lang="en-US" sz="2400" i="1" dirty="0"/>
              <a:t>REQUIRED</a:t>
            </a:r>
            <a:r>
              <a:rPr lang="en-US" sz="2400" dirty="0"/>
              <a:t>) – Comment on specific attributes that characterize this student’s performance.  When possible, please relate specific instances that form the basis of your comments.  </a:t>
            </a:r>
            <a:r>
              <a:rPr lang="en-US" sz="2400" u="sng" dirty="0"/>
              <a:t>This section is VERY important and will be included in Medical Student Performance Evaluation/ “Dean’s Letter.”</a:t>
            </a:r>
          </a:p>
          <a:p>
            <a:r>
              <a:rPr lang="en-US" sz="2400" dirty="0"/>
              <a:t>Recommendations for Improvement --  Please be as specific as possible and provide specific instances that form the basis of your comments.  This information is given to the student but is </a:t>
            </a:r>
            <a:r>
              <a:rPr lang="en-US" sz="2400" u="sng" dirty="0"/>
              <a:t>not</a:t>
            </a:r>
            <a:r>
              <a:rPr lang="en-US" sz="2400" dirty="0"/>
              <a:t> included in MSPE/ “Dean’s Letter.”</a:t>
            </a:r>
          </a:p>
          <a:p>
            <a:pPr marL="0" indent="0">
              <a:buNone/>
            </a:pPr>
            <a:endParaRPr lang="en-US" sz="2400" dirty="0">
              <a:ea typeface="Calibri"/>
              <a:cs typeface="Arial" panose="020B0604020202020204"/>
            </a:endParaRPr>
          </a:p>
          <a:p>
            <a:r>
              <a:rPr lang="en-US" sz="2400" dirty="0">
                <a:ea typeface="+mn-lt"/>
                <a:cs typeface="+mn-lt"/>
              </a:rPr>
              <a:t>In clerkships, all faculty submit narrative descriptions of student performance in Oasis per the </a:t>
            </a:r>
            <a:r>
              <a:rPr lang="en-US" sz="2400" dirty="0">
                <a:ea typeface="+mn-lt"/>
                <a:cs typeface="+mn-lt"/>
                <a:hlinkClick r:id="rId2"/>
              </a:rPr>
              <a:t>Narrative Assessment Policy</a:t>
            </a:r>
          </a:p>
          <a:p>
            <a:pPr marL="457200" lvl="1" indent="0">
              <a:lnSpc>
                <a:spcPct val="115000"/>
              </a:lnSpc>
              <a:buNone/>
            </a:pPr>
            <a:endParaRPr lang="en-US" sz="1800" dirty="0">
              <a:cs typeface="Times New Roman"/>
            </a:endParaRPr>
          </a:p>
          <a:p>
            <a:pPr lvl="1">
              <a:lnSpc>
                <a:spcPct val="115000"/>
              </a:lnSpc>
            </a:pPr>
            <a:endParaRPr lang="en-US" sz="1800" dirty="0">
              <a:cs typeface="Times New Roman"/>
            </a:endParaRPr>
          </a:p>
          <a:p>
            <a:pPr lvl="1">
              <a:lnSpc>
                <a:spcPct val="115000"/>
              </a:lnSpc>
            </a:pPr>
            <a:endParaRPr lang="en-US" sz="1800" dirty="0">
              <a:cs typeface="Arial" panose="020B0604020202020204"/>
            </a:endParaRPr>
          </a:p>
          <a:p>
            <a:pPr marL="457200" lvl="1" indent="0">
              <a:buNone/>
            </a:pPr>
            <a:endParaRPr lang="en-US" sz="1600" dirty="0">
              <a:cs typeface="Arial" panose="020B0604020202020204"/>
            </a:endParaRPr>
          </a:p>
        </p:txBody>
      </p:sp>
    </p:spTree>
    <p:extLst>
      <p:ext uri="{BB962C8B-B14F-4D97-AF65-F5344CB8AC3E}">
        <p14:creationId xmlns:p14="http://schemas.microsoft.com/office/powerpoint/2010/main" val="157965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567"/>
            <a:ext cx="10515600" cy="1325563"/>
          </a:xfrm>
        </p:spPr>
        <p:txBody>
          <a:bodyPr>
            <a:normAutofit/>
          </a:bodyPr>
          <a:lstStyle/>
          <a:p>
            <a:r>
              <a:rPr lang="en-US" b="1" dirty="0"/>
              <a:t>Content</a:t>
            </a:r>
          </a:p>
        </p:txBody>
      </p:sp>
      <p:sp>
        <p:nvSpPr>
          <p:cNvPr id="3" name="Content Placeholder 2"/>
          <p:cNvSpPr>
            <a:spLocks noGrp="1"/>
          </p:cNvSpPr>
          <p:nvPr>
            <p:ph idx="1"/>
          </p:nvPr>
        </p:nvSpPr>
        <p:spPr>
          <a:xfrm>
            <a:off x="905522" y="1242874"/>
            <a:ext cx="9854214" cy="5112205"/>
          </a:xfrm>
        </p:spPr>
        <p:txBody>
          <a:bodyPr vert="horz" lIns="91440" tIns="45720" rIns="91440" bIns="45720" rtlCol="0" anchor="t">
            <a:normAutofit fontScale="47500" lnSpcReduction="20000"/>
          </a:bodyPr>
          <a:lstStyle/>
          <a:p>
            <a:pPr>
              <a:spcBef>
                <a:spcPts val="1200"/>
              </a:spcBef>
            </a:pPr>
            <a:r>
              <a:rPr lang="en-US" sz="2400" dirty="0"/>
              <a:t>Overview of </a:t>
            </a:r>
            <a:r>
              <a:rPr lang="en-US" sz="2400" dirty="0" err="1"/>
              <a:t>UofSC</a:t>
            </a:r>
            <a:r>
              <a:rPr lang="en-US" sz="2400" dirty="0"/>
              <a:t> School of Medicine Greenville</a:t>
            </a:r>
          </a:p>
          <a:p>
            <a:pPr>
              <a:spcBef>
                <a:spcPts val="1200"/>
              </a:spcBef>
            </a:pPr>
            <a:r>
              <a:rPr lang="en-US" sz="2400" dirty="0"/>
              <a:t>Brief Overview of M3 and M4 Years</a:t>
            </a:r>
          </a:p>
          <a:p>
            <a:pPr lvl="1">
              <a:spcBef>
                <a:spcPts val="1200"/>
              </a:spcBef>
            </a:pPr>
            <a:r>
              <a:rPr lang="en-US" dirty="0"/>
              <a:t>Program Level Objectives, Course Objectives, and Required Experiences</a:t>
            </a:r>
            <a:endParaRPr lang="en-US" dirty="0">
              <a:cs typeface="Arial"/>
            </a:endParaRPr>
          </a:p>
          <a:p>
            <a:pPr lvl="1">
              <a:spcBef>
                <a:spcPts val="1200"/>
              </a:spcBef>
            </a:pPr>
            <a:r>
              <a:rPr lang="en-US" dirty="0"/>
              <a:t>Assessment</a:t>
            </a:r>
          </a:p>
          <a:p>
            <a:pPr lvl="1">
              <a:spcBef>
                <a:spcPts val="1200"/>
              </a:spcBef>
            </a:pPr>
            <a:r>
              <a:rPr lang="en-US" dirty="0"/>
              <a:t>Introduction to OASIS online scheduling and assessment </a:t>
            </a:r>
          </a:p>
          <a:p>
            <a:pPr>
              <a:spcBef>
                <a:spcPts val="1200"/>
              </a:spcBef>
            </a:pPr>
            <a:r>
              <a:rPr lang="en-US" sz="2400" dirty="0">
                <a:cs typeface="Arial"/>
              </a:rPr>
              <a:t>Equity, Diversity, and Inclusion</a:t>
            </a:r>
            <a:endParaRPr lang="en-US" sz="2400" dirty="0"/>
          </a:p>
          <a:p>
            <a:pPr>
              <a:spcBef>
                <a:spcPts val="1200"/>
              </a:spcBef>
            </a:pPr>
            <a:r>
              <a:rPr lang="en-US" sz="2400" dirty="0"/>
              <a:t>Policies and Other Important Information </a:t>
            </a:r>
            <a:endParaRPr lang="en-US" dirty="0"/>
          </a:p>
          <a:p>
            <a:pPr lvl="1">
              <a:spcBef>
                <a:spcPts val="1200"/>
              </a:spcBef>
            </a:pPr>
            <a:r>
              <a:rPr lang="en-US" dirty="0"/>
              <a:t>Attendance</a:t>
            </a:r>
          </a:p>
          <a:p>
            <a:pPr lvl="1">
              <a:spcBef>
                <a:spcPts val="1200"/>
              </a:spcBef>
            </a:pPr>
            <a:r>
              <a:rPr lang="en-US" dirty="0"/>
              <a:t>Duty Hours</a:t>
            </a:r>
          </a:p>
          <a:p>
            <a:pPr lvl="1">
              <a:spcBef>
                <a:spcPts val="1200"/>
              </a:spcBef>
            </a:pPr>
            <a:r>
              <a:rPr lang="en-US" dirty="0"/>
              <a:t>Conflict of Interest</a:t>
            </a:r>
          </a:p>
          <a:p>
            <a:pPr lvl="1">
              <a:spcBef>
                <a:spcPts val="1200"/>
              </a:spcBef>
            </a:pPr>
            <a:r>
              <a:rPr lang="en-US" dirty="0"/>
              <a:t>Conduct in Medical Educator/Learner Relationship</a:t>
            </a:r>
          </a:p>
          <a:p>
            <a:pPr lvl="1">
              <a:spcBef>
                <a:spcPts val="1200"/>
              </a:spcBef>
            </a:pPr>
            <a:r>
              <a:rPr lang="en-US" dirty="0"/>
              <a:t>Student Mistreatment</a:t>
            </a:r>
          </a:p>
          <a:p>
            <a:pPr lvl="1">
              <a:spcBef>
                <a:spcPts val="1200"/>
              </a:spcBef>
            </a:pPr>
            <a:r>
              <a:rPr lang="en-US" dirty="0"/>
              <a:t>Professionalism Concerns or Commendations</a:t>
            </a:r>
          </a:p>
          <a:p>
            <a:pPr lvl="1">
              <a:spcBef>
                <a:spcPts val="1200"/>
              </a:spcBef>
            </a:pPr>
            <a:r>
              <a:rPr lang="en-US" dirty="0"/>
              <a:t>FERPA </a:t>
            </a:r>
          </a:p>
          <a:p>
            <a:pPr lvl="1">
              <a:spcBef>
                <a:spcPts val="1200"/>
              </a:spcBef>
            </a:pPr>
            <a:r>
              <a:rPr lang="en-US" dirty="0"/>
              <a:t>Supervision</a:t>
            </a:r>
          </a:p>
          <a:p>
            <a:pPr lvl="1">
              <a:spcBef>
                <a:spcPts val="1200"/>
              </a:spcBef>
            </a:pPr>
            <a:r>
              <a:rPr lang="en-US" dirty="0"/>
              <a:t>Exposure and Emergency Action Plan</a:t>
            </a:r>
            <a:endParaRPr lang="en-US" dirty="0">
              <a:cs typeface="Arial"/>
            </a:endParaRPr>
          </a:p>
          <a:p>
            <a:pPr lvl="1">
              <a:spcBef>
                <a:spcPts val="1200"/>
              </a:spcBef>
            </a:pPr>
            <a:r>
              <a:rPr lang="en-US" dirty="0">
                <a:cs typeface="Arial"/>
              </a:rPr>
              <a:t>Grading, Promotion, and Appeal</a:t>
            </a:r>
          </a:p>
          <a:p>
            <a:pPr lvl="1">
              <a:spcBef>
                <a:spcPts val="1200"/>
              </a:spcBef>
            </a:pPr>
            <a:r>
              <a:rPr lang="en-US" dirty="0">
                <a:cs typeface="Arial"/>
              </a:rPr>
              <a:t>Technical Standards </a:t>
            </a:r>
          </a:p>
          <a:p>
            <a:pPr lvl="1">
              <a:spcBef>
                <a:spcPts val="1200"/>
              </a:spcBef>
            </a:pPr>
            <a:r>
              <a:rPr lang="en-US" dirty="0">
                <a:cs typeface="Arial"/>
              </a:rPr>
              <a:t>Faculty Handbook</a:t>
            </a:r>
          </a:p>
          <a:p>
            <a:pPr marL="457200" lvl="1" indent="0">
              <a:spcBef>
                <a:spcPts val="1200"/>
              </a:spcBef>
              <a:buNone/>
            </a:pPr>
            <a:endParaRPr lang="en-US" sz="2000" dirty="0">
              <a:cs typeface="Arial" panose="020B0604020202020204"/>
            </a:endParaRPr>
          </a:p>
          <a:p>
            <a:pPr>
              <a:spcBef>
                <a:spcPts val="1200"/>
              </a:spcBef>
            </a:pPr>
            <a:endParaRPr lang="en-US" sz="2400" dirty="0">
              <a:cs typeface="Arial" panose="020B0604020202020204"/>
            </a:endParaRPr>
          </a:p>
        </p:txBody>
      </p:sp>
    </p:spTree>
    <p:extLst>
      <p:ext uri="{BB962C8B-B14F-4D97-AF65-F5344CB8AC3E}">
        <p14:creationId xmlns:p14="http://schemas.microsoft.com/office/powerpoint/2010/main" val="1456901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D60F-85FA-4D8B-9F88-BD39EF194DC0}"/>
              </a:ext>
            </a:extLst>
          </p:cNvPr>
          <p:cNvSpPr>
            <a:spLocks noGrp="1"/>
          </p:cNvSpPr>
          <p:nvPr>
            <p:ph type="title"/>
          </p:nvPr>
        </p:nvSpPr>
        <p:spPr/>
        <p:txBody>
          <a:bodyPr/>
          <a:lstStyle/>
          <a:p>
            <a:r>
              <a:rPr lang="en-US" dirty="0">
                <a:latin typeface="Impact"/>
              </a:rPr>
              <a:t>Timeliness of grades</a:t>
            </a:r>
            <a:endParaRPr lang="en-US" dirty="0"/>
          </a:p>
        </p:txBody>
      </p:sp>
      <p:sp>
        <p:nvSpPr>
          <p:cNvPr id="3" name="Content Placeholder 2">
            <a:extLst>
              <a:ext uri="{FF2B5EF4-FFF2-40B4-BE49-F238E27FC236}">
                <a16:creationId xmlns:a16="http://schemas.microsoft.com/office/drawing/2014/main" id="{50395073-B83B-414A-94B7-43C19ECAA7A7}"/>
              </a:ext>
            </a:extLst>
          </p:cNvPr>
          <p:cNvSpPr>
            <a:spLocks noGrp="1"/>
          </p:cNvSpPr>
          <p:nvPr>
            <p:ph idx="1"/>
          </p:nvPr>
        </p:nvSpPr>
        <p:spPr/>
        <p:txBody>
          <a:bodyPr vert="horz" lIns="91440" tIns="45720" rIns="91440" bIns="45720" rtlCol="0" anchor="t">
            <a:normAutofit/>
          </a:bodyPr>
          <a:lstStyle/>
          <a:p>
            <a:r>
              <a:rPr lang="en-US" dirty="0">
                <a:ea typeface="+mn-lt"/>
                <a:cs typeface="+mn-lt"/>
              </a:rPr>
              <a:t>For clinical evaluations, individual faculty and residents will receive up to two automatic individual notifications from Oasis as reminders to complete the student performance evaluations. With the third and final reminder, the respective Clerkship Director and Vice Chair of Academics will be included on the notification.</a:t>
            </a:r>
            <a:endParaRPr lang="en-US">
              <a:ea typeface="+mn-lt"/>
              <a:cs typeface="+mn-lt"/>
            </a:endParaRPr>
          </a:p>
          <a:p>
            <a:endParaRPr lang="en-US" dirty="0">
              <a:cs typeface="Arial" panose="020B0604020202020204"/>
            </a:endParaRPr>
          </a:p>
          <a:p>
            <a:r>
              <a:rPr lang="en-US" dirty="0">
                <a:cs typeface="Arial" panose="020B0604020202020204"/>
              </a:rPr>
              <a:t>Link to </a:t>
            </a:r>
            <a:r>
              <a:rPr lang="en-US" dirty="0">
                <a:cs typeface="Arial" panose="020B0604020202020204"/>
                <a:hlinkClick r:id="rId2"/>
              </a:rPr>
              <a:t>Timeliness of Grade Reporting</a:t>
            </a:r>
            <a:r>
              <a:rPr lang="en-US" dirty="0">
                <a:cs typeface="Arial" panose="020B0604020202020204"/>
              </a:rPr>
              <a:t> policy</a:t>
            </a:r>
          </a:p>
        </p:txBody>
      </p:sp>
      <p:sp>
        <p:nvSpPr>
          <p:cNvPr id="4" name="Slide Number Placeholder 3">
            <a:extLst>
              <a:ext uri="{FF2B5EF4-FFF2-40B4-BE49-F238E27FC236}">
                <a16:creationId xmlns:a16="http://schemas.microsoft.com/office/drawing/2014/main" id="{F20C778B-05F6-41B3-AFDE-3C92D11FC67C}"/>
              </a:ext>
            </a:extLst>
          </p:cNvPr>
          <p:cNvSpPr>
            <a:spLocks noGrp="1"/>
          </p:cNvSpPr>
          <p:nvPr>
            <p:ph type="sldNum" sz="quarter" idx="12"/>
          </p:nvPr>
        </p:nvSpPr>
        <p:spPr/>
        <p:txBody>
          <a:bodyPr/>
          <a:lstStyle/>
          <a:p>
            <a:fld id="{B4E9AFF7-6653-6A4D-A979-64D2F5BECA26}" type="slidenum">
              <a:rPr lang="en-US" smtClean="0"/>
              <a:t>20</a:t>
            </a:fld>
            <a:endParaRPr lang="en-US"/>
          </a:p>
        </p:txBody>
      </p:sp>
    </p:spTree>
    <p:extLst>
      <p:ext uri="{BB962C8B-B14F-4D97-AF65-F5344CB8AC3E}">
        <p14:creationId xmlns:p14="http://schemas.microsoft.com/office/powerpoint/2010/main" val="1182405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M3/M4 Student Encounters/logs</a:t>
            </a:r>
          </a:p>
        </p:txBody>
      </p:sp>
      <p:sp>
        <p:nvSpPr>
          <p:cNvPr id="3" name="Content Placeholder 2"/>
          <p:cNvSpPr>
            <a:spLocks noGrp="1"/>
          </p:cNvSpPr>
          <p:nvPr>
            <p:ph idx="1"/>
          </p:nvPr>
        </p:nvSpPr>
        <p:spPr>
          <a:xfrm>
            <a:off x="599242" y="1524741"/>
            <a:ext cx="10595500" cy="3877221"/>
          </a:xfrm>
        </p:spPr>
        <p:txBody>
          <a:bodyPr vert="horz" lIns="91440" tIns="45720" rIns="91440" bIns="45720" rtlCol="0" anchor="t">
            <a:normAutofit/>
          </a:bodyPr>
          <a:lstStyle/>
          <a:p>
            <a:endParaRPr lang="en-US" dirty="0"/>
          </a:p>
          <a:p>
            <a:r>
              <a:rPr lang="en-US" dirty="0"/>
              <a:t>Sign off on student clinical experiences/logs in OASIS</a:t>
            </a:r>
            <a:endParaRPr lang="en-US" dirty="0">
              <a:cs typeface="Arial"/>
            </a:endParaRPr>
          </a:p>
          <a:p>
            <a:endParaRPr lang="en-US" dirty="0"/>
          </a:p>
          <a:p>
            <a:r>
              <a:rPr lang="en-US" dirty="0"/>
              <a:t>Understand that if a student fails to achieve experiences, the student will be required to remediate</a:t>
            </a:r>
          </a:p>
          <a:p>
            <a:endParaRPr lang="en-US" dirty="0">
              <a:ea typeface="Calibri"/>
              <a:cs typeface="Arial" panose="020B0604020202020204"/>
            </a:endParaRPr>
          </a:p>
          <a:p>
            <a:r>
              <a:rPr lang="en-US" dirty="0">
                <a:ea typeface="Calibri"/>
                <a:cs typeface="Arial" panose="020B0604020202020204"/>
              </a:rPr>
              <a:t>Link to </a:t>
            </a:r>
            <a:r>
              <a:rPr lang="en-US" dirty="0">
                <a:ea typeface="Calibri"/>
                <a:cs typeface="Arial"/>
                <a:hlinkClick r:id="rId2"/>
              </a:rPr>
              <a:t>Required Clinical Experiences</a:t>
            </a:r>
            <a:r>
              <a:rPr lang="en-US" dirty="0">
                <a:ea typeface="Calibri"/>
                <a:cs typeface="Arial"/>
              </a:rPr>
              <a:t> policy</a:t>
            </a:r>
          </a:p>
          <a:p>
            <a:pPr marL="457200" lvl="1" indent="0">
              <a:lnSpc>
                <a:spcPct val="115000"/>
              </a:lnSpc>
              <a:buNone/>
            </a:pPr>
            <a:endParaRPr lang="en-US" dirty="0">
              <a:ea typeface="Calibri"/>
              <a:cs typeface="Times New Roman"/>
            </a:endParaRPr>
          </a:p>
          <a:p>
            <a:pPr lvl="1">
              <a:lnSpc>
                <a:spcPct val="115000"/>
              </a:lnSpc>
            </a:pPr>
            <a:endParaRPr lang="en-US" sz="1800" dirty="0">
              <a:cs typeface="Times New Roman"/>
            </a:endParaRPr>
          </a:p>
          <a:p>
            <a:pPr lvl="1">
              <a:lnSpc>
                <a:spcPct val="115000"/>
              </a:lnSpc>
            </a:pPr>
            <a:endParaRPr lang="en-US" sz="1800" dirty="0">
              <a:cs typeface="Arial" panose="020B0604020202020204"/>
            </a:endParaRPr>
          </a:p>
          <a:p>
            <a:pPr marL="457200" lvl="1" indent="0">
              <a:buNone/>
            </a:pPr>
            <a:endParaRPr lang="en-US" sz="1600" dirty="0">
              <a:cs typeface="Arial" panose="020B0604020202020204"/>
            </a:endParaRPr>
          </a:p>
        </p:txBody>
      </p:sp>
    </p:spTree>
    <p:extLst>
      <p:ext uri="{BB962C8B-B14F-4D97-AF65-F5344CB8AC3E}">
        <p14:creationId xmlns:p14="http://schemas.microsoft.com/office/powerpoint/2010/main" val="2177121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732A-9D42-421C-8A57-C6B68B98D79E}"/>
              </a:ext>
            </a:extLst>
          </p:cNvPr>
          <p:cNvSpPr>
            <a:spLocks noGrp="1"/>
          </p:cNvSpPr>
          <p:nvPr>
            <p:ph type="title"/>
          </p:nvPr>
        </p:nvSpPr>
        <p:spPr/>
        <p:txBody>
          <a:bodyPr/>
          <a:lstStyle/>
          <a:p>
            <a:r>
              <a:rPr lang="en-US" dirty="0">
                <a:latin typeface="Impact"/>
              </a:rPr>
              <a:t>Formative feedback</a:t>
            </a:r>
            <a:endParaRPr lang="en-US" dirty="0"/>
          </a:p>
        </p:txBody>
      </p:sp>
      <p:sp>
        <p:nvSpPr>
          <p:cNvPr id="3" name="Content Placeholder 2">
            <a:extLst>
              <a:ext uri="{FF2B5EF4-FFF2-40B4-BE49-F238E27FC236}">
                <a16:creationId xmlns:a16="http://schemas.microsoft.com/office/drawing/2014/main" id="{E8E212E3-86BD-4540-8C48-A5ECC59D747D}"/>
              </a:ext>
            </a:extLst>
          </p:cNvPr>
          <p:cNvSpPr>
            <a:spLocks noGrp="1"/>
          </p:cNvSpPr>
          <p:nvPr>
            <p:ph idx="1"/>
          </p:nvPr>
        </p:nvSpPr>
        <p:spPr/>
        <p:txBody>
          <a:bodyPr vert="horz" lIns="91440" tIns="45720" rIns="91440" bIns="45720" rtlCol="0" anchor="t">
            <a:normAutofit fontScale="92500" lnSpcReduction="20000"/>
          </a:bodyPr>
          <a:lstStyle/>
          <a:p>
            <a:r>
              <a:rPr lang="en-US" dirty="0">
                <a:cs typeface="Arial"/>
              </a:rPr>
              <a:t>Clerkship Directors are responsible for providing formal formative feedback at the mid-point of the clerkship </a:t>
            </a:r>
            <a:r>
              <a:rPr lang="en-US" dirty="0">
                <a:ea typeface="+mn-lt"/>
                <a:cs typeface="+mn-lt"/>
              </a:rPr>
              <a:t>which will include a compilation of multiple faculty/resident/preceptor evaluations of the student’s performance in the School’s core competencies. </a:t>
            </a:r>
            <a:endParaRPr lang="en-US">
              <a:ea typeface="+mn-lt"/>
              <a:cs typeface="+mn-lt"/>
            </a:endParaRPr>
          </a:p>
          <a:p>
            <a:r>
              <a:rPr lang="en-US" dirty="0">
                <a:ea typeface="+mn-lt"/>
                <a:cs typeface="+mn-lt"/>
              </a:rPr>
              <a:t>Each clerkship will offer purposeful opportunities for formative feedback regarding clinical performance and achievement of requirements at the mid-point of the rotation including: </a:t>
            </a:r>
            <a:endParaRPr lang="en-US">
              <a:cs typeface="Arial"/>
            </a:endParaRPr>
          </a:p>
          <a:p>
            <a:pPr lvl="1"/>
            <a:r>
              <a:rPr lang="en-US" dirty="0">
                <a:ea typeface="+mn-lt"/>
                <a:cs typeface="+mn-lt"/>
              </a:rPr>
              <a:t>Assessment of student performance </a:t>
            </a:r>
          </a:p>
          <a:p>
            <a:pPr lvl="1"/>
            <a:r>
              <a:rPr lang="en-US" dirty="0">
                <a:ea typeface="+mn-lt"/>
                <a:cs typeface="+mn-lt"/>
              </a:rPr>
              <a:t>Confirmation of adherence to duty hours policy </a:t>
            </a:r>
            <a:endParaRPr lang="en-US">
              <a:ea typeface="+mn-lt"/>
              <a:cs typeface="+mn-lt"/>
            </a:endParaRPr>
          </a:p>
          <a:p>
            <a:pPr lvl="1"/>
            <a:r>
              <a:rPr lang="en-US" dirty="0">
                <a:ea typeface="+mn-lt"/>
                <a:cs typeface="+mn-lt"/>
              </a:rPr>
              <a:t>Review of patient encounter log </a:t>
            </a:r>
            <a:endParaRPr lang="en-US">
              <a:ea typeface="+mn-lt"/>
              <a:cs typeface="+mn-lt"/>
            </a:endParaRPr>
          </a:p>
          <a:p>
            <a:pPr lvl="1"/>
            <a:r>
              <a:rPr lang="en-US" dirty="0">
                <a:ea typeface="+mn-lt"/>
                <a:cs typeface="+mn-lt"/>
              </a:rPr>
              <a:t>Review of other clerkship requirements (online cases, H&amp;Ps, etc.) </a:t>
            </a:r>
            <a:endParaRPr lang="en-US">
              <a:ea typeface="+mn-lt"/>
              <a:cs typeface="+mn-lt"/>
            </a:endParaRPr>
          </a:p>
          <a:p>
            <a:r>
              <a:rPr lang="en-US" dirty="0">
                <a:ea typeface="+mn-lt"/>
                <a:cs typeface="+mn-lt"/>
              </a:rPr>
              <a:t>See the </a:t>
            </a:r>
            <a:r>
              <a:rPr lang="en-US" dirty="0">
                <a:ea typeface="+mn-lt"/>
                <a:cs typeface="+mn-lt"/>
                <a:hlinkClick r:id="rId2"/>
              </a:rPr>
              <a:t>Formative Feedback</a:t>
            </a:r>
            <a:r>
              <a:rPr lang="en-US" dirty="0">
                <a:ea typeface="+mn-lt"/>
                <a:cs typeface="+mn-lt"/>
              </a:rPr>
              <a:t> policy for more details. </a:t>
            </a:r>
            <a:endParaRPr lang="en-US" dirty="0">
              <a:cs typeface="Arial"/>
            </a:endParaRPr>
          </a:p>
        </p:txBody>
      </p:sp>
      <p:sp>
        <p:nvSpPr>
          <p:cNvPr id="4" name="Slide Number Placeholder 3">
            <a:extLst>
              <a:ext uri="{FF2B5EF4-FFF2-40B4-BE49-F238E27FC236}">
                <a16:creationId xmlns:a16="http://schemas.microsoft.com/office/drawing/2014/main" id="{3451AC21-EBE0-49E5-B5F7-20DDC8D0EDF8}"/>
              </a:ext>
            </a:extLst>
          </p:cNvPr>
          <p:cNvSpPr>
            <a:spLocks noGrp="1"/>
          </p:cNvSpPr>
          <p:nvPr>
            <p:ph type="sldNum" sz="quarter" idx="12"/>
          </p:nvPr>
        </p:nvSpPr>
        <p:spPr/>
        <p:txBody>
          <a:bodyPr/>
          <a:lstStyle/>
          <a:p>
            <a:fld id="{B4E9AFF7-6653-6A4D-A979-64D2F5BECA26}" type="slidenum">
              <a:rPr lang="en-US" smtClean="0"/>
              <a:t>22</a:t>
            </a:fld>
            <a:endParaRPr lang="en-US"/>
          </a:p>
        </p:txBody>
      </p:sp>
    </p:spTree>
    <p:extLst>
      <p:ext uri="{BB962C8B-B14F-4D97-AF65-F5344CB8AC3E}">
        <p14:creationId xmlns:p14="http://schemas.microsoft.com/office/powerpoint/2010/main" val="112309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97" y="151070"/>
            <a:ext cx="10972800" cy="1143000"/>
          </a:xfrm>
        </p:spPr>
        <p:txBody>
          <a:bodyPr>
            <a:normAutofit/>
          </a:bodyPr>
          <a:lstStyle/>
          <a:p>
            <a:pPr algn="l"/>
            <a:r>
              <a:rPr lang="en-US" dirty="0">
                <a:latin typeface="Impact"/>
              </a:rPr>
              <a:t>faculty Evaluations completed by Students</a:t>
            </a:r>
          </a:p>
        </p:txBody>
      </p:sp>
      <p:sp>
        <p:nvSpPr>
          <p:cNvPr id="3" name="Content Placeholder 2"/>
          <p:cNvSpPr>
            <a:spLocks noGrp="1"/>
          </p:cNvSpPr>
          <p:nvPr>
            <p:ph idx="1"/>
          </p:nvPr>
        </p:nvSpPr>
        <p:spPr>
          <a:xfrm>
            <a:off x="700536" y="1294070"/>
            <a:ext cx="10972800" cy="5523411"/>
          </a:xfrm>
        </p:spPr>
        <p:txBody>
          <a:bodyPr vert="horz" lIns="91440" tIns="45720" rIns="91440" bIns="45720" rtlCol="0" anchor="t">
            <a:normAutofit fontScale="62500" lnSpcReduction="20000"/>
          </a:bodyPr>
          <a:lstStyle/>
          <a:p>
            <a:pPr marL="0" indent="0" fontAlgn="t">
              <a:buNone/>
            </a:pPr>
            <a:r>
              <a:rPr lang="en-US" b="1" dirty="0"/>
              <a:t>How well does this faculty perform in the following areas?</a:t>
            </a:r>
          </a:p>
          <a:p>
            <a:pPr fontAlgn="t"/>
            <a:r>
              <a:rPr lang="en-US" dirty="0"/>
              <a:t>Consistent clinical knowledge and abilities </a:t>
            </a:r>
          </a:p>
          <a:p>
            <a:pPr fontAlgn="t"/>
            <a:r>
              <a:rPr lang="en-US" dirty="0"/>
              <a:t>Ability to teach in a formal conference or small group learning session</a:t>
            </a:r>
          </a:p>
          <a:p>
            <a:pPr fontAlgn="t"/>
            <a:r>
              <a:rPr lang="en-US" dirty="0"/>
              <a:t>Effectiveness as a teacher in settings such as ambulatory clinic or inpatient rounds</a:t>
            </a:r>
          </a:p>
          <a:p>
            <a:pPr fontAlgn="t"/>
            <a:r>
              <a:rPr lang="en-US" dirty="0"/>
              <a:t>Effectiveness as a teacher in the operating room or during other procedures (if applicable)</a:t>
            </a:r>
            <a:endParaRPr lang="en-US" dirty="0">
              <a:cs typeface="Arial"/>
            </a:endParaRPr>
          </a:p>
          <a:p>
            <a:pPr fontAlgn="t"/>
            <a:r>
              <a:rPr lang="en-US" dirty="0"/>
              <a:t>Willingness and ability to involve students in patient care </a:t>
            </a:r>
          </a:p>
          <a:p>
            <a:pPr fontAlgn="t"/>
            <a:r>
              <a:rPr lang="en-US" dirty="0"/>
              <a:t>Timely, constructive feedback that is appropriate to you and the context</a:t>
            </a:r>
          </a:p>
          <a:p>
            <a:pPr fontAlgn="t"/>
            <a:r>
              <a:rPr lang="en-US" dirty="0"/>
              <a:t>Enthusiasm for teaching</a:t>
            </a:r>
          </a:p>
          <a:p>
            <a:pPr fontAlgn="t"/>
            <a:r>
              <a:rPr lang="en-US" dirty="0"/>
              <a:t>Interpersonal skills with students</a:t>
            </a:r>
          </a:p>
          <a:p>
            <a:pPr fontAlgn="t"/>
            <a:r>
              <a:rPr lang="en-US" dirty="0"/>
              <a:t>Interpersonal relations with patients and families</a:t>
            </a:r>
          </a:p>
          <a:p>
            <a:pPr fontAlgn="t"/>
            <a:r>
              <a:rPr lang="en-US" dirty="0"/>
              <a:t>Mentor or role model </a:t>
            </a:r>
            <a:endParaRPr lang="en-US" dirty="0">
              <a:cs typeface="Arial"/>
            </a:endParaRPr>
          </a:p>
          <a:p>
            <a:pPr fontAlgn="t"/>
            <a:r>
              <a:rPr lang="en-US" dirty="0"/>
              <a:t>Organization of the learning environment through team leadership</a:t>
            </a:r>
            <a:r>
              <a:rPr lang="en-US" b="1" dirty="0"/>
              <a:t> </a:t>
            </a:r>
            <a:br>
              <a:rPr lang="en-US" dirty="0"/>
            </a:br>
            <a:endParaRPr lang="en-US" dirty="0"/>
          </a:p>
          <a:p>
            <a:pPr lvl="1" fontAlgn="t"/>
            <a:r>
              <a:rPr lang="en-US" b="1" dirty="0"/>
              <a:t>Unable to evaluate,</a:t>
            </a:r>
          </a:p>
          <a:p>
            <a:pPr lvl="1" fontAlgn="t"/>
            <a:r>
              <a:rPr lang="en-US" b="1" dirty="0"/>
              <a:t>Unacceptable, in need of help</a:t>
            </a:r>
          </a:p>
          <a:p>
            <a:pPr lvl="1" fontAlgn="t"/>
            <a:r>
              <a:rPr lang="en-US" b="1" dirty="0"/>
              <a:t>Below average, in the bottom 25%</a:t>
            </a:r>
            <a:endParaRPr lang="en-US" dirty="0"/>
          </a:p>
          <a:p>
            <a:pPr lvl="1" fontAlgn="t"/>
            <a:r>
              <a:rPr lang="en-US" b="1" dirty="0"/>
              <a:t>Good, in the middle 50%</a:t>
            </a:r>
            <a:endParaRPr lang="en-US" dirty="0"/>
          </a:p>
          <a:p>
            <a:pPr lvl="1" fontAlgn="t"/>
            <a:r>
              <a:rPr lang="en-US" b="1" dirty="0"/>
              <a:t>Very good, in the top 25%</a:t>
            </a:r>
            <a:endParaRPr lang="en-US" dirty="0"/>
          </a:p>
          <a:p>
            <a:pPr lvl="1" fontAlgn="t"/>
            <a:r>
              <a:rPr lang="en-US" b="1" dirty="0"/>
              <a:t>Truly outstanding, in the top 5%</a:t>
            </a:r>
            <a:endParaRPr lang="en-US" dirty="0"/>
          </a:p>
          <a:p>
            <a:pPr fontAlgn="t"/>
            <a:endParaRPr lang="en-US" dirty="0"/>
          </a:p>
          <a:p>
            <a:pPr fontAlgn="t"/>
            <a:endParaRPr lang="en-US" dirty="0"/>
          </a:p>
          <a:p>
            <a:pPr fontAlgn="t"/>
            <a:endParaRPr lang="en-US" dirty="0"/>
          </a:p>
          <a:p>
            <a:endParaRPr lang="en-US" dirty="0"/>
          </a:p>
        </p:txBody>
      </p:sp>
    </p:spTree>
    <p:extLst>
      <p:ext uri="{BB962C8B-B14F-4D97-AF65-F5344CB8AC3E}">
        <p14:creationId xmlns:p14="http://schemas.microsoft.com/office/powerpoint/2010/main" val="86981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2255" y="1861013"/>
            <a:ext cx="10209321" cy="3785652"/>
          </a:xfrm>
          <a:prstGeom prst="rect">
            <a:avLst/>
          </a:prstGeom>
        </p:spPr>
        <p:txBody>
          <a:bodyPr wrap="square" anchor="t">
            <a:spAutoFit/>
          </a:bodyPr>
          <a:lstStyle/>
          <a:p>
            <a:r>
              <a:rPr lang="en-US" sz="2000" dirty="0"/>
              <a:t>In his/her treatment of medical students, this faculty member was:   </a:t>
            </a:r>
          </a:p>
          <a:p>
            <a:pPr marL="342900" indent="-342900">
              <a:buFont typeface="Arial" panose="020B0604020202020204" pitchFamily="34" charset="0"/>
              <a:buChar char="•"/>
            </a:pPr>
            <a:r>
              <a:rPr lang="en-US" sz="2000" dirty="0"/>
              <a:t>Always appropriate     		</a:t>
            </a:r>
          </a:p>
          <a:p>
            <a:pPr marL="342900" indent="-342900">
              <a:buFont typeface="Arial" panose="020B0604020202020204" pitchFamily="34" charset="0"/>
              <a:buChar char="•"/>
            </a:pPr>
            <a:r>
              <a:rPr lang="en-US" sz="2000" dirty="0"/>
              <a:t>Not always appropriate (Comments required)</a:t>
            </a:r>
          </a:p>
          <a:p>
            <a:endParaRPr lang="en-US" sz="2000" dirty="0"/>
          </a:p>
          <a:p>
            <a:endParaRPr lang="en-US" sz="2000" dirty="0"/>
          </a:p>
          <a:p>
            <a:endParaRPr lang="en-US" sz="2000" dirty="0"/>
          </a:p>
          <a:p>
            <a:r>
              <a:rPr lang="en-US" sz="2000" dirty="0"/>
              <a:t>Comments on things this Faculty member did well:</a:t>
            </a:r>
            <a:endParaRPr lang="en-US" sz="2000" dirty="0">
              <a:cs typeface="Arial"/>
            </a:endParaRPr>
          </a:p>
          <a:p>
            <a:endParaRPr lang="en-US" sz="2000" dirty="0"/>
          </a:p>
          <a:p>
            <a:endParaRPr lang="en-US" sz="2000" dirty="0"/>
          </a:p>
          <a:p>
            <a:endParaRPr lang="en-US" sz="2000" dirty="0"/>
          </a:p>
          <a:p>
            <a:endParaRPr lang="en-US" sz="2000" dirty="0"/>
          </a:p>
          <a:p>
            <a:r>
              <a:rPr lang="en-US" sz="2000" dirty="0"/>
              <a:t>Suggestions for improvement:</a:t>
            </a:r>
          </a:p>
        </p:txBody>
      </p:sp>
      <p:sp>
        <p:nvSpPr>
          <p:cNvPr id="5" name="Rectangle 4"/>
          <p:cNvSpPr/>
          <p:nvPr/>
        </p:nvSpPr>
        <p:spPr>
          <a:xfrm>
            <a:off x="321605" y="491613"/>
            <a:ext cx="11166100" cy="769441"/>
          </a:xfrm>
          <a:prstGeom prst="rect">
            <a:avLst/>
          </a:prstGeom>
        </p:spPr>
        <p:txBody>
          <a:bodyPr wrap="square" anchor="t">
            <a:spAutoFit/>
          </a:bodyPr>
          <a:lstStyle/>
          <a:p>
            <a:r>
              <a:rPr lang="en-US" sz="4400" dirty="0">
                <a:latin typeface="Impact"/>
              </a:rPr>
              <a:t>FACULTY EVALUATIONS COMPLETED BY STUDENTS</a:t>
            </a:r>
          </a:p>
        </p:txBody>
      </p:sp>
    </p:spTree>
    <p:extLst>
      <p:ext uri="{BB962C8B-B14F-4D97-AF65-F5344CB8AC3E}">
        <p14:creationId xmlns:p14="http://schemas.microsoft.com/office/powerpoint/2010/main" val="415280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213F0D9-22C1-2C4B-BD42-98129A2CE84D}"/>
              </a:ext>
            </a:extLst>
          </p:cNvPr>
          <p:cNvSpPr/>
          <p:nvPr/>
        </p:nvSpPr>
        <p:spPr>
          <a:xfrm>
            <a:off x="3214551" y="1568906"/>
            <a:ext cx="3194958" cy="3207883"/>
          </a:xfrm>
          <a:prstGeom prst="ellipse">
            <a:avLst/>
          </a:prstGeom>
          <a:solidFill>
            <a:srgbClr val="FF00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Equity</a:t>
            </a:r>
          </a:p>
          <a:p>
            <a:pPr algn="ctr"/>
            <a:endParaRPr lang="en-US" sz="2800" b="1" dirty="0">
              <a:solidFill>
                <a:schemeClr val="tx1"/>
              </a:solidFill>
            </a:endParaRPr>
          </a:p>
          <a:p>
            <a:pPr algn="ctr"/>
            <a:endParaRPr lang="en-US" sz="2800" b="1" dirty="0">
              <a:solidFill>
                <a:schemeClr val="tx1"/>
              </a:solidFill>
            </a:endParaRPr>
          </a:p>
          <a:p>
            <a:pPr algn="ctr"/>
            <a:r>
              <a:rPr lang="en-US" sz="2800" b="1" dirty="0">
                <a:solidFill>
                  <a:schemeClr val="tx1"/>
                </a:solidFill>
              </a:rPr>
              <a:t>   </a:t>
            </a:r>
          </a:p>
        </p:txBody>
      </p:sp>
      <p:sp>
        <p:nvSpPr>
          <p:cNvPr id="5" name="Oval 4">
            <a:extLst>
              <a:ext uri="{FF2B5EF4-FFF2-40B4-BE49-F238E27FC236}">
                <a16:creationId xmlns:a16="http://schemas.microsoft.com/office/drawing/2014/main" id="{93476EC2-B7CB-8145-894B-DEE8C8E13A63}"/>
              </a:ext>
            </a:extLst>
          </p:cNvPr>
          <p:cNvSpPr/>
          <p:nvPr/>
        </p:nvSpPr>
        <p:spPr>
          <a:xfrm>
            <a:off x="5782491" y="1568905"/>
            <a:ext cx="3194958" cy="3207883"/>
          </a:xfrm>
          <a:prstGeom prst="ellipse">
            <a:avLst/>
          </a:prstGeom>
          <a:solidFill>
            <a:srgbClr val="FFFF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Diversity*</a:t>
            </a:r>
          </a:p>
          <a:p>
            <a:pPr algn="ctr"/>
            <a:endParaRPr lang="en-US" sz="2800" b="1" dirty="0">
              <a:solidFill>
                <a:schemeClr val="tx1"/>
              </a:solidFill>
            </a:endParaRPr>
          </a:p>
          <a:p>
            <a:pPr algn="ctr"/>
            <a:endParaRPr lang="en-US" sz="2800" b="1" dirty="0">
              <a:solidFill>
                <a:schemeClr val="tx1"/>
              </a:solidFill>
            </a:endParaRPr>
          </a:p>
          <a:p>
            <a:pPr algn="ctr"/>
            <a:endParaRPr lang="en-US" sz="2800" b="1" dirty="0">
              <a:solidFill>
                <a:schemeClr val="tx1"/>
              </a:solidFill>
            </a:endParaRPr>
          </a:p>
        </p:txBody>
      </p:sp>
      <p:sp>
        <p:nvSpPr>
          <p:cNvPr id="6" name="Oval 5">
            <a:extLst>
              <a:ext uri="{FF2B5EF4-FFF2-40B4-BE49-F238E27FC236}">
                <a16:creationId xmlns:a16="http://schemas.microsoft.com/office/drawing/2014/main" id="{6391A8BC-AE1F-014C-996E-76D056D4E33D}"/>
              </a:ext>
            </a:extLst>
          </p:cNvPr>
          <p:cNvSpPr/>
          <p:nvPr/>
        </p:nvSpPr>
        <p:spPr>
          <a:xfrm>
            <a:off x="4466952" y="3306728"/>
            <a:ext cx="3194958" cy="3207883"/>
          </a:xfrm>
          <a:prstGeom prst="ellipse">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Inclusion</a:t>
            </a:r>
          </a:p>
        </p:txBody>
      </p:sp>
      <p:sp>
        <p:nvSpPr>
          <p:cNvPr id="2" name="Rectangle 1">
            <a:extLst>
              <a:ext uri="{FF2B5EF4-FFF2-40B4-BE49-F238E27FC236}">
                <a16:creationId xmlns:a16="http://schemas.microsoft.com/office/drawing/2014/main" id="{6309C963-BD7C-A547-A9F4-FCE2EBF885CA}"/>
              </a:ext>
            </a:extLst>
          </p:cNvPr>
          <p:cNvSpPr/>
          <p:nvPr/>
        </p:nvSpPr>
        <p:spPr>
          <a:xfrm>
            <a:off x="3810000" y="5234721"/>
            <a:ext cx="4572000" cy="1015663"/>
          </a:xfrm>
          <a:prstGeom prst="rect">
            <a:avLst/>
          </a:prstGeom>
          <a:solidFill>
            <a:srgbClr val="A772E8">
              <a:alpha val="94000"/>
            </a:srgbClr>
          </a:solidFill>
        </p:spPr>
        <p:txBody>
          <a:bodyPr>
            <a:spAutoFit/>
          </a:bodyPr>
          <a:lstStyle/>
          <a:p>
            <a:pPr algn="ctr"/>
            <a:r>
              <a:rPr lang="en-US" sz="2000" dirty="0"/>
              <a:t>Intentional policies and practices that promote the full participation and sense of belonging of every student</a:t>
            </a:r>
          </a:p>
        </p:txBody>
      </p:sp>
      <p:sp>
        <p:nvSpPr>
          <p:cNvPr id="8" name="Rectangle 7">
            <a:extLst>
              <a:ext uri="{FF2B5EF4-FFF2-40B4-BE49-F238E27FC236}">
                <a16:creationId xmlns:a16="http://schemas.microsoft.com/office/drawing/2014/main" id="{38E1F1BD-8605-EB4D-A68C-66606E2CEEA3}"/>
              </a:ext>
            </a:extLst>
          </p:cNvPr>
          <p:cNvSpPr/>
          <p:nvPr/>
        </p:nvSpPr>
        <p:spPr>
          <a:xfrm>
            <a:off x="777238" y="2798895"/>
            <a:ext cx="3862252" cy="1015663"/>
          </a:xfrm>
          <a:prstGeom prst="rect">
            <a:avLst/>
          </a:prstGeom>
          <a:solidFill>
            <a:srgbClr val="E97E7B"/>
          </a:solidFill>
        </p:spPr>
        <p:txBody>
          <a:bodyPr wrap="square">
            <a:spAutoFit/>
          </a:bodyPr>
          <a:lstStyle/>
          <a:p>
            <a:pPr algn="ctr"/>
            <a:r>
              <a:rPr lang="en-US" sz="2000" dirty="0"/>
              <a:t>Fair opportunities to attain one’s optimal health and hopes to the extent possible </a:t>
            </a:r>
          </a:p>
        </p:txBody>
      </p:sp>
      <p:sp>
        <p:nvSpPr>
          <p:cNvPr id="10" name="TextBox 9">
            <a:extLst>
              <a:ext uri="{FF2B5EF4-FFF2-40B4-BE49-F238E27FC236}">
                <a16:creationId xmlns:a16="http://schemas.microsoft.com/office/drawing/2014/main" id="{6B64A76A-86FA-4D4B-82F7-1B1768C759DC}"/>
              </a:ext>
            </a:extLst>
          </p:cNvPr>
          <p:cNvSpPr txBox="1"/>
          <p:nvPr/>
        </p:nvSpPr>
        <p:spPr>
          <a:xfrm>
            <a:off x="8804911" y="4634556"/>
            <a:ext cx="2145029" cy="1200329"/>
          </a:xfrm>
          <a:prstGeom prst="rect">
            <a:avLst/>
          </a:prstGeom>
          <a:noFill/>
        </p:spPr>
        <p:txBody>
          <a:bodyPr wrap="square" rtlCol="0">
            <a:spAutoFit/>
          </a:bodyPr>
          <a:lstStyle/>
          <a:p>
            <a:pPr algn="ctr"/>
            <a:r>
              <a:rPr lang="en-US" dirty="0"/>
              <a:t>Definitions adapted from CommonHealth Action</a:t>
            </a:r>
          </a:p>
        </p:txBody>
      </p:sp>
      <p:sp>
        <p:nvSpPr>
          <p:cNvPr id="11" name="Rectangle 10">
            <a:extLst>
              <a:ext uri="{FF2B5EF4-FFF2-40B4-BE49-F238E27FC236}">
                <a16:creationId xmlns:a16="http://schemas.microsoft.com/office/drawing/2014/main" id="{AC1F0E1C-1384-794B-BDDF-7B3DF795890F}"/>
              </a:ext>
            </a:extLst>
          </p:cNvPr>
          <p:cNvSpPr/>
          <p:nvPr/>
        </p:nvSpPr>
        <p:spPr>
          <a:xfrm>
            <a:off x="7725048" y="2798895"/>
            <a:ext cx="3194958" cy="1631216"/>
          </a:xfrm>
          <a:prstGeom prst="rect">
            <a:avLst/>
          </a:prstGeom>
          <a:solidFill>
            <a:srgbClr val="E9E37D"/>
          </a:solidFill>
        </p:spPr>
        <p:txBody>
          <a:bodyPr wrap="square">
            <a:spAutoFit/>
          </a:bodyPr>
          <a:lstStyle/>
          <a:p>
            <a:pPr algn="ctr"/>
            <a:r>
              <a:rPr lang="en-US" sz="2000" dirty="0"/>
              <a:t>Personal and professional histories that frame how we see the world, collaborate, and serve communities</a:t>
            </a:r>
          </a:p>
        </p:txBody>
      </p:sp>
      <p:sp>
        <p:nvSpPr>
          <p:cNvPr id="7" name="Title 6"/>
          <p:cNvSpPr>
            <a:spLocks noGrp="1"/>
          </p:cNvSpPr>
          <p:nvPr>
            <p:ph type="title"/>
          </p:nvPr>
        </p:nvSpPr>
        <p:spPr/>
        <p:txBody>
          <a:bodyPr/>
          <a:lstStyle/>
          <a:p>
            <a:r>
              <a:rPr lang="en-US" dirty="0"/>
              <a:t>Equity, Diversity and inclusion</a:t>
            </a:r>
          </a:p>
        </p:txBody>
      </p:sp>
    </p:spTree>
    <p:extLst>
      <p:ext uri="{BB962C8B-B14F-4D97-AF65-F5344CB8AC3E}">
        <p14:creationId xmlns:p14="http://schemas.microsoft.com/office/powerpoint/2010/main" val="175069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Impact"/>
              </a:rPr>
              <a:t>Anti-Discrimination policy</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ea typeface="+mn-lt"/>
                <a:cs typeface="+mn-lt"/>
              </a:rPr>
              <a:t>The </a:t>
            </a:r>
            <a:r>
              <a:rPr lang="en-US" dirty="0" err="1">
                <a:ea typeface="+mn-lt"/>
                <a:cs typeface="+mn-lt"/>
              </a:rPr>
              <a:t>UofSC</a:t>
            </a:r>
            <a:r>
              <a:rPr lang="en-US" dirty="0">
                <a:ea typeface="+mn-lt"/>
                <a:cs typeface="+mn-lt"/>
              </a:rPr>
              <a:t> School of Medicine Greenville does not discriminate in educational opportunities for qualified persons on the basis of race, ethnicity, religion, creed, sex, gender identity, national origin, age, disability, sexual orientation or veteran status. </a:t>
            </a:r>
          </a:p>
          <a:p>
            <a:r>
              <a:rPr lang="en-US" dirty="0">
                <a:ea typeface="+mn-lt"/>
                <a:cs typeface="+mn-lt"/>
                <a:hlinkClick r:id="rId2"/>
              </a:rPr>
              <a:t>Equal Education Opportunity and Anti-Discrimination policy</a:t>
            </a:r>
            <a:endParaRPr lang="en-US">
              <a:cs typeface="Arial"/>
            </a:endParaRPr>
          </a:p>
        </p:txBody>
      </p:sp>
      <p:sp>
        <p:nvSpPr>
          <p:cNvPr id="4" name="Slide Number Placeholder 3"/>
          <p:cNvSpPr>
            <a:spLocks noGrp="1"/>
          </p:cNvSpPr>
          <p:nvPr>
            <p:ph type="sldNum" sz="quarter" idx="12"/>
          </p:nvPr>
        </p:nvSpPr>
        <p:spPr/>
        <p:txBody>
          <a:bodyPr/>
          <a:lstStyle/>
          <a:p>
            <a:fld id="{B4E9AFF7-6653-6A4D-A979-64D2F5BECA26}" type="slidenum">
              <a:rPr lang="en-US" smtClean="0"/>
              <a:t>26</a:t>
            </a:fld>
            <a:endParaRPr lang="en-US"/>
          </a:p>
        </p:txBody>
      </p:sp>
    </p:spTree>
    <p:extLst>
      <p:ext uri="{BB962C8B-B14F-4D97-AF65-F5344CB8AC3E}">
        <p14:creationId xmlns:p14="http://schemas.microsoft.com/office/powerpoint/2010/main" val="1923026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commitment</a:t>
            </a:r>
          </a:p>
        </p:txBody>
      </p:sp>
      <p:sp>
        <p:nvSpPr>
          <p:cNvPr id="3" name="Content Placeholder 2"/>
          <p:cNvSpPr>
            <a:spLocks noGrp="1"/>
          </p:cNvSpPr>
          <p:nvPr>
            <p:ph idx="1"/>
          </p:nvPr>
        </p:nvSpPr>
        <p:spPr/>
        <p:txBody>
          <a:bodyPr>
            <a:normAutofit/>
          </a:bodyPr>
          <a:lstStyle/>
          <a:p>
            <a:r>
              <a:rPr lang="en-US" dirty="0"/>
              <a:t>The University of South Carolina School of Medicine Greenville is deeply committed to fostering a culture of fairness, equity and inclusion among its diverse students, faculty, staff and other key stakeholders.</a:t>
            </a:r>
          </a:p>
          <a:p>
            <a:pPr lvl="1"/>
            <a:r>
              <a:rPr lang="en-US" dirty="0"/>
              <a:t>Diversity and cultural competence is intentionally embedded into the curriculum</a:t>
            </a:r>
          </a:p>
          <a:p>
            <a:pPr lvl="1"/>
            <a:r>
              <a:rPr lang="en-US" dirty="0"/>
              <a:t>Opportunities for mentoring are available</a:t>
            </a:r>
          </a:p>
          <a:p>
            <a:pPr lvl="1"/>
            <a:r>
              <a:rPr lang="en-US" dirty="0"/>
              <a:t>Student organizations that foster diversity are available</a:t>
            </a:r>
          </a:p>
          <a:p>
            <a:r>
              <a:rPr lang="en-US" dirty="0"/>
              <a:t>For more details, visit our </a:t>
            </a:r>
            <a:r>
              <a:rPr lang="en-US" dirty="0">
                <a:hlinkClick r:id="rId2"/>
              </a:rPr>
              <a:t>website</a:t>
            </a:r>
            <a:endParaRPr lang="en-US" dirty="0"/>
          </a:p>
        </p:txBody>
      </p:sp>
      <p:sp>
        <p:nvSpPr>
          <p:cNvPr id="4" name="Slide Number Placeholder 3"/>
          <p:cNvSpPr>
            <a:spLocks noGrp="1"/>
          </p:cNvSpPr>
          <p:nvPr>
            <p:ph type="sldNum" sz="quarter" idx="12"/>
          </p:nvPr>
        </p:nvSpPr>
        <p:spPr/>
        <p:txBody>
          <a:bodyPr/>
          <a:lstStyle/>
          <a:p>
            <a:fld id="{B4E9AFF7-6653-6A4D-A979-64D2F5BECA26}" type="slidenum">
              <a:rPr lang="en-US" smtClean="0"/>
              <a:t>27</a:t>
            </a:fld>
            <a:endParaRPr lang="en-US"/>
          </a:p>
        </p:txBody>
      </p:sp>
    </p:spTree>
    <p:extLst>
      <p:ext uri="{BB962C8B-B14F-4D97-AF65-F5344CB8AC3E}">
        <p14:creationId xmlns:p14="http://schemas.microsoft.com/office/powerpoint/2010/main" val="3325104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512264"/>
            <a:ext cx="7772400" cy="916737"/>
          </a:xfrm>
        </p:spPr>
        <p:txBody>
          <a:bodyPr>
            <a:normAutofit fontScale="90000"/>
          </a:bodyPr>
          <a:lstStyle/>
          <a:p>
            <a:pPr algn="ctr"/>
            <a:r>
              <a:rPr lang="en-US" sz="4400" dirty="0"/>
              <a:t>Policies and Other Important Information</a:t>
            </a:r>
          </a:p>
        </p:txBody>
      </p:sp>
    </p:spTree>
    <p:extLst>
      <p:ext uri="{BB962C8B-B14F-4D97-AF65-F5344CB8AC3E}">
        <p14:creationId xmlns:p14="http://schemas.microsoft.com/office/powerpoint/2010/main" val="396464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Impact"/>
              </a:rPr>
              <a:t>Attendance Policy</a:t>
            </a:r>
            <a:endParaRPr lang="en-US" dirty="0"/>
          </a:p>
        </p:txBody>
      </p:sp>
      <p:sp>
        <p:nvSpPr>
          <p:cNvPr id="3" name="Content Placeholder 2"/>
          <p:cNvSpPr>
            <a:spLocks noGrp="1"/>
          </p:cNvSpPr>
          <p:nvPr>
            <p:ph idx="1"/>
          </p:nvPr>
        </p:nvSpPr>
        <p:spPr>
          <a:xfrm>
            <a:off x="550416" y="1799895"/>
            <a:ext cx="11327906" cy="3877221"/>
          </a:xfrm>
        </p:spPr>
        <p:txBody>
          <a:bodyPr>
            <a:normAutofit lnSpcReduction="10000"/>
          </a:bodyPr>
          <a:lstStyle/>
          <a:p>
            <a:r>
              <a:rPr lang="en-US" dirty="0"/>
              <a:t>Students may not miss more than 3 excused days of an 8-week clerkship</a:t>
            </a:r>
          </a:p>
          <a:p>
            <a:r>
              <a:rPr lang="en-US" dirty="0"/>
              <a:t>Students may not miss more than 2 days of an Acting Internship or 4-week elective</a:t>
            </a:r>
          </a:p>
          <a:p>
            <a:r>
              <a:rPr lang="en-US" dirty="0"/>
              <a:t>Students are allowed 1 excused absence in a 2-week elective</a:t>
            </a:r>
          </a:p>
          <a:p>
            <a:r>
              <a:rPr lang="en-US" dirty="0"/>
              <a:t>A scheduled healthcare appointment can be excused by the Clerkship Director</a:t>
            </a:r>
          </a:p>
          <a:p>
            <a:r>
              <a:rPr lang="en-US" dirty="0"/>
              <a:t>Please notify the clerkship coordinator of any student absences</a:t>
            </a:r>
          </a:p>
          <a:p>
            <a:r>
              <a:rPr lang="en-US" dirty="0"/>
              <a:t>Link to </a:t>
            </a:r>
            <a:r>
              <a:rPr lang="en-US" dirty="0">
                <a:hlinkClick r:id="rId2"/>
              </a:rPr>
              <a:t>M3 and M4 Student Attendance </a:t>
            </a:r>
            <a:r>
              <a:rPr lang="en-US" dirty="0"/>
              <a:t>policy</a:t>
            </a:r>
          </a:p>
        </p:txBody>
      </p:sp>
    </p:spTree>
    <p:extLst>
      <p:ext uri="{BB962C8B-B14F-4D97-AF65-F5344CB8AC3E}">
        <p14:creationId xmlns:p14="http://schemas.microsoft.com/office/powerpoint/2010/main" val="367649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vision</a:t>
            </a:r>
          </a:p>
        </p:txBody>
      </p:sp>
      <p:sp>
        <p:nvSpPr>
          <p:cNvPr id="3" name="Content Placeholder 2"/>
          <p:cNvSpPr>
            <a:spLocks noGrp="1"/>
          </p:cNvSpPr>
          <p:nvPr>
            <p:ph idx="1"/>
          </p:nvPr>
        </p:nvSpPr>
        <p:spPr/>
        <p:txBody>
          <a:bodyPr/>
          <a:lstStyle/>
          <a:p>
            <a:pPr marL="0" indent="0" algn="ctr">
              <a:buClr>
                <a:srgbClr val="98012E"/>
              </a:buClr>
              <a:buNone/>
            </a:pPr>
            <a:r>
              <a:rPr lang="en-US" sz="4000" dirty="0">
                <a:latin typeface="Arial" panose="020B0604020202020204" pitchFamily="34" charset="0"/>
                <a:cs typeface="Arial" panose="020B0604020202020204" pitchFamily="34" charset="0"/>
              </a:rPr>
              <a:t>Cultivate a Culture of </a:t>
            </a:r>
            <a:r>
              <a:rPr lang="en-US" sz="4000" b="1" dirty="0">
                <a:solidFill>
                  <a:srgbClr val="98012E"/>
                </a:solidFill>
                <a:latin typeface="Arial" panose="020B0604020202020204" pitchFamily="34" charset="0"/>
                <a:cs typeface="Arial" panose="020B0604020202020204" pitchFamily="34" charset="0"/>
              </a:rPr>
              <a:t>Curiosity</a:t>
            </a:r>
            <a:r>
              <a:rPr lang="en-US" sz="4000" dirty="0">
                <a:latin typeface="Arial" panose="020B0604020202020204" pitchFamily="34" charset="0"/>
                <a:cs typeface="Arial" panose="020B0604020202020204" pitchFamily="34" charset="0"/>
              </a:rPr>
              <a:t> and </a:t>
            </a:r>
          </a:p>
          <a:p>
            <a:pPr marL="0" indent="0" algn="ctr">
              <a:buClr>
                <a:srgbClr val="98012E"/>
              </a:buClr>
              <a:buNone/>
            </a:pPr>
            <a:r>
              <a:rPr lang="en-US" sz="4000" b="1" dirty="0">
                <a:solidFill>
                  <a:srgbClr val="98012E"/>
                </a:solidFill>
                <a:latin typeface="Arial" panose="020B0604020202020204" pitchFamily="34" charset="0"/>
                <a:cs typeface="Arial" panose="020B0604020202020204" pitchFamily="34" charset="0"/>
              </a:rPr>
              <a:t>Commitment</a:t>
            </a:r>
            <a:r>
              <a:rPr lang="en-US" sz="4000" dirty="0">
                <a:latin typeface="Arial" panose="020B0604020202020204" pitchFamily="34" charset="0"/>
                <a:cs typeface="Arial" panose="020B0604020202020204" pitchFamily="34" charset="0"/>
              </a:rPr>
              <a:t> to others </a:t>
            </a:r>
          </a:p>
          <a:p>
            <a:pPr marL="0" indent="0" algn="ctr">
              <a:buClr>
                <a:srgbClr val="98012E"/>
              </a:buClr>
              <a:buNone/>
            </a:pPr>
            <a:r>
              <a:rPr lang="en-US" sz="4000" dirty="0">
                <a:latin typeface="Arial" panose="020B0604020202020204" pitchFamily="34" charset="0"/>
                <a:cs typeface="Arial" panose="020B0604020202020204" pitchFamily="34" charset="0"/>
              </a:rPr>
              <a:t>to Transform the Health and Wellness of </a:t>
            </a:r>
          </a:p>
          <a:p>
            <a:pPr marL="0" indent="0" algn="ctr">
              <a:buClr>
                <a:srgbClr val="98012E"/>
              </a:buClr>
              <a:buNone/>
            </a:pPr>
            <a:r>
              <a:rPr lang="en-US" sz="4000" dirty="0">
                <a:latin typeface="Arial" panose="020B0604020202020204" pitchFamily="34" charset="0"/>
                <a:cs typeface="Arial" panose="020B0604020202020204" pitchFamily="34" charset="0"/>
              </a:rPr>
              <a:t>Communities</a:t>
            </a:r>
          </a:p>
          <a:p>
            <a:pPr marL="0" indent="0">
              <a:buNone/>
            </a:pPr>
            <a:endParaRPr lang="en-US" dirty="0"/>
          </a:p>
        </p:txBody>
      </p:sp>
    </p:spTree>
    <p:extLst>
      <p:ext uri="{BB962C8B-B14F-4D97-AF65-F5344CB8AC3E}">
        <p14:creationId xmlns:p14="http://schemas.microsoft.com/office/powerpoint/2010/main" val="4205286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Hours</a:t>
            </a:r>
          </a:p>
        </p:txBody>
      </p:sp>
      <p:sp>
        <p:nvSpPr>
          <p:cNvPr id="3" name="Content Placeholder 2"/>
          <p:cNvSpPr>
            <a:spLocks noGrp="1"/>
          </p:cNvSpPr>
          <p:nvPr>
            <p:ph idx="1"/>
          </p:nvPr>
        </p:nvSpPr>
        <p:spPr>
          <a:xfrm>
            <a:off x="479393" y="1644862"/>
            <a:ext cx="11327907" cy="4667161"/>
          </a:xfrm>
        </p:spPr>
        <p:txBody>
          <a:bodyPr>
            <a:normAutofit fontScale="92500"/>
          </a:bodyPr>
          <a:lstStyle/>
          <a:p>
            <a:r>
              <a:rPr lang="en-US" dirty="0"/>
              <a:t>Duty hours must be limited to 80 hours per week, averaged over 4 weeks, inclusive of all in-house call activities</a:t>
            </a:r>
          </a:p>
          <a:p>
            <a:r>
              <a:rPr lang="en-US" dirty="0"/>
              <a:t>1 day in 7 free from all educational and clinical responsibilities (averaged over the clerkship)</a:t>
            </a:r>
          </a:p>
          <a:p>
            <a:r>
              <a:rPr lang="en-US" dirty="0"/>
              <a:t>24 hours max + 4 additional hours to finish work and participate in didactic activities</a:t>
            </a:r>
          </a:p>
          <a:p>
            <a:r>
              <a:rPr lang="en-US" dirty="0"/>
              <a:t>Infractions must be reported to the Clerkship Director, Office for Academic Affairs or by students anonymously via the Clerkship Evaluation survey</a:t>
            </a:r>
          </a:p>
          <a:p>
            <a:r>
              <a:rPr lang="en-US" dirty="0"/>
              <a:t>Clerkship Director, Faculty, and Chair must make sure duty hours are not exceeded</a:t>
            </a:r>
          </a:p>
          <a:p>
            <a:r>
              <a:rPr lang="en-US" dirty="0"/>
              <a:t>Link to </a:t>
            </a:r>
            <a:r>
              <a:rPr lang="en-US" dirty="0">
                <a:hlinkClick r:id="rId2"/>
              </a:rPr>
              <a:t>Duty Hour </a:t>
            </a:r>
            <a:r>
              <a:rPr lang="en-US" dirty="0"/>
              <a:t>policy</a:t>
            </a:r>
          </a:p>
        </p:txBody>
      </p:sp>
    </p:spTree>
    <p:extLst>
      <p:ext uri="{BB962C8B-B14F-4D97-AF65-F5344CB8AC3E}">
        <p14:creationId xmlns:p14="http://schemas.microsoft.com/office/powerpoint/2010/main" val="1115240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a:t>
            </a:r>
          </a:p>
        </p:txBody>
      </p:sp>
      <p:sp>
        <p:nvSpPr>
          <p:cNvPr id="3" name="Content Placeholder 2"/>
          <p:cNvSpPr>
            <a:spLocks noGrp="1"/>
          </p:cNvSpPr>
          <p:nvPr>
            <p:ph idx="1"/>
          </p:nvPr>
        </p:nvSpPr>
        <p:spPr/>
        <p:txBody>
          <a:bodyPr>
            <a:normAutofit/>
          </a:bodyPr>
          <a:lstStyle/>
          <a:p>
            <a:r>
              <a:rPr lang="en-US" dirty="0"/>
              <a:t>A clinician who has provided medical or psychological services for a medical student will not serve in an evaluative capacity for the student or supervise educational activities that result in evaluation or assessment. In addition, if an assigned assessor cannot provide an objective assessment of a student due to a personal or familial relationship, then they will not serve in an evaluative capacity for the student or supervise educational activities that result in evaluation or assessment.</a:t>
            </a:r>
          </a:p>
          <a:p>
            <a:pPr marL="0" indent="0">
              <a:buNone/>
            </a:pPr>
            <a:r>
              <a:rPr lang="en-US" dirty="0">
                <a:hlinkClick r:id="rId2"/>
              </a:rPr>
              <a:t>Conflict of Interest in Student Assessment</a:t>
            </a:r>
            <a:r>
              <a:rPr lang="en-US" dirty="0"/>
              <a:t> policy</a:t>
            </a:r>
          </a:p>
        </p:txBody>
      </p:sp>
      <p:sp>
        <p:nvSpPr>
          <p:cNvPr id="4" name="Slide Number Placeholder 3"/>
          <p:cNvSpPr>
            <a:spLocks noGrp="1"/>
          </p:cNvSpPr>
          <p:nvPr>
            <p:ph type="sldNum" sz="quarter" idx="12"/>
          </p:nvPr>
        </p:nvSpPr>
        <p:spPr/>
        <p:txBody>
          <a:bodyPr/>
          <a:lstStyle/>
          <a:p>
            <a:fld id="{B4E9AFF7-6653-6A4D-A979-64D2F5BECA26}" type="slidenum">
              <a:rPr lang="en-US" smtClean="0"/>
              <a:t>31</a:t>
            </a:fld>
            <a:endParaRPr lang="en-US"/>
          </a:p>
        </p:txBody>
      </p:sp>
    </p:spTree>
    <p:extLst>
      <p:ext uri="{BB962C8B-B14F-4D97-AF65-F5344CB8AC3E}">
        <p14:creationId xmlns:p14="http://schemas.microsoft.com/office/powerpoint/2010/main" val="581547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 in educator/learner relationship</a:t>
            </a:r>
          </a:p>
        </p:txBody>
      </p:sp>
      <p:sp>
        <p:nvSpPr>
          <p:cNvPr id="3" name="Content Placeholder 2"/>
          <p:cNvSpPr>
            <a:spLocks noGrp="1"/>
          </p:cNvSpPr>
          <p:nvPr>
            <p:ph idx="1"/>
          </p:nvPr>
        </p:nvSpPr>
        <p:spPr>
          <a:xfrm>
            <a:off x="949911" y="1689593"/>
            <a:ext cx="9375189" cy="4105821"/>
          </a:xfrm>
        </p:spPr>
        <p:txBody>
          <a:bodyPr>
            <a:normAutofit/>
          </a:bodyPr>
          <a:lstStyle/>
          <a:p>
            <a:pPr marL="0" indent="0">
              <a:spcBef>
                <a:spcPts val="0"/>
              </a:spcBef>
              <a:spcAft>
                <a:spcPts val="1200"/>
              </a:spcAft>
              <a:buNone/>
            </a:pPr>
            <a:r>
              <a:rPr lang="en-US" sz="2000" dirty="0"/>
              <a:t>The </a:t>
            </a:r>
            <a:r>
              <a:rPr lang="en-US" sz="2000" dirty="0" err="1"/>
              <a:t>UofSC</a:t>
            </a:r>
            <a:r>
              <a:rPr lang="en-US" sz="2000" dirty="0"/>
              <a:t> School of Medicine Greenville is committed to fostering an environment that promotes academic and professional success in learners and medical educators at all levels. An atmosphere of mutual respect, collegiality, fairness, and trust is essential to achieve this success. </a:t>
            </a:r>
          </a:p>
          <a:p>
            <a:pPr lvl="1">
              <a:spcBef>
                <a:spcPts val="0"/>
              </a:spcBef>
              <a:spcAft>
                <a:spcPts val="1200"/>
              </a:spcAft>
            </a:pPr>
            <a:r>
              <a:rPr lang="en-US" sz="2000" dirty="0"/>
              <a:t>Identifies responsibility of teachers and learners </a:t>
            </a:r>
          </a:p>
          <a:p>
            <a:pPr lvl="1">
              <a:spcBef>
                <a:spcPts val="0"/>
              </a:spcBef>
              <a:spcAft>
                <a:spcPts val="1200"/>
              </a:spcAft>
            </a:pPr>
            <a:r>
              <a:rPr lang="en-US" sz="2000" dirty="0"/>
              <a:t>Describes inappropriate and unacceptable behaviors as those which demonstrate disrespect for others or lack of professionalism in interpersonal conduct</a:t>
            </a:r>
          </a:p>
          <a:p>
            <a:pPr>
              <a:spcBef>
                <a:spcPts val="0"/>
              </a:spcBef>
              <a:spcAft>
                <a:spcPts val="1200"/>
              </a:spcAft>
            </a:pPr>
            <a:r>
              <a:rPr lang="en-US" sz="2000" dirty="0"/>
              <a:t>Link to </a:t>
            </a:r>
            <a:r>
              <a:rPr lang="en-US" sz="2000" dirty="0">
                <a:hlinkClick r:id="rId2"/>
              </a:rPr>
              <a:t>Guidelines for Conduct in Medical Educator/Learner Relationship </a:t>
            </a:r>
            <a:r>
              <a:rPr lang="en-US" sz="2000" dirty="0"/>
              <a:t>policy</a:t>
            </a:r>
          </a:p>
        </p:txBody>
      </p:sp>
    </p:spTree>
    <p:extLst>
      <p:ext uri="{BB962C8B-B14F-4D97-AF65-F5344CB8AC3E}">
        <p14:creationId xmlns:p14="http://schemas.microsoft.com/office/powerpoint/2010/main" val="2248206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of Medical Educators</a:t>
            </a:r>
          </a:p>
        </p:txBody>
      </p:sp>
      <p:sp>
        <p:nvSpPr>
          <p:cNvPr id="3" name="Content Placeholder 2"/>
          <p:cNvSpPr>
            <a:spLocks noGrp="1"/>
          </p:cNvSpPr>
          <p:nvPr>
            <p:ph idx="1"/>
          </p:nvPr>
        </p:nvSpPr>
        <p:spPr/>
        <p:txBody>
          <a:bodyPr>
            <a:normAutofit fontScale="62500" lnSpcReduction="20000"/>
          </a:bodyPr>
          <a:lstStyle/>
          <a:p>
            <a:pPr marL="514350" indent="-514350">
              <a:buAutoNum type="arabicPeriod"/>
            </a:pPr>
            <a:r>
              <a:rPr lang="en-US" dirty="0"/>
              <a:t>Treat all learners with respect and fairness </a:t>
            </a:r>
          </a:p>
          <a:p>
            <a:pPr marL="514350" indent="-514350">
              <a:buAutoNum type="arabicPeriod"/>
            </a:pPr>
            <a:r>
              <a:rPr lang="en-US" dirty="0"/>
              <a:t>Treat all learners equally regardless of age, gender, race, ethnicity, national origin, religion, disability, or sexual orientation. </a:t>
            </a:r>
          </a:p>
          <a:p>
            <a:pPr marL="514350" indent="-514350">
              <a:buAutoNum type="arabicPeriod"/>
            </a:pPr>
            <a:r>
              <a:rPr lang="en-US" dirty="0"/>
              <a:t>Provide current material in an effective format for learning. </a:t>
            </a:r>
          </a:p>
          <a:p>
            <a:pPr marL="514350" indent="-514350">
              <a:buAutoNum type="arabicPeriod"/>
            </a:pPr>
            <a:r>
              <a:rPr lang="en-US" dirty="0"/>
              <a:t>Be prepared and punctual for didactic, investigational, and clinical encounters and prompt in responding to requests and questions from students. </a:t>
            </a:r>
          </a:p>
          <a:p>
            <a:pPr marL="514350" indent="-514350">
              <a:buAutoNum type="arabicPeriod"/>
            </a:pPr>
            <a:r>
              <a:rPr lang="en-US" dirty="0"/>
              <a:t>Provide timely feedback with constructive suggestions and opportunities for improvement/remediation when needed. </a:t>
            </a:r>
          </a:p>
          <a:p>
            <a:pPr marL="514350" indent="-514350">
              <a:buAutoNum type="arabicPeriod"/>
            </a:pPr>
            <a:r>
              <a:rPr lang="en-US" dirty="0"/>
              <a:t>Practice insightful (Socratic) questioning, which stimulates learning and self-discovery and avoid overly aggressive questioning which may be perceived as hurtful, humiliating, degrading or punitive. </a:t>
            </a:r>
          </a:p>
          <a:p>
            <a:pPr marL="514350" indent="-514350">
              <a:buAutoNum type="arabicPeriod"/>
            </a:pPr>
            <a:r>
              <a:rPr lang="en-US" dirty="0"/>
              <a:t>Encourage students who experience mistreatment or who witness unprofessional behavior to report the facts immediately. </a:t>
            </a:r>
          </a:p>
          <a:p>
            <a:pPr marL="514350" indent="-514350">
              <a:buAutoNum type="arabicPeriod"/>
            </a:pPr>
            <a:r>
              <a:rPr lang="en-US" dirty="0"/>
              <a:t>Demonstrate respect and professionalism toward other members of the faculty in developing and delivering an integrated curriculum.</a:t>
            </a:r>
          </a:p>
        </p:txBody>
      </p:sp>
      <p:sp>
        <p:nvSpPr>
          <p:cNvPr id="4" name="Slide Number Placeholder 3"/>
          <p:cNvSpPr>
            <a:spLocks noGrp="1"/>
          </p:cNvSpPr>
          <p:nvPr>
            <p:ph type="sldNum" sz="quarter" idx="12"/>
          </p:nvPr>
        </p:nvSpPr>
        <p:spPr/>
        <p:txBody>
          <a:bodyPr/>
          <a:lstStyle/>
          <a:p>
            <a:fld id="{B4E9AFF7-6653-6A4D-A979-64D2F5BECA26}" type="slidenum">
              <a:rPr lang="en-US" smtClean="0"/>
              <a:t>33</a:t>
            </a:fld>
            <a:endParaRPr lang="en-US"/>
          </a:p>
        </p:txBody>
      </p:sp>
    </p:spTree>
    <p:extLst>
      <p:ext uri="{BB962C8B-B14F-4D97-AF65-F5344CB8AC3E}">
        <p14:creationId xmlns:p14="http://schemas.microsoft.com/office/powerpoint/2010/main" val="3825474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Mistreatment</a:t>
            </a:r>
          </a:p>
        </p:txBody>
      </p:sp>
      <p:sp>
        <p:nvSpPr>
          <p:cNvPr id="3" name="Content Placeholder 2"/>
          <p:cNvSpPr>
            <a:spLocks noGrp="1"/>
          </p:cNvSpPr>
          <p:nvPr>
            <p:ph idx="1"/>
          </p:nvPr>
        </p:nvSpPr>
        <p:spPr>
          <a:xfrm>
            <a:off x="585926" y="1689593"/>
            <a:ext cx="9739174" cy="4105821"/>
          </a:xfrm>
        </p:spPr>
        <p:txBody>
          <a:bodyPr>
            <a:normAutofit fontScale="85000" lnSpcReduction="20000"/>
          </a:bodyPr>
          <a:lstStyle/>
          <a:p>
            <a:pPr marL="0" indent="0">
              <a:buNone/>
            </a:pPr>
            <a:r>
              <a:rPr lang="en-US" dirty="0"/>
              <a:t>Mistreatment can be defined in eight general domains:</a:t>
            </a:r>
          </a:p>
          <a:p>
            <a:pPr lvl="1"/>
            <a:r>
              <a:rPr lang="en-US" dirty="0"/>
              <a:t>Public belittlement or humiliation</a:t>
            </a:r>
          </a:p>
          <a:p>
            <a:pPr lvl="1"/>
            <a:r>
              <a:rPr lang="en-US" dirty="0"/>
              <a:t>Threats of physical harm or actual physical punishment</a:t>
            </a:r>
          </a:p>
          <a:p>
            <a:pPr lvl="1"/>
            <a:r>
              <a:rPr lang="en-US" dirty="0"/>
              <a:t>Requirements to perform personal services, such as shopping</a:t>
            </a:r>
          </a:p>
          <a:p>
            <a:pPr lvl="1"/>
            <a:r>
              <a:rPr lang="en-US" dirty="0"/>
              <a:t>Being subjected to unwanted sexual advances</a:t>
            </a:r>
          </a:p>
          <a:p>
            <a:pPr lvl="1"/>
            <a:r>
              <a:rPr lang="en-US" dirty="0"/>
              <a:t>Being asked for sexual favors in exchange for grades</a:t>
            </a:r>
          </a:p>
          <a:p>
            <a:pPr lvl="1"/>
            <a:r>
              <a:rPr lang="en-US" dirty="0"/>
              <a:t>Being denied opportunities for training because of gender, race, ethnicity or sexual orientation</a:t>
            </a:r>
          </a:p>
          <a:p>
            <a:pPr lvl="1"/>
            <a:r>
              <a:rPr lang="en-US" dirty="0"/>
              <a:t>Being subjected to offensive remarks/name based on age, gender, race, ethnicity, religion or sexual orientation</a:t>
            </a:r>
          </a:p>
          <a:p>
            <a:pPr lvl="1"/>
            <a:r>
              <a:rPr lang="en-US" dirty="0"/>
              <a:t>Receiving lower grades or evaluation based on race, ethnicity, religion, creed, sex, gender identity, national origin, age, disability, sexual orientation or veteran status. </a:t>
            </a:r>
          </a:p>
          <a:p>
            <a:pPr lvl="1"/>
            <a:endParaRPr lang="en-US" dirty="0"/>
          </a:p>
          <a:p>
            <a:pPr marL="0" indent="0">
              <a:buNone/>
            </a:pPr>
            <a:r>
              <a:rPr lang="en-US" dirty="0"/>
              <a:t>Link to </a:t>
            </a:r>
            <a:r>
              <a:rPr lang="en-US" dirty="0">
                <a:hlinkClick r:id="rId2"/>
              </a:rPr>
              <a:t>Student Mistreatment </a:t>
            </a:r>
            <a:r>
              <a:rPr lang="en-US" dirty="0"/>
              <a:t>policy</a:t>
            </a:r>
          </a:p>
        </p:txBody>
      </p:sp>
    </p:spTree>
    <p:extLst>
      <p:ext uri="{BB962C8B-B14F-4D97-AF65-F5344CB8AC3E}">
        <p14:creationId xmlns:p14="http://schemas.microsoft.com/office/powerpoint/2010/main" val="664235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student Mistreatment</a:t>
            </a:r>
          </a:p>
        </p:txBody>
      </p:sp>
      <p:sp>
        <p:nvSpPr>
          <p:cNvPr id="3" name="Content Placeholder 2"/>
          <p:cNvSpPr>
            <a:spLocks noGrp="1"/>
          </p:cNvSpPr>
          <p:nvPr>
            <p:ph idx="1"/>
          </p:nvPr>
        </p:nvSpPr>
        <p:spPr>
          <a:xfrm>
            <a:off x="976544" y="1742144"/>
            <a:ext cx="9310456" cy="4356815"/>
          </a:xfrm>
        </p:spPr>
        <p:txBody>
          <a:bodyPr>
            <a:normAutofit/>
          </a:bodyPr>
          <a:lstStyle/>
          <a:p>
            <a:pPr>
              <a:spcBef>
                <a:spcPts val="0"/>
              </a:spcBef>
              <a:spcAft>
                <a:spcPts val="1800"/>
              </a:spcAft>
            </a:pPr>
            <a:r>
              <a:rPr lang="en-US" dirty="0"/>
              <a:t>Ombudsperson at (864) 455-3754</a:t>
            </a:r>
            <a:endParaRPr lang="en-US" dirty="0">
              <a:solidFill>
                <a:srgbClr val="FF0000"/>
              </a:solidFill>
            </a:endParaRPr>
          </a:p>
          <a:p>
            <a:pPr>
              <a:spcBef>
                <a:spcPts val="0"/>
              </a:spcBef>
              <a:spcAft>
                <a:spcPts val="1800"/>
              </a:spcAft>
            </a:pPr>
            <a:r>
              <a:rPr lang="en-US" dirty="0">
                <a:hlinkClick r:id="rId2"/>
              </a:rPr>
              <a:t>Online Mistreatment Report Form </a:t>
            </a:r>
            <a:r>
              <a:rPr lang="en-US" dirty="0"/>
              <a:t>(may be submitted anonymously</a:t>
            </a:r>
          </a:p>
          <a:p>
            <a:pPr>
              <a:spcBef>
                <a:spcPts val="0"/>
              </a:spcBef>
              <a:spcAft>
                <a:spcPts val="1800"/>
              </a:spcAft>
            </a:pPr>
            <a:r>
              <a:rPr lang="en-US" dirty="0"/>
              <a:t>Health System Compliance Hotline 1-888-243-3611 (English) or 1-800-297-8592 (Spanish)</a:t>
            </a:r>
          </a:p>
          <a:p>
            <a:pPr>
              <a:spcBef>
                <a:spcPts val="0"/>
              </a:spcBef>
              <a:spcAft>
                <a:spcPts val="1800"/>
              </a:spcAft>
            </a:pPr>
            <a:r>
              <a:rPr lang="en-US" dirty="0"/>
              <a:t>Report to School Administration</a:t>
            </a:r>
          </a:p>
          <a:p>
            <a:pPr marL="0" indent="0">
              <a:spcBef>
                <a:spcPts val="0"/>
              </a:spcBef>
              <a:spcAft>
                <a:spcPts val="1800"/>
              </a:spcAft>
              <a:buNone/>
            </a:pPr>
            <a:r>
              <a:rPr lang="en-US" dirty="0"/>
              <a:t>Retaliation for reporting mistreatment is unacceptable and is not tolerated</a:t>
            </a:r>
          </a:p>
        </p:txBody>
      </p:sp>
    </p:spTree>
    <p:extLst>
      <p:ext uri="{BB962C8B-B14F-4D97-AF65-F5344CB8AC3E}">
        <p14:creationId xmlns:p14="http://schemas.microsoft.com/office/powerpoint/2010/main" val="1735316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a:t>
            </a:r>
          </a:p>
        </p:txBody>
      </p:sp>
      <p:sp>
        <p:nvSpPr>
          <p:cNvPr id="3" name="Content Placeholder 2"/>
          <p:cNvSpPr>
            <a:spLocks noGrp="1"/>
          </p:cNvSpPr>
          <p:nvPr>
            <p:ph idx="1"/>
          </p:nvPr>
        </p:nvSpPr>
        <p:spPr>
          <a:xfrm>
            <a:off x="838200" y="1488274"/>
            <a:ext cx="10515600" cy="5081202"/>
          </a:xfrm>
        </p:spPr>
        <p:txBody>
          <a:bodyPr>
            <a:normAutofit fontScale="70000" lnSpcReduction="20000"/>
          </a:bodyPr>
          <a:lstStyle/>
          <a:p>
            <a:pPr marL="0" indent="0">
              <a:buNone/>
            </a:pPr>
            <a:r>
              <a:rPr lang="en-US" dirty="0"/>
              <a:t>Violations of the Honor Code, Professionalism or Student Code of Conduct standards include, but are not limited to: </a:t>
            </a:r>
          </a:p>
          <a:p>
            <a:r>
              <a:rPr lang="en-US" dirty="0"/>
              <a:t>Lying - including any form of dishonesty or misrepresentation, omission, fabrication or falsification of documents or clinical reports </a:t>
            </a:r>
          </a:p>
          <a:p>
            <a:r>
              <a:rPr lang="en-US" dirty="0"/>
              <a:t>Cheating - using or attempting to use any unauthorized materials, devices or study aids in or prior to an examination, OSCE or any other academic work. Giving or receiving any unauthorized assistance in the completion of any examination, OSCE or other academic work as well as preventing or attempting to prevent others from using authorized materials </a:t>
            </a:r>
          </a:p>
          <a:p>
            <a:r>
              <a:rPr lang="en-US" dirty="0"/>
              <a:t>Plagiarism or copyright violation </a:t>
            </a:r>
          </a:p>
          <a:p>
            <a:r>
              <a:rPr lang="en-US" dirty="0"/>
              <a:t>Stealing </a:t>
            </a:r>
          </a:p>
          <a:p>
            <a:r>
              <a:rPr lang="en-US" dirty="0"/>
              <a:t>Violations of the Chemical Dependency policy </a:t>
            </a:r>
          </a:p>
          <a:p>
            <a:r>
              <a:rPr lang="en-US" dirty="0"/>
              <a:t>Unprofessional behavior, including but not limited to, any breach of patient confidentiality</a:t>
            </a:r>
          </a:p>
          <a:p>
            <a:r>
              <a:rPr lang="en-US" dirty="0"/>
              <a:t>Inappropriate conduct on campus, in the community or via social media </a:t>
            </a:r>
          </a:p>
          <a:p>
            <a:r>
              <a:rPr lang="en-US" dirty="0"/>
              <a:t>Repeated lack of accountability</a:t>
            </a:r>
          </a:p>
          <a:p>
            <a:pPr marL="0" indent="0">
              <a:buNone/>
            </a:pPr>
            <a:r>
              <a:rPr lang="en-US" dirty="0"/>
              <a:t>Link to </a:t>
            </a:r>
            <a:r>
              <a:rPr lang="en-US" dirty="0">
                <a:hlinkClick r:id="rId2"/>
              </a:rPr>
              <a:t>Honor and Professionalism System </a:t>
            </a:r>
            <a:r>
              <a:rPr lang="en-US" dirty="0"/>
              <a:t>policy</a:t>
            </a:r>
          </a:p>
        </p:txBody>
      </p:sp>
      <p:sp>
        <p:nvSpPr>
          <p:cNvPr id="4" name="Slide Number Placeholder 3"/>
          <p:cNvSpPr>
            <a:spLocks noGrp="1"/>
          </p:cNvSpPr>
          <p:nvPr>
            <p:ph type="sldNum" sz="quarter" idx="12"/>
          </p:nvPr>
        </p:nvSpPr>
        <p:spPr/>
        <p:txBody>
          <a:bodyPr/>
          <a:lstStyle/>
          <a:p>
            <a:fld id="{B4E9AFF7-6653-6A4D-A979-64D2F5BECA26}" type="slidenum">
              <a:rPr lang="en-US" smtClean="0"/>
              <a:t>36</a:t>
            </a:fld>
            <a:endParaRPr lang="en-US"/>
          </a:p>
        </p:txBody>
      </p:sp>
    </p:spTree>
    <p:extLst>
      <p:ext uri="{BB962C8B-B14F-4D97-AF65-F5344CB8AC3E}">
        <p14:creationId xmlns:p14="http://schemas.microsoft.com/office/powerpoint/2010/main" val="3367961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85" y="533401"/>
            <a:ext cx="11438624" cy="1143000"/>
          </a:xfrm>
        </p:spPr>
        <p:txBody>
          <a:bodyPr>
            <a:normAutofit/>
          </a:bodyPr>
          <a:lstStyle/>
          <a:p>
            <a:r>
              <a:rPr lang="en-US" dirty="0"/>
              <a:t>Reporting students  on Professionalism</a:t>
            </a:r>
          </a:p>
        </p:txBody>
      </p:sp>
      <p:sp>
        <p:nvSpPr>
          <p:cNvPr id="3" name="Content Placeholder 2"/>
          <p:cNvSpPr>
            <a:spLocks noGrp="1"/>
          </p:cNvSpPr>
          <p:nvPr>
            <p:ph idx="1"/>
          </p:nvPr>
        </p:nvSpPr>
        <p:spPr>
          <a:xfrm>
            <a:off x="843379" y="1881352"/>
            <a:ext cx="9687017" cy="3877221"/>
          </a:xfrm>
        </p:spPr>
        <p:txBody>
          <a:bodyPr vert="horz" lIns="91440" tIns="45720" rIns="91440" bIns="45720" rtlCol="0" anchor="t">
            <a:normAutofit/>
          </a:bodyPr>
          <a:lstStyle/>
          <a:p>
            <a:pPr lvl="0"/>
            <a:r>
              <a:rPr lang="en-US" dirty="0"/>
              <a:t>Professionalism issues should be reflected on the Student Evaluation in OASIS</a:t>
            </a:r>
            <a:endParaRPr lang="en-US" dirty="0">
              <a:cs typeface="Arial"/>
            </a:endParaRPr>
          </a:p>
          <a:p>
            <a:pPr lvl="0"/>
            <a:r>
              <a:rPr lang="en-US" dirty="0"/>
              <a:t>For immediate response, violations can be reported online anonymously:</a:t>
            </a:r>
          </a:p>
          <a:p>
            <a:pPr marL="640080" indent="0">
              <a:buNone/>
            </a:pPr>
            <a:r>
              <a:rPr lang="en-US" sz="2400" dirty="0">
                <a:hlinkClick r:id="rId2"/>
              </a:rPr>
              <a:t>Honor Code and Professionalism Violation Report From</a:t>
            </a:r>
            <a:endParaRPr lang="en-US" sz="2400" dirty="0"/>
          </a:p>
          <a:p>
            <a:pPr lvl="0">
              <a:buFont typeface="Arial" panose="020B0604020202020204" pitchFamily="34" charset="0"/>
              <a:buChar char="•"/>
            </a:pPr>
            <a:endParaRPr lang="en-US" dirty="0"/>
          </a:p>
          <a:p>
            <a:pPr lvl="0">
              <a:buFont typeface="Arial" panose="020B0604020202020204" pitchFamily="34" charset="0"/>
              <a:buChar char="•"/>
            </a:pPr>
            <a:r>
              <a:rPr lang="en-US" dirty="0"/>
              <a:t>Commendations can be reported online here: </a:t>
            </a:r>
          </a:p>
          <a:p>
            <a:pPr marL="640080" indent="0">
              <a:buNone/>
            </a:pPr>
            <a:r>
              <a:rPr lang="en-US" sz="2400" dirty="0">
                <a:hlinkClick r:id="rId3"/>
              </a:rPr>
              <a:t>Professionalism Commendation Form</a:t>
            </a:r>
            <a:r>
              <a:rPr lang="en-US" sz="2400" dirty="0"/>
              <a:t> </a:t>
            </a:r>
          </a:p>
          <a:p>
            <a:pPr lvl="0"/>
            <a:endParaRPr lang="en-US" dirty="0"/>
          </a:p>
        </p:txBody>
      </p:sp>
    </p:spTree>
    <p:extLst>
      <p:ext uri="{BB962C8B-B14F-4D97-AF65-F5344CB8AC3E}">
        <p14:creationId xmlns:p14="http://schemas.microsoft.com/office/powerpoint/2010/main" val="2644292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Impact"/>
              </a:rPr>
              <a:t>Supervision policy</a:t>
            </a:r>
            <a:endParaRPr lang="en-US"/>
          </a:p>
        </p:txBody>
      </p:sp>
      <p:sp>
        <p:nvSpPr>
          <p:cNvPr id="3" name="Content Placeholder 2"/>
          <p:cNvSpPr>
            <a:spLocks noGrp="1"/>
          </p:cNvSpPr>
          <p:nvPr>
            <p:ph idx="1"/>
          </p:nvPr>
        </p:nvSpPr>
        <p:spPr>
          <a:xfrm>
            <a:off x="838200" y="1825625"/>
            <a:ext cx="10515600" cy="4543823"/>
          </a:xfrm>
        </p:spPr>
        <p:txBody>
          <a:bodyPr vert="horz" lIns="91440" tIns="45720" rIns="91440" bIns="45720" rtlCol="0" anchor="t">
            <a:normAutofit/>
          </a:bodyPr>
          <a:lstStyle/>
          <a:p>
            <a:pPr>
              <a:buFont typeface="Arial"/>
              <a:buChar char="•"/>
            </a:pPr>
            <a:r>
              <a:rPr lang="en-US" dirty="0">
                <a:ea typeface="+mn-lt"/>
                <a:cs typeface="+mn-lt"/>
              </a:rPr>
              <a:t>A supervising health professional, with a faculty appointment, is required to supervise medical students in clinical learning environments at a supervision level of “indirect supervision with direct supervision immediately available” or higher.</a:t>
            </a:r>
          </a:p>
          <a:p>
            <a:pPr>
              <a:buFont typeface="Arial"/>
              <a:buChar char="•"/>
            </a:pPr>
            <a:r>
              <a:rPr lang="en-US" dirty="0">
                <a:ea typeface="+mn-lt"/>
                <a:cs typeface="+mn-lt"/>
              </a:rPr>
              <a:t>The supervising health professional is physically within the hospital or other site of patient care and is immediately available to provide direct supervision (Level 2).</a:t>
            </a:r>
          </a:p>
          <a:p>
            <a:pPr>
              <a:buFont typeface="Arial"/>
              <a:buChar char="•"/>
            </a:pPr>
            <a:r>
              <a:rPr lang="en-US" dirty="0">
                <a:ea typeface="+mn-lt"/>
                <a:cs typeface="+mn-lt"/>
              </a:rPr>
              <a:t>Link to policy: </a:t>
            </a:r>
            <a:r>
              <a:rPr lang="en-US" u="sng" dirty="0">
                <a:ea typeface="+mn-lt"/>
                <a:cs typeface="+mn-lt"/>
                <a:hlinkClick r:id="rId2"/>
              </a:rPr>
              <a:t>https://www.sc.edu/study/colleges_schools/medicine_greenville/internal/_policydocuments/uscsomg_acaf308.pdf</a:t>
            </a:r>
            <a:endParaRPr lang="en-US">
              <a:ea typeface="+mn-lt"/>
              <a:cs typeface="+mn-lt"/>
            </a:endParaRPr>
          </a:p>
          <a:p>
            <a:pPr marL="0" indent="0">
              <a:buNone/>
            </a:pPr>
            <a:endParaRPr lang="en-US" dirty="0">
              <a:cs typeface="Arial"/>
            </a:endParaRPr>
          </a:p>
        </p:txBody>
      </p:sp>
      <p:sp>
        <p:nvSpPr>
          <p:cNvPr id="4" name="Slide Number Placeholder 3"/>
          <p:cNvSpPr>
            <a:spLocks noGrp="1"/>
          </p:cNvSpPr>
          <p:nvPr>
            <p:ph type="sldNum" sz="quarter" idx="12"/>
          </p:nvPr>
        </p:nvSpPr>
        <p:spPr/>
        <p:txBody>
          <a:bodyPr/>
          <a:lstStyle/>
          <a:p>
            <a:fld id="{B4E9AFF7-6653-6A4D-A979-64D2F5BECA26}" type="slidenum">
              <a:rPr lang="en-US" smtClean="0"/>
              <a:t>38</a:t>
            </a:fld>
            <a:endParaRPr lang="en-US"/>
          </a:p>
        </p:txBody>
      </p:sp>
    </p:spTree>
    <p:extLst>
      <p:ext uri="{BB962C8B-B14F-4D97-AF65-F5344CB8AC3E}">
        <p14:creationId xmlns:p14="http://schemas.microsoft.com/office/powerpoint/2010/main" val="1536997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Exposure policies</a:t>
            </a:r>
          </a:p>
        </p:txBody>
      </p:sp>
      <p:sp>
        <p:nvSpPr>
          <p:cNvPr id="3" name="Content Placeholder 2"/>
          <p:cNvSpPr>
            <a:spLocks noGrp="1"/>
          </p:cNvSpPr>
          <p:nvPr>
            <p:ph idx="1"/>
          </p:nvPr>
        </p:nvSpPr>
        <p:spPr>
          <a:xfrm>
            <a:off x="838200" y="1506649"/>
            <a:ext cx="10515600" cy="4311055"/>
          </a:xfrm>
        </p:spPr>
        <p:txBody>
          <a:bodyPr vert="horz" lIns="91440" tIns="45720" rIns="91440" bIns="45720" rtlCol="0" anchor="t">
            <a:normAutofit lnSpcReduction="10000"/>
          </a:bodyPr>
          <a:lstStyle/>
          <a:p>
            <a:r>
              <a:rPr lang="en-US" dirty="0">
                <a:hlinkClick r:id="rId2"/>
              </a:rPr>
              <a:t>Exposure to Blood Borne Pathogens</a:t>
            </a:r>
            <a:r>
              <a:rPr lang="en-US" dirty="0"/>
              <a:t> policy </a:t>
            </a:r>
            <a:endParaRPr lang="en-US"/>
          </a:p>
          <a:p>
            <a:pPr lvl="1"/>
            <a:r>
              <a:rPr lang="en-US" dirty="0"/>
              <a:t>In the event of an exposure, contact Greenville Memorial Hospital (GMH) Exposure Control Office (864-455-4209). Do not leave a voice message regarding exposures. Instead, page the Exposure Control Nurse, 864-345-6133. After hours exposures must be reported to Infection Prevention &amp; Control pager number 864-345-6133 (the area code must be dialed to page the Infection Preventionist).</a:t>
            </a:r>
          </a:p>
          <a:p>
            <a:r>
              <a:rPr lang="en-US" dirty="0">
                <a:hlinkClick r:id="rId3"/>
              </a:rPr>
              <a:t>Radiation Safety </a:t>
            </a:r>
            <a:r>
              <a:rPr lang="en-US" dirty="0"/>
              <a:t>policy</a:t>
            </a:r>
            <a:endParaRPr lang="en-US" dirty="0">
              <a:cs typeface="Arial"/>
            </a:endParaRPr>
          </a:p>
          <a:p>
            <a:pPr lvl="1"/>
            <a:r>
              <a:rPr lang="en-US" dirty="0">
                <a:ea typeface="+mn-lt"/>
                <a:cs typeface="+mn-lt"/>
              </a:rPr>
              <a:t>Outlines methods to reduce expose and distribution of monitoring devices</a:t>
            </a:r>
          </a:p>
          <a:p>
            <a:r>
              <a:rPr lang="en-US" dirty="0">
                <a:ea typeface="+mn-lt"/>
                <a:cs typeface="+mn-lt"/>
              </a:rPr>
              <a:t>The </a:t>
            </a:r>
            <a:r>
              <a:rPr lang="en-US" dirty="0">
                <a:ea typeface="+mn-lt"/>
                <a:cs typeface="+mn-lt"/>
                <a:hlinkClick r:id="rId4"/>
              </a:rPr>
              <a:t>Emergency Action Plan</a:t>
            </a:r>
            <a:r>
              <a:rPr lang="en-US" dirty="0">
                <a:ea typeface="+mn-lt"/>
                <a:cs typeface="+mn-lt"/>
              </a:rPr>
              <a:t> outlines responses for</a:t>
            </a:r>
          </a:p>
          <a:p>
            <a:pPr lvl="1"/>
            <a:r>
              <a:rPr lang="en-US" dirty="0">
                <a:cs typeface="Arial" panose="020B0604020202020204"/>
              </a:rPr>
              <a:t>Inclement weather, active shooter, medical and fire emergencies</a:t>
            </a:r>
          </a:p>
        </p:txBody>
      </p:sp>
      <p:sp>
        <p:nvSpPr>
          <p:cNvPr id="4" name="Slide Number Placeholder 3"/>
          <p:cNvSpPr>
            <a:spLocks noGrp="1"/>
          </p:cNvSpPr>
          <p:nvPr>
            <p:ph type="sldNum" sz="quarter" idx="12"/>
          </p:nvPr>
        </p:nvSpPr>
        <p:spPr/>
        <p:txBody>
          <a:bodyPr/>
          <a:lstStyle/>
          <a:p>
            <a:fld id="{B4E9AFF7-6653-6A4D-A979-64D2F5BECA26}" type="slidenum">
              <a:rPr lang="en-US" smtClean="0"/>
              <a:t>39</a:t>
            </a:fld>
            <a:endParaRPr lang="en-US"/>
          </a:p>
        </p:txBody>
      </p:sp>
    </p:spTree>
    <p:extLst>
      <p:ext uri="{BB962C8B-B14F-4D97-AF65-F5344CB8AC3E}">
        <p14:creationId xmlns:p14="http://schemas.microsoft.com/office/powerpoint/2010/main" val="410354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mission</a:t>
            </a:r>
          </a:p>
        </p:txBody>
      </p:sp>
      <p:sp>
        <p:nvSpPr>
          <p:cNvPr id="3" name="Content Placeholder 2"/>
          <p:cNvSpPr>
            <a:spLocks noGrp="1"/>
          </p:cNvSpPr>
          <p:nvPr>
            <p:ph idx="1"/>
          </p:nvPr>
        </p:nvSpPr>
        <p:spPr/>
        <p:txBody>
          <a:bodyPr vert="horz" lIns="91440" tIns="45720" rIns="91440" bIns="45720" rtlCol="0" anchor="t">
            <a:normAutofit/>
          </a:bodyPr>
          <a:lstStyle/>
          <a:p>
            <a:pPr marL="0" indent="0" algn="ctr">
              <a:buNone/>
            </a:pPr>
            <a:r>
              <a:rPr lang="en-US" sz="4000" dirty="0">
                <a:latin typeface="Arial"/>
                <a:cs typeface="Arial"/>
              </a:rPr>
              <a:t>We prepare physicians committed to improving the health and wellness of your family and your community through creative teaching, innovative research and quality clinical care.</a:t>
            </a:r>
          </a:p>
          <a:p>
            <a:pPr marL="0" indent="0" algn="ctr">
              <a:buNone/>
            </a:pPr>
            <a:endParaRPr lang="en-US" dirty="0"/>
          </a:p>
        </p:txBody>
      </p:sp>
    </p:spTree>
    <p:extLst>
      <p:ext uri="{BB962C8B-B14F-4D97-AF65-F5344CB8AC3E}">
        <p14:creationId xmlns:p14="http://schemas.microsoft.com/office/powerpoint/2010/main" val="2220079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82" y="331076"/>
            <a:ext cx="9588517" cy="1143000"/>
          </a:xfrm>
        </p:spPr>
        <p:txBody>
          <a:bodyPr>
            <a:noAutofit/>
          </a:bodyPr>
          <a:lstStyle/>
          <a:p>
            <a:r>
              <a:rPr lang="en-US" sz="3200" b="1" dirty="0"/>
              <a:t>The Family and Educational Rights and Privacy Act (FERPA)</a:t>
            </a:r>
          </a:p>
        </p:txBody>
      </p:sp>
      <p:sp>
        <p:nvSpPr>
          <p:cNvPr id="3" name="Content Placeholder 2"/>
          <p:cNvSpPr>
            <a:spLocks noGrp="1"/>
          </p:cNvSpPr>
          <p:nvPr>
            <p:ph idx="1"/>
          </p:nvPr>
        </p:nvSpPr>
        <p:spPr>
          <a:xfrm>
            <a:off x="541538" y="1474076"/>
            <a:ext cx="10493406" cy="4648200"/>
          </a:xfrm>
        </p:spPr>
        <p:txBody>
          <a:bodyPr>
            <a:normAutofit/>
          </a:bodyPr>
          <a:lstStyle/>
          <a:p>
            <a:pPr>
              <a:spcBef>
                <a:spcPts val="0"/>
              </a:spcBef>
              <a:spcAft>
                <a:spcPts val="1200"/>
              </a:spcAft>
            </a:pPr>
            <a:r>
              <a:rPr lang="en-US" sz="2000" dirty="0"/>
              <a:t>FERPA pertains to school records, including grades, student ID numbers, course schedule, records of disciplinary actions, and so forth. Exempt from FERPA regulations is information considered “directory information” by the University (</a:t>
            </a:r>
            <a:r>
              <a:rPr lang="en-US" sz="2000" i="1" dirty="0"/>
              <a:t>e.g.</a:t>
            </a:r>
            <a:r>
              <a:rPr lang="en-US" sz="2000" dirty="0"/>
              <a:t>, name, email address, “Class of ___” status, photo, etc.).</a:t>
            </a:r>
          </a:p>
          <a:p>
            <a:pPr>
              <a:spcBef>
                <a:spcPts val="0"/>
              </a:spcBef>
              <a:spcAft>
                <a:spcPts val="1200"/>
              </a:spcAft>
            </a:pPr>
            <a:r>
              <a:rPr lang="en-US" sz="2000" dirty="0"/>
              <a:t>Information maintained by an individual faculty member is </a:t>
            </a:r>
            <a:r>
              <a:rPr lang="en-US" sz="2000" u="sng" dirty="0"/>
              <a:t>not</a:t>
            </a:r>
            <a:r>
              <a:rPr lang="en-US" sz="2000" dirty="0"/>
              <a:t> considered school records unless it overlaps with official school records (</a:t>
            </a:r>
            <a:r>
              <a:rPr lang="en-US" sz="2000" i="1" dirty="0"/>
              <a:t>e.g.</a:t>
            </a:r>
            <a:r>
              <a:rPr lang="en-US" sz="2000" dirty="0"/>
              <a:t>, grades, disciplinary actions). So, records of personal observations or opinions that are </a:t>
            </a:r>
            <a:r>
              <a:rPr lang="en-US" sz="2000" i="1" dirty="0"/>
              <a:t>not shared with others</a:t>
            </a:r>
            <a:r>
              <a:rPr lang="en-US" sz="2000" dirty="0"/>
              <a:t>, as well as communications with students that do not include protected information, are not regulated by FERPA.</a:t>
            </a:r>
          </a:p>
          <a:p>
            <a:pPr>
              <a:spcBef>
                <a:spcPts val="0"/>
              </a:spcBef>
              <a:spcAft>
                <a:spcPts val="1200"/>
              </a:spcAft>
            </a:pPr>
            <a:r>
              <a:rPr lang="en-US" sz="2000" dirty="0"/>
              <a:t>Unless the student provides written permission, access to FERPA-protected information is only allowed to those (employees) who have a “legitimate educational interest” in the specific information being shared.</a:t>
            </a:r>
          </a:p>
        </p:txBody>
      </p:sp>
    </p:spTree>
    <p:extLst>
      <p:ext uri="{BB962C8B-B14F-4D97-AF65-F5344CB8AC3E}">
        <p14:creationId xmlns:p14="http://schemas.microsoft.com/office/powerpoint/2010/main" val="3966140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82165" cy="1325563"/>
          </a:xfrm>
        </p:spPr>
        <p:txBody>
          <a:bodyPr/>
          <a:lstStyle/>
          <a:p>
            <a:r>
              <a:rPr lang="en-US" dirty="0"/>
              <a:t>Promotion, appeal and technical standards</a:t>
            </a:r>
          </a:p>
        </p:txBody>
      </p:sp>
      <p:sp>
        <p:nvSpPr>
          <p:cNvPr id="3" name="Content Placeholder 2"/>
          <p:cNvSpPr>
            <a:spLocks noGrp="1"/>
          </p:cNvSpPr>
          <p:nvPr>
            <p:ph idx="1"/>
          </p:nvPr>
        </p:nvSpPr>
        <p:spPr/>
        <p:txBody>
          <a:bodyPr>
            <a:normAutofit fontScale="92500" lnSpcReduction="20000"/>
          </a:bodyPr>
          <a:lstStyle/>
          <a:p>
            <a:r>
              <a:rPr lang="en-US" dirty="0"/>
              <a:t>Students have the right to be graded in an equitable manner, free from arbitrary bias or capriciousness on the part of faculty members. The </a:t>
            </a:r>
            <a:r>
              <a:rPr lang="en-US" dirty="0">
                <a:hlinkClick r:id="rId2"/>
              </a:rPr>
              <a:t>Grade Appeal </a:t>
            </a:r>
            <a:r>
              <a:rPr lang="en-US" dirty="0"/>
              <a:t>policy was created to ensure a fair and equitable appeal process that allows a medical student to appeal a grade when they can demonstrate that the grade inaccurately reflects their performance in a module, clerkship, or elective. </a:t>
            </a:r>
          </a:p>
          <a:p>
            <a:r>
              <a:rPr lang="en-US" dirty="0"/>
              <a:t>The </a:t>
            </a:r>
            <a:r>
              <a:rPr lang="en-US" dirty="0">
                <a:hlinkClick r:id="rId3"/>
              </a:rPr>
              <a:t>Student Evaluation, Remediation, Requirements for Promotion and Appeal</a:t>
            </a:r>
            <a:r>
              <a:rPr lang="en-US" dirty="0"/>
              <a:t> policy outlines the conditions that constitute promotion, remediation of unsatisfactory academic progress and professional conduct, and dismissal.</a:t>
            </a:r>
          </a:p>
          <a:p>
            <a:r>
              <a:rPr lang="en-US" dirty="0"/>
              <a:t>The </a:t>
            </a:r>
            <a:r>
              <a:rPr lang="en-US" dirty="0" err="1"/>
              <a:t>UofSC</a:t>
            </a:r>
            <a:r>
              <a:rPr lang="en-US" dirty="0"/>
              <a:t> School of Medicine Greenville has adopted the following  </a:t>
            </a:r>
            <a:r>
              <a:rPr lang="en-US" dirty="0">
                <a:hlinkClick r:id="rId4"/>
              </a:rPr>
              <a:t>Technical Standards for Admission, Retention and Graduation</a:t>
            </a:r>
            <a:r>
              <a:rPr lang="en-US" dirty="0"/>
              <a:t> </a:t>
            </a:r>
          </a:p>
          <a:p>
            <a:endParaRPr lang="en-US" dirty="0"/>
          </a:p>
        </p:txBody>
      </p:sp>
      <p:sp>
        <p:nvSpPr>
          <p:cNvPr id="4" name="Slide Number Placeholder 3"/>
          <p:cNvSpPr>
            <a:spLocks noGrp="1"/>
          </p:cNvSpPr>
          <p:nvPr>
            <p:ph type="sldNum" sz="quarter" idx="12"/>
          </p:nvPr>
        </p:nvSpPr>
        <p:spPr/>
        <p:txBody>
          <a:bodyPr/>
          <a:lstStyle/>
          <a:p>
            <a:fld id="{B4E9AFF7-6653-6A4D-A979-64D2F5BECA26}" type="slidenum">
              <a:rPr lang="en-US" smtClean="0"/>
              <a:t>41</a:t>
            </a:fld>
            <a:endParaRPr lang="en-US"/>
          </a:p>
        </p:txBody>
      </p:sp>
    </p:spTree>
    <p:extLst>
      <p:ext uri="{BB962C8B-B14F-4D97-AF65-F5344CB8AC3E}">
        <p14:creationId xmlns:p14="http://schemas.microsoft.com/office/powerpoint/2010/main" val="845507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Impact"/>
              </a:rPr>
              <a:t>All medical school Policies</a:t>
            </a:r>
          </a:p>
        </p:txBody>
      </p:sp>
      <p:sp>
        <p:nvSpPr>
          <p:cNvPr id="3" name="Content Placeholder 2"/>
          <p:cNvSpPr>
            <a:spLocks noGrp="1"/>
          </p:cNvSpPr>
          <p:nvPr>
            <p:ph idx="1"/>
          </p:nvPr>
        </p:nvSpPr>
        <p:spPr/>
        <p:txBody>
          <a:bodyPr/>
          <a:lstStyle/>
          <a:p>
            <a:r>
              <a:rPr lang="en-US" dirty="0">
                <a:hlinkClick r:id="rId2"/>
              </a:rPr>
              <a:t>https://www.sc.edu/study/colleges_schools/medicine_greenville/internal/policies/index.php</a:t>
            </a:r>
            <a:endParaRPr lang="en-US" dirty="0"/>
          </a:p>
        </p:txBody>
      </p:sp>
    </p:spTree>
    <p:extLst>
      <p:ext uri="{BB962C8B-B14F-4D97-AF65-F5344CB8AC3E}">
        <p14:creationId xmlns:p14="http://schemas.microsoft.com/office/powerpoint/2010/main" val="1083034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handbook</a:t>
            </a:r>
          </a:p>
        </p:txBody>
      </p:sp>
      <p:sp>
        <p:nvSpPr>
          <p:cNvPr id="3" name="Content Placeholder 2"/>
          <p:cNvSpPr>
            <a:spLocks noGrp="1"/>
          </p:cNvSpPr>
          <p:nvPr>
            <p:ph idx="1"/>
          </p:nvPr>
        </p:nvSpPr>
        <p:spPr/>
        <p:txBody>
          <a:bodyPr/>
          <a:lstStyle/>
          <a:p>
            <a:r>
              <a:rPr lang="en-US" dirty="0"/>
              <a:t>The faculty handbook is on the Medical School </a:t>
            </a:r>
            <a:r>
              <a:rPr lang="en-US" dirty="0">
                <a:hlinkClick r:id="rId2"/>
              </a:rPr>
              <a:t>website</a:t>
            </a:r>
            <a:r>
              <a:rPr lang="en-US" dirty="0"/>
              <a:t> and describes </a:t>
            </a:r>
          </a:p>
          <a:p>
            <a:pPr lvl="1"/>
            <a:r>
              <a:rPr lang="en-US" dirty="0"/>
              <a:t>Responsibilities of faculty members </a:t>
            </a:r>
          </a:p>
          <a:p>
            <a:pPr lvl="1"/>
            <a:r>
              <a:rPr lang="en-US" dirty="0"/>
              <a:t>Responsibilities of the dean and other administrative officers</a:t>
            </a:r>
          </a:p>
          <a:p>
            <a:pPr lvl="1"/>
            <a:r>
              <a:rPr lang="en-US" dirty="0"/>
              <a:t>Standing committees </a:t>
            </a:r>
          </a:p>
          <a:p>
            <a:pPr lvl="1"/>
            <a:r>
              <a:rPr lang="en-US" dirty="0"/>
              <a:t>Appointment and promotion procedures and criteria</a:t>
            </a:r>
          </a:p>
          <a:p>
            <a:pPr lvl="1"/>
            <a:r>
              <a:rPr lang="en-US" dirty="0"/>
              <a:t>Annual evaluation</a:t>
            </a:r>
          </a:p>
          <a:p>
            <a:pPr lvl="1"/>
            <a:r>
              <a:rPr lang="en-US" dirty="0"/>
              <a:t>Resources for education</a:t>
            </a:r>
          </a:p>
          <a:p>
            <a:pPr lvl="1"/>
            <a:r>
              <a:rPr lang="en-US" dirty="0"/>
              <a:t>Resources for research</a:t>
            </a:r>
          </a:p>
          <a:p>
            <a:pPr lvl="1"/>
            <a:endParaRPr lang="en-US" dirty="0"/>
          </a:p>
        </p:txBody>
      </p:sp>
      <p:sp>
        <p:nvSpPr>
          <p:cNvPr id="4" name="Slide Number Placeholder 3"/>
          <p:cNvSpPr>
            <a:spLocks noGrp="1"/>
          </p:cNvSpPr>
          <p:nvPr>
            <p:ph type="sldNum" sz="quarter" idx="12"/>
          </p:nvPr>
        </p:nvSpPr>
        <p:spPr/>
        <p:txBody>
          <a:bodyPr/>
          <a:lstStyle/>
          <a:p>
            <a:fld id="{B4E9AFF7-6653-6A4D-A979-64D2F5BECA26}" type="slidenum">
              <a:rPr lang="en-US" smtClean="0"/>
              <a:t>43</a:t>
            </a:fld>
            <a:endParaRPr lang="en-US"/>
          </a:p>
        </p:txBody>
      </p:sp>
    </p:spTree>
    <p:extLst>
      <p:ext uri="{BB962C8B-B14F-4D97-AF65-F5344CB8AC3E}">
        <p14:creationId xmlns:p14="http://schemas.microsoft.com/office/powerpoint/2010/main" val="1362441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group of people posing for a photo&#10;&#10;Description generated with very high confidence">
            <a:extLst>
              <a:ext uri="{FF2B5EF4-FFF2-40B4-BE49-F238E27FC236}">
                <a16:creationId xmlns:a16="http://schemas.microsoft.com/office/drawing/2014/main" id="{3D2860E6-63D7-40DF-8755-83876E781E09}"/>
              </a:ext>
            </a:extLst>
          </p:cNvPr>
          <p:cNvPicPr>
            <a:picLocks noChangeAspect="1"/>
          </p:cNvPicPr>
          <p:nvPr/>
        </p:nvPicPr>
        <p:blipFill>
          <a:blip r:embed="rId3"/>
          <a:stretch>
            <a:fillRect/>
          </a:stretch>
        </p:blipFill>
        <p:spPr>
          <a:xfrm>
            <a:off x="2467156" y="622902"/>
            <a:ext cx="7387086" cy="5310272"/>
          </a:xfrm>
          <a:prstGeom prst="rect">
            <a:avLst/>
          </a:prstGeom>
        </p:spPr>
      </p:pic>
    </p:spTree>
    <p:extLst>
      <p:ext uri="{BB962C8B-B14F-4D97-AF65-F5344CB8AC3E}">
        <p14:creationId xmlns:p14="http://schemas.microsoft.com/office/powerpoint/2010/main" val="2933098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811" y="1389705"/>
            <a:ext cx="11490634" cy="5170646"/>
          </a:xfrm>
          <a:prstGeom prst="rect">
            <a:avLst/>
          </a:prstGeom>
        </p:spPr>
        <p:txBody>
          <a:bodyPr wrap="square" anchor="t">
            <a:spAutoFit/>
          </a:bodyPr>
          <a:lstStyle/>
          <a:p>
            <a:pPr>
              <a:spcAft>
                <a:spcPts val="1200"/>
              </a:spcAft>
            </a:pPr>
            <a:r>
              <a:rPr lang="en-US" sz="2400" b="1" dirty="0">
                <a:solidFill>
                  <a:prstClr val="black"/>
                </a:solidFill>
              </a:rPr>
              <a:t>Senior Associate Dean for Academic Affairs</a:t>
            </a:r>
            <a:r>
              <a:rPr lang="en-US" sz="2400" dirty="0">
                <a:solidFill>
                  <a:prstClr val="black"/>
                </a:solidFill>
              </a:rPr>
              <a:t> – Angela Sharkey, MD</a:t>
            </a:r>
            <a:endParaRPr lang="en-US" sz="2400" b="1" dirty="0">
              <a:solidFill>
                <a:prstClr val="black"/>
              </a:solidFill>
            </a:endParaRPr>
          </a:p>
          <a:p>
            <a:pPr>
              <a:spcAft>
                <a:spcPts val="1200"/>
              </a:spcAft>
            </a:pPr>
            <a:r>
              <a:rPr lang="en-US" sz="2400" b="1" dirty="0">
                <a:solidFill>
                  <a:prstClr val="black"/>
                </a:solidFill>
              </a:rPr>
              <a:t>Associate Dean for Curriculum </a:t>
            </a:r>
            <a:r>
              <a:rPr lang="en-US" sz="2400" dirty="0">
                <a:solidFill>
                  <a:prstClr val="black"/>
                </a:solidFill>
              </a:rPr>
              <a:t>– April Buchanan, MD</a:t>
            </a:r>
          </a:p>
          <a:p>
            <a:pPr>
              <a:spcAft>
                <a:spcPts val="1200"/>
              </a:spcAft>
            </a:pPr>
            <a:endParaRPr lang="en-US" sz="2400" b="1" dirty="0"/>
          </a:p>
          <a:p>
            <a:pPr>
              <a:spcAft>
                <a:spcPts val="1200"/>
              </a:spcAft>
            </a:pPr>
            <a:r>
              <a:rPr lang="en-US" sz="2400" b="1" dirty="0"/>
              <a:t>Emergency Medicine M3 Clerkship</a:t>
            </a:r>
            <a:r>
              <a:rPr lang="en-US" sz="2400" b="1" dirty="0">
                <a:ea typeface="+mn-lt"/>
                <a:cs typeface="+mn-lt"/>
              </a:rPr>
              <a:t> </a:t>
            </a:r>
            <a:r>
              <a:rPr lang="en-US" sz="2400" dirty="0">
                <a:ea typeface="+mn-lt"/>
                <a:cs typeface="+mn-lt"/>
              </a:rPr>
              <a:t>– </a:t>
            </a:r>
            <a:r>
              <a:rPr lang="en-US" sz="2400" dirty="0"/>
              <a:t>Page Bridges, MD</a:t>
            </a:r>
            <a:endParaRPr lang="en-US" sz="2400">
              <a:cs typeface="Arial"/>
            </a:endParaRPr>
          </a:p>
          <a:p>
            <a:pPr>
              <a:spcAft>
                <a:spcPts val="1200"/>
              </a:spcAft>
            </a:pPr>
            <a:r>
              <a:rPr lang="en-US" sz="2400" b="1" dirty="0"/>
              <a:t>Family Medicine M3 Clerkship </a:t>
            </a:r>
            <a:r>
              <a:rPr lang="en-US" sz="2400" dirty="0">
                <a:ea typeface="+mn-lt"/>
                <a:cs typeface="+mn-lt"/>
              </a:rPr>
              <a:t>– </a:t>
            </a:r>
            <a:r>
              <a:rPr lang="en-US" sz="2400" dirty="0"/>
              <a:t>Joy Shen-Wagner, MD</a:t>
            </a:r>
            <a:endParaRPr lang="en-US" sz="2400" dirty="0">
              <a:cs typeface="Arial"/>
            </a:endParaRPr>
          </a:p>
          <a:p>
            <a:pPr>
              <a:spcAft>
                <a:spcPts val="1200"/>
              </a:spcAft>
            </a:pPr>
            <a:r>
              <a:rPr lang="en-US" sz="2400" b="1" dirty="0"/>
              <a:t>Internal Medicine M3 Clerkship </a:t>
            </a:r>
            <a:r>
              <a:rPr lang="en-US" sz="2400" dirty="0"/>
              <a:t>– </a:t>
            </a:r>
            <a:r>
              <a:rPr lang="en-US" sz="2400" dirty="0" err="1"/>
              <a:t>Aniel</a:t>
            </a:r>
            <a:r>
              <a:rPr lang="en-US" sz="2400" dirty="0"/>
              <a:t> Rao, MD</a:t>
            </a:r>
          </a:p>
          <a:p>
            <a:pPr>
              <a:spcAft>
                <a:spcPts val="1200"/>
              </a:spcAft>
            </a:pPr>
            <a:r>
              <a:rPr lang="en-US" sz="2400" b="1" dirty="0"/>
              <a:t>Obstetrics and Gynecology M3 Clerkship </a:t>
            </a:r>
            <a:r>
              <a:rPr lang="en-US" sz="2400" dirty="0"/>
              <a:t>– Christy Lee, MD</a:t>
            </a:r>
            <a:endParaRPr lang="en-US" sz="2400" dirty="0">
              <a:cs typeface="Arial"/>
            </a:endParaRPr>
          </a:p>
          <a:p>
            <a:pPr>
              <a:spcAft>
                <a:spcPts val="1200"/>
              </a:spcAft>
            </a:pPr>
            <a:r>
              <a:rPr lang="en-US" sz="2400" b="1" dirty="0"/>
              <a:t>Pediatric M3 Clerkship </a:t>
            </a:r>
            <a:r>
              <a:rPr lang="en-US" sz="2400" dirty="0"/>
              <a:t>– Josh Brownlee, MD </a:t>
            </a:r>
          </a:p>
          <a:p>
            <a:pPr>
              <a:spcAft>
                <a:spcPts val="1200"/>
              </a:spcAft>
            </a:pPr>
            <a:r>
              <a:rPr lang="en-US" sz="2400" b="1" dirty="0"/>
              <a:t>Psychiatry and Neurology M3 Clerkship </a:t>
            </a:r>
            <a:r>
              <a:rPr lang="en-US" sz="2400" dirty="0"/>
              <a:t>– Ben Griffeth, MD and Sandip Jain, MD</a:t>
            </a:r>
          </a:p>
          <a:p>
            <a:pPr>
              <a:spcAft>
                <a:spcPts val="1200"/>
              </a:spcAft>
            </a:pPr>
            <a:r>
              <a:rPr lang="en-US" sz="2400" b="1" dirty="0"/>
              <a:t>Surgery M3 Clerkship</a:t>
            </a:r>
            <a:r>
              <a:rPr lang="en-US" sz="2400" dirty="0"/>
              <a:t>– Joseph </a:t>
            </a:r>
            <a:r>
              <a:rPr lang="en-US" sz="2400" dirty="0" err="1"/>
              <a:t>Camunas</a:t>
            </a:r>
            <a:r>
              <a:rPr lang="en-US" sz="2400" dirty="0"/>
              <a:t>, MD</a:t>
            </a:r>
          </a:p>
        </p:txBody>
      </p:sp>
      <p:sp>
        <p:nvSpPr>
          <p:cNvPr id="3" name="Title 2"/>
          <p:cNvSpPr>
            <a:spLocks noGrp="1"/>
          </p:cNvSpPr>
          <p:nvPr>
            <p:ph type="title"/>
          </p:nvPr>
        </p:nvSpPr>
        <p:spPr>
          <a:xfrm>
            <a:off x="766999" y="369056"/>
            <a:ext cx="10515600" cy="1325563"/>
          </a:xfrm>
        </p:spPr>
        <p:txBody>
          <a:bodyPr/>
          <a:lstStyle/>
          <a:p>
            <a:r>
              <a:rPr lang="en-US" dirty="0"/>
              <a:t>questions</a:t>
            </a:r>
          </a:p>
        </p:txBody>
      </p:sp>
    </p:spTree>
    <p:extLst>
      <p:ext uri="{BB962C8B-B14F-4D97-AF65-F5344CB8AC3E}">
        <p14:creationId xmlns:p14="http://schemas.microsoft.com/office/powerpoint/2010/main" val="4290642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056" y="1634120"/>
            <a:ext cx="11490634" cy="4647426"/>
          </a:xfrm>
          <a:prstGeom prst="rect">
            <a:avLst/>
          </a:prstGeom>
        </p:spPr>
        <p:txBody>
          <a:bodyPr wrap="square" anchor="t">
            <a:spAutoFit/>
          </a:bodyPr>
          <a:lstStyle/>
          <a:p>
            <a:pPr>
              <a:spcAft>
                <a:spcPts val="1200"/>
              </a:spcAft>
            </a:pPr>
            <a:r>
              <a:rPr lang="en-US" sz="2400" b="1" dirty="0"/>
              <a:t>Emergency Medicine M4</a:t>
            </a:r>
            <a:r>
              <a:rPr lang="en-US" sz="2400" b="1" dirty="0">
                <a:ea typeface="+mn-lt"/>
                <a:cs typeface="+mn-lt"/>
              </a:rPr>
              <a:t> Director </a:t>
            </a:r>
            <a:r>
              <a:rPr lang="en-US" sz="2400" dirty="0">
                <a:ea typeface="+mn-lt"/>
                <a:cs typeface="+mn-lt"/>
              </a:rPr>
              <a:t>– </a:t>
            </a:r>
            <a:r>
              <a:rPr lang="en-US" sz="2400" dirty="0"/>
              <a:t>Melissa Janse, MD</a:t>
            </a:r>
            <a:endParaRPr lang="en-US" sz="2400" dirty="0">
              <a:cs typeface="Arial"/>
            </a:endParaRPr>
          </a:p>
          <a:p>
            <a:pPr>
              <a:spcAft>
                <a:spcPts val="1200"/>
              </a:spcAft>
            </a:pPr>
            <a:r>
              <a:rPr lang="en-US" sz="2400" b="1" dirty="0">
                <a:ea typeface="+mn-lt"/>
                <a:cs typeface="+mn-lt"/>
              </a:rPr>
              <a:t>Emergency Medicine Associate</a:t>
            </a:r>
            <a:r>
              <a:rPr lang="en-US" sz="2400" b="1" dirty="0">
                <a:cs typeface="Arial"/>
              </a:rPr>
              <a:t> Director </a:t>
            </a:r>
            <a:r>
              <a:rPr lang="en-US" sz="2400" dirty="0">
                <a:cs typeface="Arial"/>
              </a:rPr>
              <a:t>– </a:t>
            </a:r>
            <a:r>
              <a:rPr lang="en-US" sz="2400" dirty="0">
                <a:ea typeface="+mn-lt"/>
                <a:cs typeface="+mn-lt"/>
              </a:rPr>
              <a:t>Ryan Duhe, MD</a:t>
            </a:r>
            <a:endParaRPr lang="en-US" dirty="0"/>
          </a:p>
          <a:p>
            <a:pPr>
              <a:spcAft>
                <a:spcPts val="1200"/>
              </a:spcAft>
            </a:pPr>
            <a:r>
              <a:rPr lang="en-US" sz="2400" b="1" dirty="0"/>
              <a:t>Family Medicine M4 Director </a:t>
            </a:r>
            <a:r>
              <a:rPr lang="en-US" sz="2400" dirty="0">
                <a:ea typeface="+mn-lt"/>
                <a:cs typeface="+mn-lt"/>
              </a:rPr>
              <a:t>– </a:t>
            </a:r>
            <a:r>
              <a:rPr lang="en-US" sz="2400" dirty="0"/>
              <a:t>Joy Shen-Wagner, MD</a:t>
            </a:r>
            <a:endParaRPr lang="en-US" sz="2400" dirty="0">
              <a:cs typeface="Arial"/>
            </a:endParaRPr>
          </a:p>
          <a:p>
            <a:pPr>
              <a:spcAft>
                <a:spcPts val="1200"/>
              </a:spcAft>
            </a:pPr>
            <a:r>
              <a:rPr lang="en-US" sz="2400" b="1" dirty="0"/>
              <a:t>Internal Medicine M4 Director </a:t>
            </a:r>
            <a:r>
              <a:rPr lang="en-US" sz="2400" dirty="0"/>
              <a:t>– Shannon Burgess, MD</a:t>
            </a:r>
          </a:p>
          <a:p>
            <a:pPr>
              <a:spcAft>
                <a:spcPts val="1200"/>
              </a:spcAft>
            </a:pPr>
            <a:r>
              <a:rPr lang="en-US" sz="2400" b="1" dirty="0"/>
              <a:t>Obstetrics and Gynecology M4 Director </a:t>
            </a:r>
            <a:r>
              <a:rPr lang="en-US" sz="2400" dirty="0"/>
              <a:t>– Hema Brazell, MD</a:t>
            </a:r>
            <a:endParaRPr lang="en-US" sz="2400" dirty="0">
              <a:cs typeface="Arial"/>
            </a:endParaRPr>
          </a:p>
          <a:p>
            <a:pPr>
              <a:spcAft>
                <a:spcPts val="1200"/>
              </a:spcAft>
            </a:pPr>
            <a:r>
              <a:rPr lang="en-US" sz="2400" b="1" dirty="0"/>
              <a:t>Pediatric M4 Director </a:t>
            </a:r>
            <a:r>
              <a:rPr lang="en-US" sz="2400" dirty="0"/>
              <a:t>– Amanda Hartke, MD </a:t>
            </a:r>
            <a:endParaRPr lang="en-US" sz="2400" dirty="0">
              <a:cs typeface="Arial"/>
            </a:endParaRPr>
          </a:p>
          <a:p>
            <a:pPr>
              <a:spcAft>
                <a:spcPts val="1200"/>
              </a:spcAft>
            </a:pPr>
            <a:r>
              <a:rPr lang="en-US" sz="2400" b="1" dirty="0"/>
              <a:t>Psychiatry </a:t>
            </a:r>
            <a:r>
              <a:rPr lang="en-US" sz="2400" b="1" dirty="0">
                <a:ea typeface="+mn-lt"/>
                <a:cs typeface="+mn-lt"/>
              </a:rPr>
              <a:t>M4 Director </a:t>
            </a:r>
            <a:r>
              <a:rPr lang="en-US" sz="2400" dirty="0">
                <a:ea typeface="+mn-lt"/>
                <a:cs typeface="+mn-lt"/>
              </a:rPr>
              <a:t>– Ben Griffeth, MD</a:t>
            </a:r>
          </a:p>
          <a:p>
            <a:pPr>
              <a:spcAft>
                <a:spcPts val="1200"/>
              </a:spcAft>
            </a:pPr>
            <a:r>
              <a:rPr lang="en-US" sz="2400" b="1" dirty="0"/>
              <a:t>Neurology M4 Director </a:t>
            </a:r>
            <a:r>
              <a:rPr lang="en-US" sz="2400" dirty="0"/>
              <a:t>–  Sandip Jain, MD</a:t>
            </a:r>
            <a:endParaRPr lang="en-US" dirty="0"/>
          </a:p>
          <a:p>
            <a:pPr>
              <a:spcAft>
                <a:spcPts val="1200"/>
              </a:spcAft>
            </a:pPr>
            <a:r>
              <a:rPr lang="en-US" sz="2400" b="1" dirty="0"/>
              <a:t>Surgery </a:t>
            </a:r>
            <a:r>
              <a:rPr lang="en-US" sz="2400" b="1" dirty="0">
                <a:ea typeface="+mn-lt"/>
                <a:cs typeface="+mn-lt"/>
              </a:rPr>
              <a:t>M4 Director</a:t>
            </a:r>
            <a:r>
              <a:rPr lang="en-US" sz="2400" b="1" dirty="0"/>
              <a:t> </a:t>
            </a:r>
            <a:r>
              <a:rPr lang="en-US" sz="2400" dirty="0"/>
              <a:t>– Kristen Spoor, MD</a:t>
            </a:r>
            <a:endParaRPr lang="en-US" sz="2400" dirty="0">
              <a:cs typeface="Arial"/>
            </a:endParaRPr>
          </a:p>
        </p:txBody>
      </p:sp>
      <p:sp>
        <p:nvSpPr>
          <p:cNvPr id="3" name="Title 2"/>
          <p:cNvSpPr>
            <a:spLocks noGrp="1"/>
          </p:cNvSpPr>
          <p:nvPr>
            <p:ph type="title"/>
          </p:nvPr>
        </p:nvSpPr>
        <p:spPr>
          <a:xfrm>
            <a:off x="766999" y="369056"/>
            <a:ext cx="10515600" cy="1325563"/>
          </a:xfrm>
        </p:spPr>
        <p:txBody>
          <a:bodyPr/>
          <a:lstStyle/>
          <a:p>
            <a:r>
              <a:rPr lang="en-US" dirty="0"/>
              <a:t>questions</a:t>
            </a:r>
          </a:p>
        </p:txBody>
      </p:sp>
    </p:spTree>
    <p:extLst>
      <p:ext uri="{BB962C8B-B14F-4D97-AF65-F5344CB8AC3E}">
        <p14:creationId xmlns:p14="http://schemas.microsoft.com/office/powerpoint/2010/main" val="254102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12" y="44807"/>
            <a:ext cx="10515600" cy="1325563"/>
          </a:xfrm>
        </p:spPr>
        <p:txBody>
          <a:bodyPr>
            <a:normAutofit/>
          </a:bodyPr>
          <a:lstStyle/>
          <a:p>
            <a:r>
              <a:rPr lang="en-US" b="1" dirty="0"/>
              <a:t>Office for Academic Affairs</a:t>
            </a:r>
          </a:p>
        </p:txBody>
      </p:sp>
      <p:sp>
        <p:nvSpPr>
          <p:cNvPr id="4" name="Title 1"/>
          <p:cNvSpPr txBox="1">
            <a:spLocks/>
          </p:cNvSpPr>
          <p:nvPr/>
        </p:nvSpPr>
        <p:spPr>
          <a:xfrm>
            <a:off x="1981200" y="136088"/>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endParaRPr lang="en-US" sz="3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1" y="1279088"/>
            <a:ext cx="1577695" cy="1972118"/>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981200" y="3362929"/>
            <a:ext cx="3047997" cy="923330"/>
          </a:xfrm>
          <a:prstGeom prst="rect">
            <a:avLst/>
          </a:prstGeom>
        </p:spPr>
        <p:txBody>
          <a:bodyPr wrap="square">
            <a:spAutoFit/>
          </a:bodyPr>
          <a:lstStyle/>
          <a:p>
            <a:pPr algn="ctr"/>
            <a:r>
              <a:rPr lang="en-US" dirty="0"/>
              <a:t>Senior Associate Dean for Academic Affairs</a:t>
            </a:r>
          </a:p>
          <a:p>
            <a:pPr algn="ctr"/>
            <a:r>
              <a:rPr lang="en-US" dirty="0">
                <a:solidFill>
                  <a:srgbClr val="C00000"/>
                </a:solidFill>
              </a:rPr>
              <a:t>Angela Sharkey, MD</a:t>
            </a:r>
          </a:p>
        </p:txBody>
      </p:sp>
      <p:sp>
        <p:nvSpPr>
          <p:cNvPr id="11" name="Rectangle 10"/>
          <p:cNvSpPr/>
          <p:nvPr/>
        </p:nvSpPr>
        <p:spPr>
          <a:xfrm>
            <a:off x="6580049" y="3362929"/>
            <a:ext cx="3047997" cy="923330"/>
          </a:xfrm>
          <a:prstGeom prst="rect">
            <a:avLst/>
          </a:prstGeom>
        </p:spPr>
        <p:txBody>
          <a:bodyPr wrap="square">
            <a:spAutoFit/>
          </a:bodyPr>
          <a:lstStyle/>
          <a:p>
            <a:pPr algn="ctr"/>
            <a:r>
              <a:rPr lang="en-US" dirty="0"/>
              <a:t>Associate Dean for Curriculum </a:t>
            </a:r>
          </a:p>
          <a:p>
            <a:pPr algn="ctr"/>
            <a:r>
              <a:rPr lang="en-US" dirty="0">
                <a:solidFill>
                  <a:srgbClr val="C00000"/>
                </a:solidFill>
              </a:rPr>
              <a:t>April Buchanan, MD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210288"/>
            <a:ext cx="1295400" cy="1943100"/>
          </a:xfrm>
          <a:prstGeom prst="rect">
            <a:avLst/>
          </a:prstGeom>
        </p:spPr>
      </p:pic>
      <p:sp>
        <p:nvSpPr>
          <p:cNvPr id="5" name="TextBox 4">
            <a:extLst>
              <a:ext uri="{FF2B5EF4-FFF2-40B4-BE49-F238E27FC236}">
                <a16:creationId xmlns:a16="http://schemas.microsoft.com/office/drawing/2014/main" id="{0A731621-6BC2-447E-A352-F9BE4BDC0CED}"/>
              </a:ext>
            </a:extLst>
          </p:cNvPr>
          <p:cNvSpPr txBox="1"/>
          <p:nvPr/>
        </p:nvSpPr>
        <p:spPr>
          <a:xfrm>
            <a:off x="1744717" y="4487538"/>
            <a:ext cx="8229600" cy="1754326"/>
          </a:xfrm>
          <a:prstGeom prst="rect">
            <a:avLst/>
          </a:prstGeom>
          <a:noFill/>
        </p:spPr>
        <p:txBody>
          <a:bodyPr wrap="square" rtlCol="0">
            <a:spAutoFit/>
          </a:bodyPr>
          <a:lstStyle/>
          <a:p>
            <a:pPr algn="ctr"/>
            <a:r>
              <a:rPr lang="en-US" dirty="0"/>
              <a:t>Manager of Academic Affairs and Clinical Education</a:t>
            </a:r>
          </a:p>
          <a:p>
            <a:pPr algn="ctr"/>
            <a:r>
              <a:rPr lang="en-US" dirty="0">
                <a:solidFill>
                  <a:srgbClr val="C00000"/>
                </a:solidFill>
              </a:rPr>
              <a:t> Anne Green Buckner</a:t>
            </a:r>
          </a:p>
          <a:p>
            <a:pPr algn="ctr"/>
            <a:endParaRPr lang="en-US" dirty="0"/>
          </a:p>
          <a:p>
            <a:pPr algn="ctr"/>
            <a:r>
              <a:rPr lang="en-US" dirty="0"/>
              <a:t>M3 Curriculum Coordinator		M4 Curriculum Coordinator</a:t>
            </a:r>
          </a:p>
          <a:p>
            <a:pPr algn="ctr"/>
            <a:r>
              <a:rPr lang="en-US" dirty="0">
                <a:solidFill>
                  <a:srgbClr val="C00000"/>
                </a:solidFill>
              </a:rPr>
              <a:t>Theresa </a:t>
            </a:r>
            <a:r>
              <a:rPr lang="en-US" dirty="0" err="1">
                <a:solidFill>
                  <a:srgbClr val="C00000"/>
                </a:solidFill>
              </a:rPr>
              <a:t>Baultrippe</a:t>
            </a:r>
            <a:r>
              <a:rPr lang="en-US" dirty="0"/>
              <a:t>			</a:t>
            </a:r>
            <a:r>
              <a:rPr lang="en-US" dirty="0">
                <a:solidFill>
                  <a:srgbClr val="C00000"/>
                </a:solidFill>
              </a:rPr>
              <a:t>Shannon Ruppel </a:t>
            </a:r>
          </a:p>
          <a:p>
            <a:endParaRPr lang="en-US" dirty="0"/>
          </a:p>
        </p:txBody>
      </p:sp>
    </p:spTree>
    <p:extLst>
      <p:ext uri="{BB962C8B-B14F-4D97-AF65-F5344CB8AC3E}">
        <p14:creationId xmlns:p14="http://schemas.microsoft.com/office/powerpoint/2010/main" val="234192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stretch>
            <a:fillRect/>
          </a:stretch>
        </p:blipFill>
        <p:spPr>
          <a:xfrm>
            <a:off x="8489640" y="1012368"/>
            <a:ext cx="1152144" cy="5957952"/>
          </a:xfrm>
          <a:prstGeom prst="rect">
            <a:avLst/>
          </a:prstGeom>
        </p:spPr>
      </p:pic>
      <p:pic>
        <p:nvPicPr>
          <p:cNvPr id="17" name="Picture 16"/>
          <p:cNvPicPr>
            <a:picLocks noChangeAspect="1"/>
          </p:cNvPicPr>
          <p:nvPr/>
        </p:nvPicPr>
        <p:blipFill>
          <a:blip r:embed="rId5"/>
          <a:stretch>
            <a:fillRect/>
          </a:stretch>
        </p:blipFill>
        <p:spPr>
          <a:xfrm>
            <a:off x="7179636" y="1012367"/>
            <a:ext cx="1152144" cy="5967552"/>
          </a:xfrm>
          <a:prstGeom prst="rect">
            <a:avLst/>
          </a:prstGeom>
        </p:spPr>
      </p:pic>
      <p:pic>
        <p:nvPicPr>
          <p:cNvPr id="16" name="Picture 15"/>
          <p:cNvPicPr>
            <a:picLocks noChangeAspect="1"/>
          </p:cNvPicPr>
          <p:nvPr/>
        </p:nvPicPr>
        <p:blipFill>
          <a:blip r:embed="rId6"/>
          <a:stretch>
            <a:fillRect/>
          </a:stretch>
        </p:blipFill>
        <p:spPr>
          <a:xfrm>
            <a:off x="5900592" y="1012367"/>
            <a:ext cx="1152144" cy="5990413"/>
          </a:xfrm>
          <a:prstGeom prst="rect">
            <a:avLst/>
          </a:prstGeom>
        </p:spPr>
      </p:pic>
      <p:pic>
        <p:nvPicPr>
          <p:cNvPr id="15" name="Picture 14"/>
          <p:cNvPicPr>
            <a:picLocks noChangeAspect="1"/>
          </p:cNvPicPr>
          <p:nvPr/>
        </p:nvPicPr>
        <p:blipFill>
          <a:blip r:embed="rId7"/>
          <a:stretch>
            <a:fillRect/>
          </a:stretch>
        </p:blipFill>
        <p:spPr>
          <a:xfrm>
            <a:off x="4621548" y="1012368"/>
            <a:ext cx="1152144" cy="5845632"/>
          </a:xfrm>
          <a:prstGeom prst="rect">
            <a:avLst/>
          </a:prstGeom>
        </p:spPr>
      </p:pic>
      <p:pic>
        <p:nvPicPr>
          <p:cNvPr id="14" name="Picture 13"/>
          <p:cNvPicPr>
            <a:picLocks noChangeAspect="1"/>
          </p:cNvPicPr>
          <p:nvPr/>
        </p:nvPicPr>
        <p:blipFill>
          <a:blip r:embed="rId8"/>
          <a:stretch>
            <a:fillRect/>
          </a:stretch>
        </p:blipFill>
        <p:spPr>
          <a:xfrm>
            <a:off x="3267219" y="1019008"/>
            <a:ext cx="1148023" cy="6070269"/>
          </a:xfrm>
          <a:prstGeom prst="rect">
            <a:avLst/>
          </a:prstGeom>
        </p:spPr>
      </p:pic>
      <p:pic>
        <p:nvPicPr>
          <p:cNvPr id="7" name="Picture 6"/>
          <p:cNvPicPr>
            <a:picLocks noChangeAspect="1"/>
          </p:cNvPicPr>
          <p:nvPr/>
        </p:nvPicPr>
        <p:blipFill>
          <a:blip r:embed="rId9"/>
          <a:stretch>
            <a:fillRect/>
          </a:stretch>
        </p:blipFill>
        <p:spPr>
          <a:xfrm>
            <a:off x="2102152" y="4354973"/>
            <a:ext cx="7811523" cy="1167468"/>
          </a:xfrm>
          <a:prstGeom prst="rect">
            <a:avLst/>
          </a:prstGeom>
        </p:spPr>
      </p:pic>
      <p:pic>
        <p:nvPicPr>
          <p:cNvPr id="11" name="Picture 10"/>
          <p:cNvPicPr>
            <a:picLocks noChangeAspect="1"/>
          </p:cNvPicPr>
          <p:nvPr/>
        </p:nvPicPr>
        <p:blipFill>
          <a:blip r:embed="rId10"/>
          <a:stretch>
            <a:fillRect/>
          </a:stretch>
        </p:blipFill>
        <p:spPr>
          <a:xfrm>
            <a:off x="2102153" y="3317835"/>
            <a:ext cx="7605216" cy="1459334"/>
          </a:xfrm>
          <a:prstGeom prst="rect">
            <a:avLst/>
          </a:prstGeom>
        </p:spPr>
      </p:pic>
      <p:pic>
        <p:nvPicPr>
          <p:cNvPr id="12" name="Picture 11"/>
          <p:cNvPicPr>
            <a:picLocks noChangeAspect="1"/>
          </p:cNvPicPr>
          <p:nvPr/>
        </p:nvPicPr>
        <p:blipFill>
          <a:blip r:embed="rId11"/>
          <a:stretch>
            <a:fillRect/>
          </a:stretch>
        </p:blipFill>
        <p:spPr>
          <a:xfrm>
            <a:off x="2090905" y="2284879"/>
            <a:ext cx="7605216" cy="1459334"/>
          </a:xfrm>
          <a:prstGeom prst="rect">
            <a:avLst/>
          </a:prstGeom>
        </p:spPr>
      </p:pic>
      <p:pic>
        <p:nvPicPr>
          <p:cNvPr id="2" name="Picture 1"/>
          <p:cNvPicPr>
            <a:picLocks noChangeAspect="1"/>
          </p:cNvPicPr>
          <p:nvPr/>
        </p:nvPicPr>
        <p:blipFill>
          <a:blip r:embed="rId12"/>
          <a:stretch>
            <a:fillRect/>
          </a:stretch>
        </p:blipFill>
        <p:spPr>
          <a:xfrm>
            <a:off x="2102152" y="1222792"/>
            <a:ext cx="7550879" cy="1458787"/>
          </a:xfrm>
          <a:prstGeom prst="rect">
            <a:avLst/>
          </a:prstGeom>
        </p:spPr>
      </p:pic>
      <p:sp>
        <p:nvSpPr>
          <p:cNvPr id="3" name="Title 2"/>
          <p:cNvSpPr>
            <a:spLocks noGrp="1"/>
          </p:cNvSpPr>
          <p:nvPr>
            <p:ph type="title"/>
          </p:nvPr>
        </p:nvSpPr>
        <p:spPr>
          <a:xfrm>
            <a:off x="838200" y="0"/>
            <a:ext cx="10515600" cy="1325563"/>
          </a:xfrm>
        </p:spPr>
        <p:txBody>
          <a:bodyPr/>
          <a:lstStyle/>
          <a:p>
            <a:r>
              <a:rPr lang="en-US" dirty="0"/>
              <a:t>Curriculum overview</a:t>
            </a:r>
          </a:p>
        </p:txBody>
      </p:sp>
    </p:spTree>
    <p:custDataLst>
      <p:tags r:id="rId1"/>
    </p:custDataLst>
    <p:extLst>
      <p:ext uri="{BB962C8B-B14F-4D97-AF65-F5344CB8AC3E}">
        <p14:creationId xmlns:p14="http://schemas.microsoft.com/office/powerpoint/2010/main" val="18162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EEEE-8CF6-4C32-96EC-E9393BBE33EF}"/>
              </a:ext>
            </a:extLst>
          </p:cNvPr>
          <p:cNvSpPr>
            <a:spLocks noGrp="1"/>
          </p:cNvSpPr>
          <p:nvPr>
            <p:ph type="title"/>
          </p:nvPr>
        </p:nvSpPr>
        <p:spPr/>
        <p:txBody>
          <a:bodyPr/>
          <a:lstStyle/>
          <a:p>
            <a:r>
              <a:rPr lang="en-US" dirty="0">
                <a:latin typeface="Impact"/>
              </a:rPr>
              <a:t>Key educational components</a:t>
            </a:r>
            <a:endParaRPr lang="en-US" dirty="0"/>
          </a:p>
        </p:txBody>
      </p:sp>
      <p:sp>
        <p:nvSpPr>
          <p:cNvPr id="3" name="Content Placeholder 2">
            <a:extLst>
              <a:ext uri="{FF2B5EF4-FFF2-40B4-BE49-F238E27FC236}">
                <a16:creationId xmlns:a16="http://schemas.microsoft.com/office/drawing/2014/main" id="{35299CD6-538F-4087-9CEE-4B148A6839F6}"/>
              </a:ext>
            </a:extLst>
          </p:cNvPr>
          <p:cNvSpPr>
            <a:spLocks noGrp="1"/>
          </p:cNvSpPr>
          <p:nvPr>
            <p:ph idx="1"/>
          </p:nvPr>
        </p:nvSpPr>
        <p:spPr/>
        <p:txBody>
          <a:bodyPr vert="horz" lIns="91440" tIns="45720" rIns="91440" bIns="45720" rtlCol="0" anchor="t">
            <a:normAutofit/>
          </a:bodyPr>
          <a:lstStyle/>
          <a:p>
            <a:pPr lvl="1"/>
            <a:r>
              <a:rPr lang="en-US" dirty="0">
                <a:ea typeface="+mn-lt"/>
                <a:cs typeface="+mn-lt"/>
              </a:rPr>
              <a:t>Early and ongoing immersion into the practice of medicine</a:t>
            </a:r>
          </a:p>
          <a:p>
            <a:pPr lvl="1"/>
            <a:r>
              <a:rPr lang="en-US" dirty="0">
                <a:ea typeface="+mn-lt"/>
                <a:cs typeface="+mn-lt"/>
              </a:rPr>
              <a:t>EMT Certification and Training</a:t>
            </a:r>
          </a:p>
          <a:p>
            <a:pPr lvl="1"/>
            <a:r>
              <a:rPr lang="en-US" dirty="0">
                <a:ea typeface="+mn-lt"/>
                <a:cs typeface="+mn-lt"/>
              </a:rPr>
              <a:t>Integrated basic science and clinical learning and practice</a:t>
            </a:r>
          </a:p>
          <a:p>
            <a:pPr lvl="1"/>
            <a:r>
              <a:rPr lang="en-US" dirty="0">
                <a:ea typeface="+mn-lt"/>
                <a:cs typeface="+mn-lt"/>
              </a:rPr>
              <a:t>Graduated continuum of clinical responsibility</a:t>
            </a:r>
          </a:p>
          <a:p>
            <a:pPr lvl="1"/>
            <a:r>
              <a:rPr lang="en-US" dirty="0">
                <a:ea typeface="+mn-lt"/>
                <a:cs typeface="+mn-lt"/>
              </a:rPr>
              <a:t>Small-group, student-centered learning environment</a:t>
            </a:r>
          </a:p>
          <a:p>
            <a:endParaRPr lang="en-US" dirty="0">
              <a:cs typeface="Arial"/>
            </a:endParaRPr>
          </a:p>
        </p:txBody>
      </p:sp>
      <p:sp>
        <p:nvSpPr>
          <p:cNvPr id="4" name="Slide Number Placeholder 3">
            <a:extLst>
              <a:ext uri="{FF2B5EF4-FFF2-40B4-BE49-F238E27FC236}">
                <a16:creationId xmlns:a16="http://schemas.microsoft.com/office/drawing/2014/main" id="{B350A8C3-6F2A-4F5B-8ADD-E0A20DA3E3D8}"/>
              </a:ext>
            </a:extLst>
          </p:cNvPr>
          <p:cNvSpPr>
            <a:spLocks noGrp="1"/>
          </p:cNvSpPr>
          <p:nvPr>
            <p:ph type="sldNum" sz="quarter" idx="12"/>
          </p:nvPr>
        </p:nvSpPr>
        <p:spPr/>
        <p:txBody>
          <a:bodyPr/>
          <a:lstStyle/>
          <a:p>
            <a:fld id="{B4E9AFF7-6653-6A4D-A979-64D2F5BECA26}" type="slidenum">
              <a:rPr lang="en-US" smtClean="0"/>
              <a:t>7</a:t>
            </a:fld>
            <a:endParaRPr lang="en-US"/>
          </a:p>
        </p:txBody>
      </p:sp>
      <p:sp>
        <p:nvSpPr>
          <p:cNvPr id="6" name="Rectangle 5">
            <a:extLst>
              <a:ext uri="{FF2B5EF4-FFF2-40B4-BE49-F238E27FC236}">
                <a16:creationId xmlns:a16="http://schemas.microsoft.com/office/drawing/2014/main" id="{60B33FAC-3B1A-40E4-BFBA-3A7D3419BE7A}"/>
              </a:ext>
            </a:extLst>
          </p:cNvPr>
          <p:cNvSpPr/>
          <p:nvPr/>
        </p:nvSpPr>
        <p:spPr>
          <a:xfrm>
            <a:off x="1152236" y="4014502"/>
            <a:ext cx="10026072" cy="1600200"/>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en-US" dirty="0">
                <a:solidFill>
                  <a:schemeClr val="tx1"/>
                </a:solidFill>
              </a:rPr>
              <a:t>In addition to the traditional basic medical and clinical sciences, our school weaves three other pillars through all four years of the curriculum: </a:t>
            </a:r>
            <a:endParaRPr lang="en-US">
              <a:solidFill>
                <a:schemeClr val="tx1"/>
              </a:solidFill>
            </a:endParaRPr>
          </a:p>
          <a:p>
            <a:pPr>
              <a:lnSpc>
                <a:spcPct val="150000"/>
              </a:lnSpc>
            </a:pPr>
            <a:r>
              <a:rPr lang="en-US" dirty="0">
                <a:solidFill>
                  <a:schemeClr val="tx1"/>
                </a:solidFill>
              </a:rPr>
              <a:t>*Professionalism, *Lifestyle Medicine, and *Behavioral, Social and Population Health Sciences.</a:t>
            </a:r>
            <a:endParaRPr lang="en-US" dirty="0">
              <a:solidFill>
                <a:schemeClr val="tx1"/>
              </a:solidFill>
              <a:cs typeface="Arial"/>
            </a:endParaRPr>
          </a:p>
        </p:txBody>
      </p:sp>
    </p:spTree>
    <p:extLst>
      <p:ext uri="{BB962C8B-B14F-4D97-AF65-F5344CB8AC3E}">
        <p14:creationId xmlns:p14="http://schemas.microsoft.com/office/powerpoint/2010/main" val="425033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Impact"/>
              </a:rPr>
              <a:t>M3 Core clerkships and electives</a:t>
            </a:r>
            <a:br>
              <a:rPr lang="en-US" dirty="0"/>
            </a:br>
            <a:endParaRPr lang="en-US" sz="2200"/>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US" dirty="0"/>
              <a:t>Emergency Medicine (2 weeks)</a:t>
            </a:r>
          </a:p>
          <a:p>
            <a:r>
              <a:rPr lang="en-US" dirty="0"/>
              <a:t>Family Medicine (6 weeks)</a:t>
            </a:r>
          </a:p>
          <a:p>
            <a:r>
              <a:rPr lang="en-US" dirty="0"/>
              <a:t>Internal Medicine (8 weeks)</a:t>
            </a:r>
          </a:p>
          <a:p>
            <a:r>
              <a:rPr lang="en-US" dirty="0"/>
              <a:t>Obstetrics and Gynecology (6 weeks)</a:t>
            </a:r>
          </a:p>
          <a:p>
            <a:r>
              <a:rPr lang="en-US" dirty="0"/>
              <a:t>Pediatrics (6 weeks)</a:t>
            </a:r>
          </a:p>
          <a:p>
            <a:r>
              <a:rPr lang="en-US" dirty="0"/>
              <a:t>Psychiatry and Neurology  (8 weeks)</a:t>
            </a:r>
          </a:p>
          <a:p>
            <a:r>
              <a:rPr lang="en-US" dirty="0"/>
              <a:t>Surgery (8 weeks)</a:t>
            </a:r>
          </a:p>
          <a:p>
            <a:r>
              <a:rPr lang="en-US" dirty="0"/>
              <a:t>Electives</a:t>
            </a:r>
          </a:p>
          <a:p>
            <a:pPr lvl="1"/>
            <a:r>
              <a:rPr lang="en-US" dirty="0"/>
              <a:t>Embedded in the Surgery and Internal Medicine Clerkships </a:t>
            </a:r>
          </a:p>
          <a:p>
            <a:pPr lvl="1"/>
            <a:r>
              <a:rPr lang="en-US" dirty="0"/>
              <a:t>2 additional two-week electives </a:t>
            </a:r>
          </a:p>
          <a:p>
            <a:r>
              <a:rPr lang="en-US" dirty="0">
                <a:cs typeface="Arial" panose="020B0604020202020204"/>
              </a:rPr>
              <a:t>Integrated Practice of Medicine 3 (1 week)</a:t>
            </a:r>
          </a:p>
          <a:p>
            <a:endParaRPr lang="en-US" dirty="0">
              <a:cs typeface="Arial" panose="020B0604020202020204"/>
            </a:endParaRPr>
          </a:p>
        </p:txBody>
      </p:sp>
    </p:spTree>
    <p:extLst>
      <p:ext uri="{BB962C8B-B14F-4D97-AF65-F5344CB8AC3E}">
        <p14:creationId xmlns:p14="http://schemas.microsoft.com/office/powerpoint/2010/main" val="380073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Impact"/>
              </a:rPr>
              <a:t>M4 year</a:t>
            </a:r>
            <a:endParaRPr lang="en-US" sz="2000" dirty="0">
              <a:latin typeface="Impact"/>
            </a:endParaRPr>
          </a:p>
        </p:txBody>
      </p:sp>
      <p:sp>
        <p:nvSpPr>
          <p:cNvPr id="3" name="Content Placeholder 2"/>
          <p:cNvSpPr>
            <a:spLocks noGrp="1"/>
          </p:cNvSpPr>
          <p:nvPr>
            <p:ph idx="1"/>
          </p:nvPr>
        </p:nvSpPr>
        <p:spPr>
          <a:xfrm>
            <a:off x="838200" y="1612561"/>
            <a:ext cx="10515600" cy="4911331"/>
          </a:xfrm>
        </p:spPr>
        <p:txBody>
          <a:bodyPr vert="horz" lIns="91440" tIns="45720" rIns="91440" bIns="45720" rtlCol="0" anchor="t">
            <a:normAutofit fontScale="92500" lnSpcReduction="10000"/>
          </a:bodyPr>
          <a:lstStyle/>
          <a:p>
            <a:r>
              <a:rPr lang="en-US" dirty="0"/>
              <a:t>32-week curriculum plus orientation activities embedded throughout the year</a:t>
            </a:r>
            <a:endParaRPr lang="en-US" dirty="0">
              <a:cs typeface="Arial"/>
            </a:endParaRPr>
          </a:p>
          <a:p>
            <a:r>
              <a:rPr lang="en-US" dirty="0"/>
              <a:t>Orientation: NRMP Match, Advising, ACLS, Practice Step 2 CK</a:t>
            </a:r>
            <a:endParaRPr lang="en-US" dirty="0">
              <a:cs typeface="Arial"/>
            </a:endParaRPr>
          </a:p>
          <a:p>
            <a:r>
              <a:rPr lang="en-US" dirty="0"/>
              <a:t>Specialty Maps with recommended rotations based on Specialty</a:t>
            </a:r>
          </a:p>
          <a:p>
            <a:r>
              <a:rPr lang="en-US" dirty="0"/>
              <a:t> 7 blocks (4 weeks each) </a:t>
            </a:r>
          </a:p>
          <a:p>
            <a:pPr lvl="1"/>
            <a:r>
              <a:rPr lang="en-US" dirty="0"/>
              <a:t>Required Acting Internship (required ICU or ED for most)</a:t>
            </a:r>
            <a:endParaRPr lang="en-US" dirty="0">
              <a:cs typeface="Arial"/>
            </a:endParaRPr>
          </a:p>
          <a:p>
            <a:pPr lvl="1"/>
            <a:r>
              <a:rPr lang="en-US" dirty="0"/>
              <a:t>12 weeks of </a:t>
            </a:r>
            <a:r>
              <a:rPr lang="en-US" dirty="0" err="1"/>
              <a:t>selectives</a:t>
            </a:r>
            <a:endParaRPr lang="en-US" dirty="0" err="1">
              <a:cs typeface="Arial"/>
            </a:endParaRPr>
          </a:p>
          <a:p>
            <a:pPr lvl="1"/>
            <a:r>
              <a:rPr lang="en-US" dirty="0"/>
              <a:t>12 weeks of electives</a:t>
            </a:r>
          </a:p>
          <a:p>
            <a:r>
              <a:rPr lang="en-US" dirty="0"/>
              <a:t>IPM 4 Intensification (4 weeks)</a:t>
            </a:r>
          </a:p>
          <a:p>
            <a:pPr lvl="1"/>
            <a:r>
              <a:rPr lang="en-US" dirty="0"/>
              <a:t>Held after the Match with a goal to produce medical students ready for residency</a:t>
            </a:r>
          </a:p>
          <a:p>
            <a:pPr lvl="1"/>
            <a:r>
              <a:rPr lang="en-US" dirty="0"/>
              <a:t>2 weeks of Core Intensification</a:t>
            </a:r>
          </a:p>
          <a:p>
            <a:pPr lvl="1"/>
            <a:r>
              <a:rPr lang="en-US" dirty="0"/>
              <a:t>2 weeks Specialty Specific Intensification</a:t>
            </a:r>
          </a:p>
          <a:p>
            <a:endParaRPr lang="en-US" dirty="0"/>
          </a:p>
          <a:p>
            <a:endParaRPr lang="en-US" dirty="0"/>
          </a:p>
        </p:txBody>
      </p:sp>
    </p:spTree>
    <p:extLst>
      <p:ext uri="{BB962C8B-B14F-4D97-AF65-F5344CB8AC3E}">
        <p14:creationId xmlns:p14="http://schemas.microsoft.com/office/powerpoint/2010/main" val="19920796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ofsc_ppt_substitute_fonts_wide _ NEW LOGO">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fSC_PPT_Unified_Wide" id="{790933B2-0C32-0348-9D24-A0264B7A0CC5}" vid="{FC5AFAEA-2076-5443-9A1D-6CBB305484D5}"/>
    </a:ext>
  </a:extLst>
</a:theme>
</file>

<file path=ppt/theme/theme2.xml><?xml version="1.0" encoding="utf-8"?>
<a:theme xmlns:a="http://schemas.openxmlformats.org/drawingml/2006/main" name="1_uofsc_ppt_substitute_fonts_wide _ NEW LOGO">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fSC_PPT_Unified_Wide" id="{790933B2-0C32-0348-9D24-A0264B7A0CC5}" vid="{FC5AFAEA-2076-5443-9A1D-6CBB305484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uofsc_ppt_substitute_fonts_wide _ NEW LOGO</Template>
  <TotalTime>3047</TotalTime>
  <Words>3989</Words>
  <Application>Microsoft Office PowerPoint</Application>
  <PresentationFormat>Widescreen</PresentationFormat>
  <Paragraphs>391</Paragraphs>
  <Slides>46</Slides>
  <Notes>4</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uofsc_ppt_substitute_fonts_wide _ NEW LOGO</vt:lpstr>
      <vt:lpstr>1_uofsc_ppt_substitute_fonts_wide _ NEW LOGO</vt:lpstr>
      <vt:lpstr>PowerPoint Presentation</vt:lpstr>
      <vt:lpstr>Content</vt:lpstr>
      <vt:lpstr>Our vision</vt:lpstr>
      <vt:lpstr>Our mission</vt:lpstr>
      <vt:lpstr>Office for Academic Affairs</vt:lpstr>
      <vt:lpstr>Curriculum overview</vt:lpstr>
      <vt:lpstr>Key educational components</vt:lpstr>
      <vt:lpstr>M3 Core clerkships and electives </vt:lpstr>
      <vt:lpstr>M4 year</vt:lpstr>
      <vt:lpstr>Your responsibilities as a faculty member</vt:lpstr>
      <vt:lpstr>Program level objectives</vt:lpstr>
      <vt:lpstr>Objectives for core clerkships, Acting Internships, Selectives, and Electives</vt:lpstr>
      <vt:lpstr>Required clinical experiences for clerkships, Acting Internships, Selectives, and Electives</vt:lpstr>
      <vt:lpstr>Methods of Student Assessment in M3 Core Clerkships </vt:lpstr>
      <vt:lpstr>Introduction to OASIS</vt:lpstr>
      <vt:lpstr>Competency based evaluations</vt:lpstr>
      <vt:lpstr>Competency based evaluations</vt:lpstr>
      <vt:lpstr>Student evaluation completed by faculty</vt:lpstr>
      <vt:lpstr>Summative assessment</vt:lpstr>
      <vt:lpstr>Timeliness of grades</vt:lpstr>
      <vt:lpstr>M3/M4 Student Encounters/logs</vt:lpstr>
      <vt:lpstr>Formative feedback</vt:lpstr>
      <vt:lpstr>faculty Evaluations completed by Students</vt:lpstr>
      <vt:lpstr>PowerPoint Presentation</vt:lpstr>
      <vt:lpstr>Equity, Diversity and inclusion</vt:lpstr>
      <vt:lpstr>Anti-Discrimination policy</vt:lpstr>
      <vt:lpstr>Our commitment</vt:lpstr>
      <vt:lpstr>Policies and Other Important Information</vt:lpstr>
      <vt:lpstr>Attendance Policy</vt:lpstr>
      <vt:lpstr>Duty Hours</vt:lpstr>
      <vt:lpstr>Conflict of interest</vt:lpstr>
      <vt:lpstr>Conduct in educator/learner relationship</vt:lpstr>
      <vt:lpstr>Responsibilities of Medical Educators</vt:lpstr>
      <vt:lpstr>Student Mistreatment</vt:lpstr>
      <vt:lpstr>Reporting student Mistreatment</vt:lpstr>
      <vt:lpstr>professionalism</vt:lpstr>
      <vt:lpstr>Reporting students  on Professionalism</vt:lpstr>
      <vt:lpstr>Supervision policy</vt:lpstr>
      <vt:lpstr>Exposure policies</vt:lpstr>
      <vt:lpstr>The Family and Educational Rights and Privacy Act (FERPA)</vt:lpstr>
      <vt:lpstr>Promotion, appeal and technical standards</vt:lpstr>
      <vt:lpstr>All medical school Policies</vt:lpstr>
      <vt:lpstr>Faculty handbook</vt:lpstr>
      <vt:lpstr>PowerPoint Presentation</vt:lpstr>
      <vt:lpstr>questions</vt:lpstr>
      <vt:lpstr>questions</vt:lpstr>
    </vt:vector>
  </TitlesOfParts>
  <Company>GHS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Kristin Lacey</dc:creator>
  <cp:lastModifiedBy>April Buchanan</cp:lastModifiedBy>
  <cp:revision>533</cp:revision>
  <dcterms:created xsi:type="dcterms:W3CDTF">2019-04-29T18:29:34Z</dcterms:created>
  <dcterms:modified xsi:type="dcterms:W3CDTF">2021-02-18T21:51:05Z</dcterms:modified>
</cp:coreProperties>
</file>