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c.edu/study/colleges_schools/medicine/internal/lcme_accreditation/index.ph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LCME Self-Study Task Force </a:t>
            </a:r>
            <a:endParaRPr lang="en-US" dirty="0"/>
          </a:p>
        </p:txBody>
      </p:sp>
      <p:sp>
        <p:nvSpPr>
          <p:cNvPr id="3" name="Subtitle 2"/>
          <p:cNvSpPr>
            <a:spLocks noGrp="1"/>
          </p:cNvSpPr>
          <p:nvPr>
            <p:ph type="subTitle" idx="1"/>
          </p:nvPr>
        </p:nvSpPr>
        <p:spPr/>
        <p:txBody>
          <a:bodyPr/>
          <a:lstStyle/>
          <a:p>
            <a:r>
              <a:rPr lang="en-US" dirty="0" smtClean="0"/>
              <a:t>September 2023</a:t>
            </a:r>
            <a:endParaRPr lang="en-US" dirty="0"/>
          </a:p>
        </p:txBody>
      </p:sp>
    </p:spTree>
    <p:extLst>
      <p:ext uri="{BB962C8B-B14F-4D97-AF65-F5344CB8AC3E}">
        <p14:creationId xmlns:p14="http://schemas.microsoft.com/office/powerpoint/2010/main" val="3841963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for Self-study 4</a:t>
            </a:r>
            <a:endParaRPr lang="en-US" dirty="0"/>
          </a:p>
        </p:txBody>
      </p:sp>
      <p:sp>
        <p:nvSpPr>
          <p:cNvPr id="3" name="Content Placeholder 2"/>
          <p:cNvSpPr>
            <a:spLocks noGrp="1"/>
          </p:cNvSpPr>
          <p:nvPr>
            <p:ph idx="1"/>
          </p:nvPr>
        </p:nvSpPr>
        <p:spPr/>
        <p:txBody>
          <a:bodyPr/>
          <a:lstStyle/>
          <a:p>
            <a:r>
              <a:rPr lang="en-US" dirty="0" smtClean="0"/>
              <a:t>January 2025</a:t>
            </a:r>
          </a:p>
          <a:p>
            <a:pPr lvl="1"/>
            <a:r>
              <a:rPr lang="en-US" dirty="0" smtClean="0"/>
              <a:t>Prep faculty, students and residents for site visit.  Hold mock site visit.</a:t>
            </a:r>
          </a:p>
          <a:p>
            <a:r>
              <a:rPr lang="en-US" dirty="0" smtClean="0"/>
              <a:t>February 2-5, 2025</a:t>
            </a:r>
          </a:p>
          <a:p>
            <a:pPr lvl="1"/>
            <a:r>
              <a:rPr lang="en-US" dirty="0" smtClean="0"/>
              <a:t>Site visit starts with a Sunday evening meeting with the Dean and concludes with a midday meeting with the Dean on Wednesday.</a:t>
            </a:r>
            <a:endParaRPr lang="en-US" dirty="0"/>
          </a:p>
        </p:txBody>
      </p:sp>
    </p:spTree>
    <p:extLst>
      <p:ext uri="{BB962C8B-B14F-4D97-AF65-F5344CB8AC3E}">
        <p14:creationId xmlns:p14="http://schemas.microsoft.com/office/powerpoint/2010/main" val="234923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LCME Accreditation Process</a:t>
            </a:r>
            <a:endParaRPr lang="en-US" dirty="0"/>
          </a:p>
        </p:txBody>
      </p:sp>
      <p:sp>
        <p:nvSpPr>
          <p:cNvPr id="3" name="Content Placeholder 2"/>
          <p:cNvSpPr>
            <a:spLocks noGrp="1"/>
          </p:cNvSpPr>
          <p:nvPr>
            <p:ph idx="1"/>
          </p:nvPr>
        </p:nvSpPr>
        <p:spPr/>
        <p:txBody>
          <a:bodyPr>
            <a:normAutofit lnSpcReduction="10000"/>
          </a:bodyPr>
          <a:lstStyle/>
          <a:p>
            <a:r>
              <a:rPr lang="en-US" dirty="0" smtClean="0"/>
              <a:t>8 year cycle  </a:t>
            </a:r>
          </a:p>
          <a:p>
            <a:r>
              <a:rPr lang="en-US" dirty="0" smtClean="0"/>
              <a:t>Begins with a year long self-study process which comprises the completion of a Data Collection Instrument (DCI) and Independent Student Analysis (ISA) which along with a self-study summary report are sent to the LCME 3 months prior to a 2 ½ day site visit (February 2-5, 2025)</a:t>
            </a:r>
          </a:p>
          <a:p>
            <a:r>
              <a:rPr lang="en-US" dirty="0" smtClean="0"/>
              <a:t>Last site visit in February 2017 the LCME found five of the 93 elements to be satisfactory with monitoring and 11 elements unsatisfactory</a:t>
            </a:r>
          </a:p>
          <a:p>
            <a:r>
              <a:rPr lang="en-US" dirty="0" smtClean="0"/>
              <a:t>Status reports were submitted to the LCME yearly on elements that were satisfactory with monitoring and unsatisfactory</a:t>
            </a:r>
          </a:p>
          <a:p>
            <a:r>
              <a:rPr lang="en-US" dirty="0" smtClean="0"/>
              <a:t>As of March 2023, one element is still satisfactory with monitoring (oversight of extramural electives) and two are unsatisfactory (research opportunities and career advising)</a:t>
            </a:r>
          </a:p>
          <a:p>
            <a:endParaRPr lang="en-US" dirty="0"/>
          </a:p>
        </p:txBody>
      </p:sp>
    </p:spTree>
    <p:extLst>
      <p:ext uri="{BB962C8B-B14F-4D97-AF65-F5344CB8AC3E}">
        <p14:creationId xmlns:p14="http://schemas.microsoft.com/office/powerpoint/2010/main" val="1593547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Self-study Process</a:t>
            </a:r>
            <a:endParaRPr lang="en-US" dirty="0"/>
          </a:p>
        </p:txBody>
      </p:sp>
      <p:sp>
        <p:nvSpPr>
          <p:cNvPr id="3" name="Content Placeholder 2"/>
          <p:cNvSpPr>
            <a:spLocks noGrp="1"/>
          </p:cNvSpPr>
          <p:nvPr>
            <p:ph idx="1"/>
          </p:nvPr>
        </p:nvSpPr>
        <p:spPr/>
        <p:txBody>
          <a:bodyPr/>
          <a:lstStyle/>
          <a:p>
            <a:r>
              <a:rPr lang="en-US" dirty="0" smtClean="0"/>
              <a:t>Self-study Task Force is responsible for preparing the final self-study summary report coordinated by Faculty Accreditation Lead (FAL) based on the information submitted in the DCI and ISA.</a:t>
            </a:r>
          </a:p>
          <a:p>
            <a:r>
              <a:rPr lang="en-US" dirty="0" smtClean="0"/>
              <a:t>Task Force should represent the broad constituencies of the SOM and include representatives from the following groups: SOM administrators, department chairs, junior/senior faculty, medical students, alumni in local residency programs, and clinical affiliates.</a:t>
            </a:r>
          </a:p>
          <a:p>
            <a:r>
              <a:rPr lang="en-US" dirty="0" smtClean="0"/>
              <a:t>A Self-study Steering committee was formed in May to oversee the work of the self-study committees and insure the process stays on track.  Members include: M. Foertsch, A. Gandy, C. Nichols, D. Payne, D. Ray, R. Riley, J. Thornhill, and E. Williams and represent keys areas of administration, medical education, and student services. </a:t>
            </a:r>
            <a:endParaRPr lang="en-US" dirty="0"/>
          </a:p>
        </p:txBody>
      </p:sp>
    </p:spTree>
    <p:extLst>
      <p:ext uri="{BB962C8B-B14F-4D97-AF65-F5344CB8AC3E}">
        <p14:creationId xmlns:p14="http://schemas.microsoft.com/office/powerpoint/2010/main" val="3770051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Self-Study Task Force Charge/Report</a:t>
            </a:r>
            <a:endParaRPr lang="en-US" dirty="0"/>
          </a:p>
        </p:txBody>
      </p:sp>
      <p:sp>
        <p:nvSpPr>
          <p:cNvPr id="3" name="Content Placeholder 2"/>
          <p:cNvSpPr>
            <a:spLocks noGrp="1"/>
          </p:cNvSpPr>
          <p:nvPr>
            <p:ph idx="1"/>
          </p:nvPr>
        </p:nvSpPr>
        <p:spPr/>
        <p:txBody>
          <a:bodyPr/>
          <a:lstStyle/>
          <a:p>
            <a:r>
              <a:rPr lang="en-US" dirty="0" smtClean="0"/>
              <a:t>The Self-Study Task Force is responsible for conducting the self-study, supported by the FAL.  Using their knowledge of the intent of the LCME accreditation elements, task force members should review the DCI, the ISA report, and other sources to create the final set of strengths, challenges/concerns about performance related to the elements, and strategies to address identified concerns.</a:t>
            </a:r>
          </a:p>
          <a:p>
            <a:r>
              <a:rPr lang="en-US" dirty="0" smtClean="0"/>
              <a:t>The self-study summary report should be evidence-based and if written by a subset of the task force, the full task force should review it and must affirm that they agree with its conclusions</a:t>
            </a:r>
            <a:r>
              <a:rPr lang="en-US" dirty="0" smtClean="0"/>
              <a:t>.</a:t>
            </a:r>
          </a:p>
          <a:p>
            <a:r>
              <a:rPr lang="en-US" dirty="0" smtClean="0"/>
              <a:t>SOM Accreditation Webpage</a:t>
            </a:r>
          </a:p>
          <a:p>
            <a:pPr lvl="1"/>
            <a:r>
              <a:rPr lang="en-US">
                <a:hlinkClick r:id="rId2"/>
              </a:rPr>
              <a:t>https</a:t>
            </a:r>
            <a:r>
              <a:rPr lang="en-US">
                <a:hlinkClick r:id="rId2"/>
              </a:rPr>
              <a:t>://</a:t>
            </a:r>
            <a:r>
              <a:rPr lang="en-US" smtClean="0">
                <a:hlinkClick r:id="rId2"/>
              </a:rPr>
              <a:t>www.sc.edu/study/colleges_schools/medicine/internal/lcme_accreditation/index.php</a:t>
            </a:r>
            <a:endParaRPr lang="en-US" smtClean="0"/>
          </a:p>
          <a:p>
            <a:pPr lvl="1"/>
            <a:endParaRPr lang="en-US" dirty="0"/>
          </a:p>
        </p:txBody>
      </p:sp>
    </p:spTree>
    <p:extLst>
      <p:ext uri="{BB962C8B-B14F-4D97-AF65-F5344CB8AC3E}">
        <p14:creationId xmlns:p14="http://schemas.microsoft.com/office/powerpoint/2010/main" val="3360015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Self-study Committees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There will be five self-study committees reporting to the Self-study Task Force whose main responsibility with be the completion and analysis of specific sections of the DCI.  </a:t>
            </a:r>
          </a:p>
          <a:p>
            <a:r>
              <a:rPr lang="en-US" dirty="0" smtClean="0"/>
              <a:t>The Self-study Committees are: </a:t>
            </a:r>
          </a:p>
          <a:p>
            <a:pPr lvl="1"/>
            <a:r>
              <a:rPr lang="en-US" dirty="0" smtClean="0"/>
              <a:t>Governance, Administration and Resources (Standards 1, 2 and 5)</a:t>
            </a:r>
          </a:p>
          <a:p>
            <a:pPr lvl="2"/>
            <a:r>
              <a:rPr lang="en-US" dirty="0" smtClean="0"/>
              <a:t>Co-chairs: Mr. D. Payne and Dr. C. Taylor</a:t>
            </a:r>
          </a:p>
          <a:p>
            <a:pPr lvl="1"/>
            <a:r>
              <a:rPr lang="en-US" dirty="0" smtClean="0"/>
              <a:t>Academic and Learning Environments (Standard 3)</a:t>
            </a:r>
          </a:p>
          <a:p>
            <a:pPr lvl="2"/>
            <a:r>
              <a:rPr lang="en-US" dirty="0" smtClean="0"/>
              <a:t>Co-chairs: Dr. C. Carter and Dr. M. Orr</a:t>
            </a:r>
          </a:p>
          <a:p>
            <a:pPr lvl="1"/>
            <a:r>
              <a:rPr lang="en-US" dirty="0" smtClean="0"/>
              <a:t>Medical Education Program/Curriculum (Standards 6, 7, 8 and 9)</a:t>
            </a:r>
          </a:p>
          <a:p>
            <a:pPr lvl="2"/>
            <a:r>
              <a:rPr lang="en-US" dirty="0" smtClean="0"/>
              <a:t>Co-chairs: Dr. A. Gandy and Dr. C. Nichols</a:t>
            </a:r>
          </a:p>
          <a:p>
            <a:pPr lvl="1"/>
            <a:r>
              <a:rPr lang="en-US" dirty="0" smtClean="0"/>
              <a:t>Faculty (Standard 4)</a:t>
            </a:r>
          </a:p>
          <a:p>
            <a:pPr lvl="2"/>
            <a:r>
              <a:rPr lang="en-US" dirty="0" smtClean="0"/>
              <a:t>Co-chairs: Dr. W. Carver and Dr. S. Weissman</a:t>
            </a:r>
          </a:p>
          <a:p>
            <a:pPr lvl="1"/>
            <a:r>
              <a:rPr lang="en-US" dirty="0" smtClean="0"/>
              <a:t>Medical Student Experience (Standards 10, 11 and 12)</a:t>
            </a:r>
          </a:p>
          <a:p>
            <a:pPr lvl="2"/>
            <a:r>
              <a:rPr lang="en-US" dirty="0" smtClean="0"/>
              <a:t>Co-chairs: Dr. Dr. Ray and Dr. E. Williams</a:t>
            </a:r>
            <a:endParaRPr lang="en-US" dirty="0"/>
          </a:p>
        </p:txBody>
      </p:sp>
    </p:spTree>
    <p:extLst>
      <p:ext uri="{BB962C8B-B14F-4D97-AF65-F5344CB8AC3E}">
        <p14:creationId xmlns:p14="http://schemas.microsoft.com/office/powerpoint/2010/main" val="3020919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Student Analysis</a:t>
            </a:r>
            <a:endParaRPr lang="en-US" dirty="0"/>
          </a:p>
        </p:txBody>
      </p:sp>
      <p:sp>
        <p:nvSpPr>
          <p:cNvPr id="3" name="Content Placeholder 2"/>
          <p:cNvSpPr>
            <a:spLocks noGrp="1"/>
          </p:cNvSpPr>
          <p:nvPr>
            <p:ph idx="1"/>
          </p:nvPr>
        </p:nvSpPr>
        <p:spPr/>
        <p:txBody>
          <a:bodyPr/>
          <a:lstStyle/>
          <a:p>
            <a:r>
              <a:rPr lang="en-US" dirty="0" smtClean="0"/>
              <a:t>An additional committee comprised of 20 medical students will be charged with developing (LCME provides a template) and administering a school wide survey, compiling the data, and submitting their own independent analysis of their findings.</a:t>
            </a:r>
          </a:p>
          <a:p>
            <a:r>
              <a:rPr lang="en-US" dirty="0" smtClean="0"/>
              <a:t>Co-chairs: Mr. Brice Smoker, M-IV and Ms. Kendall Stalls, M-II</a:t>
            </a:r>
            <a:endParaRPr lang="en-US" dirty="0"/>
          </a:p>
        </p:txBody>
      </p:sp>
    </p:spTree>
    <p:extLst>
      <p:ext uri="{BB962C8B-B14F-4D97-AF65-F5344CB8AC3E}">
        <p14:creationId xmlns:p14="http://schemas.microsoft.com/office/powerpoint/2010/main" val="2785221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for Self-study</a:t>
            </a:r>
            <a:endParaRPr lang="en-US" dirty="0"/>
          </a:p>
        </p:txBody>
      </p:sp>
      <p:sp>
        <p:nvSpPr>
          <p:cNvPr id="3" name="Content Placeholder 2"/>
          <p:cNvSpPr>
            <a:spLocks noGrp="1"/>
          </p:cNvSpPr>
          <p:nvPr>
            <p:ph idx="1"/>
          </p:nvPr>
        </p:nvSpPr>
        <p:spPr/>
        <p:txBody>
          <a:bodyPr>
            <a:normAutofit fontScale="92500"/>
          </a:bodyPr>
          <a:lstStyle/>
          <a:p>
            <a:r>
              <a:rPr lang="en-US" b="1" dirty="0" smtClean="0"/>
              <a:t>August 2023</a:t>
            </a:r>
          </a:p>
          <a:p>
            <a:pPr lvl="1"/>
            <a:r>
              <a:rPr lang="en-US" dirty="0" smtClean="0"/>
              <a:t>Appoint members of the </a:t>
            </a:r>
            <a:r>
              <a:rPr lang="en-US" b="1" dirty="0" smtClean="0"/>
              <a:t>Self-study Task Force</a:t>
            </a:r>
            <a:r>
              <a:rPr lang="en-US" dirty="0" smtClean="0"/>
              <a:t>, self-study committees, and student independent analysis committee.  (Self-study Steering Committee)</a:t>
            </a:r>
          </a:p>
          <a:p>
            <a:pPr lvl="1"/>
            <a:r>
              <a:rPr lang="en-US" dirty="0" smtClean="0"/>
              <a:t>Consider Faculty and Student Town Halls to kick off and explain the self-study process</a:t>
            </a:r>
          </a:p>
          <a:p>
            <a:r>
              <a:rPr lang="en-US" b="1" dirty="0" smtClean="0"/>
              <a:t>September 2023</a:t>
            </a:r>
          </a:p>
          <a:p>
            <a:pPr lvl="1"/>
            <a:r>
              <a:rPr lang="en-US" b="1" dirty="0" smtClean="0"/>
              <a:t>Task Force </a:t>
            </a:r>
            <a:r>
              <a:rPr lang="en-US" dirty="0" smtClean="0"/>
              <a:t>meets to review self-study process.  Self-study committees begin meeting.</a:t>
            </a:r>
          </a:p>
          <a:p>
            <a:pPr lvl="1"/>
            <a:r>
              <a:rPr lang="en-US" dirty="0" smtClean="0"/>
              <a:t>Student self-study committee meets to review charge and begin work on student survey.</a:t>
            </a:r>
          </a:p>
          <a:p>
            <a:r>
              <a:rPr lang="en-US" b="1" dirty="0" smtClean="0"/>
              <a:t>January 2024</a:t>
            </a:r>
          </a:p>
          <a:p>
            <a:pPr lvl="1"/>
            <a:r>
              <a:rPr lang="en-US" dirty="0" smtClean="0"/>
              <a:t>Student survey distributed to student body along with second student town hall to explain the importance of the survey and answer questions/define terms.</a:t>
            </a:r>
          </a:p>
          <a:p>
            <a:pPr lvl="1"/>
            <a:r>
              <a:rPr lang="en-US" b="1" dirty="0" smtClean="0"/>
              <a:t>Task Force </a:t>
            </a:r>
            <a:r>
              <a:rPr lang="en-US" dirty="0" smtClean="0"/>
              <a:t>meets to receive updates from co-chairs on self-study committees progress.</a:t>
            </a:r>
            <a:endParaRPr lang="en-US" dirty="0"/>
          </a:p>
        </p:txBody>
      </p:sp>
    </p:spTree>
    <p:extLst>
      <p:ext uri="{BB962C8B-B14F-4D97-AF65-F5344CB8AC3E}">
        <p14:creationId xmlns:p14="http://schemas.microsoft.com/office/powerpoint/2010/main" val="3643858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for Self-study 2</a:t>
            </a:r>
            <a:endParaRPr lang="en-US" dirty="0"/>
          </a:p>
        </p:txBody>
      </p:sp>
      <p:sp>
        <p:nvSpPr>
          <p:cNvPr id="3" name="Content Placeholder 2"/>
          <p:cNvSpPr>
            <a:spLocks noGrp="1"/>
          </p:cNvSpPr>
          <p:nvPr>
            <p:ph idx="1"/>
          </p:nvPr>
        </p:nvSpPr>
        <p:spPr/>
        <p:txBody>
          <a:bodyPr/>
          <a:lstStyle/>
          <a:p>
            <a:r>
              <a:rPr lang="en-US" dirty="0" smtClean="0"/>
              <a:t>March 2024</a:t>
            </a:r>
          </a:p>
          <a:p>
            <a:pPr lvl="1"/>
            <a:r>
              <a:rPr lang="en-US" dirty="0" smtClean="0"/>
              <a:t>Student survey data compiled and send to FAL/self-study committees</a:t>
            </a:r>
          </a:p>
          <a:p>
            <a:pPr lvl="1"/>
            <a:r>
              <a:rPr lang="en-US" dirty="0" smtClean="0"/>
              <a:t>Student self-study committee begins their analysis of the data</a:t>
            </a:r>
          </a:p>
          <a:p>
            <a:pPr lvl="1"/>
            <a:r>
              <a:rPr lang="en-US" dirty="0" smtClean="0"/>
              <a:t>Self-study committee review/analyze the ISA data and incorporate it into the relevant sections of the DCI </a:t>
            </a:r>
          </a:p>
          <a:p>
            <a:r>
              <a:rPr lang="en-US" b="1" dirty="0" smtClean="0"/>
              <a:t>May 2024</a:t>
            </a:r>
          </a:p>
          <a:p>
            <a:pPr lvl="1"/>
            <a:r>
              <a:rPr lang="en-US" dirty="0" smtClean="0"/>
              <a:t>Student self-study committee completes and submits their final ISA report to FAL and Self-study Task Force for review</a:t>
            </a:r>
          </a:p>
          <a:p>
            <a:pPr lvl="1"/>
            <a:r>
              <a:rPr lang="en-US" dirty="0" smtClean="0"/>
              <a:t>Self-study committees submit their completed DCI to the </a:t>
            </a:r>
            <a:r>
              <a:rPr lang="en-US" b="1" dirty="0" smtClean="0"/>
              <a:t>Self-study Task Force</a:t>
            </a:r>
            <a:endParaRPr lang="en-US" b="1" dirty="0"/>
          </a:p>
        </p:txBody>
      </p:sp>
    </p:spTree>
    <p:extLst>
      <p:ext uri="{BB962C8B-B14F-4D97-AF65-F5344CB8AC3E}">
        <p14:creationId xmlns:p14="http://schemas.microsoft.com/office/powerpoint/2010/main" val="3776248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for Self-study 3</a:t>
            </a:r>
            <a:endParaRPr lang="en-US" dirty="0"/>
          </a:p>
        </p:txBody>
      </p:sp>
      <p:sp>
        <p:nvSpPr>
          <p:cNvPr id="3" name="Content Placeholder 2"/>
          <p:cNvSpPr>
            <a:spLocks noGrp="1"/>
          </p:cNvSpPr>
          <p:nvPr>
            <p:ph idx="1"/>
          </p:nvPr>
        </p:nvSpPr>
        <p:spPr/>
        <p:txBody>
          <a:bodyPr/>
          <a:lstStyle/>
          <a:p>
            <a:r>
              <a:rPr lang="en-US" b="1" dirty="0" smtClean="0"/>
              <a:t>June 2024</a:t>
            </a:r>
          </a:p>
          <a:p>
            <a:pPr lvl="1"/>
            <a:r>
              <a:rPr lang="en-US" b="1" dirty="0" smtClean="0"/>
              <a:t>Self-study Task Force </a:t>
            </a:r>
            <a:r>
              <a:rPr lang="en-US" dirty="0" smtClean="0"/>
              <a:t>review and analyze data submitted from the DCI and ISA.  Begin preparation of self-study summary report.  Develop plans and implement changes to correct issues identified in the self-study process</a:t>
            </a:r>
          </a:p>
          <a:p>
            <a:r>
              <a:rPr lang="en-US" dirty="0" smtClean="0"/>
              <a:t>September 2024</a:t>
            </a:r>
          </a:p>
          <a:p>
            <a:pPr lvl="1"/>
            <a:r>
              <a:rPr lang="en-US" dirty="0" smtClean="0"/>
              <a:t>FAL and Dean update DCI (2024 Graduation Questionnaire), DCI appendices, and </a:t>
            </a:r>
            <a:r>
              <a:rPr lang="en-US" b="1" dirty="0" smtClean="0"/>
              <a:t>self-study summary report </a:t>
            </a:r>
            <a:r>
              <a:rPr lang="en-US" dirty="0" smtClean="0"/>
              <a:t>with current information.</a:t>
            </a:r>
          </a:p>
          <a:p>
            <a:pPr lvl="1"/>
            <a:r>
              <a:rPr lang="en-US" dirty="0" smtClean="0"/>
              <a:t>Global review of survey package for consistency and accuracy</a:t>
            </a:r>
          </a:p>
          <a:p>
            <a:r>
              <a:rPr lang="en-US" dirty="0" smtClean="0"/>
              <a:t>November 2024</a:t>
            </a:r>
          </a:p>
          <a:p>
            <a:pPr lvl="1"/>
            <a:r>
              <a:rPr lang="en-US" dirty="0" smtClean="0"/>
              <a:t>Survey package (DCI, ISA, </a:t>
            </a:r>
            <a:r>
              <a:rPr lang="en-US" b="1" dirty="0" smtClean="0"/>
              <a:t>Self-study Summary</a:t>
            </a:r>
            <a:r>
              <a:rPr lang="en-US" dirty="0" smtClean="0"/>
              <a:t>) submitted to LCME</a:t>
            </a:r>
            <a:endParaRPr lang="en-US" dirty="0"/>
          </a:p>
        </p:txBody>
      </p:sp>
    </p:spTree>
    <p:extLst>
      <p:ext uri="{BB962C8B-B14F-4D97-AF65-F5344CB8AC3E}">
        <p14:creationId xmlns:p14="http://schemas.microsoft.com/office/powerpoint/2010/main" val="2358706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114</TotalTime>
  <Words>915</Words>
  <Application>Microsoft Office PowerPoint</Application>
  <PresentationFormat>Widescreen</PresentationFormat>
  <Paragraphs>64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LCME Self-Study Task Force </vt:lpstr>
      <vt:lpstr>LCME Accreditation Process</vt:lpstr>
      <vt:lpstr>Self-study Process</vt:lpstr>
      <vt:lpstr>Self-Study Task Force Charge/Report</vt:lpstr>
      <vt:lpstr>Self-study Committees</vt:lpstr>
      <vt:lpstr>Independent Student Analysis</vt:lpstr>
      <vt:lpstr>Timeline for Self-study</vt:lpstr>
      <vt:lpstr>Timeline for Self-study 2</vt:lpstr>
      <vt:lpstr>Timeline for Self-study 3</vt:lpstr>
      <vt:lpstr>Timeline for Self-study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LCME Self-study</dc:title>
  <dc:creator>Joshua T. Thornhill</dc:creator>
  <cp:lastModifiedBy>Joshua T. Thornhill</cp:lastModifiedBy>
  <cp:revision>17</cp:revision>
  <dcterms:created xsi:type="dcterms:W3CDTF">2023-06-02T18:21:20Z</dcterms:created>
  <dcterms:modified xsi:type="dcterms:W3CDTF">2023-09-12T15:38:41Z</dcterms:modified>
</cp:coreProperties>
</file>