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303" r:id="rId4"/>
    <p:sldId id="302" r:id="rId5"/>
    <p:sldId id="259" r:id="rId6"/>
    <p:sldId id="260" r:id="rId7"/>
    <p:sldId id="261" r:id="rId8"/>
    <p:sldId id="262" r:id="rId9"/>
    <p:sldId id="263" r:id="rId10"/>
    <p:sldId id="264" r:id="rId11"/>
    <p:sldId id="29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1" r:id="rId21"/>
    <p:sldId id="274" r:id="rId22"/>
    <p:sldId id="275" r:id="rId23"/>
    <p:sldId id="276" r:id="rId24"/>
    <p:sldId id="300" r:id="rId25"/>
    <p:sldId id="277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8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EC015-9E30-EB44-AF13-4B5135B728D9}" v="1" dt="2021-01-11T04:08:12.58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DD"/>
          </a:solidFill>
        </a:fill>
      </a:tcStyle>
    </a:wholeTbl>
    <a:band2H>
      <a:tcTxStyle/>
      <a:tcStyle>
        <a:tcBdr/>
        <a:fill>
          <a:solidFill>
            <a:srgbClr val="E6EA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C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80"/>
              </a:solidFill>
              <a:prstDash val="solid"/>
              <a:round/>
            </a:ln>
          </a:top>
          <a:bottom>
            <a:ln w="25400" cap="flat">
              <a:solidFill>
                <a:srgbClr val="00008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80"/>
              </a:solidFill>
              <a:prstDash val="solid"/>
              <a:round/>
            </a:ln>
          </a:top>
          <a:bottom>
            <a:ln w="25400" cap="flat">
              <a:solidFill>
                <a:srgbClr val="00008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D7"/>
          </a:solidFill>
        </a:fill>
      </a:tcStyle>
    </a:wholeTbl>
    <a:band2H>
      <a:tcTxStyle/>
      <a:tcStyle>
        <a:tcBdr/>
        <a:fill>
          <a:solidFill>
            <a:srgbClr val="E6E6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8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8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80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000080"/>
              </a:solidFill>
              <a:prstDash val="solid"/>
              <a:round/>
            </a:ln>
          </a:left>
          <a:right>
            <a:ln w="12700" cap="flat">
              <a:solidFill>
                <a:srgbClr val="000080"/>
              </a:solidFill>
              <a:prstDash val="solid"/>
              <a:round/>
            </a:ln>
          </a:right>
          <a:top>
            <a:ln w="12700" cap="flat">
              <a:solidFill>
                <a:srgbClr val="000080"/>
              </a:solidFill>
              <a:prstDash val="solid"/>
              <a:round/>
            </a:ln>
          </a:top>
          <a:bottom>
            <a:ln w="12700" cap="flat">
              <a:solidFill>
                <a:srgbClr val="000080"/>
              </a:solidFill>
              <a:prstDash val="solid"/>
              <a:round/>
            </a:ln>
          </a:bottom>
          <a:insideH>
            <a:ln w="12700" cap="flat">
              <a:solidFill>
                <a:srgbClr val="000080"/>
              </a:solidFill>
              <a:prstDash val="solid"/>
              <a:round/>
            </a:ln>
          </a:insideH>
          <a:insideV>
            <a:ln w="12700" cap="flat">
              <a:solidFill>
                <a:srgbClr val="000080"/>
              </a:solidFill>
              <a:prstDash val="solid"/>
              <a:round/>
            </a:ln>
          </a:insideV>
        </a:tcBdr>
        <a:fill>
          <a:solidFill>
            <a:srgbClr val="00008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000080"/>
              </a:solidFill>
              <a:prstDash val="solid"/>
              <a:round/>
            </a:ln>
          </a:left>
          <a:right>
            <a:ln w="12700" cap="flat">
              <a:solidFill>
                <a:srgbClr val="000080"/>
              </a:solidFill>
              <a:prstDash val="solid"/>
              <a:round/>
            </a:ln>
          </a:right>
          <a:top>
            <a:ln w="12700" cap="flat">
              <a:solidFill>
                <a:srgbClr val="000080"/>
              </a:solidFill>
              <a:prstDash val="solid"/>
              <a:round/>
            </a:ln>
          </a:top>
          <a:bottom>
            <a:ln w="12700" cap="flat">
              <a:solidFill>
                <a:srgbClr val="000080"/>
              </a:solidFill>
              <a:prstDash val="solid"/>
              <a:round/>
            </a:ln>
          </a:bottom>
          <a:insideH>
            <a:ln w="12700" cap="flat">
              <a:solidFill>
                <a:srgbClr val="000080"/>
              </a:solidFill>
              <a:prstDash val="solid"/>
              <a:round/>
            </a:ln>
          </a:insideH>
          <a:insideV>
            <a:ln w="12700" cap="flat">
              <a:solidFill>
                <a:srgbClr val="000080"/>
              </a:solidFill>
              <a:prstDash val="solid"/>
              <a:round/>
            </a:ln>
          </a:insideV>
        </a:tcBdr>
        <a:fill>
          <a:solidFill>
            <a:srgbClr val="00008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000080"/>
              </a:solidFill>
              <a:prstDash val="solid"/>
              <a:round/>
            </a:ln>
          </a:left>
          <a:right>
            <a:ln w="12700" cap="flat">
              <a:solidFill>
                <a:srgbClr val="000080"/>
              </a:solidFill>
              <a:prstDash val="solid"/>
              <a:round/>
            </a:ln>
          </a:right>
          <a:top>
            <a:ln w="50800" cap="flat">
              <a:solidFill>
                <a:srgbClr val="000080"/>
              </a:solidFill>
              <a:prstDash val="solid"/>
              <a:round/>
            </a:ln>
          </a:top>
          <a:bottom>
            <a:ln w="12700" cap="flat">
              <a:solidFill>
                <a:srgbClr val="000080"/>
              </a:solidFill>
              <a:prstDash val="solid"/>
              <a:round/>
            </a:ln>
          </a:bottom>
          <a:insideH>
            <a:ln w="12700" cap="flat">
              <a:solidFill>
                <a:srgbClr val="000080"/>
              </a:solidFill>
              <a:prstDash val="solid"/>
              <a:round/>
            </a:ln>
          </a:insideH>
          <a:insideV>
            <a:ln w="12700" cap="flat">
              <a:solidFill>
                <a:srgbClr val="00008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80"/>
      </a:tcTxStyle>
      <a:tcStyle>
        <a:tcBdr>
          <a:left>
            <a:ln w="12700" cap="flat">
              <a:solidFill>
                <a:srgbClr val="000080"/>
              </a:solidFill>
              <a:prstDash val="solid"/>
              <a:round/>
            </a:ln>
          </a:left>
          <a:right>
            <a:ln w="12700" cap="flat">
              <a:solidFill>
                <a:srgbClr val="000080"/>
              </a:solidFill>
              <a:prstDash val="solid"/>
              <a:round/>
            </a:ln>
          </a:right>
          <a:top>
            <a:ln w="12700" cap="flat">
              <a:solidFill>
                <a:srgbClr val="000080"/>
              </a:solidFill>
              <a:prstDash val="solid"/>
              <a:round/>
            </a:ln>
          </a:top>
          <a:bottom>
            <a:ln w="25400" cap="flat">
              <a:solidFill>
                <a:srgbClr val="000080"/>
              </a:solidFill>
              <a:prstDash val="solid"/>
              <a:round/>
            </a:ln>
          </a:bottom>
          <a:insideH>
            <a:ln w="12700" cap="flat">
              <a:solidFill>
                <a:srgbClr val="000080"/>
              </a:solidFill>
              <a:prstDash val="solid"/>
              <a:round/>
            </a:ln>
          </a:insideH>
          <a:insideV>
            <a:ln w="12700" cap="flat">
              <a:solidFill>
                <a:srgbClr val="00008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"/>
          <p:cNvSpPr/>
          <p:nvPr/>
        </p:nvSpPr>
        <p:spPr>
          <a:xfrm>
            <a:off x="1211262" y="1189037"/>
            <a:ext cx="7931151" cy="1279526"/>
          </a:xfrm>
          <a:prstGeom prst="rect">
            <a:avLst/>
          </a:prstGeom>
          <a:solidFill>
            <a:schemeClr val="accent2">
              <a:alpha val="5019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/>
            </a:pPr>
            <a:endParaRPr/>
          </a:p>
        </p:txBody>
      </p:sp>
      <p:grpSp>
        <p:nvGrpSpPr>
          <p:cNvPr id="65" name="Group"/>
          <p:cNvGrpSpPr/>
          <p:nvPr/>
        </p:nvGrpSpPr>
        <p:grpSpPr>
          <a:xfrm>
            <a:off x="495592" y="1263319"/>
            <a:ext cx="5306429" cy="5245762"/>
            <a:chOff x="0" y="0"/>
            <a:chExt cx="5306427" cy="5245761"/>
          </a:xfrm>
        </p:grpSpPr>
        <p:sp>
          <p:nvSpPr>
            <p:cNvPr id="57" name="Denim"/>
            <p:cNvSpPr/>
            <p:nvPr/>
          </p:nvSpPr>
          <p:spPr>
            <a:xfrm rot="12360000">
              <a:off x="647407" y="682955"/>
              <a:ext cx="4011614" cy="3879851"/>
            </a:xfrm>
            <a:prstGeom prst="diamond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58" name="Rectangle"/>
            <p:cNvSpPr/>
            <p:nvPr/>
          </p:nvSpPr>
          <p:spPr>
            <a:xfrm rot="12360000">
              <a:off x="3087622" y="2714955"/>
              <a:ext cx="1019371" cy="439739"/>
            </a:xfrm>
            <a:prstGeom prst="rect">
              <a:avLst/>
            </a:prstGeom>
            <a:solidFill>
              <a:srgbClr val="5E6FD4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1000"/>
                </a:spcBef>
                <a:defRPr sz="1800"/>
              </a:pPr>
              <a:endParaRPr/>
            </a:p>
          </p:txBody>
        </p:sp>
        <p:sp>
          <p:nvSpPr>
            <p:cNvPr id="59" name="Oval"/>
            <p:cNvSpPr/>
            <p:nvPr/>
          </p:nvSpPr>
          <p:spPr>
            <a:xfrm rot="12360000">
              <a:off x="1585227" y="2821318"/>
              <a:ext cx="895479" cy="828676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1000"/>
                </a:spcBef>
                <a:defRPr sz="1800"/>
              </a:pPr>
              <a:endParaRPr/>
            </a:p>
          </p:txBody>
        </p:sp>
        <p:sp>
          <p:nvSpPr>
            <p:cNvPr id="60" name="Rectangle"/>
            <p:cNvSpPr/>
            <p:nvPr/>
          </p:nvSpPr>
          <p:spPr>
            <a:xfrm rot="12360000">
              <a:off x="3282086" y="2006930"/>
              <a:ext cx="677490" cy="127001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1000"/>
                </a:spcBef>
                <a:defRPr sz="1800"/>
              </a:pPr>
              <a:endParaRPr/>
            </a:p>
          </p:txBody>
        </p:sp>
        <p:sp>
          <p:nvSpPr>
            <p:cNvPr id="61" name="Rectangle"/>
            <p:cNvSpPr/>
            <p:nvPr/>
          </p:nvSpPr>
          <p:spPr>
            <a:xfrm rot="12360000">
              <a:off x="2582642" y="3611893"/>
              <a:ext cx="697877" cy="12858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1000"/>
                </a:spcBef>
                <a:defRPr sz="1800"/>
              </a:pPr>
              <a:endParaRPr/>
            </a:p>
          </p:txBody>
        </p:sp>
        <p:sp>
          <p:nvSpPr>
            <p:cNvPr id="62" name="Shape"/>
            <p:cNvSpPr/>
            <p:nvPr/>
          </p:nvSpPr>
          <p:spPr>
            <a:xfrm rot="10485000">
              <a:off x="1539748" y="2310143"/>
              <a:ext cx="1135422" cy="134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0" y="0"/>
                  </a:moveTo>
                  <a:cubicBezTo>
                    <a:pt x="21580" y="679"/>
                    <a:pt x="21600" y="1361"/>
                    <a:pt x="21600" y="2044"/>
                  </a:cubicBezTo>
                  <a:cubicBezTo>
                    <a:pt x="21600" y="12844"/>
                    <a:pt x="16755" y="21600"/>
                    <a:pt x="10779" y="21600"/>
                  </a:cubicBezTo>
                  <a:cubicBezTo>
                    <a:pt x="5169" y="21600"/>
                    <a:pt x="489" y="13849"/>
                    <a:pt x="0" y="3748"/>
                  </a:cubicBezTo>
                  <a:lnTo>
                    <a:pt x="10779" y="2044"/>
                  </a:lnTo>
                  <a:lnTo>
                    <a:pt x="21540" y="0"/>
                  </a:lnTo>
                  <a:close/>
                </a:path>
              </a:pathLst>
            </a:custGeom>
            <a:solidFill>
              <a:srgbClr val="5E6FD4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Times Roman"/>
                </a:defRPr>
              </a:pPr>
              <a:endParaRPr/>
            </a:p>
          </p:txBody>
        </p:sp>
        <p:sp>
          <p:nvSpPr>
            <p:cNvPr id="63" name="Shape"/>
            <p:cNvSpPr/>
            <p:nvPr/>
          </p:nvSpPr>
          <p:spPr>
            <a:xfrm>
              <a:off x="1597773" y="951243"/>
              <a:ext cx="1623150" cy="314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" y="21600"/>
                  </a:moveTo>
                  <a:lnTo>
                    <a:pt x="0" y="19845"/>
                  </a:lnTo>
                  <a:lnTo>
                    <a:pt x="18195" y="603"/>
                  </a:lnTo>
                  <a:lnTo>
                    <a:pt x="21600" y="0"/>
                  </a:lnTo>
                  <a:lnTo>
                    <a:pt x="1170" y="21600"/>
                  </a:lnTo>
                </a:path>
              </a:pathLst>
            </a:custGeom>
            <a:solidFill>
              <a:srgbClr val="CCCC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Times Roman"/>
                </a:defRPr>
              </a:pPr>
              <a:endParaRPr/>
            </a:p>
          </p:txBody>
        </p:sp>
        <p:sp>
          <p:nvSpPr>
            <p:cNvPr id="64" name="Line"/>
            <p:cNvSpPr/>
            <p:nvPr/>
          </p:nvSpPr>
          <p:spPr>
            <a:xfrm>
              <a:off x="3399706" y="1635455"/>
              <a:ext cx="508113" cy="36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6" y="21224"/>
                  </a:moveTo>
                  <a:lnTo>
                    <a:pt x="19193" y="11551"/>
                  </a:lnTo>
                  <a:lnTo>
                    <a:pt x="3544" y="845"/>
                  </a:lnTo>
                  <a:lnTo>
                    <a:pt x="2341" y="0"/>
                  </a:lnTo>
                  <a:lnTo>
                    <a:pt x="0" y="6762"/>
                  </a:lnTo>
                  <a:lnTo>
                    <a:pt x="21600" y="21600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Times Roman"/>
                </a:defRPr>
              </a:pPr>
              <a:endParaRPr/>
            </a:p>
          </p:txBody>
        </p:sp>
      </p:grp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65256" y="5951270"/>
            <a:ext cx="302544" cy="2894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19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/>
            </a:pPr>
            <a:endParaRPr/>
          </a:p>
        </p:txBody>
      </p:sp>
      <p:grpSp>
        <p:nvGrpSpPr>
          <p:cNvPr id="14" name="Group"/>
          <p:cNvGrpSpPr/>
          <p:nvPr/>
        </p:nvGrpSpPr>
        <p:grpSpPr>
          <a:xfrm>
            <a:off x="0" y="1587"/>
            <a:ext cx="1066800" cy="6856413"/>
            <a:chOff x="0" y="0"/>
            <a:chExt cx="1066800" cy="6856412"/>
          </a:xfrm>
        </p:grpSpPr>
        <p:grpSp>
          <p:nvGrpSpPr>
            <p:cNvPr id="11" name="Group"/>
            <p:cNvGrpSpPr/>
            <p:nvPr/>
          </p:nvGrpSpPr>
          <p:grpSpPr>
            <a:xfrm>
              <a:off x="0" y="0"/>
              <a:ext cx="950913" cy="6856413"/>
              <a:chOff x="0" y="0"/>
              <a:chExt cx="950912" cy="6856412"/>
            </a:xfrm>
          </p:grpSpPr>
          <p:sp>
            <p:nvSpPr>
              <p:cNvPr id="3" name="Denim"/>
              <p:cNvSpPr/>
              <p:nvPr/>
            </p:nvSpPr>
            <p:spPr>
              <a:xfrm>
                <a:off x="0" y="0"/>
                <a:ext cx="755650" cy="6856413"/>
              </a:xfrm>
              <a:prstGeom prst="rect">
                <a:avLst/>
              </a:prstGeom>
              <a:blipFill rotWithShape="1">
                <a:blip r:embed="rId4"/>
                <a:srcRect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4" name="Rectangle"/>
              <p:cNvSpPr/>
              <p:nvPr/>
            </p:nvSpPr>
            <p:spPr>
              <a:xfrm>
                <a:off x="188912" y="381000"/>
                <a:ext cx="566738" cy="3276600"/>
              </a:xfrm>
              <a:prstGeom prst="rect">
                <a:avLst/>
              </a:prstGeom>
              <a:solidFill>
                <a:schemeClr val="accent2">
                  <a:alpha val="501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5" name="Rectangle"/>
              <p:cNvSpPr/>
              <p:nvPr/>
            </p:nvSpPr>
            <p:spPr>
              <a:xfrm>
                <a:off x="0" y="1524000"/>
                <a:ext cx="755650" cy="838200"/>
              </a:xfrm>
              <a:prstGeom prst="rect">
                <a:avLst/>
              </a:prstGeom>
              <a:solidFill>
                <a:srgbClr val="5E6FD4">
                  <a:alpha val="5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1000"/>
                  </a:spcBef>
                  <a:defRPr sz="1800"/>
                </a:pPr>
                <a:endParaRPr/>
              </a:p>
            </p:txBody>
          </p:sp>
          <p:sp>
            <p:nvSpPr>
              <p:cNvPr id="6" name="Rectangle"/>
              <p:cNvSpPr/>
              <p:nvPr/>
            </p:nvSpPr>
            <p:spPr>
              <a:xfrm>
                <a:off x="471487" y="685800"/>
                <a:ext cx="141288" cy="6019800"/>
              </a:xfrm>
              <a:prstGeom prst="rect">
                <a:avLst/>
              </a:prstGeom>
              <a:solidFill>
                <a:srgbClr val="CCCCFF">
                  <a:alpha val="5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7" name="Rectangle"/>
              <p:cNvSpPr/>
              <p:nvPr/>
            </p:nvSpPr>
            <p:spPr>
              <a:xfrm>
                <a:off x="0" y="4800600"/>
                <a:ext cx="519113" cy="15240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1000"/>
                  </a:spcBef>
                  <a:defRPr sz="1800"/>
                </a:pPr>
                <a:endParaRPr/>
              </a:p>
            </p:txBody>
          </p:sp>
          <p:sp>
            <p:nvSpPr>
              <p:cNvPr id="8" name="Rectangle"/>
              <p:cNvSpPr/>
              <p:nvPr/>
            </p:nvSpPr>
            <p:spPr>
              <a:xfrm>
                <a:off x="0" y="5105400"/>
                <a:ext cx="519113" cy="15240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1000"/>
                  </a:spcBef>
                  <a:defRPr sz="1800"/>
                </a:pPr>
                <a:endParaRPr/>
              </a:p>
            </p:txBody>
          </p:sp>
          <p:sp>
            <p:nvSpPr>
              <p:cNvPr id="9" name="Rectangle"/>
              <p:cNvSpPr/>
              <p:nvPr/>
            </p:nvSpPr>
            <p:spPr>
              <a:xfrm>
                <a:off x="0" y="5410200"/>
                <a:ext cx="519113" cy="15240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1000"/>
                  </a:spcBef>
                  <a:defRPr sz="1800"/>
                </a:pPr>
                <a:endParaRPr/>
              </a:p>
            </p:txBody>
          </p:sp>
          <p:sp>
            <p:nvSpPr>
              <p:cNvPr id="10" name="Shape"/>
              <p:cNvSpPr/>
              <p:nvPr/>
            </p:nvSpPr>
            <p:spPr>
              <a:xfrm>
                <a:off x="752475" y="3587750"/>
                <a:ext cx="198438" cy="1831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"/>
                    </a:moveTo>
                    <a:cubicBezTo>
                      <a:pt x="243" y="2"/>
                      <a:pt x="485" y="0"/>
                      <a:pt x="729" y="0"/>
                    </a:cubicBezTo>
                    <a:cubicBezTo>
                      <a:pt x="12255" y="0"/>
                      <a:pt x="21600" y="4835"/>
                      <a:pt x="21600" y="10800"/>
                    </a:cubicBezTo>
                    <a:cubicBezTo>
                      <a:pt x="21600" y="16765"/>
                      <a:pt x="12255" y="21599"/>
                      <a:pt x="729" y="21600"/>
                    </a:cubicBezTo>
                    <a:lnTo>
                      <a:pt x="729" y="1080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5E6FD4">
                  <a:alpha val="50195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Times Roman"/>
                  </a:defRPr>
                </a:pPr>
                <a:endParaRPr/>
              </a:p>
            </p:txBody>
          </p:sp>
        </p:grpSp>
        <p:sp>
          <p:nvSpPr>
            <p:cNvPr id="12" name="Oval"/>
            <p:cNvSpPr/>
            <p:nvPr/>
          </p:nvSpPr>
          <p:spPr>
            <a:xfrm>
              <a:off x="0" y="1066800"/>
              <a:ext cx="1066800" cy="9906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1000"/>
                </a:spcBef>
                <a:defRPr sz="1800"/>
              </a:pPr>
              <a:endParaRPr/>
            </a:p>
          </p:txBody>
        </p:sp>
        <p:sp>
          <p:nvSpPr>
            <p:cNvPr id="13" name="Rectangle"/>
            <p:cNvSpPr/>
            <p:nvPr/>
          </p:nvSpPr>
          <p:spPr>
            <a:xfrm>
              <a:off x="762000" y="0"/>
              <a:ext cx="304800" cy="6856413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7A7C93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  <a:endParaRPr/>
            </a:p>
          </p:txBody>
        </p:sp>
      </p:grpSp>
      <p:sp>
        <p:nvSpPr>
          <p:cNvPr id="15" name="Rectangle"/>
          <p:cNvSpPr/>
          <p:nvPr/>
        </p:nvSpPr>
        <p:spPr>
          <a:xfrm>
            <a:off x="762000" y="1474787"/>
            <a:ext cx="8380413" cy="125413"/>
          </a:xfrm>
          <a:prstGeom prst="rect">
            <a:avLst/>
          </a:prstGeom>
          <a:solidFill>
            <a:schemeClr val="accent2">
              <a:alpha val="50195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/>
            </a:pPr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37" tIns="46037" rIns="46037" bIns="46037" anchor="ctr"/>
          <a:lstStyle/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37" tIns="46037" rIns="46037" bIns="46037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08751" y="5996551"/>
            <a:ext cx="359050" cy="351298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457200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3366CC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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➥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2pPr>
      <a:lvl3pPr marL="116205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❱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3pPr>
      <a:lvl4pPr marL="15430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➢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4pPr>
      <a:lvl5pPr marL="184785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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5pPr>
      <a:lvl6pPr marL="230505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6pPr>
      <a:lvl7pPr marL="276225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7pPr>
      <a:lvl8pPr marL="321945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8pPr>
      <a:lvl9pPr marL="367665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CCCCFF"/>
        </a:buClr>
        <a:buSzPct val="100000"/>
        <a:buFontTx/>
        <a:buChar char=""/>
        <a:tabLst/>
        <a:defRPr sz="2400" b="1" i="0" u="none" strike="noStrike" cap="none" spc="0" baseline="0">
          <a:solidFill>
            <a:srgbClr val="00008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pro.com/usconline/phys-202-lab/video/400023738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pro.com/usconline/phys-202-lab/video/400023738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f.sc/physlab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University of South Carolina"/>
          <p:cNvSpPr txBox="1">
            <a:spLocks noGrp="1"/>
          </p:cNvSpPr>
          <p:nvPr>
            <p:ph type="title" idx="4294967295"/>
          </p:nvPr>
        </p:nvSpPr>
        <p:spPr>
          <a:xfrm>
            <a:off x="1214437" y="1192907"/>
            <a:ext cx="7924801" cy="127178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800">
                <a:solidFill>
                  <a:srgbClr val="73000B"/>
                </a:solidFill>
              </a:rPr>
              <a:t>University of South Carolina</a:t>
            </a:r>
            <a:r>
              <a:t> </a:t>
            </a:r>
          </a:p>
        </p:txBody>
      </p:sp>
      <p:sp>
        <p:nvSpPr>
          <p:cNvPr id="76" name="An Introduction to the…"/>
          <p:cNvSpPr txBox="1">
            <a:spLocks noGrp="1"/>
          </p:cNvSpPr>
          <p:nvPr>
            <p:ph type="body" sz="quarter" idx="4294967295"/>
          </p:nvPr>
        </p:nvSpPr>
        <p:spPr>
          <a:xfrm>
            <a:off x="4533900" y="2794000"/>
            <a:ext cx="4267200" cy="2743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</a:pPr>
            <a:r>
              <a:rPr dirty="0"/>
              <a:t>An Introduction to the</a:t>
            </a:r>
          </a:p>
          <a:p>
            <a:pPr marL="0" indent="0" algn="ctr">
              <a:buSzTx/>
              <a:buNone/>
              <a:defRPr sz="3600">
                <a:solidFill>
                  <a:srgbClr val="A1191D"/>
                </a:solidFill>
              </a:defRPr>
            </a:pPr>
            <a:r>
              <a:rPr dirty="0">
                <a:solidFill>
                  <a:srgbClr val="C00000"/>
                </a:solidFill>
              </a:rPr>
              <a:t>Online</a:t>
            </a:r>
          </a:p>
          <a:p>
            <a:pPr marL="0" indent="0" algn="ctr">
              <a:buSzTx/>
              <a:buNone/>
              <a:defRPr sz="3000"/>
            </a:pPr>
            <a:r>
              <a:rPr dirty="0"/>
              <a:t>200 Level Physics</a:t>
            </a:r>
          </a:p>
          <a:p>
            <a:pPr marL="0" indent="0" algn="ctr">
              <a:buSzTx/>
              <a:buNone/>
            </a:pPr>
            <a:r>
              <a:rPr dirty="0"/>
              <a:t>Laboratories.</a:t>
            </a:r>
          </a:p>
          <a:p>
            <a:pPr marL="0" indent="0" algn="ctr">
              <a:buSzTx/>
              <a:buNone/>
            </a:pPr>
            <a:r>
              <a:rPr dirty="0"/>
              <a:t>(201/202/211/212)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E-mail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E-mail</a:t>
            </a:r>
          </a:p>
        </p:txBody>
      </p:sp>
      <p:sp>
        <p:nvSpPr>
          <p:cNvPr id="102" name="Faculty, instructors, and staff associated with the labs have e-mail addresses posted on the Web.…"/>
          <p:cNvSpPr txBox="1">
            <a:spLocks noGrp="1"/>
          </p:cNvSpPr>
          <p:nvPr>
            <p:ph type="body" idx="4294967295"/>
          </p:nvPr>
        </p:nvSpPr>
        <p:spPr>
          <a:xfrm>
            <a:off x="914400" y="1676399"/>
            <a:ext cx="80772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Faculty, instructors, and staff associated with the labs have e-mail addresses posted on the Web.</a:t>
            </a:r>
          </a:p>
          <a:p>
            <a:pPr>
              <a:buChar char="¶"/>
            </a:pPr>
            <a:endParaRPr/>
          </a:p>
          <a:p>
            <a:pPr>
              <a:buChar char="¶"/>
            </a:pPr>
            <a:r>
              <a:t>Students are presumed to have an active e-mail address.</a:t>
            </a:r>
          </a:p>
          <a:p>
            <a:pPr>
              <a:buChar char="¶"/>
            </a:pPr>
            <a:endParaRPr/>
          </a:p>
          <a:p>
            <a:pPr>
              <a:buChar char="¶"/>
            </a:pPr>
            <a:r>
              <a:t>Primary contact with your instructor will be through email and Blackboard.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E-mail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rPr lang="en-US" dirty="0"/>
              <a:t>Video Links</a:t>
            </a:r>
            <a:endParaRPr dirty="0"/>
          </a:p>
        </p:txBody>
      </p:sp>
      <p:sp>
        <p:nvSpPr>
          <p:cNvPr id="102" name="Faculty, instructors, and staff associated with the labs have e-mail addresses posted on the Web.…"/>
          <p:cNvSpPr txBox="1">
            <a:spLocks noGrp="1"/>
          </p:cNvSpPr>
          <p:nvPr>
            <p:ph type="body" idx="4294967295"/>
          </p:nvPr>
        </p:nvSpPr>
        <p:spPr>
          <a:xfrm>
            <a:off x="914400" y="1676399"/>
            <a:ext cx="80772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Tx/>
              <a:buChar char="¶"/>
            </a:pPr>
            <a:r>
              <a:rPr lang="en-US" dirty="0"/>
              <a:t>Project video links are located on our 200 level labs web page on the departmental website.</a:t>
            </a:r>
          </a:p>
          <a:p>
            <a:pPr>
              <a:buFontTx/>
              <a:buChar char="¶"/>
            </a:pPr>
            <a:endParaRPr lang="en-US" dirty="0"/>
          </a:p>
          <a:p>
            <a:pPr>
              <a:buFontTx/>
              <a:buChar char="¶"/>
            </a:pPr>
            <a:endParaRPr lang="en-US" dirty="0"/>
          </a:p>
          <a:p>
            <a:pPr lvl="5">
              <a:buChar char="¶"/>
            </a:pPr>
            <a:r>
              <a:rPr lang="en-US" dirty="0" err="1"/>
              <a:t>www.uof.sc</a:t>
            </a:r>
            <a:r>
              <a:rPr lang="en-US" dirty="0"/>
              <a:t>/physlabs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264950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quired Material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rPr lang="en-US" dirty="0"/>
              <a:t>Recommended</a:t>
            </a:r>
            <a:r>
              <a:rPr dirty="0"/>
              <a:t> Materials</a:t>
            </a:r>
          </a:p>
        </p:txBody>
      </p:sp>
      <p:sp>
        <p:nvSpPr>
          <p:cNvPr id="107" name="The Student Laboratory Notebook, University of South Carolina, Physics 201L, 202L, 211L, 212L, published by Hayden McNeil – buy it at the bookstore…"/>
          <p:cNvSpPr txBox="1">
            <a:spLocks noGrp="1"/>
          </p:cNvSpPr>
          <p:nvPr>
            <p:ph type="body" idx="4294967295"/>
          </p:nvPr>
        </p:nvSpPr>
        <p:spPr>
          <a:xfrm>
            <a:off x="914400" y="17526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  <a:defRPr i="1"/>
            </a:pPr>
            <a:r>
              <a:rPr dirty="0"/>
              <a:t>The Student Laboratory Notebook, University of South Carolina, Physics 201L, 202L, 211L, 212L</a:t>
            </a:r>
            <a:r>
              <a:rPr i="0" dirty="0"/>
              <a:t>, published by Hayden McNeil – buy it at the bookstore</a:t>
            </a:r>
          </a:p>
          <a:p>
            <a:pPr>
              <a:buChar char="¶"/>
            </a:pPr>
            <a:r>
              <a:rPr dirty="0"/>
              <a:t>A plastic ruler with both inch and metric units</a:t>
            </a:r>
            <a:endParaRPr lang="en-US" dirty="0"/>
          </a:p>
          <a:p>
            <a:pPr>
              <a:buChar char="¶"/>
            </a:pPr>
            <a:r>
              <a:rPr lang="en-US" dirty="0"/>
              <a:t>A protractor</a:t>
            </a:r>
            <a:endParaRPr dirty="0"/>
          </a:p>
          <a:p>
            <a:pPr>
              <a:buChar char="¶"/>
            </a:pPr>
            <a:r>
              <a:rPr lang="en-US" dirty="0"/>
              <a:t>Have </a:t>
            </a:r>
            <a:r>
              <a:rPr dirty="0"/>
              <a:t>your project description </a:t>
            </a:r>
            <a:r>
              <a:rPr lang="en-US" dirty="0"/>
              <a:t>available in print or digitally</a:t>
            </a:r>
            <a:r>
              <a:rPr dirty="0"/>
              <a:t>.</a:t>
            </a:r>
          </a:p>
          <a:p>
            <a:pPr>
              <a:buChar char="¶"/>
            </a:pPr>
            <a:r>
              <a:rPr dirty="0"/>
              <a:t>The lecture textbook (optional, but encouraged)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This is your primary physics reference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Laboratory Notebook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Laboratory Notebook</a:t>
            </a:r>
          </a:p>
        </p:txBody>
      </p:sp>
      <p:sp>
        <p:nvSpPr>
          <p:cNvPr id="110" name="Key piece of equipment for any scientist.…"/>
          <p:cNvSpPr txBox="1">
            <a:spLocks noGrp="1"/>
          </p:cNvSpPr>
          <p:nvPr>
            <p:ph type="body" idx="4294967295"/>
          </p:nvPr>
        </p:nvSpPr>
        <p:spPr>
          <a:xfrm>
            <a:off x="914400" y="1524000"/>
            <a:ext cx="80010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Key piece of equipment for any scientist.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>
                <a:solidFill>
                  <a:srgbClr val="FF6600"/>
                </a:solidFill>
              </a:defRPr>
            </a:pPr>
            <a:r>
              <a:rPr dirty="0">
                <a:solidFill>
                  <a:srgbClr val="C00000"/>
                </a:solidFill>
              </a:rPr>
              <a:t>It is valuable and irreplaceable: </a:t>
            </a:r>
            <a:r>
              <a:rPr u="sng" dirty="0">
                <a:solidFill>
                  <a:srgbClr val="C00000"/>
                </a:solidFill>
              </a:rPr>
              <a:t>Guard it Carefully.</a:t>
            </a:r>
          </a:p>
          <a:p>
            <a:pPr>
              <a:buChar char="¶"/>
            </a:pPr>
            <a:r>
              <a:rPr dirty="0"/>
              <a:t>You should record …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Data and observations about the experiment;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Calculations;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Draft graphs and diagrams.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Draft answers to questions.</a:t>
            </a:r>
            <a:endParaRPr lang="en-US"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Notes taken during online instruction, and from videos</a:t>
            </a:r>
            <a:endParaRPr dirty="0"/>
          </a:p>
          <a:p>
            <a:pPr>
              <a:buChar char="¶"/>
              <a:defRPr>
                <a:solidFill>
                  <a:srgbClr val="FF6600"/>
                </a:solidFill>
              </a:defRPr>
            </a:pPr>
            <a:r>
              <a:rPr dirty="0">
                <a:solidFill>
                  <a:srgbClr val="C00000"/>
                </a:solidFill>
              </a:rPr>
              <a:t>In short, almost everything goes in the notebook. The exception being the final project report (typewritten).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roject Description Format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Project Description Format</a:t>
            </a:r>
          </a:p>
        </p:txBody>
      </p:sp>
      <p:sp>
        <p:nvSpPr>
          <p:cNvPr id="113" name="All project descriptions are available on the 200 level lab web page:  www.uof.sc/physlabs…"/>
          <p:cNvSpPr txBox="1">
            <a:spLocks noGrp="1"/>
          </p:cNvSpPr>
          <p:nvPr>
            <p:ph type="body" idx="4294967295"/>
          </p:nvPr>
        </p:nvSpPr>
        <p:spPr>
          <a:xfrm>
            <a:off x="914400" y="1905000"/>
            <a:ext cx="8161338" cy="4038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lang="en-US" dirty="0"/>
              <a:t>Links to a</a:t>
            </a:r>
            <a:r>
              <a:rPr dirty="0"/>
              <a:t>ll project descriptions are available on the </a:t>
            </a:r>
            <a:r>
              <a:rPr lang="en-US" dirty="0"/>
              <a:t>Summer </a:t>
            </a:r>
            <a:r>
              <a:rPr dirty="0"/>
              <a:t>200 level lab web page</a:t>
            </a:r>
            <a:r>
              <a:rPr lang="en-US" dirty="0"/>
              <a:t>.</a:t>
            </a:r>
            <a:endParaRPr dirty="0"/>
          </a:p>
          <a:p>
            <a:pPr>
              <a:buChar char="¶"/>
              <a:defRPr i="1"/>
            </a:pPr>
            <a:endParaRPr dirty="0"/>
          </a:p>
          <a:p>
            <a:pPr>
              <a:buChar char="¶"/>
              <a:defRPr i="1"/>
            </a:pPr>
            <a:r>
              <a:rPr dirty="0"/>
              <a:t>Objective</a:t>
            </a:r>
            <a:r>
              <a:rPr i="0" dirty="0"/>
              <a:t>: describes the goal of the project</a:t>
            </a:r>
          </a:p>
          <a:p>
            <a:pPr>
              <a:buChar char="¶"/>
              <a:defRPr i="1"/>
            </a:pPr>
            <a:r>
              <a:rPr dirty="0"/>
              <a:t>Equipment</a:t>
            </a:r>
            <a:r>
              <a:rPr i="0" dirty="0"/>
              <a:t>: a list of the equipment used.</a:t>
            </a:r>
          </a:p>
          <a:p>
            <a:pPr>
              <a:buChar char="¶"/>
              <a:defRPr i="1"/>
            </a:pPr>
            <a:r>
              <a:rPr dirty="0"/>
              <a:t>Data collection procedure. Your instructor will be emailing you a data set for each project</a:t>
            </a:r>
            <a:r>
              <a:rPr lang="en-US" dirty="0"/>
              <a:t>, if it is not available on Blackboard.</a:t>
            </a:r>
            <a:endParaRPr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roject Description Format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Project Description Format</a:t>
            </a:r>
          </a:p>
        </p:txBody>
      </p:sp>
      <p:sp>
        <p:nvSpPr>
          <p:cNvPr id="116" name="Calculations, Graphs and Diagrams: a list of required graphs and diagrams and the calculations necessary to produce them…"/>
          <p:cNvSpPr txBox="1">
            <a:spLocks noGrp="1"/>
          </p:cNvSpPr>
          <p:nvPr>
            <p:ph type="body" idx="4294967295"/>
          </p:nvPr>
        </p:nvSpPr>
        <p:spPr>
          <a:xfrm>
            <a:off x="914400" y="1676399"/>
            <a:ext cx="82296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  <a:defRPr i="1"/>
            </a:pPr>
            <a:r>
              <a:t>Calculations, Graphs and Diagrams</a:t>
            </a:r>
            <a:r>
              <a:rPr i="0"/>
              <a:t>: a list of required graphs and diagrams and the calculations necessary to produce them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1a, 1b, …  indicate multiple data sets plotted using a common set of axes.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Graphs with differing numbers should appear  in separate  figures with independent sets of axes.</a:t>
            </a:r>
          </a:p>
          <a:p>
            <a:pPr>
              <a:buChar char="¶"/>
              <a:defRPr i="1"/>
            </a:pPr>
            <a:r>
              <a:t>Questions</a:t>
            </a:r>
            <a:r>
              <a:rPr i="0"/>
              <a:t>: to be answered in your report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rinting Project Description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Printing Project Descriptions</a:t>
            </a:r>
          </a:p>
        </p:txBody>
      </p:sp>
      <p:sp>
        <p:nvSpPr>
          <p:cNvPr id="119" name="Find project descriptions via…"/>
          <p:cNvSpPr txBox="1">
            <a:spLocks noGrp="1"/>
          </p:cNvSpPr>
          <p:nvPr>
            <p:ph type="body" idx="4294967295"/>
          </p:nvPr>
        </p:nvSpPr>
        <p:spPr>
          <a:xfrm>
            <a:off x="951706" y="1627187"/>
            <a:ext cx="8001001" cy="50292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Find project descriptions via </a:t>
            </a:r>
          </a:p>
          <a:p>
            <a:pPr marL="2247900" lvl="5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 err="1"/>
              <a:t>www.uof.sc</a:t>
            </a:r>
            <a:r>
              <a:rPr dirty="0"/>
              <a:t>/physlabs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000"/>
            </a:pPr>
            <a:r>
              <a:rPr dirty="0"/>
              <a:t>    Print </a:t>
            </a:r>
            <a:r>
              <a:rPr lang="en-US" dirty="0"/>
              <a:t>or download </a:t>
            </a:r>
            <a:r>
              <a:rPr dirty="0"/>
              <a:t>just the ones you need.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000"/>
            </a:pPr>
            <a:endParaRPr dirty="0"/>
          </a:p>
          <a:p>
            <a:pPr>
              <a:buChar char="¶"/>
            </a:pPr>
            <a:r>
              <a:rPr dirty="0"/>
              <a:t>No project description is more than ten pages.</a:t>
            </a:r>
          </a:p>
          <a:p>
            <a:pPr>
              <a:buChar char="¶"/>
            </a:pPr>
            <a:endParaRPr lang="en-US" dirty="0"/>
          </a:p>
          <a:p>
            <a:pPr>
              <a:buChar char="¶"/>
            </a:pPr>
            <a:r>
              <a:rPr dirty="0"/>
              <a:t>Don’t print</a:t>
            </a:r>
            <a:r>
              <a:rPr lang="en-US" dirty="0"/>
              <a:t> or download </a:t>
            </a:r>
            <a:r>
              <a:rPr dirty="0"/>
              <a:t>too early.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Descriptions are subject to last minute revision.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One day before start of cycle is OK.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ycle Outline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Cycle Outline</a:t>
            </a:r>
          </a:p>
        </p:txBody>
      </p:sp>
      <p:sp>
        <p:nvSpPr>
          <p:cNvPr id="122" name="1st day preparation…"/>
          <p:cNvSpPr txBox="1">
            <a:spLocks noGrp="1"/>
          </p:cNvSpPr>
          <p:nvPr>
            <p:ph type="body" idx="4294967295"/>
          </p:nvPr>
        </p:nvSpPr>
        <p:spPr>
          <a:xfrm>
            <a:off x="837406" y="1905000"/>
            <a:ext cx="8229601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1st day preparation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Obtain the project description for the current project </a:t>
            </a:r>
            <a:r>
              <a:rPr dirty="0"/>
              <a:t>from the webpage and read carefully.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Study pertinent sections of textbook.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Watch the video </a:t>
            </a:r>
            <a:r>
              <a:rPr lang="en-US" dirty="0"/>
              <a:t>of the project.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u="sng" dirty="0">
              <a:solidFill>
                <a:srgbClr val="73000A"/>
              </a:solidFill>
              <a:uFill>
                <a:solidFill>
                  <a:srgbClr val="CCCCFF"/>
                </a:solidFill>
              </a:uFill>
              <a:hlinkClick r:id="rId2"/>
            </a:endParaRPr>
          </a:p>
          <a:p>
            <a:pPr>
              <a:buChar char="¶"/>
            </a:pPr>
            <a:r>
              <a:rPr dirty="0"/>
              <a:t>1st day in online lab: </a:t>
            </a:r>
            <a:endParaRPr lang="en-US" dirty="0"/>
          </a:p>
          <a:p>
            <a:pPr lvl="1">
              <a:buChar char="¶"/>
            </a:pPr>
            <a:r>
              <a:rPr sz="2000" dirty="0"/>
              <a:t>Discuss the project </a:t>
            </a:r>
            <a:r>
              <a:rPr lang="en-US" sz="2000" dirty="0"/>
              <a:t>with the instructor </a:t>
            </a:r>
            <a:r>
              <a:rPr sz="2000" dirty="0"/>
              <a:t>and ask any questions about the apparatus, the data, or the lab report.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ycle Outline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Cycle Outline</a:t>
            </a:r>
          </a:p>
        </p:txBody>
      </p:sp>
      <p:sp>
        <p:nvSpPr>
          <p:cNvPr id="125" name="2nd day preparation…"/>
          <p:cNvSpPr txBox="1">
            <a:spLocks noGrp="1"/>
          </p:cNvSpPr>
          <p:nvPr>
            <p:ph type="body" idx="4294967295"/>
          </p:nvPr>
        </p:nvSpPr>
        <p:spPr>
          <a:xfrm>
            <a:off x="914400" y="1562100"/>
            <a:ext cx="76200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endParaRPr lang="en-US" dirty="0"/>
          </a:p>
          <a:p>
            <a:pPr>
              <a:buChar char="¶"/>
            </a:pPr>
            <a:r>
              <a:rPr lang="en-US" dirty="0"/>
              <a:t>2nd day preparation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Obtain the project description for the current project from the webpage and read carefully.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Study pertinent sections of textbook.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Watch the video of the project.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lang="en-US" u="sng" dirty="0">
              <a:solidFill>
                <a:srgbClr val="73000A"/>
              </a:solidFill>
              <a:uFill>
                <a:solidFill>
                  <a:srgbClr val="CCCCFF"/>
                </a:solidFill>
              </a:uFill>
              <a:hlinkClick r:id="rId2"/>
            </a:endParaRPr>
          </a:p>
          <a:p>
            <a:pPr>
              <a:buChar char="¶"/>
            </a:pPr>
            <a:r>
              <a:rPr lang="en-US" dirty="0"/>
              <a:t>2nd day in online lab: </a:t>
            </a:r>
          </a:p>
          <a:p>
            <a:pPr lvl="1">
              <a:buChar char="¶"/>
            </a:pPr>
            <a:r>
              <a:rPr lang="en-US" sz="2000" dirty="0"/>
              <a:t>Discuss the project with the instructor and ask any questions about the apparatus, the data, or the lab report.</a:t>
            </a:r>
          </a:p>
          <a:p>
            <a:pPr marL="457200" lvl="1" indent="0">
              <a:spcBef>
                <a:spcPts val="0"/>
              </a:spcBef>
              <a:buClr>
                <a:schemeClr val="accent2"/>
              </a:buClr>
              <a:buNone/>
              <a:defRPr sz="2000"/>
            </a:pPr>
            <a:endParaRPr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ycle Outline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Cycle Outline</a:t>
            </a:r>
          </a:p>
        </p:txBody>
      </p:sp>
      <p:sp>
        <p:nvSpPr>
          <p:cNvPr id="128" name="3rd day preparation…"/>
          <p:cNvSpPr txBox="1">
            <a:spLocks noGrp="1"/>
          </p:cNvSpPr>
          <p:nvPr>
            <p:ph type="body" idx="4294967295"/>
          </p:nvPr>
        </p:nvSpPr>
        <p:spPr>
          <a:xfrm>
            <a:off x="914400" y="1524000"/>
            <a:ext cx="76200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endParaRPr lang="en-US" dirty="0"/>
          </a:p>
          <a:p>
            <a:pPr>
              <a:buChar char="¶"/>
            </a:pPr>
            <a:r>
              <a:rPr dirty="0"/>
              <a:t>3rd day preparation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Work on the assignment for the two experiments discussed in the previous days.</a:t>
            </a:r>
            <a:endParaRPr dirty="0"/>
          </a:p>
          <a:p>
            <a:pPr>
              <a:buChar char="¶"/>
            </a:pPr>
            <a:endParaRPr sz="2000" dirty="0"/>
          </a:p>
          <a:p>
            <a:pPr>
              <a:lnSpc>
                <a:spcPct val="90000"/>
              </a:lnSpc>
              <a:buChar char="¶"/>
            </a:pPr>
            <a:r>
              <a:rPr dirty="0"/>
              <a:t>3rd day in lab</a:t>
            </a:r>
            <a:endParaRPr lang="en-US" dirty="0"/>
          </a:p>
          <a:p>
            <a:pPr lvl="1">
              <a:lnSpc>
                <a:spcPct val="90000"/>
              </a:lnSpc>
              <a:buChar char="¶"/>
            </a:pPr>
            <a:r>
              <a:rPr lang="en-US" sz="2000" dirty="0"/>
              <a:t>This is an opportunity to have further discussions with your instructor concerning the current assignments.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Eligibility"/>
          <p:cNvSpPr txBox="1">
            <a:spLocks noGrp="1"/>
          </p:cNvSpPr>
          <p:nvPr>
            <p:ph type="title" idx="4294967295"/>
          </p:nvPr>
        </p:nvSpPr>
        <p:spPr>
          <a:xfrm>
            <a:off x="914400" y="3048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rPr lang="en-US" dirty="0"/>
              <a:t>Summer Lab Information</a:t>
            </a:r>
            <a:endParaRPr dirty="0"/>
          </a:p>
        </p:txBody>
      </p:sp>
      <p:sp>
        <p:nvSpPr>
          <p:cNvPr id="82" name="To be eligible for enrollment in PHYS 2xxL you must satisfy any of three conditions:…"/>
          <p:cNvSpPr txBox="1"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Information for the summer online labs for PHYS 201L, 202L, 211L and 212L is located at: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www.uof.sc/physlabs</a:t>
            </a:r>
            <a:r>
              <a:rPr lang="en-US" dirty="0"/>
              <a:t>, click on summer labs link.</a:t>
            </a:r>
          </a:p>
          <a:p>
            <a:pPr marL="457200" lvl="1" indent="0">
              <a:buNone/>
            </a:pP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ycle Outline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Cycle Outline</a:t>
            </a:r>
          </a:p>
        </p:txBody>
      </p:sp>
      <p:sp>
        <p:nvSpPr>
          <p:cNvPr id="128" name="3rd day preparation…"/>
          <p:cNvSpPr txBox="1">
            <a:spLocks noGrp="1"/>
          </p:cNvSpPr>
          <p:nvPr>
            <p:ph type="body" idx="4294967295"/>
          </p:nvPr>
        </p:nvSpPr>
        <p:spPr>
          <a:xfrm>
            <a:off x="914400" y="1524000"/>
            <a:ext cx="76200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endParaRPr lang="en-US" dirty="0"/>
          </a:p>
          <a:p>
            <a:pPr>
              <a:buChar char="¶"/>
            </a:pPr>
            <a:r>
              <a:rPr lang="en-US" dirty="0"/>
              <a:t>4th</a:t>
            </a:r>
            <a:r>
              <a:rPr dirty="0"/>
              <a:t> day preparation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Prepare presentation (presenters only).</a:t>
            </a:r>
          </a:p>
          <a:p>
            <a:pPr>
              <a:buChar char="¶"/>
            </a:pPr>
            <a:endParaRPr sz="2000" dirty="0"/>
          </a:p>
          <a:p>
            <a:pPr>
              <a:lnSpc>
                <a:spcPct val="90000"/>
              </a:lnSpc>
              <a:buChar char="¶"/>
            </a:pPr>
            <a:r>
              <a:rPr lang="en-US" dirty="0"/>
              <a:t>4th</a:t>
            </a:r>
            <a:r>
              <a:rPr dirty="0"/>
              <a:t> day in lab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Deliver oral presentation (presenters only).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Receive assignments for following cycle (determines partner and projects).</a:t>
            </a:r>
          </a:p>
        </p:txBody>
      </p:sp>
    </p:spTree>
    <p:extLst>
      <p:ext uri="{BB962C8B-B14F-4D97-AF65-F5344CB8AC3E}">
        <p14:creationId xmlns:p14="http://schemas.microsoft.com/office/powerpoint/2010/main" val="53532775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he Presentation Session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The Presentation Session</a:t>
            </a:r>
          </a:p>
        </p:txBody>
      </p:sp>
      <p:sp>
        <p:nvSpPr>
          <p:cNvPr id="131" name="Each presentation lasts 10 minutes or less.…"/>
          <p:cNvSpPr txBox="1">
            <a:spLocks noGrp="1"/>
          </p:cNvSpPr>
          <p:nvPr>
            <p:ph type="body" idx="4294967295"/>
          </p:nvPr>
        </p:nvSpPr>
        <p:spPr>
          <a:xfrm>
            <a:off x="914400" y="1676399"/>
            <a:ext cx="8077200" cy="4953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Each presentation lasts 10 minutes or less.</a:t>
            </a:r>
          </a:p>
          <a:p>
            <a:pPr>
              <a:buChar char="¶"/>
            </a:pPr>
            <a:r>
              <a:t>After presentation for one project the instructor will lead a discussion (if needed).</a:t>
            </a:r>
          </a:p>
          <a:p>
            <a:pPr>
              <a:buChar char="¶"/>
            </a:pPr>
            <a:r>
              <a:t>The next presentation will prepare at the instructors request.</a:t>
            </a:r>
          </a:p>
          <a:p>
            <a:pPr>
              <a:buChar char="¶"/>
            </a:pPr>
            <a:r>
              <a:t>Repeat.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roject Report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Project Report</a:t>
            </a:r>
          </a:p>
        </p:txBody>
      </p:sp>
      <p:sp>
        <p:nvSpPr>
          <p:cNvPr id="134" name="Report consists of answers to all questions asked in the project description, a well-drawn graph, and any data analysis asked for in the project description.…"/>
          <p:cNvSpPr txBox="1">
            <a:spLocks noGrp="1"/>
          </p:cNvSpPr>
          <p:nvPr>
            <p:ph type="body" idx="4294967295"/>
          </p:nvPr>
        </p:nvSpPr>
        <p:spPr>
          <a:xfrm>
            <a:off x="914400" y="1676400"/>
            <a:ext cx="81534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Report</a:t>
            </a:r>
            <a:r>
              <a:rPr lang="en-US" dirty="0"/>
              <a:t>s should include</a:t>
            </a:r>
            <a:r>
              <a:rPr dirty="0"/>
              <a:t> answers to all questions asked in the project description, a well-drawn graph, and any data analysis asked for in the project description.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lang="en-US"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A table of the data that you used must be included in this report.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roject Report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Project Report</a:t>
            </a:r>
          </a:p>
        </p:txBody>
      </p:sp>
      <p:sp>
        <p:nvSpPr>
          <p:cNvPr id="137" name="A group may by agreement submit a single project report with names of both partners in the email.…"/>
          <p:cNvSpPr txBox="1">
            <a:spLocks noGrp="1"/>
          </p:cNvSpPr>
          <p:nvPr>
            <p:ph type="body" idx="4294967295"/>
          </p:nvPr>
        </p:nvSpPr>
        <p:spPr>
          <a:xfrm>
            <a:off x="914400" y="1676400"/>
            <a:ext cx="81534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A group may by agreement submit a single project report with names of both partners in the email.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Partners will receive identical grades for the report.</a:t>
            </a:r>
          </a:p>
          <a:p>
            <a:pPr>
              <a:buChar char="¶"/>
            </a:pPr>
            <a:r>
              <a:rPr dirty="0"/>
              <a:t>Partners may independently submit project reports.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Partners will receive independent grades.</a:t>
            </a:r>
          </a:p>
          <a:p>
            <a:pPr>
              <a:buChar char="¶"/>
            </a:pPr>
            <a:r>
              <a:rPr dirty="0"/>
              <a:t>Be respectful of your partner — try to capitalize on</a:t>
            </a:r>
            <a:r>
              <a:rPr lang="en-US" dirty="0"/>
              <a:t> their </a:t>
            </a:r>
            <a:r>
              <a:rPr dirty="0"/>
              <a:t>strengths, compensate </a:t>
            </a:r>
            <a:r>
              <a:rPr lang="en-US" dirty="0"/>
              <a:t>their </a:t>
            </a:r>
            <a:r>
              <a:rPr dirty="0"/>
              <a:t>weaknesses, and stimulate </a:t>
            </a:r>
            <a:r>
              <a:rPr lang="en-US" dirty="0"/>
              <a:t>them</a:t>
            </a:r>
            <a:r>
              <a:rPr dirty="0"/>
              <a:t> to do </a:t>
            </a:r>
            <a:r>
              <a:rPr lang="en-US" dirty="0"/>
              <a:t>their</a:t>
            </a:r>
            <a:r>
              <a:rPr dirty="0"/>
              <a:t> best work,</a:t>
            </a:r>
            <a:r>
              <a:rPr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6600"/>
                </a:solidFill>
              </a:rPr>
              <a:t>i.e. collaborate.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roject Report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rPr lang="en-US" dirty="0"/>
              <a:t>Report Submission Policy</a:t>
            </a:r>
            <a:endParaRPr dirty="0"/>
          </a:p>
        </p:txBody>
      </p:sp>
      <p:sp>
        <p:nvSpPr>
          <p:cNvPr id="137" name="A group may by agreement submit a single project report with names of both partners in the email.…"/>
          <p:cNvSpPr txBox="1">
            <a:spLocks noGrp="1"/>
          </p:cNvSpPr>
          <p:nvPr>
            <p:ph type="body" idx="4294967295"/>
          </p:nvPr>
        </p:nvSpPr>
        <p:spPr>
          <a:xfrm>
            <a:off x="914400" y="1676400"/>
            <a:ext cx="81534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endParaRPr lang="en-US" dirty="0"/>
          </a:p>
          <a:p>
            <a:pPr>
              <a:buChar char="¶"/>
            </a:pPr>
            <a:r>
              <a:rPr lang="en-US" dirty="0"/>
              <a:t>Work submitted after Reading Day will be considered only under extraordinary circumstances.</a:t>
            </a:r>
          </a:p>
          <a:p>
            <a:pPr>
              <a:buChar char="¶"/>
            </a:pPr>
            <a:endParaRPr lang="en-US" b="0" dirty="0">
              <a:solidFill>
                <a:srgbClr val="FF6600"/>
              </a:solidFill>
            </a:endParaRPr>
          </a:p>
          <a:p>
            <a:pPr>
              <a:buChar char="¶"/>
            </a:pPr>
            <a:endParaRPr lang="en-US" b="0" dirty="0">
              <a:solidFill>
                <a:srgbClr val="FF6600"/>
              </a:solidFill>
            </a:endParaRPr>
          </a:p>
          <a:p>
            <a:pPr>
              <a:buChar char="¶"/>
            </a:pPr>
            <a:r>
              <a:rPr lang="en-US" dirty="0"/>
              <a:t>Work submitted by any means other than by upload to Blackboard will be considered only under  extraordinary circumstances.</a:t>
            </a:r>
            <a:endParaRPr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2371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resentation Preparation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Presentation Preparation</a:t>
            </a:r>
          </a:p>
        </p:txBody>
      </p:sp>
      <p:sp>
        <p:nvSpPr>
          <p:cNvPr id="140" name="Prepare presentation following guidelines in the “how-to.”…"/>
          <p:cNvSpPr txBox="1">
            <a:spLocks noGrp="1"/>
          </p:cNvSpPr>
          <p:nvPr>
            <p:ph type="body" idx="4294967295"/>
          </p:nvPr>
        </p:nvSpPr>
        <p:spPr>
          <a:xfrm>
            <a:off x="914400" y="1676400"/>
            <a:ext cx="80772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Prepare presentation following guidelines in the “how-to.”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Organize your material.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Prepare the required slides</a:t>
            </a:r>
          </a:p>
          <a:p>
            <a:pPr marL="1085850" lvl="2" indent="-228600">
              <a:spcBef>
                <a:spcPts val="0"/>
              </a:spcBef>
              <a:buClr>
                <a:srgbClr val="00FF00"/>
              </a:buClr>
              <a:buFont typeface="Zapf Dingbats"/>
              <a:defRPr sz="1800"/>
            </a:pPr>
            <a:r>
              <a:t>PowerPoint suggested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Rehearse.</a:t>
            </a:r>
          </a:p>
          <a:p>
            <a:pPr marL="1085850" lvl="2" indent="-228600">
              <a:spcBef>
                <a:spcPts val="0"/>
              </a:spcBef>
              <a:buClr>
                <a:srgbClr val="00FF00"/>
              </a:buClr>
              <a:buFont typeface="Zapf Dingbats"/>
              <a:defRPr sz="1800"/>
            </a:pPr>
            <a:r>
              <a:t>Check that your material realistically fits within the allotted time.</a:t>
            </a:r>
          </a:p>
          <a:p>
            <a:pPr>
              <a:buChar char="¶"/>
            </a:pPr>
            <a:r>
              <a:t>Presenters must be prepared for questions.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rading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Grading</a:t>
            </a:r>
          </a:p>
        </p:txBody>
      </p:sp>
      <p:sp>
        <p:nvSpPr>
          <p:cNvPr id="152" name="8 final reports (each out of 40, up to 320 pts.)…"/>
          <p:cNvSpPr txBox="1">
            <a:spLocks noGrp="1"/>
          </p:cNvSpPr>
          <p:nvPr>
            <p:ph type="body" idx="4294967295"/>
          </p:nvPr>
        </p:nvSpPr>
        <p:spPr>
          <a:xfrm>
            <a:off x="914400" y="2057400"/>
            <a:ext cx="82296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>
                <a:latin typeface="Letter Gothic"/>
                <a:ea typeface="Letter Gothic"/>
                <a:cs typeface="Letter Gothic"/>
                <a:sym typeface="Letter Gothic"/>
              </a:defRPr>
            </a:pPr>
            <a:endParaRPr dirty="0"/>
          </a:p>
          <a:p>
            <a:pPr>
              <a:buChar char="¶"/>
              <a:defRPr>
                <a:latin typeface="Letter Gothic"/>
                <a:ea typeface="Letter Gothic"/>
                <a:cs typeface="Letter Gothic"/>
                <a:sym typeface="Letter Gothic"/>
              </a:defRPr>
            </a:pPr>
            <a:r>
              <a:rPr dirty="0"/>
              <a:t>8 final reports (each out of 4</a:t>
            </a:r>
            <a:r>
              <a:rPr lang="en-US" dirty="0"/>
              <a:t>2</a:t>
            </a:r>
            <a:r>
              <a:rPr dirty="0"/>
              <a:t>, up to </a:t>
            </a:r>
            <a:r>
              <a:rPr lang="en-US" dirty="0"/>
              <a:t>336</a:t>
            </a:r>
            <a:r>
              <a:rPr dirty="0"/>
              <a:t> pts.)</a:t>
            </a:r>
          </a:p>
          <a:p>
            <a:pPr>
              <a:buChar char="¶"/>
              <a:defRPr>
                <a:latin typeface="Letter Gothic"/>
                <a:ea typeface="Letter Gothic"/>
                <a:cs typeface="Letter Gothic"/>
                <a:sym typeface="Letter Gothic"/>
              </a:defRPr>
            </a:pPr>
            <a:r>
              <a:rPr dirty="0"/>
              <a:t>1 oral presentation (50 pts.)</a:t>
            </a:r>
          </a:p>
          <a:p>
            <a:pPr>
              <a:buChar char="¶"/>
              <a:defRPr>
                <a:latin typeface="Letter Gothic"/>
                <a:ea typeface="Letter Gothic"/>
                <a:cs typeface="Letter Gothic"/>
                <a:sym typeface="Letter Gothic"/>
              </a:defRPr>
            </a:pPr>
            <a:r>
              <a:rPr dirty="0"/>
              <a:t>Online class </a:t>
            </a:r>
            <a:r>
              <a:rPr lang="en-US" dirty="0"/>
              <a:t>attendance and </a:t>
            </a:r>
            <a:r>
              <a:rPr dirty="0"/>
              <a:t>participation (up to </a:t>
            </a:r>
            <a:r>
              <a:rPr lang="en-US" dirty="0"/>
              <a:t>14</a:t>
            </a:r>
            <a:r>
              <a:rPr dirty="0"/>
              <a:t> pts.)</a:t>
            </a:r>
            <a:endParaRPr lang="en-US" dirty="0"/>
          </a:p>
          <a:p>
            <a:pPr>
              <a:buFontTx/>
              <a:buChar char="¶"/>
              <a:defRPr>
                <a:latin typeface="Letter Gothic"/>
                <a:ea typeface="Letter Gothic"/>
                <a:cs typeface="Letter Gothic"/>
                <a:sym typeface="Letter Gothic"/>
              </a:defRPr>
            </a:pPr>
            <a:endParaRPr lang="en-US" dirty="0"/>
          </a:p>
          <a:p>
            <a:pPr>
              <a:buFontTx/>
              <a:buChar char="¶"/>
              <a:defRPr>
                <a:latin typeface="Letter Gothic"/>
                <a:ea typeface="Letter Gothic"/>
                <a:cs typeface="Letter Gothic"/>
                <a:sym typeface="Letter Gothic"/>
              </a:defRPr>
            </a:pPr>
            <a:r>
              <a:rPr lang="en-US" dirty="0"/>
              <a:t>Each absence a penalty of -10 pts. plus loss of credit for missed work</a:t>
            </a:r>
          </a:p>
          <a:p>
            <a:pPr>
              <a:buChar char="¶"/>
              <a:defRPr>
                <a:latin typeface="Letter Gothic"/>
                <a:ea typeface="Letter Gothic"/>
                <a:cs typeface="Letter Gothic"/>
                <a:sym typeface="Letter Gothic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rading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Grading</a:t>
            </a:r>
          </a:p>
        </p:txBody>
      </p:sp>
      <p:sp>
        <p:nvSpPr>
          <p:cNvPr id="155" name="Scoring…"/>
          <p:cNvSpPr txBox="1"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har char="¶"/>
            </a:pPr>
            <a:r>
              <a:t>Scoring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		Score			Grade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		360-400		   A	 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		340-359		   B+	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		320-339 		   B	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		300-319 		   C+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               280-299		   	   C</a:t>
            </a:r>
          </a:p>
          <a:p>
            <a:pPr marL="228600" lvl="4" indent="1314450">
              <a:lnSpc>
                <a:spcPct val="90000"/>
              </a:lnSpc>
              <a:spcBef>
                <a:spcPts val="0"/>
              </a:spcBef>
              <a:buSzTx/>
              <a:buNone/>
              <a:defRPr sz="1800" b="0" i="1"/>
            </a:pPr>
            <a:r>
              <a:t>  	240-279			    D</a:t>
            </a:r>
          </a:p>
          <a:p>
            <a:pPr marL="228600" lvl="4" indent="1314450">
              <a:lnSpc>
                <a:spcPct val="90000"/>
              </a:lnSpc>
              <a:spcBef>
                <a:spcPts val="0"/>
              </a:spcBef>
              <a:buSzTx/>
              <a:buNone/>
              <a:defRPr sz="1800" b="0" i="1"/>
            </a:pPr>
            <a:r>
              <a:t>  	0-239			    F</a:t>
            </a:r>
          </a:p>
          <a:p>
            <a:pPr>
              <a:lnSpc>
                <a:spcPct val="90000"/>
              </a:lnSpc>
              <a:buChar char="¶"/>
            </a:pPr>
            <a:r>
              <a:t>Late submissions</a:t>
            </a:r>
            <a:endParaRPr>
              <a:solidFill>
                <a:srgbClr val="FFFF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Font typeface="Zapf Dingbats"/>
              <a:defRPr sz="2000">
                <a:solidFill>
                  <a:srgbClr val="FF6600"/>
                </a:solidFill>
              </a:defRPr>
            </a:pPr>
            <a:r>
              <a:t>Tardy receipt of documents will be considered the fault of the student no matter what the reason.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rading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Grading</a:t>
            </a:r>
          </a:p>
        </p:txBody>
      </p:sp>
      <p:sp>
        <p:nvSpPr>
          <p:cNvPr id="158" name="Your instructor will strive to be as fair as possible in his grading, but…"/>
          <p:cNvSpPr txBox="1">
            <a:spLocks noGrp="1"/>
          </p:cNvSpPr>
          <p:nvPr>
            <p:ph type="body" idx="4294967295"/>
          </p:nvPr>
        </p:nvSpPr>
        <p:spPr>
          <a:xfrm>
            <a:off x="914400" y="1905000"/>
            <a:ext cx="82296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Your instructor will strive to be as </a:t>
            </a:r>
            <a:r>
              <a:rPr>
                <a:solidFill>
                  <a:srgbClr val="FF6600"/>
                </a:solidFill>
              </a:rPr>
              <a:t>fair</a:t>
            </a:r>
            <a:r>
              <a:t> as possible in his grading, but 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The grades are in the last analysis </a:t>
            </a:r>
            <a:r>
              <a:rPr>
                <a:solidFill>
                  <a:srgbClr val="FF6600"/>
                </a:solidFill>
              </a:rPr>
              <a:t>subjective.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Do try to impress your instructor with your knowledge and your skill — he can’t credit what he can’t see.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Attendance Policy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Attendance Policy</a:t>
            </a:r>
          </a:p>
        </p:txBody>
      </p:sp>
      <p:sp>
        <p:nvSpPr>
          <p:cNvPr id="161" name="Online Attendance is mandatory…"/>
          <p:cNvSpPr txBox="1">
            <a:spLocks noGrp="1"/>
          </p:cNvSpPr>
          <p:nvPr>
            <p:ph type="body" idx="4294967295"/>
          </p:nvPr>
        </p:nvSpPr>
        <p:spPr>
          <a:xfrm>
            <a:off x="951706" y="1627187"/>
            <a:ext cx="8001001" cy="4572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  <a:defRPr u="sng">
                <a:solidFill>
                  <a:srgbClr val="FF0000"/>
                </a:solidFill>
              </a:defRPr>
            </a:pPr>
            <a:r>
              <a:t>Online Attendance is mandatory</a:t>
            </a:r>
          </a:p>
          <a:p>
            <a:pPr>
              <a:buChar char="¶"/>
            </a:pPr>
            <a:r>
              <a:t>Excused absences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1 or 2  has no direct effect on grade.</a:t>
            </a:r>
          </a:p>
          <a:p>
            <a:pPr marL="1085850" lvl="2" indent="-228600">
              <a:spcBef>
                <a:spcPts val="0"/>
              </a:spcBef>
              <a:buClr>
                <a:srgbClr val="00FF00"/>
              </a:buClr>
              <a:buFont typeface="Zapf Dingbats"/>
              <a:defRPr sz="1800"/>
            </a:pPr>
            <a:r>
              <a:t>You are nonetheless responsible for work missed.</a:t>
            </a:r>
          </a:p>
          <a:p>
            <a:pPr marL="1085850" lvl="2" indent="-228600">
              <a:spcBef>
                <a:spcPts val="0"/>
              </a:spcBef>
              <a:buClr>
                <a:srgbClr val="00FF00"/>
              </a:buClr>
              <a:buFont typeface="Zapf Dingbats"/>
              <a:defRPr sz="1800"/>
            </a:pPr>
            <a:r>
              <a:t>Discuss missed presentations with your instructor.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>
                <a:solidFill>
                  <a:srgbClr val="FF6600"/>
                </a:solidFill>
              </a:defRPr>
            </a:pPr>
            <a:r>
              <a:t>More than two excused absences results in an incomplete (I) for the course.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Eligibility"/>
          <p:cNvSpPr txBox="1">
            <a:spLocks noGrp="1"/>
          </p:cNvSpPr>
          <p:nvPr>
            <p:ph type="title" idx="4294967295"/>
          </p:nvPr>
        </p:nvSpPr>
        <p:spPr>
          <a:xfrm>
            <a:off x="914400" y="3048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rPr lang="en-US" dirty="0"/>
              <a:t>Online Attendance Policy</a:t>
            </a:r>
            <a:endParaRPr dirty="0"/>
          </a:p>
        </p:txBody>
      </p:sp>
      <p:sp>
        <p:nvSpPr>
          <p:cNvPr id="82" name="To be eligible for enrollment in PHYS 2xxL you must satisfy any of three conditions:…"/>
          <p:cNvSpPr txBox="1"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Please note that this course is held in a synchronous online manner.  Your attendance to the course meetings online, at the designated time, is REQUIRED.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443010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ttendance Policy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Attendance Policy</a:t>
            </a:r>
          </a:p>
        </p:txBody>
      </p:sp>
      <p:sp>
        <p:nvSpPr>
          <p:cNvPr id="164" name="Ordinarily an excused absence must be arranged with the instructor in advance:…"/>
          <p:cNvSpPr txBox="1">
            <a:spLocks noGrp="1"/>
          </p:cNvSpPr>
          <p:nvPr>
            <p:ph type="body" idx="4294967295"/>
          </p:nvPr>
        </p:nvSpPr>
        <p:spPr>
          <a:xfrm>
            <a:off x="914400" y="1676400"/>
            <a:ext cx="80772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Ordinarily an excused absence must be arranged with the instructor </a:t>
            </a:r>
            <a:r>
              <a:rPr>
                <a:solidFill>
                  <a:srgbClr val="FF0000"/>
                </a:solidFill>
              </a:rPr>
              <a:t>in advance</a:t>
            </a:r>
            <a:r>
              <a:t>: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Use e-mail or telephone as necessary to be timely.</a:t>
            </a:r>
          </a:p>
          <a:p>
            <a:pPr>
              <a:buChar char="¶"/>
            </a:pPr>
            <a:r>
              <a:t>An excused absence requires an explanation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On official stationary (letterhead, prescription pad, etc.)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Dated and signed by a person of authority (doctor, minister, judge, lawyer, dean, professor, etc.).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>
                <a:solidFill>
                  <a:srgbClr val="FF6600"/>
                </a:solidFill>
              </a:defRPr>
            </a:pPr>
            <a:r>
              <a:t>A note from a friend or parent is not sufficient.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ttendance Policy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Attendance Policy</a:t>
            </a:r>
          </a:p>
        </p:txBody>
      </p:sp>
      <p:sp>
        <p:nvSpPr>
          <p:cNvPr id="167" name="In case of demonstrable emergency, where the student shows convincingly that advance notification was infeasible, the course supervisor may excuse the absence.…"/>
          <p:cNvSpPr txBox="1">
            <a:spLocks noGrp="1"/>
          </p:cNvSpPr>
          <p:nvPr>
            <p:ph type="body" idx="4294967295"/>
          </p:nvPr>
        </p:nvSpPr>
        <p:spPr>
          <a:xfrm>
            <a:off x="914400" y="1676399"/>
            <a:ext cx="81534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  <a:defRPr>
                <a:solidFill>
                  <a:srgbClr val="FF6600"/>
                </a:solidFill>
              </a:defRPr>
            </a:pPr>
            <a:r>
              <a:t>In case of demonstrable emergency, where the student shows convincingly that advance notification was infeasible, the</a:t>
            </a:r>
            <a:r>
              <a:rPr>
                <a:solidFill>
                  <a:srgbClr val="FFFF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course supervisor </a:t>
            </a:r>
            <a:r>
              <a:t>may excuse the absence.</a:t>
            </a:r>
          </a:p>
          <a:p>
            <a:pPr>
              <a:buChar char="¶"/>
            </a:pPr>
            <a:r>
              <a:t>Unexcused absences: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Each absence a penalty of -10 pts. plus loss of credit for missed work.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>
                <a:solidFill>
                  <a:srgbClr val="FF6600"/>
                </a:solidFill>
              </a:defRPr>
            </a:pPr>
            <a:r>
              <a:t>2 in same cycle or more than two total results in a grade of F for the course.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ardiness Policy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Tardiness Policy</a:t>
            </a:r>
          </a:p>
        </p:txBody>
      </p:sp>
      <p:sp>
        <p:nvSpPr>
          <p:cNvPr id="170" name="Tardy online arrival at class by more than 40 minutes will constitute an unexcused absence.…"/>
          <p:cNvSpPr txBox="1">
            <a:spLocks noGrp="1"/>
          </p:cNvSpPr>
          <p:nvPr>
            <p:ph type="body" idx="4294967295"/>
          </p:nvPr>
        </p:nvSpPr>
        <p:spPr>
          <a:xfrm>
            <a:off x="914400" y="1905000"/>
            <a:ext cx="82296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Tardy online arrival at class by more than 40 minutes will constitute an unexcused absence.</a:t>
            </a:r>
          </a:p>
          <a:p>
            <a:pPr>
              <a:buChar char="¶"/>
            </a:pPr>
            <a:r>
              <a:t>Tardy online arrival by 20 to 40 minutes will be automatically excused on the first occasion.</a:t>
            </a:r>
          </a:p>
          <a:p>
            <a:pPr>
              <a:buChar char="¶"/>
            </a:pPr>
            <a:r>
              <a:t>Tardy online arrival by 20 to 40 minutes on the second and subsequent occasions will constitute an unexcused absence.</a:t>
            </a:r>
          </a:p>
          <a:p>
            <a:pPr>
              <a:buChar char="¶"/>
            </a:pPr>
            <a:r>
              <a:t>Tardy online arrival by less than 20 minutes will not be formally penalized, but it will not endear you to your lab partner nor to your instructor.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he Road to Succes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The Road to Success</a:t>
            </a:r>
          </a:p>
        </p:txBody>
      </p:sp>
      <p:sp>
        <p:nvSpPr>
          <p:cNvPr id="182" name="Be present for every online session.…"/>
          <p:cNvSpPr txBox="1">
            <a:spLocks noGrp="1"/>
          </p:cNvSpPr>
          <p:nvPr>
            <p:ph type="body" idx="4294967295"/>
          </p:nvPr>
        </p:nvSpPr>
        <p:spPr>
          <a:xfrm>
            <a:off x="914400" y="1524000"/>
            <a:ext cx="8153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Be present for every online session.</a:t>
            </a:r>
          </a:p>
          <a:p>
            <a:pPr>
              <a:buChar char="¶"/>
            </a:pPr>
            <a:r>
              <a:t>Preparation </a:t>
            </a:r>
            <a:r>
              <a:rPr b="0">
                <a:latin typeface="Symbol"/>
                <a:ea typeface="Symbol"/>
                <a:cs typeface="Symbol"/>
                <a:sym typeface="Symbol"/>
              </a:rPr>
              <a:t>® </a:t>
            </a:r>
            <a:r>
              <a:t>Success.</a:t>
            </a:r>
          </a:p>
          <a:p>
            <a:pPr>
              <a:buChar char="¶"/>
            </a:pPr>
            <a:r>
              <a:t>Take advantage of your resources.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The lecture text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Project descriptions and “how-to” documents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The project videos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Your partner and the other groups doing the same project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Your instructor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Web resources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he Road to Succes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The Road to Success</a:t>
            </a:r>
          </a:p>
        </p:txBody>
      </p:sp>
      <p:sp>
        <p:nvSpPr>
          <p:cNvPr id="185" name="Your partner and other students are resources…"/>
          <p:cNvSpPr txBox="1">
            <a:spLocks noGrp="1"/>
          </p:cNvSpPr>
          <p:nvPr>
            <p:ph type="body" idx="4294967295"/>
          </p:nvPr>
        </p:nvSpPr>
        <p:spPr>
          <a:xfrm>
            <a:off x="914400" y="1676400"/>
            <a:ext cx="81534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When you have a question …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First, ask your partner.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Next, check the lecture text and project description.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Third, check the project video.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If you still do not have an answer, ask the laboratory instructor.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he Road to Succes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The Road to Success</a:t>
            </a:r>
          </a:p>
        </p:txBody>
      </p:sp>
      <p:sp>
        <p:nvSpPr>
          <p:cNvPr id="188" name="Realize that confusion is to be expected ……"/>
          <p:cNvSpPr txBox="1">
            <a:spLocks noGrp="1"/>
          </p:cNvSpPr>
          <p:nvPr>
            <p:ph type="body" idx="4294967295"/>
          </p:nvPr>
        </p:nvSpPr>
        <p:spPr>
          <a:xfrm>
            <a:off x="914400" y="1524000"/>
            <a:ext cx="8153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Realize that confusion is to be expected …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>
                <a:solidFill>
                  <a:srgbClr val="FF6600"/>
                </a:solidFill>
              </a:defRPr>
            </a:pPr>
            <a:r>
              <a:t>If you are confused, then you have the opportunity to learn something!</a:t>
            </a:r>
          </a:p>
          <a:p>
            <a:pPr>
              <a:buChar char="¶"/>
            </a:pPr>
            <a:r>
              <a:t>If you are taking the corresponding lecture course contemporaneously, you will encounter some topics </a:t>
            </a:r>
            <a:r>
              <a:rPr>
                <a:solidFill>
                  <a:srgbClr val="FF6600"/>
                </a:solidFill>
              </a:rPr>
              <a:t>first in lab</a:t>
            </a:r>
            <a:r>
              <a:t>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It’s more fun to learn it in lab.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You will be better prepared for the lecture course.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You can defer the lab to a later semester.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he Road to Succes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The Road to Success</a:t>
            </a:r>
          </a:p>
        </p:txBody>
      </p:sp>
      <p:sp>
        <p:nvSpPr>
          <p:cNvPr id="191" name="Much of what you can learn in this course is directly applicable to any line of scientific or technical pursuit.  Engineers and pre-meds take note!…"/>
          <p:cNvSpPr txBox="1">
            <a:spLocks noGrp="1"/>
          </p:cNvSpPr>
          <p:nvPr>
            <p:ph type="body" idx="4294967295"/>
          </p:nvPr>
        </p:nvSpPr>
        <p:spPr>
          <a:xfrm>
            <a:off x="914400" y="1524000"/>
            <a:ext cx="8153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Much of what you can learn in this course is directly applicable to any line of scientific or technical pursuit.  Engineers and pre-meds take note!</a:t>
            </a:r>
          </a:p>
          <a:p>
            <a:pPr>
              <a:buChar char="¶"/>
            </a:pPr>
            <a:r>
              <a:t>Your instructors have fun doing science and especially physics. They aim to make a career of it.  They would like you to share in that fun.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"/>
          <p:cNvSpPr/>
          <p:nvPr/>
        </p:nvSpPr>
        <p:spPr>
          <a:xfrm>
            <a:off x="1676400" y="1676400"/>
            <a:ext cx="6875463" cy="4038600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Times Roman"/>
              </a:defRPr>
            </a:pPr>
            <a:endParaRPr/>
          </a:p>
        </p:txBody>
      </p:sp>
      <p:sp>
        <p:nvSpPr>
          <p:cNvPr id="194" name="If we teach only the findings and products of science - no matter how useful and even inspiring they may be - without communicating its critical method, how can the average person possibly distinguish science from pseudoscience?…"/>
          <p:cNvSpPr txBox="1"/>
          <p:nvPr/>
        </p:nvSpPr>
        <p:spPr>
          <a:xfrm>
            <a:off x="1722120" y="1619250"/>
            <a:ext cx="6784023" cy="4693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 b="1">
                <a:solidFill>
                  <a:srgbClr val="990000"/>
                </a:solidFill>
                <a:latin typeface="+mj-lt"/>
                <a:ea typeface="+mj-ea"/>
                <a:cs typeface="+mj-cs"/>
                <a:sym typeface="Times Roman"/>
              </a:defRPr>
            </a:pPr>
            <a:r>
              <a:t>If we teach only the findings and products of science - no matter how useful and even inspiring they may be - without communicating its critical method, how can the average person possibly distinguish science from pseudoscience?</a:t>
            </a:r>
            <a:endParaRPr sz="2000" i="1"/>
          </a:p>
          <a:p>
            <a:pPr>
              <a:defRPr sz="2000" i="1">
                <a:solidFill>
                  <a:srgbClr val="990000"/>
                </a:solidFill>
                <a:latin typeface="+mj-lt"/>
                <a:ea typeface="+mj-ea"/>
                <a:cs typeface="+mj-cs"/>
                <a:sym typeface="Times Roman"/>
              </a:defRPr>
            </a:pPr>
            <a:endParaRPr sz="2000" i="1"/>
          </a:p>
          <a:p>
            <a:pPr>
              <a:defRPr>
                <a:latin typeface="+mj-lt"/>
                <a:ea typeface="+mj-ea"/>
                <a:cs typeface="+mj-cs"/>
                <a:sym typeface="Times Roman"/>
              </a:defRPr>
            </a:pPr>
            <a:r>
              <a:t>Carl Sagan</a:t>
            </a:r>
            <a:r>
              <a:rPr i="1"/>
              <a:t>	</a:t>
            </a:r>
          </a:p>
        </p:txBody>
      </p:sp>
      <p:sp>
        <p:nvSpPr>
          <p:cNvPr id="195" name="Closing Thought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Closing Thought</a:t>
            </a:r>
          </a:p>
        </p:txBody>
      </p:sp>
      <p:sp>
        <p:nvSpPr>
          <p:cNvPr id="196" name="Double-click to edit"/>
          <p:cNvSpPr txBox="1">
            <a:spLocks noGrp="1"/>
          </p:cNvSpPr>
          <p:nvPr>
            <p:ph type="body" sz="quarter" idx="4294967295"/>
          </p:nvPr>
        </p:nvSpPr>
        <p:spPr>
          <a:xfrm>
            <a:off x="0" y="1524000"/>
            <a:ext cx="1354138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Eligibility"/>
          <p:cNvSpPr txBox="1">
            <a:spLocks noGrp="1"/>
          </p:cNvSpPr>
          <p:nvPr>
            <p:ph type="title" idx="4294967295"/>
          </p:nvPr>
        </p:nvSpPr>
        <p:spPr>
          <a:xfrm>
            <a:off x="914400" y="3048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Eligibility</a:t>
            </a:r>
          </a:p>
        </p:txBody>
      </p:sp>
      <p:sp>
        <p:nvSpPr>
          <p:cNvPr id="82" name="To be eligible for enrollment in PHYS 2xxL you must satisfy any of three conditions:…"/>
          <p:cNvSpPr txBox="1"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To be eligible for enrollment in PHYS 2xxL you must satisfy any of three conditions:</a:t>
            </a:r>
            <a:endParaRPr sz="2800"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A. Be currently enrolled in PHYS 2xx.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B. Already have a </a:t>
            </a:r>
            <a:r>
              <a:rPr lang="en-US"/>
              <a:t>passing </a:t>
            </a:r>
            <a:r>
              <a:t>grade</a:t>
            </a:r>
            <a:r>
              <a:rPr lang="en-US"/>
              <a:t> </a:t>
            </a:r>
            <a:r>
              <a:t>in </a:t>
            </a:r>
            <a:r>
              <a:rPr dirty="0"/>
              <a:t>PHYS 2xx.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C. Have a written waiver from the Undergraduate Director.</a:t>
            </a:r>
          </a:p>
          <a:p>
            <a:pPr>
              <a:buChar char="¶"/>
            </a:pPr>
            <a:r>
              <a:rPr dirty="0"/>
              <a:t>You will not receive a passing grade in PHYS 2xxL if you do not meet one of these conditions at the end of the semester.</a:t>
            </a:r>
          </a:p>
          <a:p>
            <a:pPr>
              <a:buChar char="¶"/>
              <a:defRPr>
                <a:solidFill>
                  <a:srgbClr val="FF0000"/>
                </a:solidFill>
              </a:defRPr>
            </a:pPr>
            <a:r>
              <a:rPr dirty="0"/>
              <a:t>Warning:  If your eligibility depends on current enrollment and you drop PHYS 2xx, you must independently drop PHYS 2xxL.</a:t>
            </a:r>
          </a:p>
        </p:txBody>
      </p:sp>
      <p:sp>
        <p:nvSpPr>
          <p:cNvPr id="83" name="same"/>
          <p:cNvSpPr txBox="1"/>
          <p:nvPr/>
        </p:nvSpPr>
        <p:spPr>
          <a:xfrm>
            <a:off x="6506844" y="2043112"/>
            <a:ext cx="849472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same</a:t>
            </a:r>
          </a:p>
        </p:txBody>
      </p:sp>
      <p:sp>
        <p:nvSpPr>
          <p:cNvPr id="84" name="Line"/>
          <p:cNvSpPr/>
          <p:nvPr/>
        </p:nvSpPr>
        <p:spPr>
          <a:xfrm flipV="1">
            <a:off x="6019799" y="1981199"/>
            <a:ext cx="914401" cy="533402"/>
          </a:xfrm>
          <a:prstGeom prst="line">
            <a:avLst/>
          </a:prstGeom>
          <a:ln w="12700" cap="sq">
            <a:solidFill>
              <a:srgbClr val="00008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682756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lation to your course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Relation to your course</a:t>
            </a:r>
          </a:p>
        </p:txBody>
      </p:sp>
      <p:sp>
        <p:nvSpPr>
          <p:cNvPr id="87" name="If you are currently in a 200 level physics course (201/202/211/212), you will find that the course and lab do not sync up.…"/>
          <p:cNvSpPr txBox="1">
            <a:spLocks noGrp="1"/>
          </p:cNvSpPr>
          <p:nvPr>
            <p:ph type="body" idx="4294967295"/>
          </p:nvPr>
        </p:nvSpPr>
        <p:spPr>
          <a:xfrm>
            <a:off x="914400" y="1905000"/>
            <a:ext cx="82296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If you are currently in a 200 level physics course (201/202/211/212), you will find that the course and lab do not sync up.  </a:t>
            </a:r>
          </a:p>
          <a:p>
            <a:pPr>
              <a:buChar char="¶"/>
            </a:pPr>
            <a:endParaRPr/>
          </a:p>
          <a:p>
            <a:pPr>
              <a:buChar char="¶"/>
            </a:pPr>
            <a:r>
              <a:t>You may do experiments in lab that you have not covered the theory for in your course.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bjective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Objectives</a:t>
            </a:r>
          </a:p>
        </p:txBody>
      </p:sp>
      <p:sp>
        <p:nvSpPr>
          <p:cNvPr id="90" name="Laboratory is organized to reflect the activities of scientific research.…"/>
          <p:cNvSpPr txBox="1">
            <a:spLocks noGrp="1"/>
          </p:cNvSpPr>
          <p:nvPr>
            <p:ph type="body" idx="4294967295"/>
          </p:nvPr>
        </p:nvSpPr>
        <p:spPr>
          <a:xfrm>
            <a:off x="838200" y="15240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Laboratory is organized to reflect the activities of scientific research.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Preparation: textbook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Experimental trial and error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Collaboration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Presentation</a:t>
            </a:r>
          </a:p>
          <a:p>
            <a:pPr>
              <a:buChar char="¶"/>
            </a:pPr>
            <a:r>
              <a:t>We use physics as an example of science.</a:t>
            </a:r>
          </a:p>
          <a:p>
            <a:pPr>
              <a:buChar char="¶"/>
              <a:defRPr>
                <a:solidFill>
                  <a:srgbClr val="FF0000"/>
                </a:solidFill>
              </a:defRPr>
            </a:pPr>
            <a:r>
              <a:t>Learn how a science is done, not only the results.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bjectives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Objectives</a:t>
            </a:r>
          </a:p>
        </p:txBody>
      </p:sp>
      <p:sp>
        <p:nvSpPr>
          <p:cNvPr id="93" name="Develop experimental techniques.…"/>
          <p:cNvSpPr txBox="1">
            <a:spLocks noGrp="1"/>
          </p:cNvSpPr>
          <p:nvPr>
            <p:ph type="body" idx="4294967295"/>
          </p:nvPr>
        </p:nvSpPr>
        <p:spPr>
          <a:xfrm>
            <a:off x="928687" y="1638299"/>
            <a:ext cx="8380413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t>Develop experimental techniques.</a:t>
            </a:r>
            <a:endParaRPr sz="200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endParaRPr sz="200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Observe and record.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Analyze.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Use the graph as an analysis tool.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t>Prepare a technical oral presentation.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ourse Outline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Course Outline</a:t>
            </a:r>
          </a:p>
        </p:txBody>
      </p:sp>
      <p:sp>
        <p:nvSpPr>
          <p:cNvPr id="96" name="Four multi-day cycles…"/>
          <p:cNvSpPr txBox="1">
            <a:spLocks noGrp="1"/>
          </p:cNvSpPr>
          <p:nvPr>
            <p:ph type="body" idx="4294967295"/>
          </p:nvPr>
        </p:nvSpPr>
        <p:spPr>
          <a:xfrm>
            <a:off x="914400" y="17526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Four multi-day </a:t>
            </a:r>
            <a:r>
              <a:rPr i="1" dirty="0"/>
              <a:t>cycles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Two projects in progress during each cycle.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One recitation day per cycle.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One presentation day per cycle.</a:t>
            </a:r>
            <a:endParaRPr dirty="0"/>
          </a:p>
          <a:p>
            <a:pPr>
              <a:buChar char="¶"/>
            </a:pPr>
            <a:endParaRPr lang="en-US" dirty="0"/>
          </a:p>
          <a:p>
            <a:pPr>
              <a:buChar char="¶"/>
            </a:pPr>
            <a:r>
              <a:rPr lang="en-US" dirty="0"/>
              <a:t>I</a:t>
            </a:r>
            <a:r>
              <a:rPr dirty="0"/>
              <a:t>n each cycle students will form groups of two as directed by the instructor.</a:t>
            </a:r>
            <a:r>
              <a:rPr lang="en-US" dirty="0"/>
              <a:t>  You will:</a:t>
            </a:r>
            <a:endParaRPr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Attend online and w</a:t>
            </a:r>
            <a:r>
              <a:rPr dirty="0"/>
              <a:t>ork on project “A” in day 1 of </a:t>
            </a:r>
            <a:r>
              <a:rPr lang="en-US" dirty="0"/>
              <a:t>the </a:t>
            </a:r>
            <a:r>
              <a:rPr dirty="0"/>
              <a:t>cycle.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Attend online and w</a:t>
            </a:r>
            <a:r>
              <a:rPr dirty="0"/>
              <a:t>ork on project “B” in day 2.</a:t>
            </a:r>
            <a:endParaRPr lang="en-US"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Attend online recitation as needed on day 3</a:t>
            </a:r>
            <a:endParaRPr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lang="en-US" dirty="0"/>
              <a:t>Attend online and do o</a:t>
            </a:r>
            <a:r>
              <a:rPr dirty="0"/>
              <a:t>ral presentations on day </a:t>
            </a:r>
            <a:r>
              <a:rPr lang="en-US" dirty="0"/>
              <a:t>4.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urse Outline"/>
          <p:cNvSpPr txBox="1">
            <a:spLocks noGrp="1"/>
          </p:cNvSpPr>
          <p:nvPr>
            <p:ph type="title" idx="4294967295"/>
          </p:nvPr>
        </p:nvSpPr>
        <p:spPr>
          <a:xfrm>
            <a:off x="914400" y="304799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r>
              <a:t>Course Outline</a:t>
            </a:r>
          </a:p>
        </p:txBody>
      </p:sp>
      <p:sp>
        <p:nvSpPr>
          <p:cNvPr id="99" name="In each cycle every student will:…"/>
          <p:cNvSpPr txBox="1">
            <a:spLocks noGrp="1"/>
          </p:cNvSpPr>
          <p:nvPr>
            <p:ph type="body" idx="4294967295"/>
          </p:nvPr>
        </p:nvSpPr>
        <p:spPr>
          <a:xfrm>
            <a:off x="914400" y="18288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¶"/>
            </a:pPr>
            <a:r>
              <a:rPr dirty="0"/>
              <a:t>In each cycle </a:t>
            </a:r>
            <a:r>
              <a:rPr u="sng" dirty="0"/>
              <a:t>every</a:t>
            </a:r>
            <a:r>
              <a:rPr dirty="0"/>
              <a:t> student will:</a:t>
            </a:r>
          </a:p>
          <a:p>
            <a:pPr marL="285750" lvl="1" indent="171450">
              <a:spcBef>
                <a:spcPts val="0"/>
              </a:spcBef>
              <a:buSzTx/>
              <a:buNone/>
              <a:defRPr sz="2000"/>
            </a:pPr>
            <a:endParaRPr dirty="0"/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View the video of the lab project.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Analyze the necessary data (group</a:t>
            </a:r>
            <a:r>
              <a:rPr lang="en-US" dirty="0"/>
              <a:t> or individual</a:t>
            </a:r>
            <a:r>
              <a:rPr dirty="0"/>
              <a:t>).</a:t>
            </a:r>
          </a:p>
          <a:p>
            <a:pPr marL="742950" lvl="1" indent="-285750">
              <a:spcBef>
                <a:spcPts val="0"/>
              </a:spcBef>
              <a:buClr>
                <a:schemeClr val="accent2"/>
              </a:buClr>
              <a:buFont typeface="Zapf Dingbats"/>
              <a:defRPr sz="2000"/>
            </a:pPr>
            <a:r>
              <a:rPr dirty="0"/>
              <a:t>Submit a final project report for each project (group or individual).</a:t>
            </a:r>
          </a:p>
          <a:p>
            <a:pPr>
              <a:buChar char="¶"/>
            </a:pPr>
            <a:r>
              <a:rPr dirty="0"/>
              <a:t> Each student will make exactly one presentation during the semester.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H.R. Info Kiosk (Online)">
  <a:themeElements>
    <a:clrScheme name="H.R. Info Kiosk (Online)">
      <a:dk1>
        <a:srgbClr val="FFFFFF"/>
      </a:dk1>
      <a:lt1>
        <a:srgbClr val="000080"/>
      </a:lt1>
      <a:dk2>
        <a:srgbClr val="A7A7A7"/>
      </a:dk2>
      <a:lt2>
        <a:srgbClr val="535353"/>
      </a:lt2>
      <a:accent1>
        <a:srgbClr val="006699"/>
      </a:accent1>
      <a:accent2>
        <a:srgbClr val="6699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H.R. Info Kiosk (Online)">
      <a:majorFont>
        <a:latin typeface="Times Roman"/>
        <a:ea typeface="Times Roman"/>
        <a:cs typeface="Times Roman"/>
      </a:majorFont>
      <a:minorFont>
        <a:latin typeface="Helvetica"/>
        <a:ea typeface="Helvetica"/>
        <a:cs typeface="Helvetica"/>
      </a:minorFont>
    </a:fontScheme>
    <a:fmtScheme name="H.R. Info Kiosk (Online)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H.R. Info Kiosk (Online)">
  <a:themeElements>
    <a:clrScheme name="H.R. Info Kiosk (Online)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699"/>
      </a:accent1>
      <a:accent2>
        <a:srgbClr val="6699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H.R. Info Kiosk (Online)">
      <a:majorFont>
        <a:latin typeface="Times Roman"/>
        <a:ea typeface="Times Roman"/>
        <a:cs typeface="Times Roman"/>
      </a:majorFont>
      <a:minorFont>
        <a:latin typeface="Helvetica"/>
        <a:ea typeface="Helvetica"/>
        <a:cs typeface="Helvetica"/>
      </a:minorFont>
    </a:fontScheme>
    <a:fmtScheme name="H.R. Info Kiosk (Online)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1990</Words>
  <Application>Microsoft Macintosh PowerPoint</Application>
  <PresentationFormat>On-screen Show (4:3)</PresentationFormat>
  <Paragraphs>247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Black</vt:lpstr>
      <vt:lpstr>Letter Gothic</vt:lpstr>
      <vt:lpstr>Symbol</vt:lpstr>
      <vt:lpstr>Times Roman</vt:lpstr>
      <vt:lpstr>Zapf Dingbats</vt:lpstr>
      <vt:lpstr>H.R. Info Kiosk (Online)</vt:lpstr>
      <vt:lpstr>University of South Carolina </vt:lpstr>
      <vt:lpstr>Summer Lab Information</vt:lpstr>
      <vt:lpstr>Online Attendance Policy</vt:lpstr>
      <vt:lpstr>Eligibility</vt:lpstr>
      <vt:lpstr>Relation to your course</vt:lpstr>
      <vt:lpstr>Objectives</vt:lpstr>
      <vt:lpstr>Objectives</vt:lpstr>
      <vt:lpstr>Course Outline</vt:lpstr>
      <vt:lpstr>Course Outline</vt:lpstr>
      <vt:lpstr>E-mail</vt:lpstr>
      <vt:lpstr>Video Links</vt:lpstr>
      <vt:lpstr>Recommended Materials</vt:lpstr>
      <vt:lpstr>Laboratory Notebook</vt:lpstr>
      <vt:lpstr>Project Description Format</vt:lpstr>
      <vt:lpstr>Project Description Format</vt:lpstr>
      <vt:lpstr>Printing Project Descriptions</vt:lpstr>
      <vt:lpstr>Cycle Outline</vt:lpstr>
      <vt:lpstr>Cycle Outline</vt:lpstr>
      <vt:lpstr>Cycle Outline</vt:lpstr>
      <vt:lpstr>Cycle Outline</vt:lpstr>
      <vt:lpstr>The Presentation Session</vt:lpstr>
      <vt:lpstr>Project Report</vt:lpstr>
      <vt:lpstr>Project Report</vt:lpstr>
      <vt:lpstr>Report Submission Policy</vt:lpstr>
      <vt:lpstr>Presentation Preparation</vt:lpstr>
      <vt:lpstr>Grading</vt:lpstr>
      <vt:lpstr>Grading</vt:lpstr>
      <vt:lpstr>Grading</vt:lpstr>
      <vt:lpstr>Attendance Policy</vt:lpstr>
      <vt:lpstr>Attendance Policy</vt:lpstr>
      <vt:lpstr>Attendance Policy</vt:lpstr>
      <vt:lpstr>Tardiness Policy</vt:lpstr>
      <vt:lpstr>The Road to Success</vt:lpstr>
      <vt:lpstr>The Road to Success</vt:lpstr>
      <vt:lpstr>The Road to Success</vt:lpstr>
      <vt:lpstr>The Road to Success</vt:lpstr>
      <vt:lpstr>Closing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South Carolina </dc:title>
  <cp:lastModifiedBy>Clawson, James</cp:lastModifiedBy>
  <cp:revision>12</cp:revision>
  <dcterms:modified xsi:type="dcterms:W3CDTF">2023-03-31T13:14:53Z</dcterms:modified>
</cp:coreProperties>
</file>