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26"/>
  </p:notesMasterIdLst>
  <p:handoutMasterIdLst>
    <p:handoutMasterId r:id="rId27"/>
  </p:handoutMasterIdLst>
  <p:sldIdLst>
    <p:sldId id="256" r:id="rId3"/>
    <p:sldId id="257" r:id="rId4"/>
    <p:sldId id="258" r:id="rId5"/>
    <p:sldId id="259" r:id="rId6"/>
    <p:sldId id="260" r:id="rId7"/>
    <p:sldId id="261" r:id="rId8"/>
    <p:sldId id="280" r:id="rId9"/>
    <p:sldId id="263" r:id="rId10"/>
    <p:sldId id="265" r:id="rId11"/>
    <p:sldId id="282" r:id="rId12"/>
    <p:sldId id="266" r:id="rId13"/>
    <p:sldId id="267" r:id="rId14"/>
    <p:sldId id="268" r:id="rId15"/>
    <p:sldId id="269" r:id="rId16"/>
    <p:sldId id="270" r:id="rId17"/>
    <p:sldId id="272" r:id="rId18"/>
    <p:sldId id="273" r:id="rId19"/>
    <p:sldId id="281" r:id="rId20"/>
    <p:sldId id="275" r:id="rId21"/>
    <p:sldId id="276" r:id="rId22"/>
    <p:sldId id="271" r:id="rId23"/>
    <p:sldId id="278" r:id="rId24"/>
    <p:sldId id="279" r:id="rId25"/>
  </p:sldIdLst>
  <p:sldSz cx="12192000" cy="6858000"/>
  <p:notesSz cx="7102475" cy="9388475"/>
  <p:embeddedFontLst>
    <p:embeddedFont>
      <p:font typeface="Cambria" panose="02040503050406030204" pitchFamily="18" charset="0"/>
      <p:regular r:id="rId28"/>
      <p:bold r:id="rId29"/>
      <p:italic r:id="rId30"/>
      <p:boldItalic r:id="rId31"/>
    </p:embeddedFont>
    <p:embeddedFont>
      <p:font typeface="Crimson Text" panose="02000503000000000000" pitchFamily="2"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Caveat" panose="020B0604020202020204" charset="0"/>
      <p:regular r:id="rId40"/>
      <p:bold r:id="rId41"/>
    </p:embeddedFont>
    <p:embeddedFont>
      <p:font typeface="Open Sans"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1035"/>
    <a:srgbClr val="000000"/>
    <a:srgbClr val="990033"/>
    <a:srgbClr val="6C0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59489" autoAdjust="0"/>
  </p:normalViewPr>
  <p:slideViewPr>
    <p:cSldViewPr snapToGrid="0">
      <p:cViewPr>
        <p:scale>
          <a:sx n="50" d="100"/>
          <a:sy n="50" d="100"/>
        </p:scale>
        <p:origin x="15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C3785EF4-9848-4821-A463-2DBD084721FD}" type="datetimeFigureOut">
              <a:rPr lang="en-US" smtClean="0"/>
              <a:t>2/17/2019</a:t>
            </a:fld>
            <a:endParaRPr lang="en-US"/>
          </a:p>
        </p:txBody>
      </p:sp>
      <p:sp>
        <p:nvSpPr>
          <p:cNvPr id="4" name="Footer Placeholder 3"/>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E5C401C7-ECD9-49DD-8532-4F2D8D44C82C}" type="slidenum">
              <a:rPr lang="en-US" smtClean="0"/>
              <a:t>‹#›</a:t>
            </a:fld>
            <a:endParaRPr lang="en-US"/>
          </a:p>
        </p:txBody>
      </p:sp>
    </p:spTree>
    <p:extLst>
      <p:ext uri="{BB962C8B-B14F-4D97-AF65-F5344CB8AC3E}">
        <p14:creationId xmlns:p14="http://schemas.microsoft.com/office/powerpoint/2010/main" val="1639533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46997" y="4459526"/>
            <a:ext cx="5208482" cy="4224814"/>
          </a:xfrm>
          <a:prstGeom prst="rect">
            <a:avLst/>
          </a:prstGeom>
          <a:noFill/>
          <a:ln>
            <a:noFill/>
          </a:ln>
        </p:spPr>
        <p:txBody>
          <a:bodyPr spcFirstLastPara="1" wrap="square" lIns="94205" tIns="47090" rIns="94205" bIns="47090" anchor="t" anchorCtr="0"/>
          <a:lstStyle>
            <a:lvl1pPr marL="457200" marR="0" lvl="0" indent="-228600" algn="l" rtl="0">
              <a:spcBef>
                <a:spcPts val="0"/>
              </a:spcBef>
              <a:spcAft>
                <a:spcPts val="0"/>
              </a:spcAft>
              <a:buSzPts val="1400"/>
              <a:buNone/>
              <a:defRPr sz="1200" b="0" i="0" u="none" strike="noStrike" cap="none">
                <a:solidFill>
                  <a:schemeClr val="accent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accent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accent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accent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accent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accent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accent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accent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accen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endParaRPr lang="en-US" dirty="0" smtClean="0"/>
          </a:p>
          <a:p>
            <a:pPr marL="0" indent="0"/>
            <a:endParaRPr lang="en-US" dirty="0" smtClean="0"/>
          </a:p>
          <a:p>
            <a:pPr marL="0" indent="0"/>
            <a:endParaRPr lang="en-US" dirty="0" smtClean="0"/>
          </a:p>
          <a:p>
            <a:pPr marL="0" indent="0"/>
            <a:endParaRPr lang="en-US" dirty="0" smtClean="0"/>
          </a:p>
          <a:p>
            <a:pPr marL="0" indent="0"/>
            <a:endParaRPr lang="en-US" dirty="0" smtClean="0"/>
          </a:p>
          <a:p>
            <a:pPr marL="0" indent="0"/>
            <a:endParaRPr lang="en-US" dirty="0" smtClean="0"/>
          </a:p>
          <a:p>
            <a:pPr marL="0" indent="0"/>
            <a:endParaRPr lang="en-US" dirty="0" smtClean="0"/>
          </a:p>
          <a:p>
            <a:pPr marL="0" indent="0"/>
            <a:endParaRPr lang="en-US" dirty="0" smtClean="0"/>
          </a:p>
          <a:p>
            <a:pPr marL="0" indent="0"/>
            <a:endParaRPr lang="en-US" dirty="0" smtClean="0"/>
          </a:p>
          <a:p>
            <a:pPr marL="0" indent="0"/>
            <a:endParaRPr lang="en-US" dirty="0" smtClean="0"/>
          </a:p>
          <a:p>
            <a:pPr marL="0" indent="0"/>
            <a:endParaRPr lang="en-US" dirty="0" smtClean="0"/>
          </a:p>
          <a:p>
            <a:pPr marL="0" indent="0"/>
            <a:endParaRPr lang="en-US" dirty="0" smtClean="0"/>
          </a:p>
        </p:txBody>
      </p:sp>
      <p:sp>
        <p:nvSpPr>
          <p:cNvPr id="226" name="Google Shape;226;p1: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6: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spcBef>
                <a:spcPts val="708"/>
              </a:spcBef>
              <a:buSzPts val="2200"/>
            </a:pPr>
            <a:r>
              <a:rPr lang="en-US" sz="1800" b="1" cap="all" dirty="0" smtClean="0"/>
              <a:t>Saves time!  </a:t>
            </a:r>
          </a:p>
          <a:p>
            <a:pPr marL="0" lvl="1" indent="0">
              <a:spcBef>
                <a:spcPts val="708"/>
              </a:spcBef>
              <a:buSzPts val="2200"/>
            </a:pPr>
            <a:r>
              <a:rPr lang="en-US" sz="1800" b="1" dirty="0" smtClean="0">
                <a:solidFill>
                  <a:srgbClr val="6C1035"/>
                </a:solidFill>
              </a:rPr>
              <a:t>Formal Interview: </a:t>
            </a:r>
            <a:r>
              <a:rPr lang="en-US" sz="1800" dirty="0" smtClean="0"/>
              <a:t>Committee members have to review resumes to determine candidates to interview</a:t>
            </a:r>
          </a:p>
          <a:p>
            <a:pPr marL="0" lvl="1" indent="0">
              <a:spcBef>
                <a:spcPts val="708"/>
              </a:spcBef>
              <a:buSzPts val="2200"/>
            </a:pPr>
            <a:endParaRPr lang="en-US" sz="1800" b="1" dirty="0" smtClean="0">
              <a:solidFill>
                <a:srgbClr val="6C1035"/>
              </a:solidFill>
            </a:endParaRPr>
          </a:p>
          <a:p>
            <a:pPr marL="0" lvl="1" indent="0">
              <a:spcBef>
                <a:spcPts val="708"/>
              </a:spcBef>
              <a:buSzPts val="2200"/>
            </a:pPr>
            <a:r>
              <a:rPr lang="en-US" sz="1800" b="1" dirty="0" smtClean="0">
                <a:solidFill>
                  <a:srgbClr val="6C1035"/>
                </a:solidFill>
              </a:rPr>
              <a:t>Formal interview:  </a:t>
            </a:r>
            <a:r>
              <a:rPr lang="en-US" sz="1800" dirty="0" smtClean="0"/>
              <a:t>Could take up to 20 hours total time just for the interviews – based on just 40 candidates</a:t>
            </a:r>
          </a:p>
          <a:p>
            <a:pPr marL="346740" lvl="1" indent="-346740">
              <a:spcBef>
                <a:spcPts val="708"/>
              </a:spcBef>
              <a:buSzPts val="2200"/>
              <a:buFont typeface="Arial" panose="020B0604020202020204" pitchFamily="34" charset="0"/>
              <a:buChar char="•"/>
            </a:pPr>
            <a:endParaRPr lang="en-US" sz="1800" b="1" dirty="0" smtClean="0">
              <a:solidFill>
                <a:srgbClr val="6C1035"/>
              </a:solidFill>
            </a:endParaRPr>
          </a:p>
          <a:p>
            <a:pPr marL="0" lvl="1" indent="0">
              <a:spcBef>
                <a:spcPts val="708"/>
              </a:spcBef>
              <a:buSzPts val="2200"/>
            </a:pPr>
            <a:r>
              <a:rPr lang="en-US" sz="1800" b="1" dirty="0" smtClean="0">
                <a:solidFill>
                  <a:srgbClr val="6C1035"/>
                </a:solidFill>
              </a:rPr>
              <a:t>Group Interview:  </a:t>
            </a:r>
            <a:r>
              <a:rPr lang="en-US" sz="1800" dirty="0" smtClean="0"/>
              <a:t>No resume review required</a:t>
            </a:r>
            <a:endParaRPr lang="en-US" sz="1800" b="1" dirty="0" smtClean="0"/>
          </a:p>
          <a:p>
            <a:pPr marL="0" lvl="1" indent="0">
              <a:spcBef>
                <a:spcPts val="708"/>
              </a:spcBef>
              <a:buSzPts val="2200"/>
            </a:pPr>
            <a:r>
              <a:rPr lang="en-US" sz="1800" b="1" dirty="0" smtClean="0">
                <a:solidFill>
                  <a:srgbClr val="6C1035"/>
                </a:solidFill>
              </a:rPr>
              <a:t>Group Interview: </a:t>
            </a:r>
            <a:r>
              <a:rPr lang="en-US" sz="1800" dirty="0" smtClean="0"/>
              <a:t>Interview Event is 4 hours, plus 2 hours to deliberate and determine which candidates will get an offer  </a:t>
            </a:r>
          </a:p>
          <a:p>
            <a:pPr marL="0" lvl="3" indent="0">
              <a:spcBef>
                <a:spcPts val="708"/>
              </a:spcBef>
              <a:buSzPts val="2200"/>
            </a:pPr>
            <a:r>
              <a:rPr lang="en-US" sz="1800" b="1" dirty="0" smtClean="0">
                <a:solidFill>
                  <a:srgbClr val="6C1035"/>
                </a:solidFill>
              </a:rPr>
              <a:t>Group Interview: </a:t>
            </a:r>
            <a:r>
              <a:rPr lang="en-US" sz="1800" dirty="0" smtClean="0"/>
              <a:t>All students who apply are offered an interview</a:t>
            </a:r>
          </a:p>
          <a:p>
            <a:pPr marL="0" lvl="3" indent="0">
              <a:spcBef>
                <a:spcPts val="708"/>
              </a:spcBef>
              <a:buSzPts val="2200"/>
            </a:pPr>
            <a:r>
              <a:rPr lang="en-US" sz="1800" b="1" dirty="0" smtClean="0">
                <a:solidFill>
                  <a:srgbClr val="6C1035"/>
                </a:solidFill>
              </a:rPr>
              <a:t>Group Interview:  </a:t>
            </a:r>
            <a:r>
              <a:rPr lang="en-US" sz="1800" dirty="0" smtClean="0"/>
              <a:t>All decisions are made in one day!</a:t>
            </a:r>
          </a:p>
          <a:p>
            <a:pPr marL="0" indent="0">
              <a:spcBef>
                <a:spcPts val="708"/>
              </a:spcBef>
              <a:buSzPts val="2200"/>
            </a:pPr>
            <a:endParaRPr lang="en-US" sz="1800" b="1" dirty="0" smtClean="0"/>
          </a:p>
          <a:p>
            <a:pPr marL="0" indent="0">
              <a:spcBef>
                <a:spcPts val="708"/>
              </a:spcBef>
              <a:buSzPts val="2200"/>
            </a:pPr>
            <a:endParaRPr lang="en-US" sz="1800" b="1" dirty="0" smtClean="0"/>
          </a:p>
          <a:p>
            <a:pPr marL="0" indent="0">
              <a:spcBef>
                <a:spcPts val="708"/>
              </a:spcBef>
              <a:buSzPts val="2200"/>
            </a:pPr>
            <a:r>
              <a:rPr lang="en-US" sz="1800" b="1" dirty="0" smtClean="0"/>
              <a:t>	APPLICATIONS </a:t>
            </a:r>
            <a:r>
              <a:rPr lang="en-US" sz="1800" b="1" dirty="0"/>
              <a:t>INCREASED</a:t>
            </a:r>
          </a:p>
          <a:p>
            <a:pPr marL="1261140" lvl="2" indent="-407099">
              <a:spcBef>
                <a:spcPts val="708"/>
              </a:spcBef>
              <a:buSzPts val="2200"/>
              <a:buAutoNum type="arabicPeriod"/>
            </a:pPr>
            <a:r>
              <a:rPr lang="en-US" sz="1800" dirty="0"/>
              <a:t>Higher Yield – more students applied in 2018 and 2019 than did in each year of the formal process (2014-2017) ?????</a:t>
            </a:r>
          </a:p>
          <a:p>
            <a:pPr marL="346740" indent="-407099">
              <a:spcBef>
                <a:spcPts val="708"/>
              </a:spcBef>
              <a:buSzPts val="2200"/>
              <a:buAutoNum type="arabicPeriod"/>
            </a:pPr>
            <a:endParaRPr lang="en-US" sz="1800" dirty="0"/>
          </a:p>
          <a:p>
            <a:pPr marL="0" indent="0">
              <a:spcBef>
                <a:spcPts val="708"/>
              </a:spcBef>
              <a:buSzPts val="2200"/>
            </a:pPr>
            <a:r>
              <a:rPr lang="en-US" sz="1800" b="1" dirty="0"/>
              <a:t>EVALUATORS</a:t>
            </a:r>
          </a:p>
          <a:p>
            <a:pPr marL="346740" indent="-407099">
              <a:spcBef>
                <a:spcPts val="708"/>
              </a:spcBef>
              <a:buSzPts val="2200"/>
              <a:buAutoNum type="arabicPeriod"/>
            </a:pPr>
            <a:r>
              <a:rPr lang="en-US" sz="1800" dirty="0"/>
              <a:t>Involves across campus partners – College Advisors, Residence Life, Career and Professional Development</a:t>
            </a:r>
          </a:p>
          <a:p>
            <a:pPr marL="346740" indent="-407099">
              <a:spcBef>
                <a:spcPts val="708"/>
              </a:spcBef>
              <a:buSzPts val="2200"/>
              <a:buAutoNum type="arabicPeriod"/>
            </a:pPr>
            <a:r>
              <a:rPr lang="en-US" sz="1800" dirty="0"/>
              <a:t>Former student leaders act as evaluators - student to student perspective</a:t>
            </a:r>
          </a:p>
          <a:p>
            <a:pPr marL="0" indent="0">
              <a:spcBef>
                <a:spcPts val="708"/>
              </a:spcBef>
              <a:buSzPts val="2200"/>
              <a:buNone/>
            </a:pPr>
            <a:endParaRPr lang="en-US" sz="1800" dirty="0" smtClean="0"/>
          </a:p>
          <a:p>
            <a:pPr marL="0" indent="0">
              <a:spcBef>
                <a:spcPts val="708"/>
              </a:spcBef>
              <a:buSzPts val="2200"/>
              <a:buNone/>
            </a:pPr>
            <a:r>
              <a:rPr lang="en-US" sz="1800" b="1" baseline="0" dirty="0" smtClean="0"/>
              <a:t>MULTI-DIMENTIONAL</a:t>
            </a:r>
          </a:p>
          <a:p>
            <a:pPr marL="342900" indent="-342900">
              <a:spcBef>
                <a:spcPts val="708"/>
              </a:spcBef>
              <a:buSzPts val="2200"/>
              <a:buFont typeface="+mj-lt"/>
              <a:buAutoNum type="arabicPeriod"/>
            </a:pPr>
            <a:r>
              <a:rPr lang="en-US" sz="1800" baseline="0" dirty="0" smtClean="0"/>
              <a:t>Most evaluators got to see every candidate</a:t>
            </a:r>
          </a:p>
          <a:p>
            <a:pPr marL="342900" indent="-342900">
              <a:spcBef>
                <a:spcPts val="708"/>
              </a:spcBef>
              <a:buSzPts val="2200"/>
              <a:buFont typeface="+mj-lt"/>
              <a:buAutoNum type="arabicPeriod"/>
            </a:pPr>
            <a:r>
              <a:rPr lang="en-US" sz="1800" baseline="0" dirty="0" smtClean="0"/>
              <a:t>See candidates in various situations that would be necessary for the job</a:t>
            </a:r>
          </a:p>
          <a:p>
            <a:pPr marL="346740" indent="-407099">
              <a:spcBef>
                <a:spcPts val="708"/>
              </a:spcBef>
              <a:buSzPts val="2200"/>
              <a:buAutoNum type="arabicPeriod"/>
            </a:pPr>
            <a:endParaRPr lang="en-US" sz="1800" b="1" cap="all" dirty="0"/>
          </a:p>
          <a:p>
            <a:pPr marL="0" lvl="3" indent="0">
              <a:spcBef>
                <a:spcPts val="708"/>
              </a:spcBef>
              <a:buSzPts val="2200"/>
            </a:pPr>
            <a:endParaRPr lang="en-US" sz="1800" dirty="0">
              <a:solidFill>
                <a:schemeClr val="accent6">
                  <a:lumMod val="50000"/>
                </a:schemeClr>
              </a:solidFill>
              <a:ea typeface="Crimson Text"/>
              <a:cs typeface="Crimson Text"/>
              <a:sym typeface="Crimson Text"/>
            </a:endParaRPr>
          </a:p>
          <a:p>
            <a:pPr marL="0" lvl="3" indent="0">
              <a:spcBef>
                <a:spcPts val="708"/>
              </a:spcBef>
              <a:buSzPts val="2200"/>
            </a:pPr>
            <a:r>
              <a:rPr lang="en-US" sz="1800" b="1" cap="all" dirty="0">
                <a:solidFill>
                  <a:schemeClr val="accent6">
                    <a:lumMod val="50000"/>
                  </a:schemeClr>
                </a:solidFill>
                <a:ea typeface="Crimson Text"/>
                <a:cs typeface="Crimson Text"/>
                <a:sym typeface="Crimson Text"/>
              </a:rPr>
              <a:t>It was fun!  </a:t>
            </a:r>
          </a:p>
          <a:p>
            <a:pPr marL="231160" indent="-231160">
              <a:buAutoNum type="arabicPeriod"/>
            </a:pPr>
            <a:r>
              <a:rPr lang="en-US" dirty="0" smtClean="0"/>
              <a:t>Event</a:t>
            </a:r>
            <a:r>
              <a:rPr lang="en-US" baseline="0" dirty="0" smtClean="0"/>
              <a:t> was fun for candidates and evaluators</a:t>
            </a:r>
          </a:p>
          <a:p>
            <a:pPr marL="231160" indent="-231160">
              <a:buAutoNum type="arabicPeriod"/>
            </a:pPr>
            <a:r>
              <a:rPr lang="en-US" baseline="0" dirty="0" smtClean="0"/>
              <a:t>Candidates had an opportunity to be themselves and make new friends</a:t>
            </a:r>
          </a:p>
          <a:p>
            <a:pPr marL="231160" indent="-231160">
              <a:buAutoNum type="arabicPeriod"/>
            </a:pPr>
            <a:r>
              <a:rPr lang="en-US" baseline="0" dirty="0" smtClean="0"/>
              <a:t>Relaxed atmosphere</a:t>
            </a:r>
            <a:endParaRPr dirty="0"/>
          </a:p>
        </p:txBody>
      </p:sp>
      <p:sp>
        <p:nvSpPr>
          <p:cNvPr id="365" name="Google Shape;365;p6: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415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7: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endParaRPr/>
          </a:p>
        </p:txBody>
      </p:sp>
      <p:sp>
        <p:nvSpPr>
          <p:cNvPr id="373" name="Google Shape;373;p7: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4b18e7dac8_0_74: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4b18e7dac8_0_74: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4b18e7dac8_0_54: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4b18e7dac8_0_54: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r>
              <a:rPr lang="en-US" dirty="0" smtClean="0"/>
              <a:t>This activity</a:t>
            </a:r>
            <a:r>
              <a:rPr lang="en-US" baseline="0" dirty="0" smtClean="0"/>
              <a:t> required the students to be the panel.  </a:t>
            </a:r>
          </a:p>
          <a:p>
            <a:pPr marL="0" indent="0"/>
            <a:endParaRPr lang="en-US" baseline="0" dirty="0" smtClean="0"/>
          </a:p>
          <a:p>
            <a:pPr marL="0" indent="0"/>
            <a:r>
              <a:rPr lang="en-US" baseline="0" dirty="0" smtClean="0"/>
              <a:t>Started with the same opening question for each candidate –</a:t>
            </a:r>
          </a:p>
          <a:p>
            <a:pPr marL="0" indent="0"/>
            <a:r>
              <a:rPr lang="en-US" baseline="0" dirty="0" smtClean="0"/>
              <a:t>	Why did you apply</a:t>
            </a:r>
          </a:p>
          <a:p>
            <a:pPr marL="0" indent="0"/>
            <a:r>
              <a:rPr lang="en-US" baseline="0" dirty="0" smtClean="0"/>
              <a:t>	What other activities/obligations do you have planned for next fall</a:t>
            </a:r>
          </a:p>
          <a:p>
            <a:pPr marL="0" indent="0"/>
            <a:r>
              <a:rPr lang="en-US" baseline="0" dirty="0" smtClean="0"/>
              <a:t>	In one word, how would someone else describe you</a:t>
            </a:r>
          </a:p>
          <a:p>
            <a:pPr marL="0" indent="0"/>
            <a:endParaRPr lang="en-US" baseline="0" dirty="0" smtClean="0"/>
          </a:p>
          <a:p>
            <a:pPr marL="0" indent="0"/>
            <a:r>
              <a:rPr lang="en-US" baseline="0" dirty="0" smtClean="0"/>
              <a:t>Ask candidates “situational” questions, for example</a:t>
            </a:r>
          </a:p>
          <a:p>
            <a:pPr marL="0" indent="0"/>
            <a:r>
              <a:rPr lang="en-US" baseline="0" dirty="0" smtClean="0"/>
              <a:t>	What resources did you use in your first year of college? What would you tell a new students about using those resources?</a:t>
            </a:r>
          </a:p>
          <a:p>
            <a:pPr marL="0" indent="0"/>
            <a:r>
              <a:rPr lang="en-US" baseline="0" dirty="0" smtClean="0"/>
              <a:t>	</a:t>
            </a:r>
          </a:p>
          <a:p>
            <a:pPr marL="0" indent="0"/>
            <a:r>
              <a:rPr lang="en-US" baseline="0" dirty="0" smtClean="0"/>
              <a:t>	Have you had an experience at VT that seemed frustrating or unenjoyable at the time, but turned out to be an important learning opportunity?  How would 	you describe the experience to a new student?</a:t>
            </a:r>
          </a:p>
          <a:p>
            <a:pPr marL="0" indent="0"/>
            <a:endParaRPr lang="en-US" baseline="0" dirty="0" smtClean="0"/>
          </a:p>
          <a:p>
            <a:pPr marL="0" indent="0"/>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b18e7dac8_0_93: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b18e7dac8_0_93: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r>
              <a:rPr lang="en-US" dirty="0" smtClean="0"/>
              <a:t>Students</a:t>
            </a:r>
            <a:r>
              <a:rPr lang="en-US" baseline="0" dirty="0" smtClean="0"/>
              <a:t> were asked to respond to questions that would traditionally be asked in a formal interview.</a:t>
            </a:r>
          </a:p>
          <a:p>
            <a:pPr marL="0" indent="0"/>
            <a:r>
              <a:rPr lang="en-US" baseline="0" dirty="0" smtClean="0"/>
              <a:t>	Why are you interested in this position?</a:t>
            </a:r>
          </a:p>
          <a:p>
            <a:pPr marL="0" indent="0"/>
            <a:r>
              <a:rPr lang="en-US" baseline="0" dirty="0" smtClean="0"/>
              <a:t>	</a:t>
            </a:r>
          </a:p>
          <a:p>
            <a:pPr marL="0" indent="0"/>
            <a:r>
              <a:rPr lang="en-US" baseline="0" dirty="0" smtClean="0"/>
              <a:t>	What skills/leadership experience do you have that make you a qualified candidate?</a:t>
            </a:r>
          </a:p>
          <a:p>
            <a:pPr marL="0" indent="0"/>
            <a:endParaRPr lang="en-US" baseline="0" dirty="0" smtClean="0"/>
          </a:p>
          <a:p>
            <a:pPr marL="0" indent="0"/>
            <a:r>
              <a:rPr lang="en-US" baseline="0" dirty="0" smtClean="0"/>
              <a:t>	What do you hope to gain from this leadership position?</a:t>
            </a:r>
          </a:p>
          <a:p>
            <a:pPr marL="0" indent="0"/>
            <a:endParaRPr lang="en-US" baseline="0" dirty="0" smtClean="0"/>
          </a:p>
          <a:p>
            <a:pPr marL="0" indent="0"/>
            <a:r>
              <a:rPr lang="en-US" baseline="0" dirty="0" smtClean="0"/>
              <a:t>Intentionally had “down time” in this activity.  Students were evaluated on how they handled this time…</a:t>
            </a:r>
          </a:p>
          <a:p>
            <a:pPr marL="0" indent="0"/>
            <a:r>
              <a:rPr lang="en-US" baseline="0" dirty="0" smtClean="0"/>
              <a:t>	did they interact with other group members</a:t>
            </a:r>
          </a:p>
          <a:p>
            <a:pPr marL="0" indent="0"/>
            <a:r>
              <a:rPr lang="en-US" baseline="0" dirty="0" smtClean="0"/>
              <a:t>	did they interact with the evaluators</a:t>
            </a:r>
          </a:p>
          <a:p>
            <a:pPr marL="0" indent="0"/>
            <a:r>
              <a:rPr lang="en-US" baseline="0" dirty="0" smtClean="0"/>
              <a:t>	</a:t>
            </a:r>
          </a:p>
          <a:p>
            <a:pPr marL="0" indent="0"/>
            <a:r>
              <a:rPr lang="en-US" baseline="0" dirty="0" smtClean="0"/>
              <a:t>This was important for us to see as the Peer Mentors will have to be comfortable making conversation – even when the students don’t want to!</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4b18e7dac8_0_27: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4b18e7dac8_0_27: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4b18e7dac8_0_8: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4b18e7dac8_0_8: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r>
              <a:rPr lang="en-US" dirty="0" smtClean="0"/>
              <a:t>FINAL ACTIVITY – ALL GROUPS IN ONE</a:t>
            </a:r>
            <a:r>
              <a:rPr lang="en-US" baseline="0" dirty="0" smtClean="0"/>
              <a:t> ROOM – GROUPS HAD TO WORK WITH OTHER GROUPS TO COMPLETE THE TASK</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4b18e7dac8_0_113: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4b18e7dac8_0_113: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r>
              <a:rPr lang="en-US" dirty="0" smtClean="0"/>
              <a:t>EACH BULLET</a:t>
            </a:r>
            <a:r>
              <a:rPr lang="en-US" baseline="0" dirty="0" smtClean="0"/>
              <a:t> COMES IN ONE AT A TIME</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r>
              <a:rPr lang="en-US" dirty="0" smtClean="0"/>
              <a:t>Background:</a:t>
            </a:r>
          </a:p>
          <a:p>
            <a:pPr marL="0" indent="0"/>
            <a:endParaRPr lang="en-US" dirty="0" smtClean="0"/>
          </a:p>
          <a:p>
            <a:pPr marL="171450" indent="-171450">
              <a:buFont typeface="Arial" panose="020B0604020202020204" pitchFamily="34" charset="0"/>
              <a:buChar char="•"/>
            </a:pPr>
            <a:r>
              <a:rPr lang="en-US" dirty="0" smtClean="0"/>
              <a:t>I was interviewed though a traditional</a:t>
            </a:r>
            <a:r>
              <a:rPr lang="en-US" baseline="0" dirty="0" smtClean="0"/>
              <a:t> interview in 2017 for the position of OA and I was invited to be an evaluator for the group interview for 2018</a:t>
            </a:r>
          </a:p>
          <a:p>
            <a:pPr marL="171450" indent="-171450">
              <a:buFont typeface="Arial" panose="020B0604020202020204" pitchFamily="34" charset="0"/>
              <a:buChar char="•"/>
            </a:pPr>
            <a:r>
              <a:rPr lang="en-US" baseline="0" dirty="0" smtClean="0"/>
              <a:t>When I went in for a traditional interview..</a:t>
            </a:r>
          </a:p>
          <a:p>
            <a:pPr marL="628650" lvl="1" indent="-171450">
              <a:buFont typeface="Arial" panose="020B0604020202020204" pitchFamily="34" charset="0"/>
              <a:buChar char="•"/>
            </a:pPr>
            <a:r>
              <a:rPr lang="en-US" baseline="0" dirty="0" smtClean="0"/>
              <a:t>My resume was lacking </a:t>
            </a:r>
            <a:r>
              <a:rPr lang="en-US" baseline="0" dirty="0" err="1" smtClean="0"/>
              <a:t>bc</a:t>
            </a:r>
            <a:r>
              <a:rPr lang="en-US" baseline="0" dirty="0" smtClean="0"/>
              <a:t> I was a sophomore without any tangible leadership positions at this point</a:t>
            </a:r>
          </a:p>
          <a:p>
            <a:pPr marL="628650" lvl="1" indent="-171450">
              <a:buFont typeface="Arial" panose="020B0604020202020204" pitchFamily="34" charset="0"/>
              <a:buChar char="•"/>
            </a:pPr>
            <a:r>
              <a:rPr lang="en-US" baseline="0" dirty="0" smtClean="0"/>
              <a:t>Had no idea what the STAR method was</a:t>
            </a:r>
          </a:p>
          <a:p>
            <a:pPr marL="628650" lvl="1" indent="-171450">
              <a:buFont typeface="Arial" panose="020B0604020202020204" pitchFamily="34" charset="0"/>
              <a:buChar char="•"/>
            </a:pPr>
            <a:r>
              <a:rPr lang="en-US" baseline="0" dirty="0" smtClean="0"/>
              <a:t>Had spend most of my life trying to silent my desire to talk about myself in order to be more engaged in the lives of others around me (not a bad quality necessarily but really hurts me in interviews)</a:t>
            </a:r>
          </a:p>
          <a:p>
            <a:pPr marL="628650" lvl="1" indent="-171450">
              <a:buFont typeface="Arial" panose="020B0604020202020204" pitchFamily="34" charset="0"/>
              <a:buChar char="•"/>
            </a:pPr>
            <a:r>
              <a:rPr lang="en-US" baseline="0" dirty="0" smtClean="0"/>
              <a:t>I was tense, in my head, and insecure in my answers because I was trying so hard to be polished</a:t>
            </a:r>
          </a:p>
          <a:p>
            <a:pPr marL="628650" lvl="1" indent="-171450">
              <a:buFont typeface="Arial" panose="020B0604020202020204" pitchFamily="34" charset="0"/>
              <a:buChar char="•"/>
            </a:pPr>
            <a:r>
              <a:rPr lang="en-US" baseline="0" dirty="0" smtClean="0"/>
              <a:t>I actually didn’t get the job initially. I came in as an alternate</a:t>
            </a:r>
          </a:p>
          <a:p>
            <a:pPr marL="457200" lvl="1" indent="0">
              <a:buFont typeface="Arial" panose="020B0604020202020204" pitchFamily="34" charset="0"/>
              <a:buNone/>
            </a:pPr>
            <a:endParaRPr lang="en-US" baseline="0" dirty="0" smtClean="0"/>
          </a:p>
          <a:p>
            <a:pPr marL="171450" lvl="0" indent="-171450">
              <a:buFont typeface="Arial" panose="020B0604020202020204" pitchFamily="34" charset="0"/>
              <a:buChar char="•"/>
            </a:pPr>
            <a:r>
              <a:rPr lang="en-US" baseline="0" dirty="0" smtClean="0"/>
              <a:t>Fast forward to the next year, I was told that they were doing a group interview for the new candidates</a:t>
            </a:r>
          </a:p>
          <a:p>
            <a:pPr marL="628650" lvl="1" indent="-171450">
              <a:buFont typeface="Arial" panose="020B0604020202020204" pitchFamily="34" charset="0"/>
              <a:buChar char="•"/>
            </a:pPr>
            <a:r>
              <a:rPr lang="en-US" baseline="0" dirty="0" smtClean="0"/>
              <a:t>I loved this idea because the people they are looking to hire are ones who are </a:t>
            </a:r>
          </a:p>
          <a:p>
            <a:pPr marL="1085850" lvl="2" indent="-171450">
              <a:buFont typeface="Arial" panose="020B0604020202020204" pitchFamily="34" charset="0"/>
              <a:buChar char="•"/>
            </a:pPr>
            <a:r>
              <a:rPr lang="en-US" baseline="0" dirty="0" smtClean="0"/>
              <a:t>Personable</a:t>
            </a:r>
          </a:p>
          <a:p>
            <a:pPr marL="1085850" lvl="2" indent="-171450">
              <a:buFont typeface="Arial" panose="020B0604020202020204" pitchFamily="34" charset="0"/>
              <a:buChar char="•"/>
            </a:pPr>
            <a:r>
              <a:rPr lang="en-US" baseline="0" dirty="0" smtClean="0"/>
              <a:t>Take initiative</a:t>
            </a:r>
          </a:p>
          <a:p>
            <a:pPr marL="1085850" lvl="2" indent="-171450">
              <a:buFont typeface="Arial" panose="020B0604020202020204" pitchFamily="34" charset="0"/>
              <a:buChar char="•"/>
            </a:pPr>
            <a:r>
              <a:rPr lang="en-US" baseline="0" dirty="0" smtClean="0"/>
              <a:t>Work well with a team</a:t>
            </a:r>
          </a:p>
          <a:p>
            <a:pPr marL="1085850" lvl="2" indent="-171450">
              <a:buFont typeface="Arial" panose="020B0604020202020204" pitchFamily="34" charset="0"/>
              <a:buChar char="•"/>
            </a:pPr>
            <a:r>
              <a:rPr lang="en-US" baseline="0" dirty="0" smtClean="0"/>
              <a:t>And exhibit leadership abilities </a:t>
            </a:r>
          </a:p>
          <a:p>
            <a:pPr marL="628650" lvl="1" indent="-171450">
              <a:buFont typeface="Arial" panose="020B0604020202020204" pitchFamily="34" charset="0"/>
              <a:buChar char="•"/>
            </a:pPr>
            <a:r>
              <a:rPr lang="en-US" baseline="0" dirty="0" smtClean="0"/>
              <a:t>This way candidates could </a:t>
            </a:r>
            <a:r>
              <a:rPr lang="en-US" i="1" baseline="0" dirty="0" smtClean="0"/>
              <a:t>show </a:t>
            </a:r>
            <a:r>
              <a:rPr lang="en-US" i="0" baseline="0" dirty="0" smtClean="0"/>
              <a:t>their skills rather than just talk about it </a:t>
            </a:r>
          </a:p>
          <a:p>
            <a:pPr marL="628650" lvl="1" indent="-171450">
              <a:buFont typeface="Arial" panose="020B0604020202020204" pitchFamily="34" charset="0"/>
              <a:buChar char="•"/>
            </a:pPr>
            <a:r>
              <a:rPr lang="en-US" i="0" baseline="0" dirty="0" smtClean="0"/>
              <a:t>AND evaluators were able to </a:t>
            </a:r>
            <a:r>
              <a:rPr lang="en-US" i="1" baseline="0" dirty="0" smtClean="0"/>
              <a:t>see </a:t>
            </a:r>
            <a:r>
              <a:rPr lang="en-US" i="0" baseline="0" dirty="0" smtClean="0"/>
              <a:t>candidates at work</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aseline="0" dirty="0" smtClean="0"/>
              <a:t>Anyone can tell you in a traditional interview that they have leadership skills, but here you were able to witness it firsthand which gave us more ideal candidates</a:t>
            </a:r>
            <a:endParaRPr lang="en-US" sz="1200" dirty="0" smtClean="0"/>
          </a:p>
          <a:p>
            <a:pPr marL="0" lvl="0" indent="0">
              <a:buFont typeface="Arial" panose="020B0604020202020204" pitchFamily="34" charset="0"/>
              <a:buNone/>
            </a:pPr>
            <a:endParaRPr lang="en-US" i="0" baseline="0" dirty="0" smtClean="0"/>
          </a:p>
          <a:p>
            <a:pPr marL="171450" lvl="0" indent="-171450">
              <a:buFont typeface="Arial" panose="020B0604020202020204" pitchFamily="34" charset="0"/>
              <a:buChar char="•"/>
            </a:pPr>
            <a:r>
              <a:rPr lang="en-US" i="0" baseline="0" dirty="0" smtClean="0"/>
              <a:t>Not to mention, if I DIDN’T get the job as an OA, I would not be standing here today</a:t>
            </a:r>
          </a:p>
          <a:p>
            <a:pPr marL="628650" lvl="1" indent="-171450">
              <a:buFont typeface="Arial" panose="020B0604020202020204" pitchFamily="34" charset="0"/>
              <a:buChar char="•"/>
            </a:pPr>
            <a:r>
              <a:rPr lang="en-US" i="0" baseline="0" dirty="0" smtClean="0"/>
              <a:t>I am an Academic Coach for US</a:t>
            </a:r>
          </a:p>
          <a:p>
            <a:pPr marL="628650" lvl="1" indent="-171450">
              <a:buFont typeface="Arial" panose="020B0604020202020204" pitchFamily="34" charset="0"/>
              <a:buChar char="•"/>
            </a:pPr>
            <a:r>
              <a:rPr lang="en-US" i="0" baseline="0" dirty="0" smtClean="0"/>
              <a:t>I am on a Steering Committee for a new Living Learning Community for US</a:t>
            </a:r>
          </a:p>
          <a:p>
            <a:pPr marL="628650" lvl="1" indent="-171450">
              <a:buFont typeface="Arial" panose="020B0604020202020204" pitchFamily="34" charset="0"/>
              <a:buChar char="•"/>
            </a:pPr>
            <a:r>
              <a:rPr lang="en-US" i="0" baseline="0" dirty="0" smtClean="0"/>
              <a:t>I go there when I need a quiet place to study</a:t>
            </a:r>
          </a:p>
          <a:p>
            <a:pPr marL="628650" lvl="1" indent="-171450">
              <a:buFont typeface="Arial" panose="020B0604020202020204" pitchFamily="34" charset="0"/>
              <a:buChar char="•"/>
            </a:pPr>
            <a:r>
              <a:rPr lang="en-US" i="0" baseline="0" dirty="0" smtClean="0"/>
              <a:t>I am here speaking on behalf of the Department.</a:t>
            </a:r>
          </a:p>
          <a:p>
            <a:pPr marL="171450" lvl="0" indent="-171450">
              <a:buFont typeface="Arial" panose="020B0604020202020204" pitchFamily="34" charset="0"/>
              <a:buChar char="•"/>
            </a:pPr>
            <a:r>
              <a:rPr lang="en-US" i="0" baseline="0" dirty="0" smtClean="0"/>
              <a:t>My life would look very different right now if it were not for that initial job that I almost didn’t get because I couldn’t articulate my abilities in the traditional interview.</a:t>
            </a:r>
          </a:p>
          <a:p>
            <a:pPr marL="628650" lvl="1" indent="-171450">
              <a:buFont typeface="Arial" panose="020B0604020202020204" pitchFamily="34" charset="0"/>
              <a:buChar char="•"/>
            </a:pPr>
            <a:endParaRPr lang="en-US" i="0" baseline="0" dirty="0" smtClean="0"/>
          </a:p>
        </p:txBody>
      </p:sp>
      <p:sp>
        <p:nvSpPr>
          <p:cNvPr id="240" name="Google Shape;240;p2: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219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4b18e7dac8_0_138: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4b18e7dac8_0_138: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532953" lvl="1" indent="0" defTabSz="924641">
              <a:buClr>
                <a:schemeClr val="dk1"/>
              </a:buClr>
              <a:buSzPts val="2500"/>
              <a:defRPr/>
            </a:pPr>
            <a:r>
              <a:rPr lang="en-US" sz="2500" b="1" dirty="0">
                <a:solidFill>
                  <a:schemeClr val="accent2"/>
                </a:solidFill>
                <a:latin typeface="Arial"/>
                <a:ea typeface="Arial"/>
                <a:cs typeface="Arial"/>
                <a:sym typeface="Arial"/>
              </a:rPr>
              <a:t>Divided up instructors &amp; peer mentors into topic areas and had students rotate around the room to get information on the following:</a:t>
            </a:r>
          </a:p>
          <a:p>
            <a:pPr marL="924641" lvl="1" indent="-391688">
              <a:buClr>
                <a:schemeClr val="dk1"/>
              </a:buClr>
              <a:buSzPts val="2500"/>
              <a:buChar char="❏"/>
            </a:pPr>
            <a:endParaRPr lang="en-US" sz="2500" b="1" dirty="0">
              <a:solidFill>
                <a:schemeClr val="dk1"/>
              </a:solidFill>
              <a:latin typeface="Arial"/>
              <a:ea typeface="Arial"/>
              <a:cs typeface="Arial"/>
              <a:sym typeface="Arial"/>
            </a:endParaRPr>
          </a:p>
          <a:p>
            <a:pPr marL="924641" lvl="1" indent="-391688">
              <a:buClr>
                <a:schemeClr val="dk1"/>
              </a:buClr>
              <a:buSzPts val="2500"/>
              <a:buChar char="❏"/>
            </a:pPr>
            <a:r>
              <a:rPr lang="en-US" sz="2500" dirty="0">
                <a:solidFill>
                  <a:schemeClr val="dk1"/>
                </a:solidFill>
                <a:latin typeface="Arial"/>
                <a:ea typeface="Arial"/>
                <a:cs typeface="Arial"/>
                <a:sym typeface="Arial"/>
              </a:rPr>
              <a:t>Application/Selection</a:t>
            </a:r>
          </a:p>
          <a:p>
            <a:pPr marL="924641" lvl="1" indent="-391688">
              <a:buClr>
                <a:schemeClr val="dk1"/>
              </a:buClr>
              <a:buSzPts val="2500"/>
              <a:buChar char="❏"/>
            </a:pPr>
            <a:r>
              <a:rPr lang="en-US" sz="2500" dirty="0">
                <a:solidFill>
                  <a:schemeClr val="dk1"/>
                </a:solidFill>
                <a:latin typeface="Arial"/>
                <a:ea typeface="Arial"/>
                <a:cs typeface="Arial"/>
                <a:sym typeface="Arial"/>
              </a:rPr>
              <a:t>Training</a:t>
            </a:r>
          </a:p>
          <a:p>
            <a:pPr marL="924641" lvl="1" indent="-391688">
              <a:buClr>
                <a:schemeClr val="dk1"/>
              </a:buClr>
              <a:buSzPts val="2500"/>
              <a:buChar char="❏"/>
            </a:pPr>
            <a:r>
              <a:rPr lang="en-US" sz="2500" dirty="0">
                <a:solidFill>
                  <a:schemeClr val="dk1"/>
                </a:solidFill>
                <a:latin typeface="Arial"/>
                <a:ea typeface="Arial"/>
                <a:cs typeface="Arial"/>
                <a:sym typeface="Arial"/>
              </a:rPr>
              <a:t>VIA Living Learning Community</a:t>
            </a:r>
          </a:p>
          <a:p>
            <a:pPr marL="924641" lvl="1" indent="-391688">
              <a:buClr>
                <a:schemeClr val="dk1"/>
              </a:buClr>
              <a:buSzPts val="2500"/>
              <a:buChar char="❏"/>
            </a:pPr>
            <a:r>
              <a:rPr lang="en-US" sz="2500" dirty="0">
                <a:solidFill>
                  <a:schemeClr val="dk1"/>
                </a:solidFill>
                <a:latin typeface="Arial"/>
                <a:ea typeface="Arial"/>
                <a:cs typeface="Arial"/>
                <a:sym typeface="Arial"/>
              </a:rPr>
              <a:t>Explore Technology</a:t>
            </a:r>
          </a:p>
          <a:p>
            <a:pPr marL="924641" lvl="1" indent="-391688">
              <a:buClr>
                <a:schemeClr val="dk1"/>
              </a:buClr>
              <a:buSzPts val="2500"/>
              <a:buChar char="❏"/>
            </a:pPr>
            <a:r>
              <a:rPr lang="en-US" sz="2500" dirty="0">
                <a:solidFill>
                  <a:schemeClr val="dk1"/>
                </a:solidFill>
                <a:latin typeface="Arial"/>
                <a:ea typeface="Arial"/>
                <a:cs typeface="Arial"/>
                <a:sym typeface="Arial"/>
              </a:rPr>
              <a:t>Peer Mentor Role/Responsibilities</a:t>
            </a:r>
          </a:p>
          <a:p>
            <a:pPr marL="924641" lvl="1" indent="-391688">
              <a:buClr>
                <a:schemeClr val="dk1"/>
              </a:buClr>
              <a:buSzPts val="2500"/>
              <a:buChar char="❏"/>
            </a:pPr>
            <a:r>
              <a:rPr lang="en-US" sz="2500" dirty="0">
                <a:solidFill>
                  <a:schemeClr val="dk1"/>
                </a:solidFill>
                <a:latin typeface="Arial"/>
                <a:ea typeface="Arial"/>
                <a:cs typeface="Arial"/>
                <a:sym typeface="Arial"/>
              </a:rPr>
              <a:t>Peer Mentor Perspectives</a:t>
            </a:r>
          </a:p>
          <a:p>
            <a:pPr marL="0" indent="0"/>
            <a:endParaRPr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r>
              <a:rPr lang="en-US" dirty="0" smtClean="0"/>
              <a:t>USED</a:t>
            </a:r>
            <a:r>
              <a:rPr lang="en-US" baseline="0" dirty="0" smtClean="0"/>
              <a:t> A TRADITONAL MODEL FOR OUR INTERVIEW AND SELECTION PROCESS. </a:t>
            </a:r>
          </a:p>
          <a:p>
            <a:pPr marL="0" indent="0"/>
            <a:endParaRPr lang="en-US" baseline="0" dirty="0" smtClean="0"/>
          </a:p>
          <a:p>
            <a:pPr marL="0" indent="0"/>
            <a:r>
              <a:rPr lang="en-US" baseline="0" dirty="0" smtClean="0"/>
              <a:t>WE KNEW OTHER OFFICES ACROSS CAMPUS WERE USING A GROUP INTERVIEW  MODEL AND WE THOUGHT THIS MIGHT AN OPTION TO EXPLORE. </a:t>
            </a:r>
            <a:endParaRPr dirty="0"/>
          </a:p>
        </p:txBody>
      </p:sp>
      <p:sp>
        <p:nvSpPr>
          <p:cNvPr id="240" name="Google Shape;240;p2: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4f4fe18f30_1_5: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4f4fe18f30_1_5: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70632" indent="0">
              <a:buClr>
                <a:srgbClr val="E87822"/>
              </a:buClr>
              <a:buSzPts val="2500"/>
            </a:pPr>
            <a:r>
              <a:rPr lang="en-US" b="1" dirty="0">
                <a:solidFill>
                  <a:srgbClr val="E87822"/>
                </a:solidFill>
                <a:latin typeface="Arial"/>
                <a:ea typeface="Arial"/>
                <a:cs typeface="Arial"/>
                <a:sym typeface="Arial"/>
              </a:rPr>
              <a:t>THE SPACE</a:t>
            </a:r>
          </a:p>
          <a:p>
            <a:pPr marL="70632" indent="0">
              <a:buClr>
                <a:srgbClr val="E87822"/>
              </a:buClr>
              <a:buSzPts val="2500"/>
            </a:pPr>
            <a:endParaRPr lang="en-US" b="1" dirty="0">
              <a:solidFill>
                <a:srgbClr val="E87822"/>
              </a:solidFill>
              <a:latin typeface="Arial"/>
              <a:ea typeface="Arial"/>
              <a:cs typeface="Arial"/>
              <a:sym typeface="Arial"/>
            </a:endParaRPr>
          </a:p>
          <a:p>
            <a:pPr marL="70632" indent="0">
              <a:buClr>
                <a:srgbClr val="E87822"/>
              </a:buClr>
              <a:buSzPts val="2500"/>
            </a:pPr>
            <a:r>
              <a:rPr lang="en-US" b="1" dirty="0">
                <a:solidFill>
                  <a:srgbClr val="E87822"/>
                </a:solidFill>
                <a:latin typeface="Arial"/>
                <a:ea typeface="Arial"/>
                <a:cs typeface="Arial"/>
                <a:sym typeface="Arial"/>
              </a:rPr>
              <a:t>-Do not pre-assign groups - </a:t>
            </a:r>
            <a:r>
              <a:rPr lang="en-US" b="1" dirty="0">
                <a:solidFill>
                  <a:schemeClr val="accent2"/>
                </a:solidFill>
                <a:latin typeface="Arial"/>
                <a:ea typeface="Arial"/>
                <a:cs typeface="Arial"/>
                <a:sym typeface="Arial"/>
              </a:rPr>
              <a:t>Randomly assigned at check-in</a:t>
            </a:r>
          </a:p>
          <a:p>
            <a:pPr marL="635691" lvl="1" indent="-173370">
              <a:buFont typeface="Arial" panose="020B0604020202020204" pitchFamily="34" charset="0"/>
              <a:buChar char="•"/>
            </a:pPr>
            <a:r>
              <a:rPr lang="en-US" dirty="0">
                <a:solidFill>
                  <a:srgbClr val="83003F"/>
                </a:solidFill>
                <a:latin typeface="Arial"/>
                <a:ea typeface="Arial"/>
                <a:cs typeface="Arial"/>
                <a:sym typeface="Arial"/>
              </a:rPr>
              <a:t>There were no shows, so some groups had fewer members than others. </a:t>
            </a:r>
          </a:p>
          <a:p>
            <a:pPr marL="635691" lvl="1" indent="-173370">
              <a:buFont typeface="Arial" panose="020B0604020202020204" pitchFamily="34" charset="0"/>
              <a:buChar char="•"/>
            </a:pPr>
            <a:r>
              <a:rPr lang="en-US" dirty="0">
                <a:solidFill>
                  <a:srgbClr val="83003F"/>
                </a:solidFill>
                <a:latin typeface="Arial"/>
                <a:ea typeface="Arial"/>
                <a:cs typeface="Arial"/>
                <a:sym typeface="Arial"/>
              </a:rPr>
              <a:t>We felt this might have been a disadvantage for them.</a:t>
            </a:r>
          </a:p>
          <a:p>
            <a:pPr marL="0" indent="0"/>
            <a:endParaRPr lang="en-US" dirty="0" smtClean="0"/>
          </a:p>
          <a:p>
            <a:pPr marL="70632" indent="0">
              <a:buClr>
                <a:srgbClr val="E87822"/>
              </a:buClr>
              <a:buSzPts val="2500"/>
            </a:pPr>
            <a:r>
              <a:rPr lang="en-US" b="1" dirty="0">
                <a:solidFill>
                  <a:srgbClr val="E87822"/>
                </a:solidFill>
                <a:latin typeface="Arial"/>
                <a:ea typeface="Arial"/>
                <a:cs typeface="Arial"/>
                <a:sym typeface="Arial"/>
              </a:rPr>
              <a:t>-Revision of the Student Panel activity</a:t>
            </a:r>
          </a:p>
          <a:p>
            <a:pPr marL="924641" indent="-391688">
              <a:buClr>
                <a:schemeClr val="dk1"/>
              </a:buClr>
              <a:buSzPts val="2500"/>
              <a:buFont typeface="Arial"/>
              <a:buChar char="❏"/>
            </a:pPr>
            <a:r>
              <a:rPr lang="en-US" dirty="0">
                <a:solidFill>
                  <a:schemeClr val="dk1"/>
                </a:solidFill>
                <a:latin typeface="Arial"/>
                <a:ea typeface="Arial"/>
                <a:cs typeface="Arial"/>
                <a:sym typeface="Arial"/>
              </a:rPr>
              <a:t>Allow only ONE candidate to respond to each question</a:t>
            </a:r>
          </a:p>
          <a:p>
            <a:pPr marL="924641" indent="-391688">
              <a:buClr>
                <a:schemeClr val="dk1"/>
              </a:buClr>
              <a:buSzPts val="2500"/>
              <a:buFont typeface="Arial"/>
              <a:buChar char="❏"/>
            </a:pPr>
            <a:r>
              <a:rPr lang="en-US" dirty="0">
                <a:solidFill>
                  <a:schemeClr val="dk1"/>
                </a:solidFill>
                <a:latin typeface="Arial"/>
                <a:ea typeface="Arial"/>
                <a:cs typeface="Arial"/>
                <a:sym typeface="Arial"/>
              </a:rPr>
              <a:t>Eliminates “piggybacking” and duplicate responses</a:t>
            </a:r>
          </a:p>
          <a:p>
            <a:pPr marL="462321" indent="-391688">
              <a:buClr>
                <a:srgbClr val="E87822"/>
              </a:buClr>
              <a:buSzPts val="2500"/>
              <a:buFont typeface="Arial"/>
              <a:buChar char="-"/>
            </a:pPr>
            <a:endParaRPr lang="en-US" b="1" dirty="0">
              <a:solidFill>
                <a:srgbClr val="E87822"/>
              </a:solidFill>
              <a:latin typeface="Arial"/>
              <a:ea typeface="Arial"/>
              <a:cs typeface="Arial"/>
              <a:sym typeface="Arial"/>
            </a:endParaRPr>
          </a:p>
          <a:p>
            <a:pPr marL="70632" indent="0">
              <a:buClr>
                <a:srgbClr val="E87822"/>
              </a:buClr>
              <a:buSzPts val="2500"/>
            </a:pPr>
            <a:r>
              <a:rPr lang="en-US" b="1" dirty="0">
                <a:solidFill>
                  <a:srgbClr val="E87822"/>
                </a:solidFill>
                <a:latin typeface="Arial"/>
                <a:ea typeface="Arial"/>
                <a:cs typeface="Arial"/>
                <a:sym typeface="Arial"/>
              </a:rPr>
              <a:t>Revision of the Written Response activity</a:t>
            </a:r>
          </a:p>
          <a:p>
            <a:pPr marL="924641" indent="-391688">
              <a:buClr>
                <a:srgbClr val="83003F"/>
              </a:buClr>
              <a:buSzPts val="2500"/>
              <a:buFont typeface="Arial"/>
              <a:buChar char="❏"/>
            </a:pPr>
            <a:r>
              <a:rPr lang="en-US" dirty="0">
                <a:solidFill>
                  <a:srgbClr val="83003F"/>
                </a:solidFill>
                <a:latin typeface="Arial"/>
                <a:ea typeface="Arial"/>
                <a:cs typeface="Arial"/>
                <a:sym typeface="Arial"/>
              </a:rPr>
              <a:t>Moved some previous Student Panel questions to Written Response</a:t>
            </a:r>
          </a:p>
          <a:p>
            <a:pPr marL="924641" indent="-391688">
              <a:buClr>
                <a:srgbClr val="83003F"/>
              </a:buClr>
              <a:buSzPts val="2500"/>
              <a:buFont typeface="Arial"/>
              <a:buChar char="❏"/>
            </a:pPr>
            <a:r>
              <a:rPr lang="en-US" dirty="0">
                <a:solidFill>
                  <a:srgbClr val="83003F"/>
                </a:solidFill>
                <a:latin typeface="Arial"/>
                <a:ea typeface="Arial"/>
                <a:cs typeface="Arial"/>
                <a:sym typeface="Arial"/>
              </a:rPr>
              <a:t>Perhaps have a short group activity planned if time allows</a:t>
            </a:r>
          </a:p>
          <a:p>
            <a:pPr marL="0" indent="0"/>
            <a:endParaRPr lang="en-US" dirty="0" smtClean="0"/>
          </a:p>
          <a:p>
            <a:pPr marL="70632" indent="0">
              <a:buClr>
                <a:srgbClr val="E87822"/>
              </a:buClr>
              <a:buSzPts val="2500"/>
            </a:pPr>
            <a:r>
              <a:rPr lang="en-US" b="1" dirty="0">
                <a:solidFill>
                  <a:srgbClr val="E87822"/>
                </a:solidFill>
                <a:latin typeface="Arial"/>
                <a:ea typeface="Arial"/>
                <a:cs typeface="Arial"/>
                <a:sym typeface="Arial"/>
              </a:rPr>
              <a:t>Revise our evaluation forms</a:t>
            </a:r>
          </a:p>
          <a:p>
            <a:pPr marL="0" indent="0"/>
            <a:endParaRPr lang="en-US" b="0" dirty="0" smtClean="0"/>
          </a:p>
          <a:p>
            <a:pPr marL="0" indent="0"/>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b18e7dac8_1_0: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b18e7dac8_1_0: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r>
              <a:rPr lang="en-US" b="1" dirty="0" smtClean="0"/>
              <a:t>LEARNED QUICKILY</a:t>
            </a:r>
            <a:r>
              <a:rPr lang="en-US" b="1" baseline="0" dirty="0" smtClean="0"/>
              <a:t> THAT THIS FORM WAS TOO MUCH TO BE ABLE TO DIGEST AND EVALUATE CANDIDATES AT THE SAME TIME</a:t>
            </a:r>
            <a:endParaRPr lang="en-US" b="1" dirty="0" smtClean="0"/>
          </a:p>
          <a:p>
            <a:pPr marL="0" indent="0"/>
            <a:endParaRPr lang="en-US" b="1" dirty="0" smtClean="0"/>
          </a:p>
          <a:p>
            <a:pPr marL="0" indent="0"/>
            <a:r>
              <a:rPr lang="en-US" b="1" cap="all" dirty="0" smtClean="0"/>
              <a:t>All forms revised</a:t>
            </a:r>
            <a:r>
              <a:rPr lang="en-US" b="1" cap="all" baseline="0" dirty="0" smtClean="0"/>
              <a:t> to 3 competencies and 3 levels</a:t>
            </a:r>
          </a:p>
          <a:p>
            <a:pPr marL="0" indent="0"/>
            <a:endParaRPr lang="en-US" b="1" cap="all" baseline="0" dirty="0" smtClean="0"/>
          </a:p>
          <a:p>
            <a:pPr marL="0" indent="0"/>
            <a:r>
              <a:rPr lang="en-US" b="1" cap="all" baseline="0" dirty="0" smtClean="0"/>
              <a:t>Condensed descriptions - Only 2 bullet points for competency level</a:t>
            </a:r>
            <a:endParaRPr b="1" cap="all"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4b18e7dac8_0_143: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4b18e7dac8_0_143: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4e921c5d1b_0_4:notes"/>
          <p:cNvSpPr txBox="1">
            <a:spLocks noGrp="1"/>
          </p:cNvSpPr>
          <p:nvPr>
            <p:ph type="body" idx="1"/>
          </p:nvPr>
        </p:nvSpPr>
        <p:spPr>
          <a:xfrm>
            <a:off x="710248" y="4518204"/>
            <a:ext cx="5681980" cy="3696866"/>
          </a:xfrm>
          <a:prstGeom prst="rect">
            <a:avLst/>
          </a:prstGeom>
        </p:spPr>
        <p:txBody>
          <a:bodyPr spcFirstLastPara="1" wrap="square" lIns="94205" tIns="47090" rIns="94205" bIns="47090" anchor="t" anchorCtr="0">
            <a:noAutofit/>
          </a:bodyPr>
          <a:lstStyle/>
          <a:p>
            <a:pPr marL="0" indent="0"/>
            <a:endParaRPr/>
          </a:p>
        </p:txBody>
      </p:sp>
      <p:sp>
        <p:nvSpPr>
          <p:cNvPr id="527" name="Google Shape;527;g4e921c5d1b_0_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endParaRPr dirty="0"/>
          </a:p>
        </p:txBody>
      </p:sp>
      <p:sp>
        <p:nvSpPr>
          <p:cNvPr id="249" name="Google Shape;249;p3: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r>
              <a:rPr lang="en-US" dirty="0" smtClean="0"/>
              <a:t>USED</a:t>
            </a:r>
            <a:r>
              <a:rPr lang="en-US" baseline="0" dirty="0" smtClean="0"/>
              <a:t> A TRADITONAL MODEL FOR OUR INTERVIEW AND SELECTION PROCESS. </a:t>
            </a:r>
          </a:p>
          <a:p>
            <a:pPr marL="0" indent="0"/>
            <a:endParaRPr lang="en-US" baseline="0" dirty="0" smtClean="0"/>
          </a:p>
          <a:p>
            <a:pPr marL="0" indent="0"/>
            <a:r>
              <a:rPr lang="en-US" baseline="0" dirty="0" smtClean="0"/>
              <a:t>WE KNEW OTHER OFFICES ACROSS CAMPUS WERE USING A GROUP INTERVIEW  MODEL AND WE THOUGHT THIS MIGHT AN OPTION TO EXPLORE. </a:t>
            </a:r>
            <a:endParaRPr lang="en-US" dirty="0" smtClean="0"/>
          </a:p>
          <a:p>
            <a:pPr marL="0" indent="0"/>
            <a:endParaRPr dirty="0"/>
          </a:p>
        </p:txBody>
      </p:sp>
      <p:sp>
        <p:nvSpPr>
          <p:cNvPr id="263" name="Google Shape;263;p4: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e6e882f52_0_18: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e6e882f52_0_18: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e6e882f52_0_27: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e6e882f52_0_27: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5: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5:notes"/>
          <p:cNvSpPr txBox="1">
            <a:spLocks noGrp="1"/>
          </p:cNvSpPr>
          <p:nvPr>
            <p:ph type="body" idx="1"/>
          </p:nvPr>
        </p:nvSpPr>
        <p:spPr>
          <a:xfrm>
            <a:off x="946997" y="4459526"/>
            <a:ext cx="5208482" cy="4224814"/>
          </a:xfrm>
          <a:prstGeom prst="rect">
            <a:avLst/>
          </a:prstGeom>
          <a:noFill/>
          <a:ln>
            <a:noFill/>
          </a:ln>
        </p:spPr>
        <p:txBody>
          <a:bodyPr spcFirstLastPara="1" wrap="square" lIns="94205" tIns="47090" rIns="94205" bIns="47090" anchor="t" anchorCtr="0">
            <a:noAutofit/>
          </a:bodyPr>
          <a:lstStyle/>
          <a:p>
            <a:pPr marL="0" indent="0"/>
            <a:r>
              <a:rPr lang="en-US" dirty="0" smtClean="0"/>
              <a:t>Joined Canvas site (VT’s course management system)</a:t>
            </a:r>
          </a:p>
          <a:p>
            <a:pPr marL="0" indent="0"/>
            <a:endParaRPr lang="en-US" dirty="0" smtClean="0"/>
          </a:p>
          <a:p>
            <a:pPr marL="0" indent="0"/>
            <a:r>
              <a:rPr lang="en-US" dirty="0" smtClean="0"/>
              <a:t>Decided</a:t>
            </a:r>
            <a:r>
              <a:rPr lang="en-US" baseline="0" dirty="0" smtClean="0"/>
              <a:t> which application to submit</a:t>
            </a:r>
          </a:p>
          <a:p>
            <a:pPr marL="171450" indent="-171450">
              <a:buFont typeface="Arial" panose="020B0604020202020204" pitchFamily="34" charset="0"/>
              <a:buChar char="•"/>
            </a:pPr>
            <a:r>
              <a:rPr lang="en-US" baseline="0" dirty="0" smtClean="0"/>
              <a:t>Just OA</a:t>
            </a:r>
          </a:p>
          <a:p>
            <a:pPr marL="171450" indent="-171450">
              <a:buFont typeface="Arial" panose="020B0604020202020204" pitchFamily="34" charset="0"/>
              <a:buChar char="•"/>
            </a:pPr>
            <a:r>
              <a:rPr lang="en-US" baseline="0" dirty="0" smtClean="0"/>
              <a:t>Just PM</a:t>
            </a:r>
          </a:p>
          <a:p>
            <a:pPr marL="171450" indent="-171450">
              <a:buFont typeface="Arial" panose="020B0604020202020204" pitchFamily="34" charset="0"/>
              <a:buChar char="•"/>
            </a:pPr>
            <a:r>
              <a:rPr lang="en-US" baseline="0" dirty="0" smtClean="0"/>
              <a:t>Or both</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Complete Application and upload a headshot</a:t>
            </a:r>
          </a:p>
          <a:p>
            <a:pPr marL="171450" indent="-171450">
              <a:buFont typeface="Arial" panose="020B0604020202020204" pitchFamily="34" charset="0"/>
              <a:buChar char="•"/>
            </a:pPr>
            <a:r>
              <a:rPr lang="en-US" baseline="0" dirty="0" smtClean="0"/>
              <a:t>So that we could start associating names with faces early 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Choose a time for interview preference (AM or PM)</a:t>
            </a:r>
          </a:p>
          <a:p>
            <a:pPr marL="171450" indent="-171450">
              <a:buFont typeface="Arial" panose="020B0604020202020204" pitchFamily="34" charset="0"/>
              <a:buChar char="•"/>
            </a:pPr>
            <a:r>
              <a:rPr lang="en-US" baseline="0" dirty="0" smtClean="0"/>
              <a:t>Just because of numbers and availability, we had only 1 session in the AM</a:t>
            </a:r>
            <a:endParaRPr dirty="0"/>
          </a:p>
        </p:txBody>
      </p:sp>
      <p:sp>
        <p:nvSpPr>
          <p:cNvPr id="334" name="Google Shape;334;p5:notes"/>
          <p:cNvSpPr txBox="1">
            <a:spLocks noGrp="1"/>
          </p:cNvSpPr>
          <p:nvPr>
            <p:ph type="sldNum" idx="12"/>
          </p:nvPr>
        </p:nvSpPr>
        <p:spPr>
          <a:xfrm>
            <a:off x="0" y="0"/>
            <a:ext cx="3106945" cy="3080208"/>
          </a:xfrm>
          <a:prstGeom prst="rect">
            <a:avLst/>
          </a:prstGeom>
          <a:noFill/>
          <a:ln>
            <a:noFill/>
          </a:ln>
        </p:spPr>
        <p:txBody>
          <a:bodyPr spcFirstLastPara="1" wrap="square" lIns="94205" tIns="47090" rIns="94205" bIns="47090" anchor="t" anchorCtr="0">
            <a:noAutofit/>
          </a:bodyPr>
          <a:lstStyle/>
          <a:p>
            <a:pPr>
              <a:buClr>
                <a:schemeClr val="accent1"/>
              </a:buClr>
              <a:buSzPts val="1800"/>
            </a:pPr>
            <a:fld id="{00000000-1234-1234-1234-123412341234}" type="slidenum">
              <a:rPr lang="en-US" sz="1800">
                <a:solidFill>
                  <a:schemeClr val="accent1"/>
                </a:solidFill>
                <a:latin typeface="Calibri"/>
                <a:ea typeface="Calibri"/>
                <a:cs typeface="Calibri"/>
                <a:sym typeface="Calibri"/>
              </a:rPr>
              <a:pPr>
                <a:buClr>
                  <a:schemeClr val="accent1"/>
                </a:buClr>
                <a:buSzPts val="1800"/>
              </a:pPr>
              <a:t>7</a:t>
            </a:fld>
            <a:endParaRPr sz="180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2536429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e6e882f52_0_0: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4e6e882f52_0_0: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r>
              <a:rPr lang="en-US" dirty="0" smtClean="0"/>
              <a:t>For those of us who are visual learners,</a:t>
            </a:r>
            <a:r>
              <a:rPr lang="en-US" baseline="0" dirty="0" smtClean="0"/>
              <a:t> here are a couple screenshots of what the canvas site looks like</a:t>
            </a:r>
          </a:p>
          <a:p>
            <a:pPr marL="0" indent="0"/>
            <a:endParaRPr lang="en-US" baseline="0" dirty="0" smtClean="0"/>
          </a:p>
          <a:p>
            <a:pPr marL="0" indent="0"/>
            <a:r>
              <a:rPr lang="en-US" baseline="0" dirty="0" smtClean="0"/>
              <a:t>Anyone who met the basic application requirements received an interview</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6:notes"/>
          <p:cNvSpPr txBox="1">
            <a:spLocks noGrp="1"/>
          </p:cNvSpPr>
          <p:nvPr>
            <p:ph type="body" idx="1"/>
          </p:nvPr>
        </p:nvSpPr>
        <p:spPr>
          <a:xfrm>
            <a:off x="946997" y="4459526"/>
            <a:ext cx="5208482" cy="4224814"/>
          </a:xfrm>
          <a:prstGeom prst="rect">
            <a:avLst/>
          </a:prstGeom>
        </p:spPr>
        <p:txBody>
          <a:bodyPr spcFirstLastPara="1" wrap="square" lIns="94205" tIns="47090" rIns="94205" bIns="47090" anchor="t" anchorCtr="0">
            <a:noAutofit/>
          </a:bodyPr>
          <a:lstStyle/>
          <a:p>
            <a:pPr marL="0" indent="0">
              <a:spcBef>
                <a:spcPts val="708"/>
              </a:spcBef>
              <a:buSzPts val="2200"/>
            </a:pPr>
            <a:r>
              <a:rPr lang="en-US" b="1" dirty="0"/>
              <a:t>CHECK IN</a:t>
            </a:r>
          </a:p>
          <a:p>
            <a:pPr marL="0" indent="0" defTabSz="924641">
              <a:spcBef>
                <a:spcPts val="708"/>
              </a:spcBef>
              <a:buSzPts val="2200"/>
              <a:defRPr/>
            </a:pPr>
            <a:r>
              <a:rPr lang="en-US" dirty="0"/>
              <a:t>1.  Students were divided into groups prior to the interview (8 groups of 6 students).</a:t>
            </a:r>
          </a:p>
          <a:p>
            <a:pPr marL="0" indent="0">
              <a:spcBef>
                <a:spcPts val="708"/>
              </a:spcBef>
              <a:buSzPts val="2200"/>
            </a:pPr>
            <a:endParaRPr lang="en-US" dirty="0"/>
          </a:p>
          <a:p>
            <a:pPr marL="0" indent="0">
              <a:spcBef>
                <a:spcPts val="708"/>
              </a:spcBef>
              <a:buSzPts val="2200"/>
            </a:pPr>
            <a:r>
              <a:rPr lang="en-US" b="1" dirty="0"/>
              <a:t>OPENING SESSION </a:t>
            </a:r>
          </a:p>
          <a:p>
            <a:pPr marL="0" indent="0">
              <a:spcBef>
                <a:spcPts val="708"/>
              </a:spcBef>
              <a:buSzPts val="2200"/>
            </a:pPr>
            <a:r>
              <a:rPr lang="en-US" dirty="0"/>
              <a:t>1. Welcome</a:t>
            </a:r>
          </a:p>
          <a:p>
            <a:pPr marL="0" indent="0">
              <a:spcBef>
                <a:spcPts val="708"/>
              </a:spcBef>
              <a:buSzPts val="2200"/>
            </a:pPr>
            <a:r>
              <a:rPr lang="en-US" dirty="0"/>
              <a:t>2.  Introduction of evaluators</a:t>
            </a:r>
          </a:p>
          <a:p>
            <a:pPr marL="0" indent="0">
              <a:spcBef>
                <a:spcPts val="708"/>
              </a:spcBef>
              <a:buSzPts val="2200"/>
            </a:pPr>
            <a:r>
              <a:rPr lang="en-US" dirty="0"/>
              <a:t>3.  explanation of the day &amp; what to expect.</a:t>
            </a:r>
          </a:p>
          <a:p>
            <a:pPr marL="0" indent="0">
              <a:spcBef>
                <a:spcPts val="708"/>
              </a:spcBef>
              <a:buSzPts val="2200"/>
            </a:pPr>
            <a:r>
              <a:rPr lang="en-US" dirty="0"/>
              <a:t> </a:t>
            </a:r>
          </a:p>
          <a:p>
            <a:pPr marL="0" indent="0">
              <a:spcBef>
                <a:spcPts val="708"/>
              </a:spcBef>
              <a:buSzPts val="2200"/>
            </a:pPr>
            <a:r>
              <a:rPr lang="en-US" b="1" dirty="0"/>
              <a:t>ICE BREAKER</a:t>
            </a:r>
          </a:p>
          <a:p>
            <a:pPr marL="231160" indent="-231160">
              <a:spcBef>
                <a:spcPts val="708"/>
              </a:spcBef>
              <a:buSzPts val="2200"/>
              <a:buAutoNum type="arabicPeriod"/>
            </a:pPr>
            <a:r>
              <a:rPr lang="en-US" dirty="0"/>
              <a:t>First Group Icebreaker: Happiness is….</a:t>
            </a:r>
          </a:p>
          <a:p>
            <a:pPr marL="231160" indent="-231160">
              <a:spcBef>
                <a:spcPts val="708"/>
              </a:spcBef>
              <a:buSzPts val="2200"/>
              <a:buAutoNum type="arabicPeriod"/>
            </a:pPr>
            <a:endParaRPr lang="en-US" dirty="0"/>
          </a:p>
          <a:p>
            <a:pPr marL="0" indent="0">
              <a:spcBef>
                <a:spcPts val="708"/>
              </a:spcBef>
              <a:buSzPts val="2200"/>
            </a:pPr>
            <a:r>
              <a:rPr lang="en-US" b="1" dirty="0"/>
              <a:t>ACTIVITIES</a:t>
            </a:r>
          </a:p>
          <a:p>
            <a:pPr marL="346740" indent="-407099">
              <a:spcBef>
                <a:spcPts val="708"/>
              </a:spcBef>
              <a:buSzPts val="2200"/>
              <a:buAutoNum type="arabicPeriod"/>
            </a:pPr>
            <a:r>
              <a:rPr lang="en-US" dirty="0"/>
              <a:t>Groups then moved from one activity to another throughout the morning- total of 5 activities</a:t>
            </a:r>
          </a:p>
          <a:p>
            <a:pPr marL="346740" indent="-407099">
              <a:spcBef>
                <a:spcPts val="708"/>
              </a:spcBef>
              <a:buSzPts val="2200"/>
              <a:buAutoNum type="arabicPeriod"/>
            </a:pPr>
            <a:r>
              <a:rPr lang="en-US" dirty="0"/>
              <a:t>Allowed 20 minutes for each activity with 10 minutes in between to rotate.</a:t>
            </a:r>
          </a:p>
          <a:p>
            <a:pPr marL="346740" indent="-407099">
              <a:spcBef>
                <a:spcPts val="708"/>
              </a:spcBef>
              <a:buSzPts val="2200"/>
              <a:buAutoNum type="arabicPeriod"/>
            </a:pPr>
            <a:r>
              <a:rPr lang="en-US" dirty="0"/>
              <a:t>Some activities had 2 groups working together, while other activities 2 groups doing the same activity simultaneously but in different rooms.</a:t>
            </a:r>
          </a:p>
          <a:p>
            <a:pPr marL="346740" indent="-407099">
              <a:spcBef>
                <a:spcPts val="708"/>
              </a:spcBef>
              <a:buSzPts val="2200"/>
              <a:buAutoNum type="arabicPeriod"/>
            </a:pPr>
            <a:r>
              <a:rPr lang="en-US" dirty="0"/>
              <a:t>Each evaluating group consisted of a P2S Instructor or Advisor* and one current student leader. (*Advisors were invited from across campus.)</a:t>
            </a:r>
          </a:p>
          <a:p>
            <a:pPr marL="346740" indent="-407099">
              <a:spcBef>
                <a:spcPts val="708"/>
              </a:spcBef>
              <a:buSzPts val="2200"/>
              <a:buAutoNum type="arabicPeriod"/>
            </a:pPr>
            <a:r>
              <a:rPr lang="en-US" dirty="0"/>
              <a:t>Final activity brought all groups back together in one room.</a:t>
            </a:r>
          </a:p>
          <a:p>
            <a:pPr marL="0" indent="0"/>
            <a:endParaRPr lang="en-US" dirty="0" smtClean="0"/>
          </a:p>
          <a:p>
            <a:pPr marL="0" indent="0"/>
            <a:r>
              <a:rPr lang="en-US" b="1" dirty="0" smtClean="0"/>
              <a:t>WRAP UP</a:t>
            </a:r>
          </a:p>
          <a:p>
            <a:pPr marL="231160" indent="-231160">
              <a:buAutoNum type="arabicPeriod"/>
            </a:pPr>
            <a:r>
              <a:rPr lang="en-US" dirty="0" smtClean="0"/>
              <a:t>Thank you and when students can expect to hear from us regarding selection</a:t>
            </a:r>
          </a:p>
          <a:p>
            <a:pPr marL="231160" indent="-231160">
              <a:buAutoNum type="arabicPeriod"/>
            </a:pPr>
            <a:r>
              <a:rPr lang="en-US" dirty="0" smtClean="0"/>
              <a:t>Reminder</a:t>
            </a:r>
            <a:r>
              <a:rPr lang="en-US" baseline="0" dirty="0" smtClean="0"/>
              <a:t> of required training dates</a:t>
            </a:r>
            <a:endParaRPr dirty="0"/>
          </a:p>
        </p:txBody>
      </p:sp>
      <p:sp>
        <p:nvSpPr>
          <p:cNvPr id="365" name="Google Shape;365;p6: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ull photo background">
  <p:cSld name="full photo background">
    <p:spTree>
      <p:nvGrpSpPr>
        <p:cNvPr id="1" name="Shape 6"/>
        <p:cNvGrpSpPr/>
        <p:nvPr/>
      </p:nvGrpSpPr>
      <p:grpSpPr>
        <a:xfrm>
          <a:off x="0" y="0"/>
          <a:ext cx="0" cy="0"/>
          <a:chOff x="0" y="0"/>
          <a:chExt cx="0" cy="0"/>
        </a:xfrm>
      </p:grpSpPr>
      <p:sp>
        <p:nvSpPr>
          <p:cNvPr id="7" name="Google Shape;7;p2"/>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ight text + 4 photos + alt. footer">
  <p:cSld name="right text + 4 photos + alt. footer">
    <p:spTree>
      <p:nvGrpSpPr>
        <p:cNvPr id="1" name="Shape 93"/>
        <p:cNvGrpSpPr/>
        <p:nvPr/>
      </p:nvGrpSpPr>
      <p:grpSpPr>
        <a:xfrm>
          <a:off x="0" y="0"/>
          <a:ext cx="0" cy="0"/>
          <a:chOff x="0" y="0"/>
          <a:chExt cx="0" cy="0"/>
        </a:xfrm>
      </p:grpSpPr>
      <p:pic>
        <p:nvPicPr>
          <p:cNvPr id="94" name="Google Shape;94;p11" descr="VT-grid-02.png"/>
          <p:cNvPicPr preferRelativeResize="0"/>
          <p:nvPr/>
        </p:nvPicPr>
        <p:blipFill rotWithShape="1">
          <a:blip r:embed="rId2">
            <a:alphaModFix/>
          </a:blip>
          <a:srcRect/>
          <a:stretch/>
        </p:blipFill>
        <p:spPr>
          <a:xfrm>
            <a:off x="3750490" y="6346269"/>
            <a:ext cx="10600807" cy="6858001"/>
          </a:xfrm>
          <a:prstGeom prst="rect">
            <a:avLst/>
          </a:prstGeom>
          <a:noFill/>
          <a:ln>
            <a:noFill/>
          </a:ln>
        </p:spPr>
      </p:pic>
      <p:sp>
        <p:nvSpPr>
          <p:cNvPr id="95" name="Google Shape;95;p11"/>
          <p:cNvSpPr txBox="1">
            <a:spLocks noGrp="1"/>
          </p:cNvSpPr>
          <p:nvPr>
            <p:ph type="body" idx="1"/>
          </p:nvPr>
        </p:nvSpPr>
        <p:spPr>
          <a:xfrm>
            <a:off x="8115602" y="1481238"/>
            <a:ext cx="3952875" cy="592137"/>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96" name="Google Shape;96;p11"/>
          <p:cNvSpPr txBox="1">
            <a:spLocks noGrp="1"/>
          </p:cNvSpPr>
          <p:nvPr>
            <p:ph type="body" idx="2"/>
          </p:nvPr>
        </p:nvSpPr>
        <p:spPr>
          <a:xfrm>
            <a:off x="8115602" y="2134132"/>
            <a:ext cx="2800350" cy="3643312"/>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1pPr>
            <a:lvl2pPr marL="914400" marR="0" lvl="1"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2pPr>
            <a:lvl3pPr marL="1371600" marR="0" lvl="2"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3pPr>
            <a:lvl4pPr marL="1828800" marR="0" lvl="3"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97" name="Google Shape;97;p11"/>
          <p:cNvSpPr/>
          <p:nvPr/>
        </p:nvSpPr>
        <p:spPr>
          <a:xfrm>
            <a:off x="842024" y="6290784"/>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rgbClr val="E87822"/>
              </a:buClr>
              <a:buSzPts val="2000"/>
              <a:buFont typeface="Arial"/>
              <a:buNone/>
            </a:pPr>
            <a:r>
              <a:rPr lang="en-US" sz="2000" b="0" i="0" u="none" strike="noStrike" cap="none">
                <a:solidFill>
                  <a:srgbClr val="E87822"/>
                </a:solidFill>
                <a:latin typeface="Arial"/>
                <a:ea typeface="Arial"/>
                <a:cs typeface="Arial"/>
                <a:sym typeface="Arial"/>
              </a:rPr>
              <a:t>/</a:t>
            </a:r>
            <a:endParaRPr sz="2000" b="0" i="0" u="none" strike="noStrike" cap="none">
              <a:solidFill>
                <a:srgbClr val="E87822"/>
              </a:solidFill>
              <a:latin typeface="Calibri"/>
              <a:ea typeface="Calibri"/>
              <a:cs typeface="Calibri"/>
              <a:sym typeface="Calibri"/>
            </a:endParaRPr>
          </a:p>
        </p:txBody>
      </p:sp>
      <p:sp>
        <p:nvSpPr>
          <p:cNvPr id="98" name="Google Shape;98;p11"/>
          <p:cNvSpPr txBox="1">
            <a:spLocks noGrp="1"/>
          </p:cNvSpPr>
          <p:nvPr>
            <p:ph type="body" idx="3"/>
          </p:nvPr>
        </p:nvSpPr>
        <p:spPr>
          <a:xfrm>
            <a:off x="1117336" y="6345735"/>
            <a:ext cx="2633154" cy="2571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99" name="Google Shape;99;p11"/>
          <p:cNvSpPr txBox="1">
            <a:spLocks noGrp="1"/>
          </p:cNvSpPr>
          <p:nvPr>
            <p:ph type="body" idx="4"/>
          </p:nvPr>
        </p:nvSpPr>
        <p:spPr>
          <a:xfrm>
            <a:off x="99076" y="6345735"/>
            <a:ext cx="765926" cy="261221"/>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rgbClr val="E87822"/>
              </a:buClr>
              <a:buSzPts val="2000"/>
              <a:buFont typeface="Arial"/>
              <a:buNone/>
              <a:defRPr sz="2000" b="0" i="0" u="none" strike="noStrike" cap="none">
                <a:solidFill>
                  <a:srgbClr val="E87822"/>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pic>
        <p:nvPicPr>
          <p:cNvPr id="100" name="Google Shape;100;p11" descr="pasted-image.pdf"/>
          <p:cNvPicPr preferRelativeResize="0"/>
          <p:nvPr/>
        </p:nvPicPr>
        <p:blipFill rotWithShape="1">
          <a:blip r:embed="rId3">
            <a:alphaModFix/>
          </a:blip>
          <a:srcRect/>
          <a:stretch/>
        </p:blipFill>
        <p:spPr>
          <a:xfrm>
            <a:off x="703580" y="1315719"/>
            <a:ext cx="248047" cy="248048"/>
          </a:xfrm>
          <a:prstGeom prst="rect">
            <a:avLst/>
          </a:prstGeom>
          <a:noFill/>
          <a:ln>
            <a:noFill/>
          </a:ln>
        </p:spPr>
      </p:pic>
      <p:pic>
        <p:nvPicPr>
          <p:cNvPr id="101" name="Google Shape;101;p11" descr="pasted-image.pdf"/>
          <p:cNvPicPr preferRelativeResize="0"/>
          <p:nvPr/>
        </p:nvPicPr>
        <p:blipFill rotWithShape="1">
          <a:blip r:embed="rId3">
            <a:alphaModFix/>
          </a:blip>
          <a:srcRect/>
          <a:stretch/>
        </p:blipFill>
        <p:spPr>
          <a:xfrm rot="10800000">
            <a:off x="7028180" y="5151120"/>
            <a:ext cx="248048" cy="248047"/>
          </a:xfrm>
          <a:prstGeom prst="rect">
            <a:avLst/>
          </a:prstGeom>
          <a:noFill/>
          <a:ln>
            <a:noFill/>
          </a:ln>
        </p:spPr>
      </p:pic>
      <p:sp>
        <p:nvSpPr>
          <p:cNvPr id="102" name="Google Shape;102;p11"/>
          <p:cNvSpPr>
            <a:spLocks noGrp="1"/>
          </p:cNvSpPr>
          <p:nvPr>
            <p:ph type="pic" idx="5"/>
          </p:nvPr>
        </p:nvSpPr>
        <p:spPr>
          <a:xfrm>
            <a:off x="950873" y="1563767"/>
            <a:ext cx="3327400" cy="221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03" name="Google Shape;103;p11"/>
          <p:cNvSpPr>
            <a:spLocks noGrp="1"/>
          </p:cNvSpPr>
          <p:nvPr>
            <p:ph type="pic" idx="6"/>
          </p:nvPr>
        </p:nvSpPr>
        <p:spPr>
          <a:xfrm>
            <a:off x="4429272" y="1757600"/>
            <a:ext cx="2251169" cy="14936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04" name="Google Shape;104;p11"/>
          <p:cNvSpPr>
            <a:spLocks noGrp="1"/>
          </p:cNvSpPr>
          <p:nvPr>
            <p:ph type="pic" idx="7"/>
          </p:nvPr>
        </p:nvSpPr>
        <p:spPr>
          <a:xfrm>
            <a:off x="580032" y="3932118"/>
            <a:ext cx="3698241" cy="14670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05" name="Google Shape;105;p11"/>
          <p:cNvSpPr>
            <a:spLocks noGrp="1"/>
          </p:cNvSpPr>
          <p:nvPr>
            <p:ph type="pic" idx="8"/>
          </p:nvPr>
        </p:nvSpPr>
        <p:spPr>
          <a:xfrm>
            <a:off x="4429272" y="3413483"/>
            <a:ext cx="2530328" cy="173763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ight side text + 1 picture">
  <p:cSld name="right side text + 1 picture">
    <p:spTree>
      <p:nvGrpSpPr>
        <p:cNvPr id="1" name="Shape 106"/>
        <p:cNvGrpSpPr/>
        <p:nvPr/>
      </p:nvGrpSpPr>
      <p:grpSpPr>
        <a:xfrm>
          <a:off x="0" y="0"/>
          <a:ext cx="0" cy="0"/>
          <a:chOff x="0" y="0"/>
          <a:chExt cx="0" cy="0"/>
        </a:xfrm>
      </p:grpSpPr>
      <p:sp>
        <p:nvSpPr>
          <p:cNvPr id="107" name="Google Shape;107;p12"/>
          <p:cNvSpPr/>
          <p:nvPr/>
        </p:nvSpPr>
        <p:spPr>
          <a:xfrm>
            <a:off x="-15607" y="-643262"/>
            <a:ext cx="12223214" cy="8144524"/>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08" name="Google Shape;108;p12"/>
          <p:cNvSpPr txBox="1">
            <a:spLocks noGrp="1"/>
          </p:cNvSpPr>
          <p:nvPr>
            <p:ph type="body" idx="1"/>
          </p:nvPr>
        </p:nvSpPr>
        <p:spPr>
          <a:xfrm>
            <a:off x="8115602" y="1481238"/>
            <a:ext cx="3952875" cy="592137"/>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09" name="Google Shape;109;p12"/>
          <p:cNvSpPr txBox="1">
            <a:spLocks noGrp="1"/>
          </p:cNvSpPr>
          <p:nvPr>
            <p:ph type="body" idx="2"/>
          </p:nvPr>
        </p:nvSpPr>
        <p:spPr>
          <a:xfrm>
            <a:off x="8115602" y="2134132"/>
            <a:ext cx="2800350" cy="3643312"/>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1pPr>
            <a:lvl2pPr marL="914400" marR="0" lvl="1"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2pPr>
            <a:lvl3pPr marL="1371600" marR="0" lvl="2"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3pPr>
            <a:lvl4pPr marL="1828800" marR="0" lvl="3"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pic>
        <p:nvPicPr>
          <p:cNvPr id="110" name="Google Shape;110;p12" descr="pasted-image.pdf"/>
          <p:cNvPicPr preferRelativeResize="0"/>
          <p:nvPr/>
        </p:nvPicPr>
        <p:blipFill rotWithShape="1">
          <a:blip r:embed="rId2">
            <a:alphaModFix/>
          </a:blip>
          <a:srcRect/>
          <a:stretch/>
        </p:blipFill>
        <p:spPr>
          <a:xfrm>
            <a:off x="703580" y="1247139"/>
            <a:ext cx="248047" cy="248048"/>
          </a:xfrm>
          <a:prstGeom prst="rect">
            <a:avLst/>
          </a:prstGeom>
          <a:noFill/>
          <a:ln>
            <a:noFill/>
          </a:ln>
        </p:spPr>
      </p:pic>
      <p:pic>
        <p:nvPicPr>
          <p:cNvPr id="111" name="Google Shape;111;p12" descr="pasted-image.pdf"/>
          <p:cNvPicPr preferRelativeResize="0"/>
          <p:nvPr/>
        </p:nvPicPr>
        <p:blipFill rotWithShape="1">
          <a:blip r:embed="rId2">
            <a:alphaModFix/>
          </a:blip>
          <a:srcRect/>
          <a:stretch/>
        </p:blipFill>
        <p:spPr>
          <a:xfrm rot="10800000">
            <a:off x="6837680" y="5425440"/>
            <a:ext cx="248048" cy="248047"/>
          </a:xfrm>
          <a:prstGeom prst="rect">
            <a:avLst/>
          </a:prstGeom>
          <a:noFill/>
          <a:ln>
            <a:noFill/>
          </a:ln>
        </p:spPr>
      </p:pic>
      <p:sp>
        <p:nvSpPr>
          <p:cNvPr id="112" name="Google Shape;112;p12"/>
          <p:cNvSpPr>
            <a:spLocks noGrp="1"/>
          </p:cNvSpPr>
          <p:nvPr>
            <p:ph type="pic" idx="3"/>
          </p:nvPr>
        </p:nvSpPr>
        <p:spPr>
          <a:xfrm>
            <a:off x="935038" y="1495425"/>
            <a:ext cx="5902325" cy="39306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13" name="Google Shape;113;p12"/>
          <p:cNvSpPr/>
          <p:nvPr/>
        </p:nvSpPr>
        <p:spPr>
          <a:xfrm>
            <a:off x="9960867" y="6340212"/>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chemeClr val="accent3"/>
              </a:buClr>
              <a:buSzPts val="1200"/>
              <a:buFont typeface="Arial"/>
              <a:buNone/>
            </a:pPr>
            <a:endParaRPr sz="1200" b="0" i="0" u="none" strike="noStrike" cap="none">
              <a:solidFill>
                <a:schemeClr val="accent1"/>
              </a:solidFill>
              <a:latin typeface="Calibri"/>
              <a:ea typeface="Calibri"/>
              <a:cs typeface="Calibri"/>
              <a:sym typeface="Calibri"/>
            </a:endParaRPr>
          </a:p>
        </p:txBody>
      </p:sp>
      <p:sp>
        <p:nvSpPr>
          <p:cNvPr id="114" name="Google Shape;114;p12"/>
          <p:cNvSpPr txBox="1">
            <a:spLocks noGrp="1"/>
          </p:cNvSpPr>
          <p:nvPr>
            <p:ph type="body" idx="4"/>
          </p:nvPr>
        </p:nvSpPr>
        <p:spPr>
          <a:xfrm>
            <a:off x="10253113" y="6496767"/>
            <a:ext cx="2232233" cy="2571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15" name="Google Shape;115;p12"/>
          <p:cNvSpPr txBox="1">
            <a:spLocks noGrp="1"/>
          </p:cNvSpPr>
          <p:nvPr>
            <p:ph type="body" idx="5"/>
          </p:nvPr>
        </p:nvSpPr>
        <p:spPr>
          <a:xfrm>
            <a:off x="9234853" y="6496767"/>
            <a:ext cx="765926" cy="261221"/>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rgbClr val="BABABA"/>
              </a:buClr>
              <a:buSzPts val="1200"/>
              <a:buFont typeface="Arial"/>
              <a:buNone/>
              <a:defRPr sz="1200" b="0" i="0" u="none" strike="noStrike" cap="none">
                <a:solidFill>
                  <a:srgbClr val="BABABA"/>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ight text + 1 photo + alt. footer">
  <p:cSld name="right text + 1 photo + alt. footer">
    <p:spTree>
      <p:nvGrpSpPr>
        <p:cNvPr id="1" name="Shape 116"/>
        <p:cNvGrpSpPr/>
        <p:nvPr/>
      </p:nvGrpSpPr>
      <p:grpSpPr>
        <a:xfrm>
          <a:off x="0" y="0"/>
          <a:ext cx="0" cy="0"/>
          <a:chOff x="0" y="0"/>
          <a:chExt cx="0" cy="0"/>
        </a:xfrm>
      </p:grpSpPr>
      <p:pic>
        <p:nvPicPr>
          <p:cNvPr id="117" name="Google Shape;117;p13" descr="VT-grid-02.png"/>
          <p:cNvPicPr preferRelativeResize="0"/>
          <p:nvPr/>
        </p:nvPicPr>
        <p:blipFill rotWithShape="1">
          <a:blip r:embed="rId2">
            <a:alphaModFix/>
          </a:blip>
          <a:srcRect/>
          <a:stretch/>
        </p:blipFill>
        <p:spPr>
          <a:xfrm>
            <a:off x="3750490" y="6346269"/>
            <a:ext cx="10600807" cy="6858001"/>
          </a:xfrm>
          <a:prstGeom prst="rect">
            <a:avLst/>
          </a:prstGeom>
          <a:noFill/>
          <a:ln>
            <a:noFill/>
          </a:ln>
        </p:spPr>
      </p:pic>
      <p:sp>
        <p:nvSpPr>
          <p:cNvPr id="118" name="Google Shape;118;p13"/>
          <p:cNvSpPr txBox="1">
            <a:spLocks noGrp="1"/>
          </p:cNvSpPr>
          <p:nvPr>
            <p:ph type="body" idx="1"/>
          </p:nvPr>
        </p:nvSpPr>
        <p:spPr>
          <a:xfrm>
            <a:off x="8115602" y="1481238"/>
            <a:ext cx="3952875" cy="592137"/>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19" name="Google Shape;119;p13"/>
          <p:cNvSpPr txBox="1">
            <a:spLocks noGrp="1"/>
          </p:cNvSpPr>
          <p:nvPr>
            <p:ph type="body" idx="2"/>
          </p:nvPr>
        </p:nvSpPr>
        <p:spPr>
          <a:xfrm>
            <a:off x="8115602" y="2134132"/>
            <a:ext cx="2800350" cy="3643312"/>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1pPr>
            <a:lvl2pPr marL="914400" marR="0" lvl="1"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2pPr>
            <a:lvl3pPr marL="1371600" marR="0" lvl="2"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3pPr>
            <a:lvl4pPr marL="1828800" marR="0" lvl="3"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20" name="Google Shape;120;p13"/>
          <p:cNvSpPr/>
          <p:nvPr/>
        </p:nvSpPr>
        <p:spPr>
          <a:xfrm>
            <a:off x="842024" y="6290784"/>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rgbClr val="E87822"/>
              </a:buClr>
              <a:buSzPts val="2000"/>
              <a:buFont typeface="Arial"/>
              <a:buNone/>
            </a:pPr>
            <a:r>
              <a:rPr lang="en-US" sz="2000" b="0" i="0" u="none" strike="noStrike" cap="none">
                <a:solidFill>
                  <a:srgbClr val="E87822"/>
                </a:solidFill>
                <a:latin typeface="Arial"/>
                <a:ea typeface="Arial"/>
                <a:cs typeface="Arial"/>
                <a:sym typeface="Arial"/>
              </a:rPr>
              <a:t>/</a:t>
            </a:r>
            <a:endParaRPr sz="2000" b="0" i="0" u="none" strike="noStrike" cap="none">
              <a:solidFill>
                <a:srgbClr val="E87822"/>
              </a:solidFill>
              <a:latin typeface="Calibri"/>
              <a:ea typeface="Calibri"/>
              <a:cs typeface="Calibri"/>
              <a:sym typeface="Calibri"/>
            </a:endParaRPr>
          </a:p>
        </p:txBody>
      </p:sp>
      <p:sp>
        <p:nvSpPr>
          <p:cNvPr id="121" name="Google Shape;121;p13"/>
          <p:cNvSpPr txBox="1">
            <a:spLocks noGrp="1"/>
          </p:cNvSpPr>
          <p:nvPr>
            <p:ph type="body" idx="3"/>
          </p:nvPr>
        </p:nvSpPr>
        <p:spPr>
          <a:xfrm>
            <a:off x="1117336" y="6345735"/>
            <a:ext cx="2633154" cy="2571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22" name="Google Shape;122;p13"/>
          <p:cNvSpPr txBox="1">
            <a:spLocks noGrp="1"/>
          </p:cNvSpPr>
          <p:nvPr>
            <p:ph type="body" idx="4"/>
          </p:nvPr>
        </p:nvSpPr>
        <p:spPr>
          <a:xfrm>
            <a:off x="99076" y="6345735"/>
            <a:ext cx="765926" cy="261221"/>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rgbClr val="E87822"/>
              </a:buClr>
              <a:buSzPts val="2000"/>
              <a:buFont typeface="Arial"/>
              <a:buNone/>
              <a:defRPr sz="2000" b="0" i="0" u="none" strike="noStrike" cap="none">
                <a:solidFill>
                  <a:srgbClr val="E87822"/>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pic>
        <p:nvPicPr>
          <p:cNvPr id="123" name="Google Shape;123;p13" descr="pasted-image.pdf"/>
          <p:cNvPicPr preferRelativeResize="0"/>
          <p:nvPr/>
        </p:nvPicPr>
        <p:blipFill rotWithShape="1">
          <a:blip r:embed="rId3">
            <a:alphaModFix/>
          </a:blip>
          <a:srcRect/>
          <a:stretch/>
        </p:blipFill>
        <p:spPr>
          <a:xfrm>
            <a:off x="703580" y="1247139"/>
            <a:ext cx="248047" cy="248048"/>
          </a:xfrm>
          <a:prstGeom prst="rect">
            <a:avLst/>
          </a:prstGeom>
          <a:noFill/>
          <a:ln>
            <a:noFill/>
          </a:ln>
        </p:spPr>
      </p:pic>
      <p:pic>
        <p:nvPicPr>
          <p:cNvPr id="124" name="Google Shape;124;p13" descr="pasted-image.pdf"/>
          <p:cNvPicPr preferRelativeResize="0"/>
          <p:nvPr/>
        </p:nvPicPr>
        <p:blipFill rotWithShape="1">
          <a:blip r:embed="rId3">
            <a:alphaModFix/>
          </a:blip>
          <a:srcRect/>
          <a:stretch/>
        </p:blipFill>
        <p:spPr>
          <a:xfrm rot="10800000">
            <a:off x="6837680" y="5425440"/>
            <a:ext cx="248048" cy="248047"/>
          </a:xfrm>
          <a:prstGeom prst="rect">
            <a:avLst/>
          </a:prstGeom>
          <a:noFill/>
          <a:ln>
            <a:noFill/>
          </a:ln>
        </p:spPr>
      </p:pic>
      <p:sp>
        <p:nvSpPr>
          <p:cNvPr id="125" name="Google Shape;125;p13"/>
          <p:cNvSpPr>
            <a:spLocks noGrp="1"/>
          </p:cNvSpPr>
          <p:nvPr>
            <p:ph type="pic" idx="5"/>
          </p:nvPr>
        </p:nvSpPr>
        <p:spPr>
          <a:xfrm>
            <a:off x="935038" y="1495425"/>
            <a:ext cx="5902325" cy="39306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126"/>
        <p:cNvGrpSpPr/>
        <p:nvPr/>
      </p:nvGrpSpPr>
      <p:grpSpPr>
        <a:xfrm>
          <a:off x="0" y="0"/>
          <a:ext cx="0" cy="0"/>
          <a:chOff x="0" y="0"/>
          <a:chExt cx="0" cy="0"/>
        </a:xfrm>
      </p:grpSpPr>
      <p:sp>
        <p:nvSpPr>
          <p:cNvPr id="127" name="Google Shape;127;p14"/>
          <p:cNvSpPr/>
          <p:nvPr/>
        </p:nvSpPr>
        <p:spPr>
          <a:xfrm>
            <a:off x="861821" y="2272785"/>
            <a:ext cx="1462723" cy="1462723"/>
          </a:xfrm>
          <a:prstGeom prst="ellipse">
            <a:avLst/>
          </a:prstGeom>
          <a:noFill/>
          <a:ln w="9525" cap="flat" cmpd="sng">
            <a:solidFill>
              <a:schemeClr val="accent2"/>
            </a:solidFill>
            <a:prstDash val="dash"/>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2"/>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28" name="Google Shape;128;p14"/>
          <p:cNvSpPr/>
          <p:nvPr/>
        </p:nvSpPr>
        <p:spPr>
          <a:xfrm>
            <a:off x="861368" y="4215885"/>
            <a:ext cx="1462723" cy="1462723"/>
          </a:xfrm>
          <a:prstGeom prst="ellipse">
            <a:avLst/>
          </a:prstGeom>
          <a:noFill/>
          <a:ln w="9525" cap="flat" cmpd="sng">
            <a:solidFill>
              <a:schemeClr val="accent2"/>
            </a:solidFill>
            <a:prstDash val="dash"/>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2"/>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29" name="Google Shape;129;p14"/>
          <p:cNvSpPr/>
          <p:nvPr/>
        </p:nvSpPr>
        <p:spPr>
          <a:xfrm>
            <a:off x="6437121" y="2272785"/>
            <a:ext cx="1462723" cy="1462723"/>
          </a:xfrm>
          <a:prstGeom prst="ellipse">
            <a:avLst/>
          </a:prstGeom>
          <a:noFill/>
          <a:ln w="9525" cap="flat" cmpd="sng">
            <a:solidFill>
              <a:schemeClr val="accent2"/>
            </a:solidFill>
            <a:prstDash val="dash"/>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2"/>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30" name="Google Shape;130;p14"/>
          <p:cNvSpPr/>
          <p:nvPr/>
        </p:nvSpPr>
        <p:spPr>
          <a:xfrm>
            <a:off x="6436668" y="4215885"/>
            <a:ext cx="1462723" cy="1462723"/>
          </a:xfrm>
          <a:prstGeom prst="ellipse">
            <a:avLst/>
          </a:prstGeom>
          <a:noFill/>
          <a:ln w="9525" cap="flat" cmpd="sng">
            <a:solidFill>
              <a:schemeClr val="accent2"/>
            </a:solidFill>
            <a:prstDash val="dash"/>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2"/>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31" name="Google Shape;131;p14"/>
          <p:cNvSpPr>
            <a:spLocks noGrp="1"/>
          </p:cNvSpPr>
          <p:nvPr>
            <p:ph type="pic" idx="2"/>
          </p:nvPr>
        </p:nvSpPr>
        <p:spPr>
          <a:xfrm>
            <a:off x="975051" y="2367685"/>
            <a:ext cx="1246573" cy="1270972"/>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1200"/>
              <a:buFont typeface="Arial"/>
              <a:buChar char="•"/>
              <a:defRPr sz="12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32" name="Google Shape;132;p14"/>
          <p:cNvSpPr>
            <a:spLocks noGrp="1"/>
          </p:cNvSpPr>
          <p:nvPr>
            <p:ph type="pic" idx="3"/>
          </p:nvPr>
        </p:nvSpPr>
        <p:spPr>
          <a:xfrm>
            <a:off x="975051" y="4312737"/>
            <a:ext cx="1246573" cy="1270972"/>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1200"/>
              <a:buFont typeface="Arial"/>
              <a:buChar char="•"/>
              <a:defRPr sz="12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33" name="Google Shape;133;p14"/>
          <p:cNvSpPr>
            <a:spLocks noGrp="1"/>
          </p:cNvSpPr>
          <p:nvPr>
            <p:ph type="pic" idx="4"/>
          </p:nvPr>
        </p:nvSpPr>
        <p:spPr>
          <a:xfrm>
            <a:off x="6543820" y="2367685"/>
            <a:ext cx="1246573" cy="1270972"/>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1200"/>
              <a:buFont typeface="Arial"/>
              <a:buChar char="•"/>
              <a:defRPr sz="12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34" name="Google Shape;134;p14"/>
          <p:cNvSpPr>
            <a:spLocks noGrp="1"/>
          </p:cNvSpPr>
          <p:nvPr>
            <p:ph type="pic" idx="5"/>
          </p:nvPr>
        </p:nvSpPr>
        <p:spPr>
          <a:xfrm>
            <a:off x="6543819" y="4311760"/>
            <a:ext cx="1246573" cy="1270972"/>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1200"/>
              <a:buFont typeface="Arial"/>
              <a:buChar char="•"/>
              <a:defRPr sz="12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35" name="Google Shape;135;p14"/>
          <p:cNvSpPr/>
          <p:nvPr/>
        </p:nvSpPr>
        <p:spPr>
          <a:xfrm>
            <a:off x="9960867" y="6357146"/>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chemeClr val="accent1"/>
              </a:buClr>
              <a:buSzPts val="1200"/>
              <a:buFont typeface="Arial"/>
              <a:buNone/>
            </a:pPr>
            <a:r>
              <a:rPr lang="en-US" sz="1200" b="0" i="0" u="none" strike="noStrike" cap="none">
                <a:solidFill>
                  <a:schemeClr val="accent1"/>
                </a:solidFill>
                <a:latin typeface="Arial"/>
                <a:ea typeface="Arial"/>
                <a:cs typeface="Arial"/>
                <a:sym typeface="Arial"/>
              </a:rPr>
              <a:t>/</a:t>
            </a:r>
            <a:endParaRPr sz="1200" b="0" i="0" u="none" strike="noStrike" cap="none">
              <a:solidFill>
                <a:schemeClr val="accent1"/>
              </a:solidFill>
              <a:latin typeface="Calibri"/>
              <a:ea typeface="Calibri"/>
              <a:cs typeface="Calibri"/>
              <a:sym typeface="Calibri"/>
            </a:endParaRPr>
          </a:p>
        </p:txBody>
      </p:sp>
      <p:sp>
        <p:nvSpPr>
          <p:cNvPr id="136" name="Google Shape;136;p14"/>
          <p:cNvSpPr/>
          <p:nvPr/>
        </p:nvSpPr>
        <p:spPr>
          <a:xfrm>
            <a:off x="9960867" y="6357146"/>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chemeClr val="accent1"/>
              </a:buClr>
              <a:buSzPts val="1200"/>
              <a:buFont typeface="Arial"/>
              <a:buNone/>
            </a:pPr>
            <a:r>
              <a:rPr lang="en-US" sz="1200" b="0" i="0" u="none" strike="noStrike" cap="none">
                <a:solidFill>
                  <a:schemeClr val="accent1"/>
                </a:solidFill>
                <a:latin typeface="Arial"/>
                <a:ea typeface="Arial"/>
                <a:cs typeface="Arial"/>
                <a:sym typeface="Arial"/>
              </a:rPr>
              <a:t>/</a:t>
            </a:r>
            <a:endParaRPr sz="1200" b="0" i="0" u="none" strike="noStrike" cap="none">
              <a:solidFill>
                <a:schemeClr val="accent1"/>
              </a:solidFill>
              <a:latin typeface="Calibri"/>
              <a:ea typeface="Calibri"/>
              <a:cs typeface="Calibri"/>
              <a:sym typeface="Calibri"/>
            </a:endParaRPr>
          </a:p>
        </p:txBody>
      </p:sp>
      <p:sp>
        <p:nvSpPr>
          <p:cNvPr id="137" name="Google Shape;137;p14"/>
          <p:cNvSpPr txBox="1">
            <a:spLocks noGrp="1"/>
          </p:cNvSpPr>
          <p:nvPr>
            <p:ph type="body" idx="1"/>
          </p:nvPr>
        </p:nvSpPr>
        <p:spPr>
          <a:xfrm>
            <a:off x="10253113" y="6496767"/>
            <a:ext cx="2232233" cy="2571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38" name="Google Shape;138;p14"/>
          <p:cNvSpPr txBox="1">
            <a:spLocks noGrp="1"/>
          </p:cNvSpPr>
          <p:nvPr>
            <p:ph type="body" idx="6"/>
          </p:nvPr>
        </p:nvSpPr>
        <p:spPr>
          <a:xfrm>
            <a:off x="9234853" y="6496767"/>
            <a:ext cx="765926" cy="261221"/>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rgbClr val="BABABA"/>
              </a:buClr>
              <a:buSzPts val="1200"/>
              <a:buFont typeface="Arial"/>
              <a:buNone/>
              <a:defRPr sz="1200" b="0" i="0" u="none" strike="noStrike" cap="none">
                <a:solidFill>
                  <a:srgbClr val="BABABA"/>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9"/>
        <p:cNvGrpSpPr/>
        <p:nvPr/>
      </p:nvGrpSpPr>
      <p:grpSpPr>
        <a:xfrm>
          <a:off x="0" y="0"/>
          <a:ext cx="0" cy="0"/>
          <a:chOff x="0" y="0"/>
          <a:chExt cx="0" cy="0"/>
        </a:xfrm>
      </p:grpSpPr>
      <p:cxnSp>
        <p:nvCxnSpPr>
          <p:cNvPr id="140" name="Google Shape;140;p15"/>
          <p:cNvCxnSpPr/>
          <p:nvPr/>
        </p:nvCxnSpPr>
        <p:spPr>
          <a:xfrm flipH="1">
            <a:off x="256036" y="-948749"/>
            <a:ext cx="1" cy="7902489"/>
          </a:xfrm>
          <a:prstGeom prst="straightConnector1">
            <a:avLst/>
          </a:prstGeom>
          <a:noFill/>
          <a:ln w="9525" cap="flat" cmpd="sng">
            <a:solidFill>
              <a:schemeClr val="accent5"/>
            </a:solidFill>
            <a:prstDash val="dash"/>
            <a:miter lim="8000"/>
            <a:headEnd type="none" w="sm" len="sm"/>
            <a:tailEnd type="none" w="sm" len="sm"/>
          </a:ln>
        </p:spPr>
      </p:cxnSp>
      <p:sp>
        <p:nvSpPr>
          <p:cNvPr id="141" name="Google Shape;141;p15"/>
          <p:cNvSpPr>
            <a:spLocks noGrp="1"/>
          </p:cNvSpPr>
          <p:nvPr>
            <p:ph type="pic" idx="2"/>
          </p:nvPr>
        </p:nvSpPr>
        <p:spPr>
          <a:xfrm>
            <a:off x="19059" y="0"/>
            <a:ext cx="6124565"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ight side photo">
  <p:cSld name="Right side photo">
    <p:spTree>
      <p:nvGrpSpPr>
        <p:cNvPr id="1" name="Shape 142"/>
        <p:cNvGrpSpPr/>
        <p:nvPr/>
      </p:nvGrpSpPr>
      <p:grpSpPr>
        <a:xfrm>
          <a:off x="0" y="0"/>
          <a:ext cx="0" cy="0"/>
          <a:chOff x="0" y="0"/>
          <a:chExt cx="0" cy="0"/>
        </a:xfrm>
      </p:grpSpPr>
      <p:sp>
        <p:nvSpPr>
          <p:cNvPr id="143" name="Google Shape;143;p16"/>
          <p:cNvSpPr>
            <a:spLocks noGrp="1"/>
          </p:cNvSpPr>
          <p:nvPr>
            <p:ph type="pic" idx="2"/>
          </p:nvPr>
        </p:nvSpPr>
        <p:spPr>
          <a:xfrm>
            <a:off x="6067435" y="0"/>
            <a:ext cx="6124565"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2" name="Google Shape;152;p18"/>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18"/>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18"/>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5"/>
        <p:cNvGrpSpPr/>
        <p:nvPr/>
      </p:nvGrpSpPr>
      <p:grpSpPr>
        <a:xfrm>
          <a:off x="0" y="0"/>
          <a:ext cx="0" cy="0"/>
          <a:chOff x="0" y="0"/>
          <a:chExt cx="0" cy="0"/>
        </a:xfrm>
      </p:grpSpPr>
      <p:sp>
        <p:nvSpPr>
          <p:cNvPr id="156" name="Google Shape;156;p19"/>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7" name="Google Shape;157;p1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58" name="Google Shape;158;p19"/>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p19"/>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19"/>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3" name="Google Shape;163;p20"/>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64" name="Google Shape;164;p20"/>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0"/>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p20"/>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9" name="Google Shape;169;p21"/>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70" name="Google Shape;170;p21"/>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p21"/>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21"/>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item circle pictures">
  <p:cSld name="three item circle pictures">
    <p:bg>
      <p:bgPr>
        <a:solidFill>
          <a:schemeClr val="lt1"/>
        </a:solidFill>
        <a:effectLst/>
      </p:bgPr>
    </p:bg>
    <p:spTree>
      <p:nvGrpSpPr>
        <p:cNvPr id="1" name="Shape 8"/>
        <p:cNvGrpSpPr/>
        <p:nvPr/>
      </p:nvGrpSpPr>
      <p:grpSpPr>
        <a:xfrm>
          <a:off x="0" y="0"/>
          <a:ext cx="0" cy="0"/>
          <a:chOff x="0" y="0"/>
          <a:chExt cx="0" cy="0"/>
        </a:xfrm>
      </p:grpSpPr>
      <p:cxnSp>
        <p:nvCxnSpPr>
          <p:cNvPr id="9" name="Google Shape;9;p3"/>
          <p:cNvCxnSpPr/>
          <p:nvPr/>
        </p:nvCxnSpPr>
        <p:spPr>
          <a:xfrm>
            <a:off x="683165" y="586796"/>
            <a:ext cx="11989848" cy="1"/>
          </a:xfrm>
          <a:prstGeom prst="straightConnector1">
            <a:avLst/>
          </a:prstGeom>
          <a:noFill/>
          <a:ln w="9525" cap="flat" cmpd="sng">
            <a:solidFill>
              <a:schemeClr val="accent3"/>
            </a:solidFill>
            <a:prstDash val="dash"/>
            <a:miter lim="8000"/>
            <a:headEnd type="none" w="sm" len="sm"/>
            <a:tailEnd type="none" w="sm" len="sm"/>
          </a:ln>
        </p:spPr>
      </p:cxnSp>
      <p:sp>
        <p:nvSpPr>
          <p:cNvPr id="10" name="Google Shape;10;p3"/>
          <p:cNvSpPr/>
          <p:nvPr/>
        </p:nvSpPr>
        <p:spPr>
          <a:xfrm>
            <a:off x="708968" y="824985"/>
            <a:ext cx="2469644" cy="2469644"/>
          </a:xfrm>
          <a:prstGeom prst="ellipse">
            <a:avLst/>
          </a:prstGeom>
          <a:noFill/>
          <a:ln w="9525" cap="flat" cmpd="sng">
            <a:solidFill>
              <a:schemeClr val="accent2"/>
            </a:solidFill>
            <a:prstDash val="dash"/>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A7A7A7"/>
              </a:buClr>
              <a:buSzPts val="1800"/>
              <a:buFont typeface="Calibri"/>
              <a:buNone/>
            </a:pPr>
            <a:endParaRPr sz="1800" b="0" i="0" u="none" strike="noStrike" cap="none">
              <a:solidFill>
                <a:schemeClr val="accent1"/>
              </a:solidFill>
              <a:latin typeface="Calibri"/>
              <a:ea typeface="Calibri"/>
              <a:cs typeface="Calibri"/>
              <a:sym typeface="Calibri"/>
            </a:endParaRPr>
          </a:p>
        </p:txBody>
      </p:sp>
      <p:cxnSp>
        <p:nvCxnSpPr>
          <p:cNvPr id="11" name="Google Shape;11;p3"/>
          <p:cNvCxnSpPr/>
          <p:nvPr/>
        </p:nvCxnSpPr>
        <p:spPr>
          <a:xfrm>
            <a:off x="2999630" y="2757878"/>
            <a:ext cx="1426009" cy="1002792"/>
          </a:xfrm>
          <a:prstGeom prst="straightConnector1">
            <a:avLst/>
          </a:prstGeom>
          <a:noFill/>
          <a:ln w="12700" cap="flat" cmpd="sng">
            <a:solidFill>
              <a:schemeClr val="accent2"/>
            </a:solidFill>
            <a:prstDash val="dashDot"/>
            <a:miter lim="400000"/>
            <a:headEnd type="none" w="sm" len="sm"/>
            <a:tailEnd type="none" w="sm" len="sm"/>
          </a:ln>
        </p:spPr>
      </p:cxnSp>
      <p:sp>
        <p:nvSpPr>
          <p:cNvPr id="12" name="Google Shape;12;p3"/>
          <p:cNvSpPr/>
          <p:nvPr/>
        </p:nvSpPr>
        <p:spPr>
          <a:xfrm>
            <a:off x="4290368" y="3043787"/>
            <a:ext cx="2469644" cy="2469644"/>
          </a:xfrm>
          <a:prstGeom prst="ellipse">
            <a:avLst/>
          </a:prstGeom>
          <a:noFill/>
          <a:ln w="9525" cap="flat" cmpd="sng">
            <a:solidFill>
              <a:schemeClr val="accent2"/>
            </a:solidFill>
            <a:prstDash val="dash"/>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A7A7A7"/>
              </a:buClr>
              <a:buSzPts val="1800"/>
              <a:buFont typeface="Calibri"/>
              <a:buNone/>
            </a:pPr>
            <a:endParaRPr sz="1800" b="0" i="0" u="none" strike="noStrike" cap="none">
              <a:solidFill>
                <a:schemeClr val="accent1"/>
              </a:solidFill>
              <a:latin typeface="Calibri"/>
              <a:ea typeface="Calibri"/>
              <a:cs typeface="Calibri"/>
              <a:sym typeface="Calibri"/>
            </a:endParaRPr>
          </a:p>
        </p:txBody>
      </p:sp>
      <p:cxnSp>
        <p:nvCxnSpPr>
          <p:cNvPr id="13" name="Google Shape;13;p3"/>
          <p:cNvCxnSpPr/>
          <p:nvPr/>
        </p:nvCxnSpPr>
        <p:spPr>
          <a:xfrm rot="10800000" flipH="1">
            <a:off x="6678079" y="3166654"/>
            <a:ext cx="1707422" cy="604521"/>
          </a:xfrm>
          <a:prstGeom prst="straightConnector1">
            <a:avLst/>
          </a:prstGeom>
          <a:noFill/>
          <a:ln w="12700" cap="flat" cmpd="sng">
            <a:solidFill>
              <a:schemeClr val="accent2"/>
            </a:solidFill>
            <a:prstDash val="dashDot"/>
            <a:miter lim="400000"/>
            <a:headEnd type="none" w="sm" len="sm"/>
            <a:tailEnd type="none" w="sm" len="sm"/>
          </a:ln>
        </p:spPr>
      </p:cxnSp>
      <p:sp>
        <p:nvSpPr>
          <p:cNvPr id="14" name="Google Shape;14;p3"/>
          <p:cNvSpPr/>
          <p:nvPr/>
        </p:nvSpPr>
        <p:spPr>
          <a:xfrm>
            <a:off x="8303568" y="1524469"/>
            <a:ext cx="2469644" cy="2469645"/>
          </a:xfrm>
          <a:prstGeom prst="ellipse">
            <a:avLst/>
          </a:prstGeom>
          <a:noFill/>
          <a:ln w="9525" cap="flat" cmpd="sng">
            <a:solidFill>
              <a:schemeClr val="accent2"/>
            </a:solidFill>
            <a:prstDash val="dash"/>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A7A7A7"/>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5" name="Google Shape;15;p3"/>
          <p:cNvSpPr/>
          <p:nvPr/>
        </p:nvSpPr>
        <p:spPr>
          <a:xfrm>
            <a:off x="5843588" y="1833847"/>
            <a:ext cx="2927920" cy="3016523"/>
          </a:xfrm>
          <a:prstGeom prst="ellipse">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6" name="Google Shape;16;p3"/>
          <p:cNvSpPr>
            <a:spLocks noGrp="1"/>
          </p:cNvSpPr>
          <p:nvPr>
            <p:ph type="pic" idx="2"/>
          </p:nvPr>
        </p:nvSpPr>
        <p:spPr>
          <a:xfrm>
            <a:off x="796157" y="889843"/>
            <a:ext cx="2291660" cy="2336515"/>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7" name="Google Shape;17;p3"/>
          <p:cNvSpPr>
            <a:spLocks noGrp="1"/>
          </p:cNvSpPr>
          <p:nvPr>
            <p:ph type="pic" idx="3"/>
          </p:nvPr>
        </p:nvSpPr>
        <p:spPr>
          <a:xfrm>
            <a:off x="4378555" y="3110351"/>
            <a:ext cx="2291660" cy="2336515"/>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8" name="Google Shape;18;p3"/>
          <p:cNvSpPr>
            <a:spLocks noGrp="1"/>
          </p:cNvSpPr>
          <p:nvPr>
            <p:ph type="pic" idx="4"/>
          </p:nvPr>
        </p:nvSpPr>
        <p:spPr>
          <a:xfrm>
            <a:off x="8392560" y="1589620"/>
            <a:ext cx="2291660" cy="2336515"/>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pic>
        <p:nvPicPr>
          <p:cNvPr id="19" name="Google Shape;19;p3" descr="VT-grid-02.png"/>
          <p:cNvPicPr preferRelativeResize="0"/>
          <p:nvPr/>
        </p:nvPicPr>
        <p:blipFill rotWithShape="1">
          <a:blip r:embed="rId2">
            <a:alphaModFix/>
          </a:blip>
          <a:srcRect/>
          <a:stretch/>
        </p:blipFill>
        <p:spPr>
          <a:xfrm>
            <a:off x="3750490" y="6346269"/>
            <a:ext cx="10600807" cy="6858001"/>
          </a:xfrm>
          <a:prstGeom prst="rect">
            <a:avLst/>
          </a:prstGeom>
          <a:noFill/>
          <a:ln>
            <a:noFill/>
          </a:ln>
        </p:spPr>
      </p:pic>
      <p:sp>
        <p:nvSpPr>
          <p:cNvPr id="20" name="Google Shape;20;p3"/>
          <p:cNvSpPr/>
          <p:nvPr/>
        </p:nvSpPr>
        <p:spPr>
          <a:xfrm>
            <a:off x="842024" y="6290784"/>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rgbClr val="E87822"/>
              </a:buClr>
              <a:buSzPts val="2000"/>
              <a:buFont typeface="Arial"/>
              <a:buNone/>
            </a:pPr>
            <a:r>
              <a:rPr lang="en-US" sz="2000" b="0" i="0" u="none" strike="noStrike" cap="none">
                <a:solidFill>
                  <a:srgbClr val="E87822"/>
                </a:solidFill>
                <a:latin typeface="Arial"/>
                <a:ea typeface="Arial"/>
                <a:cs typeface="Arial"/>
                <a:sym typeface="Arial"/>
              </a:rPr>
              <a:t>/</a:t>
            </a:r>
            <a:endParaRPr sz="2000" b="0" i="0" u="none" strike="noStrike" cap="none">
              <a:solidFill>
                <a:srgbClr val="E87822"/>
              </a:solidFill>
              <a:latin typeface="Calibri"/>
              <a:ea typeface="Calibri"/>
              <a:cs typeface="Calibri"/>
              <a:sym typeface="Calibri"/>
            </a:endParaRPr>
          </a:p>
        </p:txBody>
      </p:sp>
      <p:sp>
        <p:nvSpPr>
          <p:cNvPr id="21" name="Google Shape;21;p3"/>
          <p:cNvSpPr txBox="1">
            <a:spLocks noGrp="1"/>
          </p:cNvSpPr>
          <p:nvPr>
            <p:ph type="body" idx="1"/>
          </p:nvPr>
        </p:nvSpPr>
        <p:spPr>
          <a:xfrm>
            <a:off x="1117336" y="6345735"/>
            <a:ext cx="2633154" cy="2571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22" name="Google Shape;22;p3"/>
          <p:cNvSpPr txBox="1">
            <a:spLocks noGrp="1"/>
          </p:cNvSpPr>
          <p:nvPr>
            <p:ph type="body" idx="5"/>
          </p:nvPr>
        </p:nvSpPr>
        <p:spPr>
          <a:xfrm>
            <a:off x="99076" y="6345735"/>
            <a:ext cx="765926" cy="261221"/>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rgbClr val="E87822"/>
              </a:buClr>
              <a:buSzPts val="2000"/>
              <a:buFont typeface="Arial"/>
              <a:buNone/>
              <a:defRPr sz="2000" b="0" i="0" u="none" strike="noStrike" cap="none">
                <a:solidFill>
                  <a:srgbClr val="E87822"/>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5" name="Google Shape;175;p22"/>
          <p:cNvSpPr txBox="1">
            <a:spLocks noGrp="1"/>
          </p:cNvSpPr>
          <p:nvPr>
            <p:ph type="body" idx="1"/>
          </p:nvPr>
        </p:nvSpPr>
        <p:spPr>
          <a:xfrm>
            <a:off x="609600" y="1600200"/>
            <a:ext cx="53847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76" name="Google Shape;176;p22"/>
          <p:cNvSpPr txBox="1">
            <a:spLocks noGrp="1"/>
          </p:cNvSpPr>
          <p:nvPr>
            <p:ph type="body" idx="2"/>
          </p:nvPr>
        </p:nvSpPr>
        <p:spPr>
          <a:xfrm>
            <a:off x="6197600" y="1600200"/>
            <a:ext cx="53847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77" name="Google Shape;177;p22"/>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p22"/>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p22"/>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2" name="Google Shape;182;p23"/>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83" name="Google Shape;183;p23"/>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84" name="Google Shape;184;p23"/>
          <p:cNvSpPr txBox="1">
            <a:spLocks noGrp="1"/>
          </p:cNvSpPr>
          <p:nvPr>
            <p:ph type="body" idx="3"/>
          </p:nvPr>
        </p:nvSpPr>
        <p:spPr>
          <a:xfrm>
            <a:off x="6193367" y="1535113"/>
            <a:ext cx="53892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85" name="Google Shape;185;p23"/>
          <p:cNvSpPr txBox="1">
            <a:spLocks noGrp="1"/>
          </p:cNvSpPr>
          <p:nvPr>
            <p:ph type="body" idx="4"/>
          </p:nvPr>
        </p:nvSpPr>
        <p:spPr>
          <a:xfrm>
            <a:off x="6193367" y="2174875"/>
            <a:ext cx="53892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86" name="Google Shape;186;p23"/>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7" name="Google Shape;187;p23"/>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p23"/>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1" name="Google Shape;191;p24"/>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24"/>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24"/>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25"/>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p25"/>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7" name="Google Shape;197;p25"/>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609600" y="273050"/>
            <a:ext cx="4011300" cy="11619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0" name="Google Shape;200;p26"/>
          <p:cNvSpPr txBox="1">
            <a:spLocks noGrp="1"/>
          </p:cNvSpPr>
          <p:nvPr>
            <p:ph type="body" idx="1"/>
          </p:nvPr>
        </p:nvSpPr>
        <p:spPr>
          <a:xfrm>
            <a:off x="4766733" y="273050"/>
            <a:ext cx="6815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01" name="Google Shape;201;p26"/>
          <p:cNvSpPr txBox="1">
            <a:spLocks noGrp="1"/>
          </p:cNvSpPr>
          <p:nvPr>
            <p:ph type="body" idx="2"/>
          </p:nvPr>
        </p:nvSpPr>
        <p:spPr>
          <a:xfrm>
            <a:off x="609600" y="1435100"/>
            <a:ext cx="40113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02" name="Google Shape;202;p26"/>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3" name="Google Shape;203;p26"/>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4" name="Google Shape;204;p26"/>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7" name="Google Shape;207;p27"/>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8" name="Google Shape;208;p27"/>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09" name="Google Shape;209;p27"/>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p27"/>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1" name="Google Shape;211;p27"/>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4" name="Google Shape;214;p28"/>
          <p:cNvSpPr txBox="1">
            <a:spLocks noGrp="1"/>
          </p:cNvSpPr>
          <p:nvPr>
            <p:ph type="body" idx="1"/>
          </p:nvPr>
        </p:nvSpPr>
        <p:spPr>
          <a:xfrm rot="5400000">
            <a:off x="3832950" y="-1623150"/>
            <a:ext cx="4526100" cy="10972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5" name="Google Shape;215;p28"/>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6" name="Google Shape;216;p28"/>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p28"/>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rot="5400000">
            <a:off x="7285050" y="1828788"/>
            <a:ext cx="5851500" cy="27432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0" name="Google Shape;220;p29"/>
          <p:cNvSpPr txBox="1">
            <a:spLocks noGrp="1"/>
          </p:cNvSpPr>
          <p:nvPr>
            <p:ph type="body" idx="1"/>
          </p:nvPr>
        </p:nvSpPr>
        <p:spPr>
          <a:xfrm rot="5400000">
            <a:off x="1697000" y="-812862"/>
            <a:ext cx="5851500" cy="80265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1" name="Google Shape;221;p29"/>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2" name="Google Shape;222;p29"/>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3" name="Google Shape;223;p29"/>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ears graphic (grey)">
  <p:cSld name="gears graphic (grey)">
    <p:spTree>
      <p:nvGrpSpPr>
        <p:cNvPr id="1" name="Shape 23"/>
        <p:cNvGrpSpPr/>
        <p:nvPr/>
      </p:nvGrpSpPr>
      <p:grpSpPr>
        <a:xfrm>
          <a:off x="0" y="0"/>
          <a:ext cx="0" cy="0"/>
          <a:chOff x="0" y="0"/>
          <a:chExt cx="0" cy="0"/>
        </a:xfrm>
      </p:grpSpPr>
      <p:sp>
        <p:nvSpPr>
          <p:cNvPr id="24" name="Google Shape;24;p4"/>
          <p:cNvSpPr/>
          <p:nvPr/>
        </p:nvSpPr>
        <p:spPr>
          <a:xfrm>
            <a:off x="-1" y="0"/>
            <a:ext cx="5095261" cy="6879154"/>
          </a:xfrm>
          <a:prstGeom prst="rect">
            <a:avLst/>
          </a:prstGeom>
          <a:solidFill>
            <a:srgbClr val="EDEDED"/>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2"/>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25" name="Google Shape;25;p4"/>
          <p:cNvSpPr txBox="1">
            <a:spLocks noGrp="1"/>
          </p:cNvSpPr>
          <p:nvPr>
            <p:ph type="body" idx="1"/>
          </p:nvPr>
        </p:nvSpPr>
        <p:spPr>
          <a:xfrm>
            <a:off x="895901" y="1512227"/>
            <a:ext cx="3714750" cy="642938"/>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26" name="Google Shape;26;p4"/>
          <p:cNvSpPr txBox="1">
            <a:spLocks noGrp="1"/>
          </p:cNvSpPr>
          <p:nvPr>
            <p:ph type="body" idx="2"/>
          </p:nvPr>
        </p:nvSpPr>
        <p:spPr>
          <a:xfrm>
            <a:off x="895901" y="2155165"/>
            <a:ext cx="2800350" cy="3643312"/>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1pPr>
            <a:lvl2pPr marL="914400" marR="0" lvl="1"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2pPr>
            <a:lvl3pPr marL="1371600" marR="0" lvl="2"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3pPr>
            <a:lvl4pPr marL="1828800" marR="0" lvl="3"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grpSp>
        <p:nvGrpSpPr>
          <p:cNvPr id="27" name="Google Shape;27;p4"/>
          <p:cNvGrpSpPr/>
          <p:nvPr/>
        </p:nvGrpSpPr>
        <p:grpSpPr>
          <a:xfrm>
            <a:off x="7354484" y="2243270"/>
            <a:ext cx="2360556" cy="2147978"/>
            <a:chOff x="2057400" y="1371600"/>
            <a:chExt cx="4648200" cy="4229608"/>
          </a:xfrm>
        </p:grpSpPr>
        <p:sp>
          <p:nvSpPr>
            <p:cNvPr id="28" name="Google Shape;28;p4"/>
            <p:cNvSpPr/>
            <p:nvPr/>
          </p:nvSpPr>
          <p:spPr>
            <a:xfrm>
              <a:off x="2057400" y="3689041"/>
              <a:ext cx="1678147" cy="1674008"/>
            </a:xfrm>
            <a:custGeom>
              <a:avLst/>
              <a:gdLst/>
              <a:ahLst/>
              <a:cxnLst/>
              <a:rect l="l" t="t" r="r" b="b"/>
              <a:pathLst>
                <a:path w="533" h="532" extrusionOk="0">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29" name="Google Shape;29;p4"/>
            <p:cNvSpPr/>
            <p:nvPr/>
          </p:nvSpPr>
          <p:spPr>
            <a:xfrm>
              <a:off x="5014135" y="1611335"/>
              <a:ext cx="1691465" cy="1687294"/>
            </a:xfrm>
            <a:custGeom>
              <a:avLst/>
              <a:gdLst/>
              <a:ahLst/>
              <a:cxnLst/>
              <a:rect l="l" t="t" r="r" b="b"/>
              <a:pathLst>
                <a:path w="533" h="532" extrusionOk="0">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0" name="Google Shape;30;p4"/>
            <p:cNvSpPr/>
            <p:nvPr/>
          </p:nvSpPr>
          <p:spPr>
            <a:xfrm>
              <a:off x="2536870" y="1371600"/>
              <a:ext cx="2317441" cy="2311726"/>
            </a:xfrm>
            <a:custGeom>
              <a:avLst/>
              <a:gdLst/>
              <a:ahLst/>
              <a:cxnLst/>
              <a:rect l="l" t="t" r="r" b="b"/>
              <a:pathLst>
                <a:path w="533" h="532" extrusionOk="0">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1" name="Google Shape;31;p4"/>
            <p:cNvSpPr/>
            <p:nvPr/>
          </p:nvSpPr>
          <p:spPr>
            <a:xfrm>
              <a:off x="3895370" y="3289482"/>
              <a:ext cx="2317441" cy="2311726"/>
            </a:xfrm>
            <a:custGeom>
              <a:avLst/>
              <a:gdLst/>
              <a:ahLst/>
              <a:cxnLst/>
              <a:rect l="l" t="t" r="r" b="b"/>
              <a:pathLst>
                <a:path w="533" h="532" extrusionOk="0">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rgbClr val="E5E1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sp>
        <p:nvSpPr>
          <p:cNvPr id="32" name="Google Shape;32;p4"/>
          <p:cNvSpPr txBox="1">
            <a:spLocks noGrp="1"/>
          </p:cNvSpPr>
          <p:nvPr>
            <p:ph type="body" idx="3"/>
          </p:nvPr>
        </p:nvSpPr>
        <p:spPr>
          <a:xfrm>
            <a:off x="5877811" y="1229697"/>
            <a:ext cx="2243138" cy="27818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33" name="Google Shape;33;p4"/>
          <p:cNvSpPr txBox="1">
            <a:spLocks noGrp="1"/>
          </p:cNvSpPr>
          <p:nvPr>
            <p:ph type="body" idx="4"/>
          </p:nvPr>
        </p:nvSpPr>
        <p:spPr>
          <a:xfrm>
            <a:off x="5875182" y="1570892"/>
            <a:ext cx="2891484" cy="9144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34" name="Google Shape;34;p4"/>
          <p:cNvSpPr txBox="1">
            <a:spLocks noGrp="1"/>
          </p:cNvSpPr>
          <p:nvPr>
            <p:ph type="body" idx="5"/>
          </p:nvPr>
        </p:nvSpPr>
        <p:spPr>
          <a:xfrm>
            <a:off x="9772908" y="1253989"/>
            <a:ext cx="2243138" cy="27818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35" name="Google Shape;35;p4"/>
          <p:cNvSpPr txBox="1">
            <a:spLocks noGrp="1"/>
          </p:cNvSpPr>
          <p:nvPr>
            <p:ph type="body" idx="6"/>
          </p:nvPr>
        </p:nvSpPr>
        <p:spPr>
          <a:xfrm>
            <a:off x="9770279" y="1595184"/>
            <a:ext cx="2891484" cy="9144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36" name="Google Shape;36;p4"/>
          <p:cNvSpPr txBox="1">
            <a:spLocks noGrp="1"/>
          </p:cNvSpPr>
          <p:nvPr>
            <p:ph type="body" idx="7"/>
          </p:nvPr>
        </p:nvSpPr>
        <p:spPr>
          <a:xfrm>
            <a:off x="9772908" y="4628366"/>
            <a:ext cx="2243138" cy="27818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37" name="Google Shape;37;p4"/>
          <p:cNvSpPr txBox="1">
            <a:spLocks noGrp="1"/>
          </p:cNvSpPr>
          <p:nvPr>
            <p:ph type="body" idx="8"/>
          </p:nvPr>
        </p:nvSpPr>
        <p:spPr>
          <a:xfrm>
            <a:off x="9770279" y="4969561"/>
            <a:ext cx="2891484" cy="9144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38" name="Google Shape;38;p4"/>
          <p:cNvSpPr txBox="1">
            <a:spLocks noGrp="1"/>
          </p:cNvSpPr>
          <p:nvPr>
            <p:ph type="body" idx="9"/>
          </p:nvPr>
        </p:nvSpPr>
        <p:spPr>
          <a:xfrm>
            <a:off x="5877811" y="4628366"/>
            <a:ext cx="2243138" cy="27818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39" name="Google Shape;39;p4"/>
          <p:cNvSpPr txBox="1">
            <a:spLocks noGrp="1"/>
          </p:cNvSpPr>
          <p:nvPr>
            <p:ph type="body" idx="13"/>
          </p:nvPr>
        </p:nvSpPr>
        <p:spPr>
          <a:xfrm>
            <a:off x="5875182" y="4969561"/>
            <a:ext cx="2891484" cy="9144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40" name="Google Shape;40;p4"/>
          <p:cNvSpPr/>
          <p:nvPr/>
        </p:nvSpPr>
        <p:spPr>
          <a:xfrm>
            <a:off x="9960867" y="6340212"/>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chemeClr val="accent1"/>
              </a:buClr>
              <a:buSzPts val="1200"/>
              <a:buFont typeface="Arial"/>
              <a:buNone/>
            </a:pPr>
            <a:r>
              <a:rPr lang="en-US" sz="1200" b="0" i="0" u="none" strike="noStrike" cap="none">
                <a:solidFill>
                  <a:schemeClr val="accent1"/>
                </a:solidFill>
                <a:latin typeface="Arial"/>
                <a:ea typeface="Arial"/>
                <a:cs typeface="Arial"/>
                <a:sym typeface="Arial"/>
              </a:rPr>
              <a:t>/</a:t>
            </a:r>
            <a:endParaRPr sz="1200" b="0" i="0" u="none" strike="noStrike" cap="none">
              <a:solidFill>
                <a:schemeClr val="accent1"/>
              </a:solidFill>
              <a:latin typeface="Calibri"/>
              <a:ea typeface="Calibri"/>
              <a:cs typeface="Calibri"/>
              <a:sym typeface="Calibri"/>
            </a:endParaRPr>
          </a:p>
        </p:txBody>
      </p:sp>
      <p:sp>
        <p:nvSpPr>
          <p:cNvPr id="41" name="Google Shape;41;p4"/>
          <p:cNvSpPr txBox="1">
            <a:spLocks noGrp="1"/>
          </p:cNvSpPr>
          <p:nvPr>
            <p:ph type="body" idx="14"/>
          </p:nvPr>
        </p:nvSpPr>
        <p:spPr>
          <a:xfrm>
            <a:off x="10253113" y="6496767"/>
            <a:ext cx="2232233" cy="2571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42" name="Google Shape;42;p4"/>
          <p:cNvSpPr txBox="1">
            <a:spLocks noGrp="1"/>
          </p:cNvSpPr>
          <p:nvPr>
            <p:ph type="body" idx="15"/>
          </p:nvPr>
        </p:nvSpPr>
        <p:spPr>
          <a:xfrm>
            <a:off x="9234853" y="6496767"/>
            <a:ext cx="765926" cy="261221"/>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rgbClr val="BABABA"/>
              </a:buClr>
              <a:buSzPts val="1200"/>
              <a:buFont typeface="Arial"/>
              <a:buNone/>
              <a:defRPr sz="1200" b="0" i="0" u="none" strike="noStrike" cap="none">
                <a:solidFill>
                  <a:srgbClr val="BABABA"/>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Header + body text + graphic (grey)">
  <p:cSld name="1_Header + body text + graphic (grey)">
    <p:spTree>
      <p:nvGrpSpPr>
        <p:cNvPr id="1" name="Shape 43"/>
        <p:cNvGrpSpPr/>
        <p:nvPr/>
      </p:nvGrpSpPr>
      <p:grpSpPr>
        <a:xfrm>
          <a:off x="0" y="0"/>
          <a:ext cx="0" cy="0"/>
          <a:chOff x="0" y="0"/>
          <a:chExt cx="0" cy="0"/>
        </a:xfrm>
      </p:grpSpPr>
      <p:sp>
        <p:nvSpPr>
          <p:cNvPr id="44" name="Google Shape;44;p5"/>
          <p:cNvSpPr/>
          <p:nvPr/>
        </p:nvSpPr>
        <p:spPr>
          <a:xfrm>
            <a:off x="-1" y="0"/>
            <a:ext cx="5095261" cy="6879154"/>
          </a:xfrm>
          <a:prstGeom prst="rect">
            <a:avLst/>
          </a:prstGeom>
          <a:solidFill>
            <a:srgbClr val="EDEDED"/>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2"/>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45" name="Google Shape;45;p5"/>
          <p:cNvSpPr txBox="1">
            <a:spLocks noGrp="1"/>
          </p:cNvSpPr>
          <p:nvPr>
            <p:ph type="body" idx="1"/>
          </p:nvPr>
        </p:nvSpPr>
        <p:spPr>
          <a:xfrm>
            <a:off x="895901" y="1512227"/>
            <a:ext cx="3714750" cy="642938"/>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46" name="Google Shape;46;p5"/>
          <p:cNvSpPr txBox="1">
            <a:spLocks noGrp="1"/>
          </p:cNvSpPr>
          <p:nvPr>
            <p:ph type="body" idx="2"/>
          </p:nvPr>
        </p:nvSpPr>
        <p:spPr>
          <a:xfrm>
            <a:off x="895901" y="2155165"/>
            <a:ext cx="2800350" cy="3643312"/>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1pPr>
            <a:lvl2pPr marL="914400" marR="0" lvl="1"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2pPr>
            <a:lvl3pPr marL="1371600" marR="0" lvl="2"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3pPr>
            <a:lvl4pPr marL="1828800" marR="0" lvl="3"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47" name="Google Shape;47;p5"/>
          <p:cNvSpPr/>
          <p:nvPr/>
        </p:nvSpPr>
        <p:spPr>
          <a:xfrm>
            <a:off x="9960867" y="6340212"/>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chemeClr val="accent1"/>
              </a:buClr>
              <a:buSzPts val="1200"/>
              <a:buFont typeface="Arial"/>
              <a:buNone/>
            </a:pPr>
            <a:r>
              <a:rPr lang="en-US" sz="1200" b="0" i="0" u="none" strike="noStrike" cap="none">
                <a:solidFill>
                  <a:schemeClr val="accent1"/>
                </a:solidFill>
                <a:latin typeface="Arial"/>
                <a:ea typeface="Arial"/>
                <a:cs typeface="Arial"/>
                <a:sym typeface="Arial"/>
              </a:rPr>
              <a:t>/</a:t>
            </a:r>
            <a:endParaRPr sz="1200" b="0" i="0" u="none" strike="noStrike" cap="none">
              <a:solidFill>
                <a:schemeClr val="accent1"/>
              </a:solidFill>
              <a:latin typeface="Calibri"/>
              <a:ea typeface="Calibri"/>
              <a:cs typeface="Calibri"/>
              <a:sym typeface="Calibri"/>
            </a:endParaRPr>
          </a:p>
        </p:txBody>
      </p:sp>
      <p:sp>
        <p:nvSpPr>
          <p:cNvPr id="48" name="Google Shape;48;p5"/>
          <p:cNvSpPr txBox="1">
            <a:spLocks noGrp="1"/>
          </p:cNvSpPr>
          <p:nvPr>
            <p:ph type="body" idx="3"/>
          </p:nvPr>
        </p:nvSpPr>
        <p:spPr>
          <a:xfrm>
            <a:off x="10253113" y="6496767"/>
            <a:ext cx="2232233" cy="2571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49" name="Google Shape;49;p5"/>
          <p:cNvSpPr txBox="1">
            <a:spLocks noGrp="1"/>
          </p:cNvSpPr>
          <p:nvPr>
            <p:ph type="body" idx="4"/>
          </p:nvPr>
        </p:nvSpPr>
        <p:spPr>
          <a:xfrm>
            <a:off x="9234853" y="6496767"/>
            <a:ext cx="765926" cy="261221"/>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rgbClr val="BABABA"/>
              </a:buClr>
              <a:buSzPts val="1200"/>
              <a:buFont typeface="Arial"/>
              <a:buNone/>
              <a:defRPr sz="1200" b="0" i="0" u="none" strike="noStrike" cap="none">
                <a:solidFill>
                  <a:srgbClr val="BABABA"/>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Header + body text + graphic (grey)">
  <p:cSld name="2_Header + body text + graphic (grey)">
    <p:spTree>
      <p:nvGrpSpPr>
        <p:cNvPr id="1" name="Shape 50"/>
        <p:cNvGrpSpPr/>
        <p:nvPr/>
      </p:nvGrpSpPr>
      <p:grpSpPr>
        <a:xfrm>
          <a:off x="0" y="0"/>
          <a:ext cx="0" cy="0"/>
          <a:chOff x="0" y="0"/>
          <a:chExt cx="0" cy="0"/>
        </a:xfrm>
      </p:grpSpPr>
      <p:sp>
        <p:nvSpPr>
          <p:cNvPr id="51" name="Google Shape;51;p6"/>
          <p:cNvSpPr/>
          <p:nvPr/>
        </p:nvSpPr>
        <p:spPr>
          <a:xfrm>
            <a:off x="-1" y="0"/>
            <a:ext cx="5095261" cy="6879154"/>
          </a:xfrm>
          <a:prstGeom prst="rect">
            <a:avLst/>
          </a:prstGeom>
          <a:solidFill>
            <a:srgbClr val="EDEDED"/>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2"/>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52" name="Google Shape;52;p6"/>
          <p:cNvSpPr txBox="1">
            <a:spLocks noGrp="1"/>
          </p:cNvSpPr>
          <p:nvPr>
            <p:ph type="body" idx="1"/>
          </p:nvPr>
        </p:nvSpPr>
        <p:spPr>
          <a:xfrm>
            <a:off x="895901" y="1512227"/>
            <a:ext cx="3714750" cy="642938"/>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53" name="Google Shape;53;p6"/>
          <p:cNvSpPr txBox="1">
            <a:spLocks noGrp="1"/>
          </p:cNvSpPr>
          <p:nvPr>
            <p:ph type="body" idx="2"/>
          </p:nvPr>
        </p:nvSpPr>
        <p:spPr>
          <a:xfrm>
            <a:off x="895901" y="2155165"/>
            <a:ext cx="2800350" cy="3643312"/>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1pPr>
            <a:lvl2pPr marL="914400" marR="0" lvl="1"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2pPr>
            <a:lvl3pPr marL="1371600" marR="0" lvl="2"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3pPr>
            <a:lvl4pPr marL="1828800" marR="0" lvl="3"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54" name="Google Shape;54;p6"/>
          <p:cNvSpPr/>
          <p:nvPr/>
        </p:nvSpPr>
        <p:spPr>
          <a:xfrm>
            <a:off x="9960867" y="6340212"/>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chemeClr val="accent1"/>
              </a:buClr>
              <a:buSzPts val="1200"/>
              <a:buFont typeface="Arial"/>
              <a:buNone/>
            </a:pPr>
            <a:r>
              <a:rPr lang="en-US" sz="1200" b="0" i="0" u="none" strike="noStrike" cap="none">
                <a:solidFill>
                  <a:schemeClr val="accent1"/>
                </a:solidFill>
                <a:latin typeface="Arial"/>
                <a:ea typeface="Arial"/>
                <a:cs typeface="Arial"/>
                <a:sym typeface="Arial"/>
              </a:rPr>
              <a:t>/</a:t>
            </a:r>
            <a:endParaRPr sz="1200" b="0" i="0" u="none" strike="noStrike" cap="none">
              <a:solidFill>
                <a:schemeClr val="accent1"/>
              </a:solidFill>
              <a:latin typeface="Calibri"/>
              <a:ea typeface="Calibri"/>
              <a:cs typeface="Calibri"/>
              <a:sym typeface="Calibri"/>
            </a:endParaRPr>
          </a:p>
        </p:txBody>
      </p:sp>
      <p:sp>
        <p:nvSpPr>
          <p:cNvPr id="55" name="Google Shape;55;p6"/>
          <p:cNvSpPr txBox="1">
            <a:spLocks noGrp="1"/>
          </p:cNvSpPr>
          <p:nvPr>
            <p:ph type="body" idx="3"/>
          </p:nvPr>
        </p:nvSpPr>
        <p:spPr>
          <a:xfrm>
            <a:off x="10253113" y="6496767"/>
            <a:ext cx="2232233" cy="2571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56" name="Google Shape;56;p6"/>
          <p:cNvSpPr txBox="1">
            <a:spLocks noGrp="1"/>
          </p:cNvSpPr>
          <p:nvPr>
            <p:ph type="body" idx="4"/>
          </p:nvPr>
        </p:nvSpPr>
        <p:spPr>
          <a:xfrm>
            <a:off x="9234853" y="6496767"/>
            <a:ext cx="765926" cy="261221"/>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rgbClr val="BABABA"/>
              </a:buClr>
              <a:buSzPts val="1200"/>
              <a:buFont typeface="Arial"/>
              <a:buNone/>
              <a:defRPr sz="1200" b="0" i="0" u="none" strike="noStrike" cap="none">
                <a:solidFill>
                  <a:srgbClr val="BABABA"/>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ight side text">
  <p:cSld name="right side text">
    <p:spTree>
      <p:nvGrpSpPr>
        <p:cNvPr id="1" name="Shape 57"/>
        <p:cNvGrpSpPr/>
        <p:nvPr/>
      </p:nvGrpSpPr>
      <p:grpSpPr>
        <a:xfrm>
          <a:off x="0" y="0"/>
          <a:ext cx="0" cy="0"/>
          <a:chOff x="0" y="0"/>
          <a:chExt cx="0" cy="0"/>
        </a:xfrm>
      </p:grpSpPr>
      <p:sp>
        <p:nvSpPr>
          <p:cNvPr id="58" name="Google Shape;58;p7"/>
          <p:cNvSpPr/>
          <p:nvPr/>
        </p:nvSpPr>
        <p:spPr>
          <a:xfrm>
            <a:off x="-15607" y="-643262"/>
            <a:ext cx="12223214" cy="8144524"/>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59" name="Google Shape;59;p7"/>
          <p:cNvSpPr txBox="1">
            <a:spLocks noGrp="1"/>
          </p:cNvSpPr>
          <p:nvPr>
            <p:ph type="body" idx="1"/>
          </p:nvPr>
        </p:nvSpPr>
        <p:spPr>
          <a:xfrm>
            <a:off x="8115602" y="1481238"/>
            <a:ext cx="3952875" cy="592137"/>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60" name="Google Shape;60;p7"/>
          <p:cNvSpPr txBox="1">
            <a:spLocks noGrp="1"/>
          </p:cNvSpPr>
          <p:nvPr>
            <p:ph type="body" idx="2"/>
          </p:nvPr>
        </p:nvSpPr>
        <p:spPr>
          <a:xfrm>
            <a:off x="8115602" y="2134132"/>
            <a:ext cx="2800350" cy="3643312"/>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1pPr>
            <a:lvl2pPr marL="914400" marR="0" lvl="1"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2pPr>
            <a:lvl3pPr marL="1371600" marR="0" lvl="2"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3pPr>
            <a:lvl4pPr marL="1828800" marR="0" lvl="3"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61" name="Google Shape;61;p7"/>
          <p:cNvSpPr/>
          <p:nvPr/>
        </p:nvSpPr>
        <p:spPr>
          <a:xfrm>
            <a:off x="9960867" y="6357146"/>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chemeClr val="accent1"/>
              </a:buClr>
              <a:buSzPts val="1200"/>
              <a:buFont typeface="Arial"/>
              <a:buNone/>
            </a:pPr>
            <a:r>
              <a:rPr lang="en-US" sz="1200" b="0" i="0" u="none" strike="noStrike" cap="none">
                <a:solidFill>
                  <a:schemeClr val="accent1"/>
                </a:solidFill>
                <a:latin typeface="Arial"/>
                <a:ea typeface="Arial"/>
                <a:cs typeface="Arial"/>
                <a:sym typeface="Arial"/>
              </a:rPr>
              <a:t>/</a:t>
            </a:r>
            <a:endParaRPr sz="1200" b="0" i="0" u="none" strike="noStrike" cap="none">
              <a:solidFill>
                <a:schemeClr val="accent1"/>
              </a:solidFill>
              <a:latin typeface="Calibri"/>
              <a:ea typeface="Calibri"/>
              <a:cs typeface="Calibri"/>
              <a:sym typeface="Calibri"/>
            </a:endParaRPr>
          </a:p>
        </p:txBody>
      </p:sp>
      <p:sp>
        <p:nvSpPr>
          <p:cNvPr id="62" name="Google Shape;62;p7"/>
          <p:cNvSpPr/>
          <p:nvPr/>
        </p:nvSpPr>
        <p:spPr>
          <a:xfrm>
            <a:off x="9960867" y="6357146"/>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chemeClr val="accent1"/>
              </a:buClr>
              <a:buSzPts val="1200"/>
              <a:buFont typeface="Arial"/>
              <a:buNone/>
            </a:pPr>
            <a:r>
              <a:rPr lang="en-US" sz="1200" b="0" i="0" u="none" strike="noStrike" cap="none">
                <a:solidFill>
                  <a:schemeClr val="accent1"/>
                </a:solidFill>
                <a:latin typeface="Arial"/>
                <a:ea typeface="Arial"/>
                <a:cs typeface="Arial"/>
                <a:sym typeface="Arial"/>
              </a:rPr>
              <a:t>/</a:t>
            </a:r>
            <a:endParaRPr sz="1200" b="0" i="0" u="none" strike="noStrike" cap="none">
              <a:solidFill>
                <a:schemeClr val="accent1"/>
              </a:solidFill>
              <a:latin typeface="Calibri"/>
              <a:ea typeface="Calibri"/>
              <a:cs typeface="Calibri"/>
              <a:sym typeface="Calibri"/>
            </a:endParaRPr>
          </a:p>
        </p:txBody>
      </p:sp>
      <p:sp>
        <p:nvSpPr>
          <p:cNvPr id="63" name="Google Shape;63;p7"/>
          <p:cNvSpPr txBox="1">
            <a:spLocks noGrp="1"/>
          </p:cNvSpPr>
          <p:nvPr>
            <p:ph type="body" idx="3"/>
          </p:nvPr>
        </p:nvSpPr>
        <p:spPr>
          <a:xfrm>
            <a:off x="10253113" y="6496767"/>
            <a:ext cx="2232233" cy="2571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64" name="Google Shape;64;p7"/>
          <p:cNvSpPr txBox="1">
            <a:spLocks noGrp="1"/>
          </p:cNvSpPr>
          <p:nvPr>
            <p:ph type="body" idx="4"/>
          </p:nvPr>
        </p:nvSpPr>
        <p:spPr>
          <a:xfrm>
            <a:off x="9234853" y="6496767"/>
            <a:ext cx="765926" cy="261221"/>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rgbClr val="BABABA"/>
              </a:buClr>
              <a:buSzPts val="1200"/>
              <a:buFont typeface="Arial"/>
              <a:buNone/>
              <a:defRPr sz="1200" b="0" i="0" u="none" strike="noStrike" cap="none">
                <a:solidFill>
                  <a:srgbClr val="BABABA"/>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ight text + alt. footer">
  <p:cSld name="right text + alt. footer">
    <p:spTree>
      <p:nvGrpSpPr>
        <p:cNvPr id="1" name="Shape 65"/>
        <p:cNvGrpSpPr/>
        <p:nvPr/>
      </p:nvGrpSpPr>
      <p:grpSpPr>
        <a:xfrm>
          <a:off x="0" y="0"/>
          <a:ext cx="0" cy="0"/>
          <a:chOff x="0" y="0"/>
          <a:chExt cx="0" cy="0"/>
        </a:xfrm>
      </p:grpSpPr>
      <p:pic>
        <p:nvPicPr>
          <p:cNvPr id="66" name="Google Shape;66;p8" descr="VT-grid-02.png"/>
          <p:cNvPicPr preferRelativeResize="0"/>
          <p:nvPr/>
        </p:nvPicPr>
        <p:blipFill rotWithShape="1">
          <a:blip r:embed="rId2">
            <a:alphaModFix/>
          </a:blip>
          <a:srcRect/>
          <a:stretch/>
        </p:blipFill>
        <p:spPr>
          <a:xfrm>
            <a:off x="3750490" y="6346269"/>
            <a:ext cx="10600807" cy="6858001"/>
          </a:xfrm>
          <a:prstGeom prst="rect">
            <a:avLst/>
          </a:prstGeom>
          <a:noFill/>
          <a:ln>
            <a:noFill/>
          </a:ln>
        </p:spPr>
      </p:pic>
      <p:sp>
        <p:nvSpPr>
          <p:cNvPr id="67" name="Google Shape;67;p8"/>
          <p:cNvSpPr txBox="1">
            <a:spLocks noGrp="1"/>
          </p:cNvSpPr>
          <p:nvPr>
            <p:ph type="body" idx="1"/>
          </p:nvPr>
        </p:nvSpPr>
        <p:spPr>
          <a:xfrm>
            <a:off x="8115602" y="1481238"/>
            <a:ext cx="3952875" cy="592137"/>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68" name="Google Shape;68;p8"/>
          <p:cNvSpPr txBox="1">
            <a:spLocks noGrp="1"/>
          </p:cNvSpPr>
          <p:nvPr>
            <p:ph type="body" idx="2"/>
          </p:nvPr>
        </p:nvSpPr>
        <p:spPr>
          <a:xfrm>
            <a:off x="8115602" y="2134132"/>
            <a:ext cx="2800350" cy="3643312"/>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1pPr>
            <a:lvl2pPr marL="914400" marR="0" lvl="1"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2pPr>
            <a:lvl3pPr marL="1371600" marR="0" lvl="2"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3pPr>
            <a:lvl4pPr marL="1828800" marR="0" lvl="3"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69" name="Google Shape;69;p8"/>
          <p:cNvSpPr/>
          <p:nvPr/>
        </p:nvSpPr>
        <p:spPr>
          <a:xfrm>
            <a:off x="842024" y="6290784"/>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rgbClr val="E87822"/>
              </a:buClr>
              <a:buSzPts val="2000"/>
              <a:buFont typeface="Arial"/>
              <a:buNone/>
            </a:pPr>
            <a:r>
              <a:rPr lang="en-US" sz="2000" b="0" i="0" u="none" strike="noStrike" cap="none">
                <a:solidFill>
                  <a:srgbClr val="E87822"/>
                </a:solidFill>
                <a:latin typeface="Arial"/>
                <a:ea typeface="Arial"/>
                <a:cs typeface="Arial"/>
                <a:sym typeface="Arial"/>
              </a:rPr>
              <a:t>/</a:t>
            </a:r>
            <a:endParaRPr sz="2000" b="0" i="0" u="none" strike="noStrike" cap="none">
              <a:solidFill>
                <a:srgbClr val="E87822"/>
              </a:solidFill>
              <a:latin typeface="Calibri"/>
              <a:ea typeface="Calibri"/>
              <a:cs typeface="Calibri"/>
              <a:sym typeface="Calibri"/>
            </a:endParaRPr>
          </a:p>
        </p:txBody>
      </p:sp>
      <p:sp>
        <p:nvSpPr>
          <p:cNvPr id="70" name="Google Shape;70;p8"/>
          <p:cNvSpPr txBox="1">
            <a:spLocks noGrp="1"/>
          </p:cNvSpPr>
          <p:nvPr>
            <p:ph type="body" idx="3"/>
          </p:nvPr>
        </p:nvSpPr>
        <p:spPr>
          <a:xfrm>
            <a:off x="1117336" y="6345735"/>
            <a:ext cx="2633154" cy="2571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71" name="Google Shape;71;p8"/>
          <p:cNvSpPr txBox="1">
            <a:spLocks noGrp="1"/>
          </p:cNvSpPr>
          <p:nvPr>
            <p:ph type="body" idx="4"/>
          </p:nvPr>
        </p:nvSpPr>
        <p:spPr>
          <a:xfrm>
            <a:off x="99076" y="6345735"/>
            <a:ext cx="765926" cy="261221"/>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rgbClr val="E87822"/>
              </a:buClr>
              <a:buSzPts val="2000"/>
              <a:buFont typeface="Arial"/>
              <a:buNone/>
              <a:defRPr sz="2000" b="0" i="0" u="none" strike="noStrike" cap="none">
                <a:solidFill>
                  <a:srgbClr val="E87822"/>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lt. footer">
  <p:cSld name="Alt. footer">
    <p:spTree>
      <p:nvGrpSpPr>
        <p:cNvPr id="1" name="Shape 72"/>
        <p:cNvGrpSpPr/>
        <p:nvPr/>
      </p:nvGrpSpPr>
      <p:grpSpPr>
        <a:xfrm>
          <a:off x="0" y="0"/>
          <a:ext cx="0" cy="0"/>
          <a:chOff x="0" y="0"/>
          <a:chExt cx="0" cy="0"/>
        </a:xfrm>
      </p:grpSpPr>
      <p:pic>
        <p:nvPicPr>
          <p:cNvPr id="73" name="Google Shape;73;p9" descr="VT-grid-02.png"/>
          <p:cNvPicPr preferRelativeResize="0"/>
          <p:nvPr/>
        </p:nvPicPr>
        <p:blipFill rotWithShape="1">
          <a:blip r:embed="rId2">
            <a:alphaModFix/>
          </a:blip>
          <a:srcRect/>
          <a:stretch/>
        </p:blipFill>
        <p:spPr>
          <a:xfrm>
            <a:off x="3750490" y="6346269"/>
            <a:ext cx="10600807" cy="6858001"/>
          </a:xfrm>
          <a:prstGeom prst="rect">
            <a:avLst/>
          </a:prstGeom>
          <a:noFill/>
          <a:ln>
            <a:noFill/>
          </a:ln>
        </p:spPr>
      </p:pic>
      <p:sp>
        <p:nvSpPr>
          <p:cNvPr id="74" name="Google Shape;74;p9"/>
          <p:cNvSpPr/>
          <p:nvPr/>
        </p:nvSpPr>
        <p:spPr>
          <a:xfrm>
            <a:off x="842024" y="6290784"/>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rgbClr val="E87822"/>
              </a:buClr>
              <a:buSzPts val="2000"/>
              <a:buFont typeface="Arial"/>
              <a:buNone/>
            </a:pPr>
            <a:r>
              <a:rPr lang="en-US" sz="2000" b="0" i="0" u="none" strike="noStrike" cap="none">
                <a:solidFill>
                  <a:srgbClr val="E87822"/>
                </a:solidFill>
                <a:latin typeface="Arial"/>
                <a:ea typeface="Arial"/>
                <a:cs typeface="Arial"/>
                <a:sym typeface="Arial"/>
              </a:rPr>
              <a:t>/</a:t>
            </a:r>
            <a:endParaRPr sz="2000" b="0" i="0" u="none" strike="noStrike" cap="none">
              <a:solidFill>
                <a:srgbClr val="E87822"/>
              </a:solidFill>
              <a:latin typeface="Calibri"/>
              <a:ea typeface="Calibri"/>
              <a:cs typeface="Calibri"/>
              <a:sym typeface="Calibri"/>
            </a:endParaRPr>
          </a:p>
        </p:txBody>
      </p:sp>
      <p:sp>
        <p:nvSpPr>
          <p:cNvPr id="75" name="Google Shape;75;p9"/>
          <p:cNvSpPr txBox="1">
            <a:spLocks noGrp="1"/>
          </p:cNvSpPr>
          <p:nvPr>
            <p:ph type="body" idx="1"/>
          </p:nvPr>
        </p:nvSpPr>
        <p:spPr>
          <a:xfrm>
            <a:off x="1117336" y="6345735"/>
            <a:ext cx="2633154" cy="2571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76" name="Google Shape;76;p9"/>
          <p:cNvSpPr txBox="1">
            <a:spLocks noGrp="1"/>
          </p:cNvSpPr>
          <p:nvPr>
            <p:ph type="body" idx="2"/>
          </p:nvPr>
        </p:nvSpPr>
        <p:spPr>
          <a:xfrm>
            <a:off x="99076" y="6345735"/>
            <a:ext cx="765926" cy="261221"/>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rgbClr val="E87822"/>
              </a:buClr>
              <a:buSzPts val="2000"/>
              <a:buFont typeface="Arial"/>
              <a:buNone/>
              <a:defRPr sz="2000" b="0" i="0" u="none" strike="noStrike" cap="none">
                <a:solidFill>
                  <a:srgbClr val="E87822"/>
                </a:solidFill>
                <a:latin typeface="Arial"/>
                <a:ea typeface="Arial"/>
                <a:cs typeface="Arial"/>
                <a:sym typeface="Arial"/>
              </a:defRPr>
            </a:lvl1pPr>
            <a:lvl2pPr marL="914400" marR="0" lvl="1"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1371600" marR="0" lvl="2"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1828800" marR="0" lvl="3"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2286000" marR="0" lvl="4"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ight text with 4 photos">
  <p:cSld name="right text with 4 photos">
    <p:spTree>
      <p:nvGrpSpPr>
        <p:cNvPr id="1" name="Shape 77"/>
        <p:cNvGrpSpPr/>
        <p:nvPr/>
      </p:nvGrpSpPr>
      <p:grpSpPr>
        <a:xfrm>
          <a:off x="0" y="0"/>
          <a:ext cx="0" cy="0"/>
          <a:chOff x="0" y="0"/>
          <a:chExt cx="0" cy="0"/>
        </a:xfrm>
      </p:grpSpPr>
      <p:sp>
        <p:nvSpPr>
          <p:cNvPr id="78" name="Google Shape;78;p10"/>
          <p:cNvSpPr/>
          <p:nvPr/>
        </p:nvSpPr>
        <p:spPr>
          <a:xfrm>
            <a:off x="-15607" y="-643262"/>
            <a:ext cx="12223214" cy="8144524"/>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79" name="Google Shape;79;p10"/>
          <p:cNvSpPr txBox="1">
            <a:spLocks noGrp="1"/>
          </p:cNvSpPr>
          <p:nvPr>
            <p:ph type="body" idx="1"/>
          </p:nvPr>
        </p:nvSpPr>
        <p:spPr>
          <a:xfrm>
            <a:off x="8115602" y="1481458"/>
            <a:ext cx="3952875" cy="592137"/>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80" name="Google Shape;80;p10"/>
          <p:cNvSpPr txBox="1">
            <a:spLocks noGrp="1"/>
          </p:cNvSpPr>
          <p:nvPr>
            <p:ph type="body" idx="2"/>
          </p:nvPr>
        </p:nvSpPr>
        <p:spPr>
          <a:xfrm>
            <a:off x="8115602" y="2134132"/>
            <a:ext cx="2800350" cy="3643312"/>
          </a:xfrm>
          <a:prstGeom prst="rect">
            <a:avLst/>
          </a:prstGeom>
          <a:noFill/>
          <a:ln>
            <a:noFill/>
          </a:ln>
        </p:spPr>
        <p:txBody>
          <a:bodyPr spcFirstLastPara="1" wrap="square" lIns="91425" tIns="45700" rIns="91425" bIns="45700" anchor="t" anchorCtr="0"/>
          <a:lstStyle>
            <a:lvl1pPr marL="457200" marR="0" lvl="0"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1pPr>
            <a:lvl2pPr marL="914400" marR="0" lvl="1"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2pPr>
            <a:lvl3pPr marL="1371600" marR="0" lvl="2"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3pPr>
            <a:lvl4pPr marL="1828800" marR="0" lvl="3" indent="-228600" algn="l" rtl="0">
              <a:lnSpc>
                <a:spcPct val="150000"/>
              </a:lnSpc>
              <a:spcBef>
                <a:spcPts val="0"/>
              </a:spcBef>
              <a:spcAft>
                <a:spcPts val="0"/>
              </a:spcAft>
              <a:buClr>
                <a:srgbClr val="585C5E"/>
              </a:buClr>
              <a:buSzPts val="1200"/>
              <a:buFont typeface="Arial"/>
              <a:buNone/>
              <a:defRPr sz="1200" b="0" i="0" u="none" strike="noStrike" cap="none">
                <a:solidFill>
                  <a:srgbClr val="585C5E"/>
                </a:solidFill>
                <a:latin typeface="Crimson Text"/>
                <a:ea typeface="Crimson Text"/>
                <a:cs typeface="Crimson Text"/>
                <a:sym typeface="Crimson Text"/>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pic>
        <p:nvPicPr>
          <p:cNvPr id="81" name="Google Shape;81;p10" descr="pasted-image.pdf"/>
          <p:cNvPicPr preferRelativeResize="0"/>
          <p:nvPr/>
        </p:nvPicPr>
        <p:blipFill rotWithShape="1">
          <a:blip r:embed="rId2">
            <a:alphaModFix/>
          </a:blip>
          <a:srcRect/>
          <a:stretch/>
        </p:blipFill>
        <p:spPr>
          <a:xfrm>
            <a:off x="703580" y="1315719"/>
            <a:ext cx="248047" cy="248048"/>
          </a:xfrm>
          <a:prstGeom prst="rect">
            <a:avLst/>
          </a:prstGeom>
          <a:noFill/>
          <a:ln>
            <a:noFill/>
          </a:ln>
        </p:spPr>
      </p:pic>
      <p:pic>
        <p:nvPicPr>
          <p:cNvPr id="82" name="Google Shape;82;p10" descr="pasted-image.pdf"/>
          <p:cNvPicPr preferRelativeResize="0"/>
          <p:nvPr/>
        </p:nvPicPr>
        <p:blipFill rotWithShape="1">
          <a:blip r:embed="rId2">
            <a:alphaModFix/>
          </a:blip>
          <a:srcRect/>
          <a:stretch/>
        </p:blipFill>
        <p:spPr>
          <a:xfrm rot="10800000">
            <a:off x="7028180" y="5151120"/>
            <a:ext cx="248048" cy="248047"/>
          </a:xfrm>
          <a:prstGeom prst="rect">
            <a:avLst/>
          </a:prstGeom>
          <a:noFill/>
          <a:ln>
            <a:noFill/>
          </a:ln>
        </p:spPr>
      </p:pic>
      <p:sp>
        <p:nvSpPr>
          <p:cNvPr id="83" name="Google Shape;83;p10"/>
          <p:cNvSpPr/>
          <p:nvPr/>
        </p:nvSpPr>
        <p:spPr>
          <a:xfrm>
            <a:off x="-15607" y="-643262"/>
            <a:ext cx="12223214" cy="8144524"/>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4" name="Google Shape;84;p10"/>
          <p:cNvSpPr txBox="1"/>
          <p:nvPr/>
        </p:nvSpPr>
        <p:spPr>
          <a:xfrm>
            <a:off x="-990600" y="1718733"/>
            <a:ext cx="92396" cy="36933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5" name="Google Shape;85;p10"/>
          <p:cNvSpPr>
            <a:spLocks noGrp="1"/>
          </p:cNvSpPr>
          <p:nvPr>
            <p:ph type="pic" idx="3"/>
          </p:nvPr>
        </p:nvSpPr>
        <p:spPr>
          <a:xfrm>
            <a:off x="950873" y="1563767"/>
            <a:ext cx="3327400" cy="221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86" name="Google Shape;86;p10"/>
          <p:cNvSpPr>
            <a:spLocks noGrp="1"/>
          </p:cNvSpPr>
          <p:nvPr>
            <p:ph type="pic" idx="4"/>
          </p:nvPr>
        </p:nvSpPr>
        <p:spPr>
          <a:xfrm>
            <a:off x="4429272" y="1757600"/>
            <a:ext cx="2251169" cy="14936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87" name="Google Shape;87;p10"/>
          <p:cNvSpPr>
            <a:spLocks noGrp="1"/>
          </p:cNvSpPr>
          <p:nvPr>
            <p:ph type="pic" idx="5"/>
          </p:nvPr>
        </p:nvSpPr>
        <p:spPr>
          <a:xfrm>
            <a:off x="580032" y="3932118"/>
            <a:ext cx="3698241" cy="14670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88" name="Google Shape;88;p10"/>
          <p:cNvSpPr>
            <a:spLocks noGrp="1"/>
          </p:cNvSpPr>
          <p:nvPr>
            <p:ph type="pic" idx="6"/>
          </p:nvPr>
        </p:nvSpPr>
        <p:spPr>
          <a:xfrm>
            <a:off x="4429272" y="3413483"/>
            <a:ext cx="2530328" cy="173763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R="0" lvl="1"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R="0" lvl="2"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R="0" lvl="3"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R="0" lvl="4"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R="0" lvl="5"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R="0" lvl="6"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R="0" lvl="7"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R="0" lvl="8"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grpSp>
        <p:nvGrpSpPr>
          <p:cNvPr id="89" name="Google Shape;89;p10"/>
          <p:cNvGrpSpPr/>
          <p:nvPr/>
        </p:nvGrpSpPr>
        <p:grpSpPr>
          <a:xfrm>
            <a:off x="5875461" y="6292350"/>
            <a:ext cx="7756220" cy="419351"/>
            <a:chOff x="5734148" y="-45661"/>
            <a:chExt cx="7756220" cy="419351"/>
          </a:xfrm>
        </p:grpSpPr>
        <p:sp>
          <p:nvSpPr>
            <p:cNvPr id="90" name="Google Shape;90;p10"/>
            <p:cNvSpPr/>
            <p:nvPr/>
          </p:nvSpPr>
          <p:spPr>
            <a:xfrm>
              <a:off x="10345042" y="-45660"/>
              <a:ext cx="3145326" cy="415217"/>
            </a:xfrm>
            <a:prstGeom prst="rect">
              <a:avLst/>
            </a:prstGeom>
            <a:noFill/>
            <a:ln>
              <a:noFill/>
            </a:ln>
          </p:spPr>
          <p:txBody>
            <a:bodyPr spcFirstLastPara="1" wrap="square" lIns="45700" tIns="45700" rIns="45700" bIns="45700" anchor="b" anchorCtr="0">
              <a:noAutofit/>
            </a:bodyPr>
            <a:lstStyle/>
            <a:p>
              <a:pPr marL="0" marR="0" lvl="0" indent="0" algn="l" rtl="0">
                <a:lnSpc>
                  <a:spcPct val="90000"/>
                </a:lnSpc>
                <a:spcBef>
                  <a:spcPts val="0"/>
                </a:spcBef>
                <a:spcAft>
                  <a:spcPts val="0"/>
                </a:spcAft>
                <a:buClr>
                  <a:schemeClr val="accent1"/>
                </a:buClr>
                <a:buSzPts val="1200"/>
                <a:buFont typeface="Arial"/>
                <a:buNone/>
              </a:pPr>
              <a:r>
                <a:rPr lang="en-US" sz="1200" b="0" i="0" u="none" strike="noStrike" cap="none">
                  <a:solidFill>
                    <a:schemeClr val="accent1"/>
                  </a:solidFill>
                  <a:latin typeface="Arial"/>
                  <a:ea typeface="Arial"/>
                  <a:cs typeface="Arial"/>
                  <a:sym typeface="Arial"/>
                </a:rPr>
                <a:t>SECTION TITLE</a:t>
              </a:r>
              <a:endParaRPr sz="1200" b="0" i="0" u="none" strike="noStrike" cap="none">
                <a:solidFill>
                  <a:schemeClr val="accent1"/>
                </a:solidFill>
                <a:latin typeface="Calibri"/>
                <a:ea typeface="Calibri"/>
                <a:cs typeface="Calibri"/>
                <a:sym typeface="Calibri"/>
              </a:endParaRPr>
            </a:p>
          </p:txBody>
        </p:sp>
        <p:sp>
          <p:nvSpPr>
            <p:cNvPr id="91" name="Google Shape;91;p10"/>
            <p:cNvSpPr/>
            <p:nvPr/>
          </p:nvSpPr>
          <p:spPr>
            <a:xfrm>
              <a:off x="5734148" y="-45661"/>
              <a:ext cx="4349637"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chemeClr val="accent3"/>
                </a:buClr>
                <a:buSzPts val="1200"/>
                <a:buFont typeface="Arial"/>
                <a:buNone/>
              </a:pPr>
              <a:r>
                <a:rPr lang="en-US" sz="1200" b="0" i="0" u="none" strike="noStrike" cap="none">
                  <a:solidFill>
                    <a:schemeClr val="accent3"/>
                  </a:solidFill>
                  <a:latin typeface="Arial"/>
                  <a:ea typeface="Arial"/>
                  <a:cs typeface="Arial"/>
                  <a:sym typeface="Arial"/>
                </a:rPr>
                <a:t>01</a:t>
              </a:r>
              <a:endParaRPr sz="1800" b="0" i="0" u="none" strike="noStrike" cap="none">
                <a:solidFill>
                  <a:schemeClr val="accent1"/>
                </a:solidFill>
                <a:latin typeface="Calibri"/>
                <a:ea typeface="Calibri"/>
                <a:cs typeface="Calibri"/>
                <a:sym typeface="Calibri"/>
              </a:endParaRPr>
            </a:p>
          </p:txBody>
        </p:sp>
        <p:sp>
          <p:nvSpPr>
            <p:cNvPr id="92" name="Google Shape;92;p10"/>
            <p:cNvSpPr/>
            <p:nvPr/>
          </p:nvSpPr>
          <p:spPr>
            <a:xfrm>
              <a:off x="10048160" y="-41527"/>
              <a:ext cx="249382"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chemeClr val="accent1"/>
                </a:buClr>
                <a:buSzPts val="1200"/>
                <a:buFont typeface="Arial"/>
                <a:buNone/>
              </a:pPr>
              <a:r>
                <a:rPr lang="en-US" sz="1200" b="0" i="0" u="none" strike="noStrike" cap="none">
                  <a:solidFill>
                    <a:schemeClr val="accent1"/>
                  </a:solidFill>
                  <a:latin typeface="Arial"/>
                  <a:ea typeface="Arial"/>
                  <a:cs typeface="Arial"/>
                  <a:sym typeface="Arial"/>
                </a:rPr>
                <a:t>/</a:t>
              </a:r>
              <a:endParaRPr sz="1200" b="0" i="0" u="none" strike="noStrike" cap="none">
                <a:solidFill>
                  <a:schemeClr val="accen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144"/>
        <p:cNvGrpSpPr/>
        <p:nvPr/>
      </p:nvGrpSpPr>
      <p:grpSpPr>
        <a:xfrm>
          <a:off x="0" y="0"/>
          <a:ext cx="0" cy="0"/>
          <a:chOff x="0" y="0"/>
          <a:chExt cx="0" cy="0"/>
        </a:xfrm>
      </p:grpSpPr>
      <p:sp>
        <p:nvSpPr>
          <p:cNvPr id="145" name="Google Shape;145;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6" name="Google Shape;146;p17"/>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7" name="Google Shape;147;p17"/>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8" name="Google Shape;148;p17"/>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9" name="Google Shape;149;p17"/>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0"/>
          <p:cNvPicPr preferRelativeResize="0"/>
          <p:nvPr/>
        </p:nvPicPr>
        <p:blipFill rotWithShape="1">
          <a:blip r:embed="rId3">
            <a:alphaModFix/>
          </a:blip>
          <a:srcRect l="10689"/>
          <a:stretch/>
        </p:blipFill>
        <p:spPr>
          <a:xfrm>
            <a:off x="-171032" y="0"/>
            <a:ext cx="9187409" cy="6858000"/>
          </a:xfrm>
          <a:prstGeom prst="rect">
            <a:avLst/>
          </a:prstGeom>
          <a:noFill/>
          <a:ln>
            <a:noFill/>
          </a:ln>
        </p:spPr>
      </p:pic>
      <p:sp>
        <p:nvSpPr>
          <p:cNvPr id="229" name="Google Shape;229;p30"/>
          <p:cNvSpPr/>
          <p:nvPr/>
        </p:nvSpPr>
        <p:spPr>
          <a:xfrm>
            <a:off x="-171075" y="0"/>
            <a:ext cx="9187500" cy="4182900"/>
          </a:xfrm>
          <a:prstGeom prst="rect">
            <a:avLst/>
          </a:prstGeom>
          <a:solidFill>
            <a:schemeClr val="accent1">
              <a:alpha val="8196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230" name="Google Shape;230;p30" descr="pasted-image.pdf"/>
          <p:cNvPicPr preferRelativeResize="0"/>
          <p:nvPr/>
        </p:nvPicPr>
        <p:blipFill rotWithShape="1">
          <a:blip r:embed="rId4">
            <a:alphaModFix/>
          </a:blip>
          <a:srcRect/>
          <a:stretch/>
        </p:blipFill>
        <p:spPr>
          <a:xfrm>
            <a:off x="224505" y="136199"/>
            <a:ext cx="248047" cy="248048"/>
          </a:xfrm>
          <a:prstGeom prst="rect">
            <a:avLst/>
          </a:prstGeom>
          <a:noFill/>
          <a:ln>
            <a:noFill/>
          </a:ln>
        </p:spPr>
      </p:pic>
      <p:sp>
        <p:nvSpPr>
          <p:cNvPr id="231" name="Google Shape;231;p30"/>
          <p:cNvSpPr/>
          <p:nvPr/>
        </p:nvSpPr>
        <p:spPr>
          <a:xfrm>
            <a:off x="224500" y="305025"/>
            <a:ext cx="7891500" cy="27006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EFEFE"/>
              </a:buClr>
              <a:buSzPts val="4400"/>
              <a:buFont typeface="Arial"/>
              <a:buNone/>
            </a:pPr>
            <a:r>
              <a:rPr lang="en-US" sz="5200" dirty="0">
                <a:solidFill>
                  <a:srgbClr val="FEFEFE"/>
                </a:solidFill>
              </a:rPr>
              <a:t>Implementing the Group Interview Process for Peer Mentor Selection</a:t>
            </a:r>
            <a:endParaRPr sz="5200" dirty="0"/>
          </a:p>
        </p:txBody>
      </p:sp>
      <p:pic>
        <p:nvPicPr>
          <p:cNvPr id="232" name="Google Shape;232;p30" descr="Standard_CMYK.pdf"/>
          <p:cNvPicPr preferRelativeResize="0"/>
          <p:nvPr/>
        </p:nvPicPr>
        <p:blipFill rotWithShape="1">
          <a:blip r:embed="rId5">
            <a:alphaModFix/>
          </a:blip>
          <a:srcRect/>
          <a:stretch/>
        </p:blipFill>
        <p:spPr>
          <a:xfrm>
            <a:off x="9554725" y="3005633"/>
            <a:ext cx="2286001" cy="952501"/>
          </a:xfrm>
          <a:prstGeom prst="rect">
            <a:avLst/>
          </a:prstGeom>
          <a:noFill/>
          <a:ln>
            <a:noFill/>
          </a:ln>
        </p:spPr>
      </p:pic>
      <p:grpSp>
        <p:nvGrpSpPr>
          <p:cNvPr id="233" name="Google Shape;233;p30"/>
          <p:cNvGrpSpPr/>
          <p:nvPr/>
        </p:nvGrpSpPr>
        <p:grpSpPr>
          <a:xfrm>
            <a:off x="196539" y="3327969"/>
            <a:ext cx="6430261" cy="2181831"/>
            <a:chOff x="196539" y="3556571"/>
            <a:chExt cx="6430261" cy="2181831"/>
          </a:xfrm>
        </p:grpSpPr>
        <p:sp>
          <p:nvSpPr>
            <p:cNvPr id="234" name="Google Shape;234;p30"/>
            <p:cNvSpPr/>
            <p:nvPr/>
          </p:nvSpPr>
          <p:spPr>
            <a:xfrm>
              <a:off x="196539" y="3556571"/>
              <a:ext cx="6402300" cy="307800"/>
            </a:xfrm>
            <a:prstGeom prst="rect">
              <a:avLst/>
            </a:prstGeom>
            <a:noFill/>
            <a:ln>
              <a:noFill/>
            </a:ln>
            <a:effectLst>
              <a:outerShdw blurRad="57150" dist="76200" dir="5400000" algn="bl" rotWithShape="0">
                <a:srgbClr val="000000">
                  <a:alpha val="89000"/>
                </a:srgbClr>
              </a:outerShdw>
            </a:effectLst>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2"/>
                </a:buClr>
                <a:buSzPts val="1400"/>
                <a:buFont typeface="Arial"/>
                <a:buNone/>
              </a:pPr>
              <a:r>
                <a:rPr lang="en-US" sz="2400" b="1">
                  <a:solidFill>
                    <a:schemeClr val="lt1"/>
                  </a:solidFill>
                </a:rPr>
                <a:t>University Studies/Explore Technology</a:t>
              </a:r>
              <a:endParaRPr sz="2400" b="1" i="1" u="none" strike="noStrike" cap="none">
                <a:solidFill>
                  <a:schemeClr val="lt1"/>
                </a:solidFill>
              </a:endParaRPr>
            </a:p>
          </p:txBody>
        </p:sp>
        <p:sp>
          <p:nvSpPr>
            <p:cNvPr id="235" name="Google Shape;235;p30"/>
            <p:cNvSpPr/>
            <p:nvPr/>
          </p:nvSpPr>
          <p:spPr>
            <a:xfrm>
              <a:off x="224500" y="5232902"/>
              <a:ext cx="6402300" cy="505500"/>
            </a:xfrm>
            <a:prstGeom prst="rect">
              <a:avLst/>
            </a:prstGeom>
            <a:noFill/>
            <a:ln>
              <a:noFill/>
            </a:ln>
            <a:effectLst>
              <a:outerShdw blurRad="57150" dist="66675" dir="7860000" algn="bl" rotWithShape="0">
                <a:srgbClr val="000000"/>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lt1"/>
                </a:buClr>
                <a:buSzPts val="1000"/>
                <a:buFont typeface="Arial"/>
                <a:buNone/>
              </a:pPr>
              <a:r>
                <a:rPr lang="en-US" sz="2400" b="1">
                  <a:solidFill>
                    <a:srgbClr val="FFFFFF"/>
                  </a:solidFill>
                  <a:latin typeface="Open Sans"/>
                  <a:ea typeface="Open Sans"/>
                  <a:cs typeface="Open Sans"/>
                  <a:sym typeface="Open Sans"/>
                </a:rPr>
                <a:t>Janice Chatham</a:t>
              </a:r>
              <a:endParaRPr sz="2400" b="1">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1000"/>
                <a:buFont typeface="Arial"/>
                <a:buNone/>
              </a:pPr>
              <a:r>
                <a:rPr lang="en-US" sz="2400" b="1">
                  <a:solidFill>
                    <a:srgbClr val="FFFFFF"/>
                  </a:solidFill>
                  <a:latin typeface="Open Sans"/>
                  <a:ea typeface="Open Sans"/>
                  <a:cs typeface="Open Sans"/>
                  <a:sym typeface="Open Sans"/>
                </a:rPr>
                <a:t>Cindy Crawford</a:t>
              </a:r>
              <a:endParaRPr sz="2400" b="1">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1000"/>
                <a:buFont typeface="Arial"/>
                <a:buNone/>
              </a:pPr>
              <a:r>
                <a:rPr lang="en-US" sz="2400" b="1">
                  <a:solidFill>
                    <a:srgbClr val="FFFFFF"/>
                  </a:solidFill>
                  <a:latin typeface="Open Sans"/>
                  <a:ea typeface="Open Sans"/>
                  <a:cs typeface="Open Sans"/>
                  <a:sym typeface="Open Sans"/>
                </a:rPr>
                <a:t>Karlyn Chen</a:t>
              </a:r>
              <a:r>
                <a:rPr lang="en-US" sz="2400">
                  <a:solidFill>
                    <a:srgbClr val="FFFFFF"/>
                  </a:solidFill>
                  <a:latin typeface="Open Sans"/>
                  <a:ea typeface="Open Sans"/>
                  <a:cs typeface="Open Sans"/>
                  <a:sym typeface="Open Sans"/>
                </a:rPr>
                <a:t> </a:t>
              </a:r>
              <a:endParaRPr sz="2400">
                <a:solidFill>
                  <a:srgbClr val="FFFFFF"/>
                </a:solidFill>
                <a:latin typeface="Open Sans"/>
                <a:ea typeface="Open Sans"/>
                <a:cs typeface="Open Sans"/>
                <a:sym typeface="Open Sans"/>
              </a:endParaRPr>
            </a:p>
          </p:txBody>
        </p:sp>
      </p:grpSp>
      <p:pic>
        <p:nvPicPr>
          <p:cNvPr id="236" name="Google Shape;236;p30" descr="pasted-image.pdf"/>
          <p:cNvPicPr preferRelativeResize="0"/>
          <p:nvPr/>
        </p:nvPicPr>
        <p:blipFill rotWithShape="1">
          <a:blip r:embed="rId4">
            <a:alphaModFix/>
          </a:blip>
          <a:srcRect/>
          <a:stretch/>
        </p:blipFill>
        <p:spPr>
          <a:xfrm rot="10800000">
            <a:off x="8374155" y="6477224"/>
            <a:ext cx="248047" cy="248048"/>
          </a:xfrm>
          <a:prstGeom prst="rect">
            <a:avLst/>
          </a:prstGeom>
          <a:noFill/>
          <a:ln>
            <a:noFill/>
          </a:ln>
        </p:spPr>
      </p:pic>
      <p:sp>
        <p:nvSpPr>
          <p:cNvPr id="237" name="Google Shape;237;p30"/>
          <p:cNvSpPr txBox="1"/>
          <p:nvPr/>
        </p:nvSpPr>
        <p:spPr>
          <a:xfrm>
            <a:off x="224500" y="3742800"/>
            <a:ext cx="3416700" cy="440100"/>
          </a:xfrm>
          <a:prstGeom prst="rect">
            <a:avLst/>
          </a:prstGeom>
          <a:noFill/>
          <a:ln>
            <a:noFill/>
          </a:ln>
          <a:effectLst>
            <a:outerShdw blurRad="57150" dist="104775" dir="786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lt1"/>
                </a:solidFill>
                <a:latin typeface="Open Sans"/>
                <a:ea typeface="Open Sans"/>
                <a:cs typeface="Open Sans"/>
                <a:sym typeface="Open Sans"/>
              </a:rPr>
              <a:t>university.studies@vt.edu</a:t>
            </a:r>
            <a:endParaRPr sz="1500" b="1">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66"/>
        <p:cNvGrpSpPr/>
        <p:nvPr/>
      </p:nvGrpSpPr>
      <p:grpSpPr>
        <a:xfrm>
          <a:off x="0" y="0"/>
          <a:ext cx="0" cy="0"/>
          <a:chOff x="0" y="0"/>
          <a:chExt cx="0" cy="0"/>
        </a:xfrm>
      </p:grpSpPr>
      <p:cxnSp>
        <p:nvCxnSpPr>
          <p:cNvPr id="367" name="Google Shape;367;p39"/>
          <p:cNvCxnSpPr/>
          <p:nvPr/>
        </p:nvCxnSpPr>
        <p:spPr>
          <a:xfrm>
            <a:off x="675738" y="-806437"/>
            <a:ext cx="0" cy="7902600"/>
          </a:xfrm>
          <a:prstGeom prst="straightConnector1">
            <a:avLst/>
          </a:prstGeom>
          <a:noFill/>
          <a:ln w="76200" cap="flat" cmpd="sng">
            <a:solidFill>
              <a:schemeClr val="accent1"/>
            </a:solidFill>
            <a:prstDash val="dash"/>
            <a:miter lim="8000"/>
            <a:headEnd type="none" w="sm" len="sm"/>
            <a:tailEnd type="none" w="sm" len="sm"/>
          </a:ln>
        </p:spPr>
      </p:cxnSp>
      <p:sp>
        <p:nvSpPr>
          <p:cNvPr id="368" name="Google Shape;368;p39"/>
          <p:cNvSpPr/>
          <p:nvPr/>
        </p:nvSpPr>
        <p:spPr>
          <a:xfrm>
            <a:off x="986668" y="122925"/>
            <a:ext cx="9745499" cy="861900"/>
          </a:xfrm>
          <a:prstGeom prst="rect">
            <a:avLst/>
          </a:prstGeom>
          <a:noFill/>
          <a:ln>
            <a:noFill/>
          </a:ln>
        </p:spPr>
        <p:txBody>
          <a:bodyPr spcFirstLastPara="1" wrap="square" lIns="45700" tIns="45700" rIns="45700" bIns="45700" anchor="t" anchorCtr="0">
            <a:noAutofit/>
          </a:bodyPr>
          <a:lstStyle/>
          <a:p>
            <a:pPr marL="0" marR="0" lvl="0" indent="0" algn="l" rtl="0">
              <a:lnSpc>
                <a:spcPct val="125000"/>
              </a:lnSpc>
              <a:spcBef>
                <a:spcPts val="0"/>
              </a:spcBef>
              <a:spcAft>
                <a:spcPts val="0"/>
              </a:spcAft>
              <a:buClr>
                <a:srgbClr val="83003F"/>
              </a:buClr>
              <a:buSzPts val="2400"/>
              <a:buFont typeface="Arial"/>
              <a:buNone/>
            </a:pPr>
            <a:r>
              <a:rPr lang="en-US" sz="3600" b="1" dirty="0" smtClean="0">
                <a:solidFill>
                  <a:srgbClr val="6C1035"/>
                </a:solidFill>
              </a:rPr>
              <a:t>Advantage</a:t>
            </a:r>
            <a:r>
              <a:rPr lang="en-US" sz="3600" b="1" dirty="0" smtClean="0">
                <a:solidFill>
                  <a:schemeClr val="dk1"/>
                </a:solidFill>
              </a:rPr>
              <a:t>s of the Group Interview Process</a:t>
            </a:r>
            <a:endParaRPr sz="3600" b="1" i="0" u="none" strike="noStrike" cap="none" dirty="0">
              <a:solidFill>
                <a:schemeClr val="dk1"/>
              </a:solidFill>
              <a:latin typeface="Calibri"/>
              <a:ea typeface="Calibri"/>
              <a:cs typeface="Calibri"/>
              <a:sym typeface="Calibri"/>
            </a:endParaRPr>
          </a:p>
        </p:txBody>
      </p:sp>
      <p:sp>
        <p:nvSpPr>
          <p:cNvPr id="369" name="Google Shape;369;p39"/>
          <p:cNvSpPr/>
          <p:nvPr/>
        </p:nvSpPr>
        <p:spPr>
          <a:xfrm>
            <a:off x="986668" y="792089"/>
            <a:ext cx="8982600" cy="5949905"/>
          </a:xfrm>
          <a:prstGeom prst="rect">
            <a:avLst/>
          </a:prstGeom>
          <a:noFill/>
          <a:ln>
            <a:noFill/>
          </a:ln>
        </p:spPr>
        <p:txBody>
          <a:bodyPr spcFirstLastPara="1" wrap="square" lIns="45700" tIns="45700" rIns="45700" bIns="45700" anchor="ctr" anchorCtr="0">
            <a:noAutofit/>
          </a:bodyPr>
          <a:lstStyle/>
          <a:p>
            <a:pPr marL="285750" marR="0" lvl="0" indent="-232409" algn="l" rtl="0">
              <a:lnSpc>
                <a:spcPct val="150000"/>
              </a:lnSpc>
              <a:spcBef>
                <a:spcPts val="0"/>
              </a:spcBef>
              <a:spcAft>
                <a:spcPts val="0"/>
              </a:spcAft>
              <a:buClr>
                <a:srgbClr val="585C5E"/>
              </a:buClr>
              <a:buSzPts val="840"/>
              <a:buFont typeface="Noto Sans Symbols"/>
              <a:buNone/>
            </a:pPr>
            <a:endParaRPr sz="1200" b="0" i="0" u="none" strike="noStrike" cap="none" dirty="0">
              <a:solidFill>
                <a:srgbClr val="585C5E"/>
              </a:solidFill>
              <a:latin typeface="Crimson Text"/>
              <a:ea typeface="Crimson Text"/>
              <a:cs typeface="Crimson Text"/>
              <a:sym typeface="Crimson Text"/>
            </a:endParaRPr>
          </a:p>
        </p:txBody>
      </p:sp>
      <p:cxnSp>
        <p:nvCxnSpPr>
          <p:cNvPr id="370" name="Google Shape;370;p39"/>
          <p:cNvCxnSpPr/>
          <p:nvPr/>
        </p:nvCxnSpPr>
        <p:spPr>
          <a:xfrm>
            <a:off x="-176463" y="1224577"/>
            <a:ext cx="13693800" cy="48900"/>
          </a:xfrm>
          <a:prstGeom prst="straightConnector1">
            <a:avLst/>
          </a:prstGeom>
          <a:noFill/>
          <a:ln w="38100" cap="flat" cmpd="sng">
            <a:solidFill>
              <a:schemeClr val="bg1">
                <a:lumMod val="50000"/>
              </a:schemeClr>
            </a:solidFill>
            <a:prstDash val="dash"/>
            <a:miter lim="8000"/>
            <a:headEnd type="none" w="sm" len="sm"/>
            <a:tailEnd type="none" w="sm" len="sm"/>
          </a:ln>
        </p:spPr>
      </p:cxnSp>
      <p:sp>
        <p:nvSpPr>
          <p:cNvPr id="2" name="TextBox 1"/>
          <p:cNvSpPr txBox="1"/>
          <p:nvPr/>
        </p:nvSpPr>
        <p:spPr>
          <a:xfrm>
            <a:off x="3111449" y="1703147"/>
            <a:ext cx="4445448" cy="4031873"/>
          </a:xfrm>
          <a:prstGeom prst="rect">
            <a:avLst/>
          </a:prstGeom>
          <a:noFill/>
        </p:spPr>
        <p:txBody>
          <a:bodyPr wrap="none" rtlCol="0">
            <a:spAutoFit/>
          </a:bodyPr>
          <a:lstStyle/>
          <a:p>
            <a:endParaRPr lang="en-US" sz="3200" b="1" dirty="0">
              <a:solidFill>
                <a:srgbClr val="6C1035"/>
              </a:solidFill>
            </a:endParaRPr>
          </a:p>
          <a:p>
            <a:r>
              <a:rPr lang="en-US" sz="3200" b="1" dirty="0">
                <a:solidFill>
                  <a:srgbClr val="6C1035"/>
                </a:solidFill>
              </a:rPr>
              <a:t>SAVES TIME</a:t>
            </a:r>
          </a:p>
          <a:p>
            <a:endParaRPr lang="en-US" sz="3200" b="1" dirty="0" smtClean="0">
              <a:solidFill>
                <a:srgbClr val="6C1035"/>
              </a:solidFill>
            </a:endParaRPr>
          </a:p>
          <a:p>
            <a:r>
              <a:rPr lang="en-US" sz="3200" b="1" dirty="0" smtClean="0">
                <a:solidFill>
                  <a:srgbClr val="6C1035"/>
                </a:solidFill>
              </a:rPr>
              <a:t>EVALUATORS</a:t>
            </a:r>
          </a:p>
          <a:p>
            <a:endParaRPr lang="en-US" sz="3200" b="1" dirty="0">
              <a:solidFill>
                <a:srgbClr val="6C1035"/>
              </a:solidFill>
            </a:endParaRPr>
          </a:p>
          <a:p>
            <a:r>
              <a:rPr lang="en-US" sz="3200" b="1" dirty="0" smtClean="0">
                <a:solidFill>
                  <a:srgbClr val="6C1035"/>
                </a:solidFill>
              </a:rPr>
              <a:t>MULTI-DIMENSIONAL</a:t>
            </a:r>
          </a:p>
          <a:p>
            <a:endParaRPr lang="en-US" sz="3200" b="1" dirty="0" smtClean="0">
              <a:solidFill>
                <a:srgbClr val="6C1035"/>
              </a:solidFill>
            </a:endParaRPr>
          </a:p>
          <a:p>
            <a:r>
              <a:rPr lang="en-US" sz="3200" b="1" dirty="0" smtClean="0">
                <a:solidFill>
                  <a:srgbClr val="6C1035"/>
                </a:solidFill>
              </a:rPr>
              <a:t>IT WAS FUN!</a:t>
            </a:r>
            <a:endParaRPr lang="en-US" sz="3200" b="1" dirty="0">
              <a:solidFill>
                <a:srgbClr val="6C1035"/>
              </a:solidFill>
            </a:endParaRPr>
          </a:p>
        </p:txBody>
      </p:sp>
      <p:sp>
        <p:nvSpPr>
          <p:cNvPr id="8" name="Google Shape;279;p33"/>
          <p:cNvSpPr/>
          <p:nvPr/>
        </p:nvSpPr>
        <p:spPr>
          <a:xfrm flipV="1">
            <a:off x="1348876" y="2215791"/>
            <a:ext cx="1132500" cy="448896"/>
          </a:xfrm>
          <a:prstGeom prst="rightArrow">
            <a:avLst>
              <a:gd name="adj1" fmla="val 50000"/>
              <a:gd name="adj2" fmla="val 50000"/>
            </a:avLst>
          </a:prstGeom>
          <a:solidFill>
            <a:schemeClr val="bg1">
              <a:lumMod val="5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9;p33"/>
          <p:cNvSpPr/>
          <p:nvPr/>
        </p:nvSpPr>
        <p:spPr>
          <a:xfrm flipV="1">
            <a:off x="1348876" y="3222824"/>
            <a:ext cx="1132500" cy="448896"/>
          </a:xfrm>
          <a:prstGeom prst="rightArrow">
            <a:avLst>
              <a:gd name="adj1" fmla="val 50000"/>
              <a:gd name="adj2" fmla="val 50000"/>
            </a:avLst>
          </a:prstGeom>
          <a:solidFill>
            <a:schemeClr val="bg1">
              <a:lumMod val="5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9;p33"/>
          <p:cNvSpPr/>
          <p:nvPr/>
        </p:nvSpPr>
        <p:spPr>
          <a:xfrm flipV="1">
            <a:off x="1348876" y="4229857"/>
            <a:ext cx="1132500" cy="448896"/>
          </a:xfrm>
          <a:prstGeom prst="rightArrow">
            <a:avLst>
              <a:gd name="adj1" fmla="val 50000"/>
              <a:gd name="adj2" fmla="val 50000"/>
            </a:avLst>
          </a:prstGeom>
          <a:solidFill>
            <a:schemeClr val="bg1">
              <a:lumMod val="5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9;p33"/>
          <p:cNvSpPr/>
          <p:nvPr/>
        </p:nvSpPr>
        <p:spPr>
          <a:xfrm flipV="1">
            <a:off x="1348876" y="5123469"/>
            <a:ext cx="1132500" cy="448896"/>
          </a:xfrm>
          <a:prstGeom prst="rightArrow">
            <a:avLst>
              <a:gd name="adj1" fmla="val 50000"/>
              <a:gd name="adj2" fmla="val 50000"/>
            </a:avLst>
          </a:prstGeom>
          <a:solidFill>
            <a:schemeClr val="bg1">
              <a:lumMod val="5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573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40"/>
          <p:cNvPicPr preferRelativeResize="0">
            <a:picLocks noGrp="1"/>
          </p:cNvPicPr>
          <p:nvPr>
            <p:ph type="pic" idx="2"/>
          </p:nvPr>
        </p:nvPicPr>
        <p:blipFill rotWithShape="1">
          <a:blip r:embed="rId3">
            <a:alphaModFix/>
          </a:blip>
          <a:srcRect l="7748" r="7756"/>
          <a:stretch/>
        </p:blipFill>
        <p:spPr>
          <a:xfrm>
            <a:off x="4349417" y="3112732"/>
            <a:ext cx="2291700" cy="2336400"/>
          </a:xfrm>
          <a:prstGeom prst="ellipse">
            <a:avLst/>
          </a:prstGeom>
          <a:noFill/>
          <a:ln>
            <a:noFill/>
          </a:ln>
        </p:spPr>
      </p:pic>
      <p:pic>
        <p:nvPicPr>
          <p:cNvPr id="376" name="Google Shape;376;p40"/>
          <p:cNvPicPr preferRelativeResize="0">
            <a:picLocks noGrp="1"/>
          </p:cNvPicPr>
          <p:nvPr>
            <p:ph type="pic" idx="3"/>
          </p:nvPr>
        </p:nvPicPr>
        <p:blipFill rotWithShape="1">
          <a:blip r:embed="rId4">
            <a:alphaModFix/>
          </a:blip>
          <a:srcRect l="22533" r="22533"/>
          <a:stretch/>
        </p:blipFill>
        <p:spPr>
          <a:xfrm>
            <a:off x="951995" y="1004773"/>
            <a:ext cx="2291700" cy="2336400"/>
          </a:xfrm>
          <a:prstGeom prst="ellipse">
            <a:avLst/>
          </a:prstGeom>
          <a:noFill/>
          <a:ln>
            <a:noFill/>
          </a:ln>
        </p:spPr>
      </p:pic>
      <p:pic>
        <p:nvPicPr>
          <p:cNvPr id="377" name="Google Shape;377;p40"/>
          <p:cNvPicPr preferRelativeResize="0">
            <a:picLocks noGrp="1"/>
          </p:cNvPicPr>
          <p:nvPr>
            <p:ph type="pic" idx="4"/>
          </p:nvPr>
        </p:nvPicPr>
        <p:blipFill rotWithShape="1">
          <a:blip r:embed="rId5">
            <a:alphaModFix/>
          </a:blip>
          <a:srcRect l="918" r="918"/>
          <a:stretch/>
        </p:blipFill>
        <p:spPr>
          <a:xfrm>
            <a:off x="8221435" y="1633154"/>
            <a:ext cx="2292300" cy="2335200"/>
          </a:xfrm>
          <a:prstGeom prst="ellipse">
            <a:avLst/>
          </a:prstGeom>
          <a:noFill/>
          <a:ln>
            <a:noFill/>
          </a:ln>
        </p:spPr>
      </p:pic>
      <p:sp>
        <p:nvSpPr>
          <p:cNvPr id="378" name="Google Shape;378;p40"/>
          <p:cNvSpPr/>
          <p:nvPr/>
        </p:nvSpPr>
        <p:spPr>
          <a:xfrm>
            <a:off x="3438045" y="579887"/>
            <a:ext cx="4600500" cy="6462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accent1"/>
              </a:buClr>
              <a:buSzPts val="3600"/>
              <a:buFont typeface="Arial"/>
              <a:buNone/>
            </a:pPr>
            <a:r>
              <a:rPr lang="en-US" sz="3600" b="1" i="0" u="sng" strike="noStrike" cap="none" dirty="0">
                <a:solidFill>
                  <a:schemeClr val="accent1"/>
                </a:solidFill>
                <a:latin typeface="Arial"/>
                <a:ea typeface="Arial"/>
                <a:cs typeface="Arial"/>
                <a:sym typeface="Arial"/>
              </a:rPr>
              <a:t>Group Interview </a:t>
            </a:r>
            <a:r>
              <a:rPr lang="en-US" sz="3600" b="1" i="0" u="sng" strike="noStrike" cap="none" dirty="0" smtClean="0">
                <a:solidFill>
                  <a:schemeClr val="accent1"/>
                </a:solidFill>
                <a:latin typeface="Arial"/>
                <a:ea typeface="Arial"/>
                <a:cs typeface="Arial"/>
                <a:sym typeface="Arial"/>
              </a:rPr>
              <a:t>Activities</a:t>
            </a:r>
            <a:endParaRPr sz="3600" b="1" i="0" u="sng" strike="noStrike" cap="none" dirty="0">
              <a:solidFill>
                <a:schemeClr val="accent1"/>
              </a:solidFill>
              <a:latin typeface="Arial"/>
              <a:ea typeface="Arial"/>
              <a:cs typeface="Arial"/>
              <a:sym typeface="Arial"/>
            </a:endParaRPr>
          </a:p>
        </p:txBody>
      </p:sp>
      <p:sp>
        <p:nvSpPr>
          <p:cNvPr id="379" name="Google Shape;379;p40"/>
          <p:cNvSpPr/>
          <p:nvPr/>
        </p:nvSpPr>
        <p:spPr>
          <a:xfrm>
            <a:off x="796157" y="6327647"/>
            <a:ext cx="385872" cy="369332"/>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80" name="Google Shape;380;p40"/>
          <p:cNvSpPr/>
          <p:nvPr/>
        </p:nvSpPr>
        <p:spPr>
          <a:xfrm>
            <a:off x="796157" y="6327647"/>
            <a:ext cx="385872" cy="369332"/>
          </a:xfrm>
          <a:prstGeom prst="rect">
            <a:avLst/>
          </a:prstGeom>
          <a:solidFill>
            <a:schemeClr val="l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cxnSp>
        <p:nvCxnSpPr>
          <p:cNvPr id="381" name="Google Shape;381;p40"/>
          <p:cNvCxnSpPr/>
          <p:nvPr/>
        </p:nvCxnSpPr>
        <p:spPr>
          <a:xfrm flipH="1">
            <a:off x="2910468" y="4594302"/>
            <a:ext cx="1371601" cy="457200"/>
          </a:xfrm>
          <a:prstGeom prst="straightConnector1">
            <a:avLst/>
          </a:prstGeom>
          <a:noFill/>
          <a:ln w="12700" cap="flat" cmpd="sng">
            <a:solidFill>
              <a:schemeClr val="accent2"/>
            </a:solidFill>
            <a:prstDash val="dash"/>
            <a:miter lim="800000"/>
            <a:headEnd type="none" w="sm" len="sm"/>
            <a:tailEnd type="none" w="sm" len="sm"/>
          </a:ln>
        </p:spPr>
      </p:cxnSp>
      <p:cxnSp>
        <p:nvCxnSpPr>
          <p:cNvPr id="382" name="Google Shape;382;p40"/>
          <p:cNvCxnSpPr/>
          <p:nvPr/>
        </p:nvCxnSpPr>
        <p:spPr>
          <a:xfrm rot="10800000">
            <a:off x="6670216" y="4594302"/>
            <a:ext cx="1290737" cy="711058"/>
          </a:xfrm>
          <a:prstGeom prst="straightConnector1">
            <a:avLst/>
          </a:prstGeom>
          <a:noFill/>
          <a:ln w="12700" cap="flat" cmpd="sng">
            <a:solidFill>
              <a:schemeClr val="accent2"/>
            </a:solidFill>
            <a:prstDash val="dot"/>
            <a:miter lim="800000"/>
            <a:headEnd type="none" w="sm" len="sm"/>
            <a:tailEnd type="none" w="sm" len="sm"/>
          </a:ln>
        </p:spPr>
      </p:cxnSp>
      <p:sp>
        <p:nvSpPr>
          <p:cNvPr id="383" name="Google Shape;383;p40"/>
          <p:cNvSpPr/>
          <p:nvPr/>
        </p:nvSpPr>
        <p:spPr>
          <a:xfrm>
            <a:off x="667051" y="3999946"/>
            <a:ext cx="2421000" cy="2327700"/>
          </a:xfrm>
          <a:prstGeom prst="ellipse">
            <a:avLst/>
          </a:prstGeom>
          <a:noFill/>
          <a:ln w="12700" cap="flat" cmpd="sng">
            <a:solidFill>
              <a:schemeClr val="accent2"/>
            </a:solidFill>
            <a:prstDash val="dash"/>
            <a:miter lim="4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84" name="Google Shape;384;p40"/>
          <p:cNvSpPr/>
          <p:nvPr/>
        </p:nvSpPr>
        <p:spPr>
          <a:xfrm>
            <a:off x="7960953" y="4375421"/>
            <a:ext cx="2243417" cy="2156284"/>
          </a:xfrm>
          <a:prstGeom prst="ellipse">
            <a:avLst/>
          </a:prstGeom>
          <a:noFill/>
          <a:ln w="12700" cap="flat" cmpd="sng">
            <a:solidFill>
              <a:schemeClr val="accent2"/>
            </a:solidFill>
            <a:prstDash val="dash"/>
            <a:miter lim="4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85" name="Google Shape;385;p40"/>
          <p:cNvSpPr txBox="1"/>
          <p:nvPr/>
        </p:nvSpPr>
        <p:spPr>
          <a:xfrm>
            <a:off x="4466274" y="3678600"/>
            <a:ext cx="2122800" cy="10773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b="1" i="0" u="none" strike="noStrike" cap="none" dirty="0">
                <a:solidFill>
                  <a:schemeClr val="lt1"/>
                </a:solidFill>
              </a:rPr>
              <a:t>Puzzle Challenge</a:t>
            </a:r>
            <a:endParaRPr sz="3200" b="1" i="0" u="none" strike="noStrike" cap="none" dirty="0">
              <a:solidFill>
                <a:schemeClr val="lt1"/>
              </a:solidFill>
            </a:endParaRPr>
          </a:p>
        </p:txBody>
      </p:sp>
      <p:sp>
        <p:nvSpPr>
          <p:cNvPr id="386" name="Google Shape;386;p40"/>
          <p:cNvSpPr txBox="1"/>
          <p:nvPr/>
        </p:nvSpPr>
        <p:spPr>
          <a:xfrm>
            <a:off x="1055575" y="1573050"/>
            <a:ext cx="2162400" cy="10773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b="1" i="0" u="none" strike="noStrike" cap="none" dirty="0">
                <a:solidFill>
                  <a:schemeClr val="lt1"/>
                </a:solidFill>
              </a:rPr>
              <a:t>Domino Challenge</a:t>
            </a:r>
            <a:endParaRPr sz="3200" b="1" i="0" u="none" strike="noStrike" cap="none" dirty="0">
              <a:solidFill>
                <a:schemeClr val="lt1"/>
              </a:solidFill>
            </a:endParaRPr>
          </a:p>
        </p:txBody>
      </p:sp>
      <p:sp>
        <p:nvSpPr>
          <p:cNvPr id="387" name="Google Shape;387;p40"/>
          <p:cNvSpPr txBox="1"/>
          <p:nvPr/>
        </p:nvSpPr>
        <p:spPr>
          <a:xfrm>
            <a:off x="8323323" y="2122044"/>
            <a:ext cx="2088524" cy="1077216"/>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b="1" i="0" u="none" strike="noStrike" cap="none" dirty="0">
                <a:solidFill>
                  <a:schemeClr val="lt1"/>
                </a:solidFill>
              </a:rPr>
              <a:t>Survival Challenge</a:t>
            </a:r>
            <a:endParaRPr sz="3200" b="1" i="0" u="none" strike="noStrike" cap="none" dirty="0">
              <a:solidFill>
                <a:schemeClr val="lt1"/>
              </a:solidFill>
            </a:endParaRPr>
          </a:p>
        </p:txBody>
      </p:sp>
      <p:pic>
        <p:nvPicPr>
          <p:cNvPr id="388" name="Google Shape;388;p40"/>
          <p:cNvPicPr preferRelativeResize="0"/>
          <p:nvPr/>
        </p:nvPicPr>
        <p:blipFill rotWithShape="1">
          <a:blip r:embed="rId6">
            <a:alphaModFix/>
          </a:blip>
          <a:srcRect/>
          <a:stretch/>
        </p:blipFill>
        <p:spPr>
          <a:xfrm>
            <a:off x="969168" y="4152176"/>
            <a:ext cx="2335200" cy="2221800"/>
          </a:xfrm>
          <a:prstGeom prst="ellipse">
            <a:avLst/>
          </a:prstGeom>
          <a:noFill/>
          <a:ln>
            <a:noFill/>
          </a:ln>
        </p:spPr>
      </p:pic>
      <p:sp>
        <p:nvSpPr>
          <p:cNvPr id="389" name="Google Shape;389;p40"/>
          <p:cNvSpPr txBox="1"/>
          <p:nvPr/>
        </p:nvSpPr>
        <p:spPr>
          <a:xfrm>
            <a:off x="1290768" y="4760977"/>
            <a:ext cx="1692000" cy="1088768"/>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b="1" i="0" u="none" strike="noStrike" cap="none" dirty="0">
                <a:solidFill>
                  <a:schemeClr val="lt1"/>
                </a:solidFill>
              </a:rPr>
              <a:t>Student Panel</a:t>
            </a:r>
            <a:endParaRPr sz="3200" b="1" i="0" u="none" strike="noStrike" cap="none" dirty="0">
              <a:solidFill>
                <a:schemeClr val="lt1"/>
              </a:solidFill>
            </a:endParaRPr>
          </a:p>
        </p:txBody>
      </p:sp>
      <p:pic>
        <p:nvPicPr>
          <p:cNvPr id="390" name="Google Shape;390;p40"/>
          <p:cNvPicPr preferRelativeResize="0"/>
          <p:nvPr/>
        </p:nvPicPr>
        <p:blipFill rotWithShape="1">
          <a:blip r:embed="rId7">
            <a:alphaModFix/>
          </a:blip>
          <a:srcRect/>
          <a:stretch/>
        </p:blipFill>
        <p:spPr>
          <a:xfrm>
            <a:off x="7766223" y="4424525"/>
            <a:ext cx="2360700" cy="2223900"/>
          </a:xfrm>
          <a:prstGeom prst="ellipse">
            <a:avLst/>
          </a:prstGeom>
          <a:noFill/>
          <a:ln>
            <a:noFill/>
          </a:ln>
        </p:spPr>
      </p:pic>
      <p:sp>
        <p:nvSpPr>
          <p:cNvPr id="391" name="Google Shape;391;p40"/>
          <p:cNvSpPr txBox="1"/>
          <p:nvPr/>
        </p:nvSpPr>
        <p:spPr>
          <a:xfrm>
            <a:off x="7680592" y="4910482"/>
            <a:ext cx="2421000" cy="10773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b="1" dirty="0">
                <a:solidFill>
                  <a:schemeClr val="lt1"/>
                </a:solidFill>
              </a:rPr>
              <a:t>Written</a:t>
            </a:r>
            <a:r>
              <a:rPr lang="en-US" sz="3200" b="1" i="0" u="none" strike="noStrike" cap="none" dirty="0">
                <a:solidFill>
                  <a:schemeClr val="lt1"/>
                </a:solidFill>
              </a:rPr>
              <a:t> Responses</a:t>
            </a:r>
            <a:endParaRPr sz="3200" b="1" i="0" u="none" strike="noStrike" cap="none" dirty="0">
              <a:solidFill>
                <a:schemeClr val="lt1"/>
              </a:solidFill>
            </a:endParaRPr>
          </a:p>
        </p:txBody>
      </p:sp>
      <p:cxnSp>
        <p:nvCxnSpPr>
          <p:cNvPr id="392" name="Google Shape;392;p40"/>
          <p:cNvCxnSpPr/>
          <p:nvPr/>
        </p:nvCxnSpPr>
        <p:spPr>
          <a:xfrm>
            <a:off x="312234" y="457200"/>
            <a:ext cx="11251581" cy="0"/>
          </a:xfrm>
          <a:prstGeom prst="straightConnector1">
            <a:avLst/>
          </a:prstGeom>
          <a:noFill/>
          <a:ln w="57150" cap="flat" cmpd="sng">
            <a:solidFill>
              <a:srgbClr val="53313B"/>
            </a:solidFill>
            <a:prstDash val="solid"/>
            <a:miter lim="800000"/>
            <a:headEnd type="none" w="sm" len="sm"/>
            <a:tailEnd type="none" w="sm" len="sm"/>
          </a:ln>
        </p:spPr>
      </p:cxnSp>
      <p:cxnSp>
        <p:nvCxnSpPr>
          <p:cNvPr id="393" name="Google Shape;393;p40"/>
          <p:cNvCxnSpPr/>
          <p:nvPr/>
        </p:nvCxnSpPr>
        <p:spPr>
          <a:xfrm>
            <a:off x="667051" y="579863"/>
            <a:ext cx="11889222" cy="11152"/>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ABABA"/>
        </a:solidFill>
        <a:effectLst/>
      </p:bgPr>
    </p:bg>
    <p:spTree>
      <p:nvGrpSpPr>
        <p:cNvPr id="1" name="Shape 397"/>
        <p:cNvGrpSpPr/>
        <p:nvPr/>
      </p:nvGrpSpPr>
      <p:grpSpPr>
        <a:xfrm>
          <a:off x="0" y="0"/>
          <a:ext cx="0" cy="0"/>
          <a:chOff x="0" y="0"/>
          <a:chExt cx="0" cy="0"/>
        </a:xfrm>
      </p:grpSpPr>
      <p:sp>
        <p:nvSpPr>
          <p:cNvPr id="398" name="Google Shape;398;p41"/>
          <p:cNvSpPr txBox="1"/>
          <p:nvPr/>
        </p:nvSpPr>
        <p:spPr>
          <a:xfrm>
            <a:off x="1020569" y="1478573"/>
            <a:ext cx="2583000" cy="13257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Domino Challenge</a:t>
            </a:r>
            <a:endParaRPr sz="3200" b="1" i="0" u="none" strike="noStrike" cap="none">
              <a:solidFill>
                <a:schemeClr val="lt1"/>
              </a:solidFill>
              <a:latin typeface="Calibri"/>
              <a:ea typeface="Calibri"/>
              <a:cs typeface="Calibri"/>
              <a:sym typeface="Calibri"/>
            </a:endParaRPr>
          </a:p>
        </p:txBody>
      </p:sp>
      <p:sp>
        <p:nvSpPr>
          <p:cNvPr id="399" name="Google Shape;399;p41"/>
          <p:cNvSpPr txBox="1"/>
          <p:nvPr/>
        </p:nvSpPr>
        <p:spPr>
          <a:xfrm>
            <a:off x="806874" y="1267680"/>
            <a:ext cx="2401800" cy="13461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Puzzle Challenge</a:t>
            </a:r>
            <a:endParaRPr sz="3200" b="1" i="0" u="none" strike="noStrike" cap="none">
              <a:solidFill>
                <a:schemeClr val="lt1"/>
              </a:solidFill>
              <a:latin typeface="Calibri"/>
              <a:ea typeface="Calibri"/>
              <a:cs typeface="Calibri"/>
              <a:sym typeface="Calibri"/>
            </a:endParaRPr>
          </a:p>
        </p:txBody>
      </p:sp>
      <p:sp>
        <p:nvSpPr>
          <p:cNvPr id="400" name="Google Shape;400;p41"/>
          <p:cNvSpPr txBox="1"/>
          <p:nvPr/>
        </p:nvSpPr>
        <p:spPr>
          <a:xfrm>
            <a:off x="4945550" y="379375"/>
            <a:ext cx="6641400" cy="3524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t>What are we looking for?</a:t>
            </a:r>
            <a:endParaRPr sz="2400" b="1" dirty="0"/>
          </a:p>
          <a:p>
            <a:pPr marL="0" lvl="0" indent="0" algn="ctr" rtl="0">
              <a:spcBef>
                <a:spcPts val="0"/>
              </a:spcBef>
              <a:spcAft>
                <a:spcPts val="0"/>
              </a:spcAft>
              <a:buNone/>
            </a:pPr>
            <a:endParaRPr sz="2400" dirty="0"/>
          </a:p>
          <a:p>
            <a:pPr marL="0" lvl="0" indent="0" algn="l" rtl="0">
              <a:spcBef>
                <a:spcPts val="0"/>
              </a:spcBef>
              <a:spcAft>
                <a:spcPts val="0"/>
              </a:spcAft>
              <a:buNone/>
            </a:pPr>
            <a:r>
              <a:rPr lang="en-US" sz="2400" b="1" dirty="0">
                <a:solidFill>
                  <a:srgbClr val="E87822"/>
                </a:solidFill>
              </a:rPr>
              <a:t>T</a:t>
            </a:r>
            <a:r>
              <a:rPr lang="en-US" sz="1900" b="1" dirty="0">
                <a:solidFill>
                  <a:srgbClr val="E87822"/>
                </a:solidFill>
              </a:rPr>
              <a:t>EAMWORK:</a:t>
            </a:r>
            <a:r>
              <a:rPr lang="en-US" sz="1900" dirty="0"/>
              <a:t> took initiative in providing solutions</a:t>
            </a:r>
            <a:endParaRPr sz="1900" dirty="0"/>
          </a:p>
          <a:p>
            <a:pPr marL="0" lvl="0" indent="0" algn="l" rtl="0">
              <a:spcBef>
                <a:spcPts val="0"/>
              </a:spcBef>
              <a:spcAft>
                <a:spcPts val="0"/>
              </a:spcAft>
              <a:buNone/>
            </a:pPr>
            <a:r>
              <a:rPr lang="en-US" sz="1900" b="1" dirty="0">
                <a:solidFill>
                  <a:srgbClr val="E87822"/>
                </a:solidFill>
              </a:rPr>
              <a:t>PROBLEM SOLVING:</a:t>
            </a:r>
            <a:r>
              <a:rPr lang="en-US" sz="1900" dirty="0"/>
              <a:t> open to other ways of reaching the goals of the exercise; took logical steps to reach the goal with the help of teammates</a:t>
            </a:r>
            <a:endParaRPr sz="1900" dirty="0"/>
          </a:p>
          <a:p>
            <a:pPr marL="0" lvl="0" indent="0" algn="l" rtl="0">
              <a:spcBef>
                <a:spcPts val="0"/>
              </a:spcBef>
              <a:spcAft>
                <a:spcPts val="0"/>
              </a:spcAft>
              <a:buNone/>
            </a:pPr>
            <a:r>
              <a:rPr lang="en-US" sz="1900" b="1" dirty="0">
                <a:solidFill>
                  <a:srgbClr val="E87822"/>
                </a:solidFill>
              </a:rPr>
              <a:t>COMMUNICATION:</a:t>
            </a:r>
            <a:r>
              <a:rPr lang="en-US" sz="1900" dirty="0">
                <a:solidFill>
                  <a:srgbClr val="E87822"/>
                </a:solidFill>
              </a:rPr>
              <a:t> </a:t>
            </a:r>
            <a:r>
              <a:rPr lang="en-US" sz="1900" dirty="0"/>
              <a:t> communicated thoughts and opinions to group;</a:t>
            </a:r>
            <a:r>
              <a:rPr lang="en-US" sz="1000" dirty="0"/>
              <a:t> </a:t>
            </a:r>
            <a:r>
              <a:rPr lang="en-US" sz="1900" dirty="0"/>
              <a:t>considered and listened to other candidates thoughts and opinions</a:t>
            </a:r>
            <a:endParaRPr sz="1900" dirty="0"/>
          </a:p>
          <a:p>
            <a:pPr marL="0" lvl="0" indent="0" algn="l" rtl="0">
              <a:spcBef>
                <a:spcPts val="0"/>
              </a:spcBef>
              <a:spcAft>
                <a:spcPts val="0"/>
              </a:spcAft>
              <a:buNone/>
            </a:pPr>
            <a:r>
              <a:rPr lang="en-US" sz="1900" b="1" dirty="0">
                <a:solidFill>
                  <a:srgbClr val="E87822"/>
                </a:solidFill>
              </a:rPr>
              <a:t>LEADERSHIP:</a:t>
            </a:r>
            <a:r>
              <a:rPr lang="en-US" sz="1900" dirty="0"/>
              <a:t> comfortable in a leadership role; </a:t>
            </a:r>
            <a:r>
              <a:rPr lang="en-US" sz="700" dirty="0"/>
              <a:t> </a:t>
            </a:r>
            <a:r>
              <a:rPr lang="en-US" sz="1900" dirty="0"/>
              <a:t>encouraged participation from everyone</a:t>
            </a:r>
            <a:endParaRPr sz="1900" dirty="0"/>
          </a:p>
          <a:p>
            <a:pPr marL="0" lvl="0" indent="0" algn="l" rtl="0">
              <a:spcBef>
                <a:spcPts val="0"/>
              </a:spcBef>
              <a:spcAft>
                <a:spcPts val="0"/>
              </a:spcAft>
              <a:buNone/>
            </a:pPr>
            <a:endParaRPr sz="1900" dirty="0"/>
          </a:p>
          <a:p>
            <a:pPr marL="457200" lvl="0" indent="0" algn="l" rtl="0">
              <a:spcBef>
                <a:spcPts val="0"/>
              </a:spcBef>
              <a:spcAft>
                <a:spcPts val="0"/>
              </a:spcAft>
              <a:buNone/>
            </a:pPr>
            <a:endParaRPr sz="2400" dirty="0"/>
          </a:p>
        </p:txBody>
      </p:sp>
      <p:cxnSp>
        <p:nvCxnSpPr>
          <p:cNvPr id="401" name="Google Shape;401;p41"/>
          <p:cNvCxnSpPr>
            <a:endCxn id="402" idx="1"/>
          </p:cNvCxnSpPr>
          <p:nvPr/>
        </p:nvCxnSpPr>
        <p:spPr>
          <a:xfrm>
            <a:off x="3997075" y="3621875"/>
            <a:ext cx="1617300" cy="1161000"/>
          </a:xfrm>
          <a:prstGeom prst="straightConnector1">
            <a:avLst/>
          </a:prstGeom>
          <a:noFill/>
          <a:ln w="38100" cap="flat" cmpd="sng">
            <a:solidFill>
              <a:schemeClr val="accent2"/>
            </a:solidFill>
            <a:prstDash val="dashDot"/>
            <a:round/>
            <a:headEnd type="none" w="med" len="med"/>
            <a:tailEnd type="none" w="med" len="med"/>
          </a:ln>
        </p:spPr>
      </p:cxnSp>
      <p:cxnSp>
        <p:nvCxnSpPr>
          <p:cNvPr id="403" name="Google Shape;403;p41"/>
          <p:cNvCxnSpPr>
            <a:endCxn id="404" idx="1"/>
          </p:cNvCxnSpPr>
          <p:nvPr/>
        </p:nvCxnSpPr>
        <p:spPr>
          <a:xfrm>
            <a:off x="2819925" y="3925775"/>
            <a:ext cx="2308500" cy="1714200"/>
          </a:xfrm>
          <a:prstGeom prst="straightConnector1">
            <a:avLst/>
          </a:prstGeom>
          <a:noFill/>
          <a:ln w="38100" cap="flat" cmpd="sng">
            <a:solidFill>
              <a:schemeClr val="accent2"/>
            </a:solidFill>
            <a:prstDash val="dashDot"/>
            <a:round/>
            <a:headEnd type="none" w="med" len="med"/>
            <a:tailEnd type="none" w="med" len="med"/>
          </a:ln>
        </p:spPr>
      </p:cxnSp>
      <p:sp>
        <p:nvSpPr>
          <p:cNvPr id="402" name="Google Shape;402;p41"/>
          <p:cNvSpPr txBox="1"/>
          <p:nvPr/>
        </p:nvSpPr>
        <p:spPr>
          <a:xfrm>
            <a:off x="5614375" y="4492475"/>
            <a:ext cx="6248100" cy="5808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Allows 2 groups to be in the same room</a:t>
            </a:r>
            <a:endParaRPr sz="2000" dirty="0"/>
          </a:p>
        </p:txBody>
      </p:sp>
      <p:sp>
        <p:nvSpPr>
          <p:cNvPr id="404" name="Google Shape;404;p41"/>
          <p:cNvSpPr txBox="1"/>
          <p:nvPr/>
        </p:nvSpPr>
        <p:spPr>
          <a:xfrm>
            <a:off x="5128425" y="5349575"/>
            <a:ext cx="6040800" cy="5808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Each group builds their own tower of dominos</a:t>
            </a:r>
            <a:endParaRPr sz="2000" dirty="0"/>
          </a:p>
        </p:txBody>
      </p:sp>
      <p:sp>
        <p:nvSpPr>
          <p:cNvPr id="405" name="Google Shape;405;p41"/>
          <p:cNvSpPr txBox="1"/>
          <p:nvPr/>
        </p:nvSpPr>
        <p:spPr>
          <a:xfrm>
            <a:off x="511425" y="4340475"/>
            <a:ext cx="2308500" cy="22392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Challenge between the groups to see which could knock down more dominos</a:t>
            </a:r>
            <a:endParaRPr sz="2200"/>
          </a:p>
        </p:txBody>
      </p:sp>
      <p:sp>
        <p:nvSpPr>
          <p:cNvPr id="406" name="Google Shape;406;p41"/>
          <p:cNvSpPr/>
          <p:nvPr/>
        </p:nvSpPr>
        <p:spPr>
          <a:xfrm>
            <a:off x="898475" y="805700"/>
            <a:ext cx="3131100" cy="3126900"/>
          </a:xfrm>
          <a:prstGeom prst="ellipse">
            <a:avLst/>
          </a:prstGeom>
          <a:noFill/>
          <a:ln w="38100"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 name="Google Shape;407;p41"/>
          <p:cNvCxnSpPr/>
          <p:nvPr/>
        </p:nvCxnSpPr>
        <p:spPr>
          <a:xfrm>
            <a:off x="4506350" y="1078225"/>
            <a:ext cx="7519800" cy="0"/>
          </a:xfrm>
          <a:prstGeom prst="straightConnector1">
            <a:avLst/>
          </a:prstGeom>
          <a:noFill/>
          <a:ln w="38100" cap="flat" cmpd="sng">
            <a:solidFill>
              <a:schemeClr val="accent2"/>
            </a:solidFill>
            <a:prstDash val="dash"/>
            <a:round/>
            <a:headEnd type="none" w="med" len="med"/>
            <a:tailEnd type="none" w="med" len="med"/>
          </a:ln>
        </p:spPr>
      </p:cxnSp>
      <p:pic>
        <p:nvPicPr>
          <p:cNvPr id="408" name="Google Shape;408;p41"/>
          <p:cNvPicPr preferRelativeResize="0">
            <a:picLocks noGrp="1"/>
          </p:cNvPicPr>
          <p:nvPr>
            <p:ph type="pic" idx="2"/>
          </p:nvPr>
        </p:nvPicPr>
        <p:blipFill rotWithShape="1">
          <a:blip r:embed="rId3">
            <a:alphaModFix/>
          </a:blip>
          <a:srcRect l="22533" r="22533"/>
          <a:stretch/>
        </p:blipFill>
        <p:spPr>
          <a:xfrm>
            <a:off x="587775" y="719050"/>
            <a:ext cx="3255000" cy="3040800"/>
          </a:xfrm>
          <a:prstGeom prst="ellipse">
            <a:avLst/>
          </a:prstGeom>
          <a:noFill/>
          <a:ln w="38100" cap="flat" cmpd="sng">
            <a:solidFill>
              <a:schemeClr val="accent2"/>
            </a:solidFill>
            <a:prstDash val="solid"/>
            <a:round/>
            <a:headEnd type="none" w="sm" len="sm"/>
            <a:tailEnd type="none" w="sm" len="sm"/>
          </a:ln>
        </p:spPr>
      </p:pic>
      <p:sp>
        <p:nvSpPr>
          <p:cNvPr id="409" name="Google Shape;409;p41"/>
          <p:cNvSpPr txBox="1"/>
          <p:nvPr/>
        </p:nvSpPr>
        <p:spPr>
          <a:xfrm>
            <a:off x="898475" y="1527550"/>
            <a:ext cx="2705100" cy="14238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4000" b="1" i="0" u="none" strike="noStrike" cap="none" dirty="0">
                <a:solidFill>
                  <a:schemeClr val="lt1"/>
                </a:solidFill>
              </a:rPr>
              <a:t>Domino Challenge</a:t>
            </a:r>
            <a:endParaRPr sz="4000" b="1" i="0" u="none" strike="noStrike" cap="none"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02"/>
                                        </p:tgtEl>
                                        <p:attrNameLst>
                                          <p:attrName>style.visibility</p:attrName>
                                        </p:attrNameLst>
                                      </p:cBhvr>
                                      <p:to>
                                        <p:strVal val="visible"/>
                                      </p:to>
                                    </p:set>
                                    <p:anim calcmode="lin" valueType="num">
                                      <p:cBhvr additive="base">
                                        <p:cTn id="11" dur="500" fill="hold"/>
                                        <p:tgtEl>
                                          <p:spTgt spid="402"/>
                                        </p:tgtEl>
                                        <p:attrNameLst>
                                          <p:attrName>ppt_x</p:attrName>
                                        </p:attrNameLst>
                                      </p:cBhvr>
                                      <p:tavLst>
                                        <p:tav tm="0">
                                          <p:val>
                                            <p:strVal val="#ppt_x"/>
                                          </p:val>
                                        </p:tav>
                                        <p:tav tm="100000">
                                          <p:val>
                                            <p:strVal val="#ppt_x"/>
                                          </p:val>
                                        </p:tav>
                                      </p:tavLst>
                                    </p:anim>
                                    <p:anim calcmode="lin" valueType="num">
                                      <p:cBhvr additive="base">
                                        <p:cTn id="12" dur="500" fill="hold"/>
                                        <p:tgtEl>
                                          <p:spTgt spid="40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4"/>
                                        </p:tgtEl>
                                        <p:attrNameLst>
                                          <p:attrName>style.visibility</p:attrName>
                                        </p:attrNameLst>
                                      </p:cBhvr>
                                      <p:to>
                                        <p:strVal val="visible"/>
                                      </p:to>
                                    </p:set>
                                    <p:anim calcmode="lin" valueType="num">
                                      <p:cBhvr additive="base">
                                        <p:cTn id="17" dur="500" fill="hold"/>
                                        <p:tgtEl>
                                          <p:spTgt spid="404"/>
                                        </p:tgtEl>
                                        <p:attrNameLst>
                                          <p:attrName>ppt_x</p:attrName>
                                        </p:attrNameLst>
                                      </p:cBhvr>
                                      <p:tavLst>
                                        <p:tav tm="0">
                                          <p:val>
                                            <p:strVal val="#ppt_x"/>
                                          </p:val>
                                        </p:tav>
                                        <p:tav tm="100000">
                                          <p:val>
                                            <p:strVal val="#ppt_x"/>
                                          </p:val>
                                        </p:tav>
                                      </p:tavLst>
                                    </p:anim>
                                    <p:anim calcmode="lin" valueType="num">
                                      <p:cBhvr additive="base">
                                        <p:cTn id="18"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 grpId="0" animBg="1"/>
      <p:bldP spid="402" grpId="0" animBg="1"/>
      <p:bldP spid="4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3"/>
        <p:cNvGrpSpPr/>
        <p:nvPr/>
      </p:nvGrpSpPr>
      <p:grpSpPr>
        <a:xfrm>
          <a:off x="0" y="0"/>
          <a:ext cx="0" cy="0"/>
          <a:chOff x="0" y="0"/>
          <a:chExt cx="0" cy="0"/>
        </a:xfrm>
      </p:grpSpPr>
      <p:sp>
        <p:nvSpPr>
          <p:cNvPr id="414" name="Google Shape;414;p42"/>
          <p:cNvSpPr txBox="1"/>
          <p:nvPr/>
        </p:nvSpPr>
        <p:spPr>
          <a:xfrm>
            <a:off x="1121886" y="1374660"/>
            <a:ext cx="2204100" cy="14313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4000" b="1" i="0" u="none" strike="noStrike" cap="none">
                <a:solidFill>
                  <a:schemeClr val="lt1"/>
                </a:solidFill>
                <a:latin typeface="Calibri"/>
                <a:ea typeface="Calibri"/>
                <a:cs typeface="Calibri"/>
                <a:sym typeface="Calibri"/>
              </a:rPr>
              <a:t>Student Panel</a:t>
            </a:r>
            <a:endParaRPr sz="4000" b="1" i="0" u="none" strike="noStrike" cap="none">
              <a:solidFill>
                <a:schemeClr val="lt1"/>
              </a:solidFill>
              <a:latin typeface="Calibri"/>
              <a:ea typeface="Calibri"/>
              <a:cs typeface="Calibri"/>
              <a:sym typeface="Calibri"/>
            </a:endParaRPr>
          </a:p>
        </p:txBody>
      </p:sp>
      <p:sp>
        <p:nvSpPr>
          <p:cNvPr id="415" name="Google Shape;415;p42"/>
          <p:cNvSpPr txBox="1"/>
          <p:nvPr/>
        </p:nvSpPr>
        <p:spPr>
          <a:xfrm>
            <a:off x="806874" y="1267680"/>
            <a:ext cx="2401800" cy="13461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Puzzle Challenge</a:t>
            </a:r>
            <a:endParaRPr sz="3200" b="1" i="0" u="none" strike="noStrike" cap="none">
              <a:solidFill>
                <a:schemeClr val="lt1"/>
              </a:solidFill>
              <a:latin typeface="Calibri"/>
              <a:ea typeface="Calibri"/>
              <a:cs typeface="Calibri"/>
              <a:sym typeface="Calibri"/>
            </a:endParaRPr>
          </a:p>
        </p:txBody>
      </p:sp>
      <p:sp>
        <p:nvSpPr>
          <p:cNvPr id="416" name="Google Shape;416;p42"/>
          <p:cNvSpPr/>
          <p:nvPr/>
        </p:nvSpPr>
        <p:spPr>
          <a:xfrm>
            <a:off x="898475" y="805700"/>
            <a:ext cx="3131100" cy="3126900"/>
          </a:xfrm>
          <a:prstGeom prst="ellipse">
            <a:avLst/>
          </a:prstGeom>
          <a:noFill/>
          <a:ln w="38100" cap="flat" cmpd="sng">
            <a:solidFill>
              <a:srgbClr val="FEFEF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2"/>
          <p:cNvSpPr txBox="1"/>
          <p:nvPr/>
        </p:nvSpPr>
        <p:spPr>
          <a:xfrm>
            <a:off x="4934850" y="442350"/>
            <a:ext cx="6938700" cy="3447300"/>
          </a:xfrm>
          <a:prstGeom prst="rect">
            <a:avLst/>
          </a:prstGeom>
          <a:noFill/>
          <a:ln w="38100" cap="flat" cmpd="sng">
            <a:solidFill>
              <a:srgbClr val="E8782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2400" b="1" dirty="0">
                <a:solidFill>
                  <a:schemeClr val="accent2"/>
                </a:solidFill>
              </a:rPr>
              <a:t>What are we looking for?</a:t>
            </a:r>
            <a:endParaRPr sz="2400" b="1" dirty="0">
              <a:solidFill>
                <a:schemeClr val="accent2"/>
              </a:solidFill>
            </a:endParaRPr>
          </a:p>
          <a:p>
            <a:pPr marL="0" lvl="0" indent="0" algn="ctr" rtl="0">
              <a:spcBef>
                <a:spcPts val="0"/>
              </a:spcBef>
              <a:spcAft>
                <a:spcPts val="0"/>
              </a:spcAft>
              <a:buClr>
                <a:srgbClr val="000000"/>
              </a:buClr>
              <a:buSzPts val="1100"/>
              <a:buFont typeface="Arial"/>
              <a:buNone/>
            </a:pPr>
            <a:endParaRPr sz="2400" b="1" dirty="0">
              <a:solidFill>
                <a:schemeClr val="accent2"/>
              </a:solidFill>
            </a:endParaRPr>
          </a:p>
          <a:p>
            <a:pPr marL="0" lvl="0" indent="0" algn="l" rtl="0">
              <a:spcBef>
                <a:spcPts val="0"/>
              </a:spcBef>
              <a:spcAft>
                <a:spcPts val="0"/>
              </a:spcAft>
              <a:buNone/>
            </a:pPr>
            <a:r>
              <a:rPr lang="en-US" sz="1900" b="1" dirty="0">
                <a:solidFill>
                  <a:srgbClr val="E87822"/>
                </a:solidFill>
              </a:rPr>
              <a:t>SOCIAL SKILLS:</a:t>
            </a:r>
            <a:r>
              <a:rPr lang="en-US" sz="1900" dirty="0"/>
              <a:t> </a:t>
            </a:r>
            <a:r>
              <a:rPr lang="en-US" sz="1900" dirty="0">
                <a:solidFill>
                  <a:srgbClr val="FEFEFE"/>
                </a:solidFill>
              </a:rPr>
              <a:t>relaxed and very much at ease when speaking</a:t>
            </a:r>
            <a:endParaRPr sz="1900" dirty="0">
              <a:solidFill>
                <a:srgbClr val="FEFEFE"/>
              </a:solidFill>
            </a:endParaRPr>
          </a:p>
          <a:p>
            <a:pPr marL="0" lvl="0" indent="0" algn="l" rtl="0">
              <a:spcBef>
                <a:spcPts val="0"/>
              </a:spcBef>
              <a:spcAft>
                <a:spcPts val="0"/>
              </a:spcAft>
              <a:buNone/>
            </a:pPr>
            <a:r>
              <a:rPr lang="en-US" sz="1900" b="1" dirty="0">
                <a:solidFill>
                  <a:srgbClr val="E87822"/>
                </a:solidFill>
              </a:rPr>
              <a:t>CRITICAL THINKING: </a:t>
            </a:r>
            <a:r>
              <a:rPr lang="en-US" sz="1900" dirty="0">
                <a:solidFill>
                  <a:srgbClr val="FEFEFE"/>
                </a:solidFill>
              </a:rPr>
              <a:t> thoughtful, meaningful and exceptional answers, </a:t>
            </a:r>
            <a:r>
              <a:rPr lang="en-US" sz="1900" dirty="0" smtClean="0">
                <a:solidFill>
                  <a:srgbClr val="FEFEFE"/>
                </a:solidFill>
              </a:rPr>
              <a:t>ability </a:t>
            </a:r>
            <a:r>
              <a:rPr lang="en-US" sz="1900" dirty="0">
                <a:solidFill>
                  <a:srgbClr val="FEFEFE"/>
                </a:solidFill>
              </a:rPr>
              <a:t>to relate majority of Answers back to the role</a:t>
            </a:r>
            <a:endParaRPr sz="1900" dirty="0">
              <a:solidFill>
                <a:srgbClr val="FEFEFE"/>
              </a:solidFill>
            </a:endParaRPr>
          </a:p>
          <a:p>
            <a:pPr marL="0" lvl="0" indent="0" algn="l" rtl="0">
              <a:spcBef>
                <a:spcPts val="0"/>
              </a:spcBef>
              <a:spcAft>
                <a:spcPts val="0"/>
              </a:spcAft>
              <a:buNone/>
            </a:pPr>
            <a:r>
              <a:rPr lang="en-US" sz="1900" b="1" dirty="0">
                <a:solidFill>
                  <a:srgbClr val="E87822"/>
                </a:solidFill>
              </a:rPr>
              <a:t>COMMUNICATION:</a:t>
            </a:r>
            <a:r>
              <a:rPr lang="en-US" sz="1900" dirty="0"/>
              <a:t>  </a:t>
            </a:r>
            <a:r>
              <a:rPr lang="en-US" sz="1900" dirty="0">
                <a:solidFill>
                  <a:srgbClr val="FEFEFE"/>
                </a:solidFill>
              </a:rPr>
              <a:t>exceptionally expressed themselves &amp; communicated answers well; maintained eye contact; positive</a:t>
            </a:r>
            <a:r>
              <a:rPr lang="en-US" sz="1900" dirty="0"/>
              <a:t> </a:t>
            </a:r>
            <a:r>
              <a:rPr lang="en-US" sz="1900" dirty="0">
                <a:solidFill>
                  <a:srgbClr val="FEFEFE"/>
                </a:solidFill>
              </a:rPr>
              <a:t>body language</a:t>
            </a:r>
            <a:endParaRPr sz="1900" dirty="0">
              <a:solidFill>
                <a:srgbClr val="FEFEFE"/>
              </a:solidFill>
            </a:endParaRPr>
          </a:p>
          <a:p>
            <a:pPr marL="0" lvl="0" indent="0" algn="l" rtl="0">
              <a:spcBef>
                <a:spcPts val="0"/>
              </a:spcBef>
              <a:spcAft>
                <a:spcPts val="0"/>
              </a:spcAft>
              <a:buNone/>
            </a:pPr>
            <a:r>
              <a:rPr lang="en-US" sz="1900" b="1" dirty="0">
                <a:solidFill>
                  <a:srgbClr val="E87822"/>
                </a:solidFill>
              </a:rPr>
              <a:t>LEADERSHIP: </a:t>
            </a:r>
            <a:r>
              <a:rPr lang="en-US" sz="1900" dirty="0">
                <a:solidFill>
                  <a:srgbClr val="FEFEFE"/>
                </a:solidFill>
              </a:rPr>
              <a:t> comfortable in a leadership role; encouraged participation from everyone</a:t>
            </a:r>
            <a:endParaRPr sz="1900" dirty="0">
              <a:solidFill>
                <a:srgbClr val="FEFEFE"/>
              </a:solidFill>
            </a:endParaRPr>
          </a:p>
          <a:p>
            <a:pPr marL="0" lvl="0" indent="0" algn="l" rtl="0">
              <a:spcBef>
                <a:spcPts val="0"/>
              </a:spcBef>
              <a:spcAft>
                <a:spcPts val="0"/>
              </a:spcAft>
              <a:buNone/>
            </a:pPr>
            <a:endParaRPr sz="1900" dirty="0"/>
          </a:p>
          <a:p>
            <a:pPr marL="0" lvl="0" indent="0" algn="l" rtl="0">
              <a:spcBef>
                <a:spcPts val="0"/>
              </a:spcBef>
              <a:spcAft>
                <a:spcPts val="0"/>
              </a:spcAft>
              <a:buNone/>
            </a:pPr>
            <a:endParaRPr sz="1900" dirty="0"/>
          </a:p>
          <a:p>
            <a:pPr marL="0" lvl="0" indent="0" algn="l" rtl="0">
              <a:spcBef>
                <a:spcPts val="0"/>
              </a:spcBef>
              <a:spcAft>
                <a:spcPts val="0"/>
              </a:spcAft>
              <a:buNone/>
            </a:pPr>
            <a:endParaRPr sz="900" dirty="0"/>
          </a:p>
          <a:p>
            <a:pPr marL="0" lvl="0" indent="0" algn="l" rtl="0">
              <a:spcBef>
                <a:spcPts val="0"/>
              </a:spcBef>
              <a:spcAft>
                <a:spcPts val="0"/>
              </a:spcAft>
              <a:buNone/>
            </a:pPr>
            <a:endParaRPr sz="2400" dirty="0"/>
          </a:p>
        </p:txBody>
      </p:sp>
      <p:cxnSp>
        <p:nvCxnSpPr>
          <p:cNvPr id="418" name="Google Shape;418;p42"/>
          <p:cNvCxnSpPr>
            <a:endCxn id="419" idx="1"/>
          </p:cNvCxnSpPr>
          <p:nvPr/>
        </p:nvCxnSpPr>
        <p:spPr>
          <a:xfrm>
            <a:off x="3971500" y="3412475"/>
            <a:ext cx="1617300" cy="1161000"/>
          </a:xfrm>
          <a:prstGeom prst="straightConnector1">
            <a:avLst/>
          </a:prstGeom>
          <a:noFill/>
          <a:ln w="38100" cap="flat" cmpd="sng">
            <a:solidFill>
              <a:schemeClr val="lt1"/>
            </a:solidFill>
            <a:prstDash val="dashDot"/>
            <a:round/>
            <a:headEnd type="none" w="med" len="med"/>
            <a:tailEnd type="none" w="med" len="med"/>
          </a:ln>
        </p:spPr>
      </p:cxnSp>
      <p:cxnSp>
        <p:nvCxnSpPr>
          <p:cNvPr id="420" name="Google Shape;420;p42"/>
          <p:cNvCxnSpPr>
            <a:endCxn id="421" idx="1"/>
          </p:cNvCxnSpPr>
          <p:nvPr/>
        </p:nvCxnSpPr>
        <p:spPr>
          <a:xfrm>
            <a:off x="2819925" y="3925775"/>
            <a:ext cx="2308500" cy="1714200"/>
          </a:xfrm>
          <a:prstGeom prst="straightConnector1">
            <a:avLst/>
          </a:prstGeom>
          <a:noFill/>
          <a:ln w="38100" cap="flat" cmpd="sng">
            <a:solidFill>
              <a:srgbClr val="FEFEFE"/>
            </a:solidFill>
            <a:prstDash val="dashDot"/>
            <a:round/>
            <a:headEnd type="none" w="med" len="med"/>
            <a:tailEnd type="none" w="med" len="med"/>
          </a:ln>
        </p:spPr>
      </p:cxnSp>
      <p:sp>
        <p:nvSpPr>
          <p:cNvPr id="419" name="Google Shape;419;p42"/>
          <p:cNvSpPr txBox="1"/>
          <p:nvPr/>
        </p:nvSpPr>
        <p:spPr>
          <a:xfrm>
            <a:off x="5588800" y="4283075"/>
            <a:ext cx="6248100" cy="5808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accent2"/>
                </a:solidFill>
              </a:rPr>
              <a:t>One group per room</a:t>
            </a:r>
            <a:endParaRPr sz="2000">
              <a:solidFill>
                <a:schemeClr val="accent2"/>
              </a:solidFill>
            </a:endParaRPr>
          </a:p>
        </p:txBody>
      </p:sp>
      <p:sp>
        <p:nvSpPr>
          <p:cNvPr id="421" name="Google Shape;421;p42"/>
          <p:cNvSpPr txBox="1"/>
          <p:nvPr/>
        </p:nvSpPr>
        <p:spPr>
          <a:xfrm>
            <a:off x="5128425" y="5349575"/>
            <a:ext cx="6040800" cy="5808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accent2"/>
                </a:solidFill>
              </a:rPr>
              <a:t>Students discussed one prompt as a group</a:t>
            </a:r>
            <a:endParaRPr sz="2000">
              <a:solidFill>
                <a:schemeClr val="accent2"/>
              </a:solidFill>
            </a:endParaRPr>
          </a:p>
        </p:txBody>
      </p:sp>
      <p:sp>
        <p:nvSpPr>
          <p:cNvPr id="422" name="Google Shape;422;p42"/>
          <p:cNvSpPr txBox="1"/>
          <p:nvPr/>
        </p:nvSpPr>
        <p:spPr>
          <a:xfrm>
            <a:off x="511425" y="4340475"/>
            <a:ext cx="2308500" cy="22392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solidFill>
                  <a:schemeClr val="lt1"/>
                </a:solidFill>
              </a:rPr>
              <a:t>This activity was separated into two rooms</a:t>
            </a:r>
            <a:endParaRPr sz="2200">
              <a:solidFill>
                <a:schemeClr val="lt1"/>
              </a:solidFill>
            </a:endParaRPr>
          </a:p>
        </p:txBody>
      </p:sp>
      <p:cxnSp>
        <p:nvCxnSpPr>
          <p:cNvPr id="423" name="Google Shape;423;p42"/>
          <p:cNvCxnSpPr/>
          <p:nvPr/>
        </p:nvCxnSpPr>
        <p:spPr>
          <a:xfrm>
            <a:off x="-308825" y="-140862"/>
            <a:ext cx="7519800" cy="0"/>
          </a:xfrm>
          <a:prstGeom prst="straightConnector1">
            <a:avLst/>
          </a:prstGeom>
          <a:noFill/>
          <a:ln w="38100" cap="flat" cmpd="sng">
            <a:solidFill>
              <a:srgbClr val="A7A7A7"/>
            </a:solidFill>
            <a:prstDash val="dash"/>
            <a:round/>
            <a:headEnd type="none" w="med" len="med"/>
            <a:tailEnd type="none" w="med" len="med"/>
          </a:ln>
        </p:spPr>
      </p:cxnSp>
      <p:pic>
        <p:nvPicPr>
          <p:cNvPr id="424" name="Google Shape;424;p42"/>
          <p:cNvPicPr preferRelativeResize="0"/>
          <p:nvPr/>
        </p:nvPicPr>
        <p:blipFill rotWithShape="1">
          <a:blip r:embed="rId3">
            <a:alphaModFix/>
          </a:blip>
          <a:srcRect/>
          <a:stretch/>
        </p:blipFill>
        <p:spPr>
          <a:xfrm>
            <a:off x="618925" y="614300"/>
            <a:ext cx="3210000" cy="2952000"/>
          </a:xfrm>
          <a:prstGeom prst="ellipse">
            <a:avLst/>
          </a:prstGeom>
          <a:noFill/>
          <a:ln w="38100" cap="flat" cmpd="sng">
            <a:solidFill>
              <a:schemeClr val="lt1"/>
            </a:solidFill>
            <a:prstDash val="solid"/>
            <a:round/>
            <a:headEnd type="none" w="sm" len="sm"/>
            <a:tailEnd type="none" w="sm" len="sm"/>
          </a:ln>
        </p:spPr>
      </p:pic>
      <p:sp>
        <p:nvSpPr>
          <p:cNvPr id="425" name="Google Shape;425;p42"/>
          <p:cNvSpPr txBox="1"/>
          <p:nvPr/>
        </p:nvSpPr>
        <p:spPr>
          <a:xfrm>
            <a:off x="974575" y="1329500"/>
            <a:ext cx="2498700" cy="1521600"/>
          </a:xfrm>
          <a:prstGeom prst="rect">
            <a:avLst/>
          </a:prstGeom>
          <a:noFill/>
          <a:ln>
            <a:noFill/>
          </a:ln>
          <a:effectLst>
            <a:outerShdw blurRad="50800" dist="57150" dir="8100000" algn="tr" rotWithShape="0">
              <a:srgbClr val="000000"/>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4000" b="1" dirty="0">
                <a:solidFill>
                  <a:schemeClr val="lt1"/>
                </a:solidFill>
              </a:rPr>
              <a:t>Student Panel</a:t>
            </a:r>
            <a:endParaRPr sz="4000" b="1" i="0" u="none" strike="noStrike" cap="none" dirty="0">
              <a:solidFill>
                <a:schemeClr val="lt1"/>
              </a:solidFill>
            </a:endParaRPr>
          </a:p>
        </p:txBody>
      </p:sp>
      <p:cxnSp>
        <p:nvCxnSpPr>
          <p:cNvPr id="426" name="Google Shape;426;p42"/>
          <p:cNvCxnSpPr/>
          <p:nvPr/>
        </p:nvCxnSpPr>
        <p:spPr>
          <a:xfrm>
            <a:off x="4506350" y="1078225"/>
            <a:ext cx="7519800" cy="0"/>
          </a:xfrm>
          <a:prstGeom prst="straightConnector1">
            <a:avLst/>
          </a:prstGeom>
          <a:noFill/>
          <a:ln w="38100" cap="flat" cmpd="sng">
            <a:solidFill>
              <a:srgbClr val="585C5E"/>
            </a:solidFill>
            <a:prstDash val="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19"/>
                                        </p:tgtEl>
                                        <p:attrNameLst>
                                          <p:attrName>style.visibility</p:attrName>
                                        </p:attrNameLst>
                                      </p:cBhvr>
                                      <p:to>
                                        <p:strVal val="visible"/>
                                      </p:to>
                                    </p:set>
                                    <p:anim calcmode="lin" valueType="num">
                                      <p:cBhvr additive="base">
                                        <p:cTn id="11" dur="500" fill="hold"/>
                                        <p:tgtEl>
                                          <p:spTgt spid="419"/>
                                        </p:tgtEl>
                                        <p:attrNameLst>
                                          <p:attrName>ppt_x</p:attrName>
                                        </p:attrNameLst>
                                      </p:cBhvr>
                                      <p:tavLst>
                                        <p:tav tm="0">
                                          <p:val>
                                            <p:strVal val="#ppt_x"/>
                                          </p:val>
                                        </p:tav>
                                        <p:tav tm="100000">
                                          <p:val>
                                            <p:strVal val="#ppt_x"/>
                                          </p:val>
                                        </p:tav>
                                      </p:tavLst>
                                    </p:anim>
                                    <p:anim calcmode="lin" valueType="num">
                                      <p:cBhvr additive="base">
                                        <p:cTn id="12" dur="500" fill="hold"/>
                                        <p:tgtEl>
                                          <p:spTgt spid="4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21"/>
                                        </p:tgtEl>
                                        <p:attrNameLst>
                                          <p:attrName>style.visibility</p:attrName>
                                        </p:attrNameLst>
                                      </p:cBhvr>
                                      <p:to>
                                        <p:strVal val="visible"/>
                                      </p:to>
                                    </p:set>
                                    <p:anim calcmode="lin" valueType="num">
                                      <p:cBhvr additive="base">
                                        <p:cTn id="17" dur="500" fill="hold"/>
                                        <p:tgtEl>
                                          <p:spTgt spid="421"/>
                                        </p:tgtEl>
                                        <p:attrNameLst>
                                          <p:attrName>ppt_x</p:attrName>
                                        </p:attrNameLst>
                                      </p:cBhvr>
                                      <p:tavLst>
                                        <p:tav tm="0">
                                          <p:val>
                                            <p:strVal val="#ppt_x"/>
                                          </p:val>
                                        </p:tav>
                                        <p:tav tm="100000">
                                          <p:val>
                                            <p:strVal val="#ppt_x"/>
                                          </p:val>
                                        </p:tav>
                                      </p:tavLst>
                                    </p:anim>
                                    <p:anim calcmode="lin" valueType="num">
                                      <p:cBhvr additive="base">
                                        <p:cTn id="18"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animBg="1"/>
      <p:bldP spid="419" grpId="0" animBg="1"/>
      <p:bldP spid="4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30"/>
        <p:cNvGrpSpPr/>
        <p:nvPr/>
      </p:nvGrpSpPr>
      <p:grpSpPr>
        <a:xfrm>
          <a:off x="0" y="0"/>
          <a:ext cx="0" cy="0"/>
          <a:chOff x="0" y="0"/>
          <a:chExt cx="0" cy="0"/>
        </a:xfrm>
      </p:grpSpPr>
      <p:sp>
        <p:nvSpPr>
          <p:cNvPr id="431" name="Google Shape;431;p43"/>
          <p:cNvSpPr txBox="1"/>
          <p:nvPr/>
        </p:nvSpPr>
        <p:spPr>
          <a:xfrm>
            <a:off x="1022491" y="1536164"/>
            <a:ext cx="2575500" cy="14493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Personal Response</a:t>
            </a:r>
            <a:endParaRPr sz="3200" b="1" i="0" u="none" strike="noStrike" cap="none">
              <a:solidFill>
                <a:schemeClr val="lt1"/>
              </a:solidFill>
              <a:latin typeface="Calibri"/>
              <a:ea typeface="Calibri"/>
              <a:cs typeface="Calibri"/>
              <a:sym typeface="Calibri"/>
            </a:endParaRPr>
          </a:p>
        </p:txBody>
      </p:sp>
      <p:sp>
        <p:nvSpPr>
          <p:cNvPr id="432" name="Google Shape;432;p43"/>
          <p:cNvSpPr txBox="1"/>
          <p:nvPr/>
        </p:nvSpPr>
        <p:spPr>
          <a:xfrm>
            <a:off x="1020569" y="1478573"/>
            <a:ext cx="2583000" cy="13257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Domino Challenge</a:t>
            </a:r>
            <a:endParaRPr sz="3200" b="1" i="0" u="none" strike="noStrike" cap="none">
              <a:solidFill>
                <a:schemeClr val="lt1"/>
              </a:solidFill>
              <a:latin typeface="Calibri"/>
              <a:ea typeface="Calibri"/>
              <a:cs typeface="Calibri"/>
              <a:sym typeface="Calibri"/>
            </a:endParaRPr>
          </a:p>
        </p:txBody>
      </p:sp>
      <p:sp>
        <p:nvSpPr>
          <p:cNvPr id="433" name="Google Shape;433;p43"/>
          <p:cNvSpPr txBox="1"/>
          <p:nvPr/>
        </p:nvSpPr>
        <p:spPr>
          <a:xfrm>
            <a:off x="4928450" y="3577075"/>
            <a:ext cx="6641400" cy="2897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2400" b="1" dirty="0">
                <a:solidFill>
                  <a:srgbClr val="FEFEFE"/>
                </a:solidFill>
              </a:rPr>
              <a:t>What are we looking for?</a:t>
            </a:r>
            <a:endParaRPr sz="2400" b="1" dirty="0">
              <a:solidFill>
                <a:srgbClr val="FEFEFE"/>
              </a:solidFill>
            </a:endParaRPr>
          </a:p>
          <a:p>
            <a:pPr marL="0" lvl="0" indent="0" algn="ctr" rtl="0">
              <a:spcBef>
                <a:spcPts val="0"/>
              </a:spcBef>
              <a:spcAft>
                <a:spcPts val="0"/>
              </a:spcAft>
              <a:buNone/>
            </a:pPr>
            <a:endParaRPr sz="2400" dirty="0"/>
          </a:p>
          <a:p>
            <a:pPr marL="0" lvl="0" indent="0" algn="l" rtl="0">
              <a:spcBef>
                <a:spcPts val="0"/>
              </a:spcBef>
              <a:spcAft>
                <a:spcPts val="0"/>
              </a:spcAft>
              <a:buNone/>
            </a:pPr>
            <a:r>
              <a:rPr lang="en-US" sz="1900" b="1" dirty="0">
                <a:solidFill>
                  <a:srgbClr val="83003F"/>
                </a:solidFill>
              </a:rPr>
              <a:t>SOCIAL SKILLS:  </a:t>
            </a:r>
            <a:r>
              <a:rPr lang="en-US" sz="1900" dirty="0"/>
              <a:t>relaxed and very much at ease interacting with other students in group and evaluators</a:t>
            </a:r>
            <a:endParaRPr sz="1900" b="1" dirty="0">
              <a:solidFill>
                <a:srgbClr val="83003F"/>
              </a:solidFill>
            </a:endParaRPr>
          </a:p>
          <a:p>
            <a:pPr marL="0" lvl="0" indent="0" algn="l" rtl="0">
              <a:spcBef>
                <a:spcPts val="0"/>
              </a:spcBef>
              <a:spcAft>
                <a:spcPts val="0"/>
              </a:spcAft>
              <a:buNone/>
            </a:pPr>
            <a:r>
              <a:rPr lang="en-US" sz="1900" b="1" dirty="0">
                <a:solidFill>
                  <a:srgbClr val="83003F"/>
                </a:solidFill>
              </a:rPr>
              <a:t>COMMUNICATION:  </a:t>
            </a:r>
            <a:r>
              <a:rPr lang="en-US" sz="1900" dirty="0"/>
              <a:t>took initiative to reach out to students in group and evaluators; maintained eye contact; positive body language</a:t>
            </a:r>
            <a:endParaRPr sz="1900" b="1" dirty="0">
              <a:solidFill>
                <a:srgbClr val="83003F"/>
              </a:solidFill>
            </a:endParaRPr>
          </a:p>
          <a:p>
            <a:pPr marL="0" lvl="0" indent="0" algn="l" rtl="0">
              <a:spcBef>
                <a:spcPts val="0"/>
              </a:spcBef>
              <a:spcAft>
                <a:spcPts val="0"/>
              </a:spcAft>
              <a:buNone/>
            </a:pPr>
            <a:r>
              <a:rPr lang="en-US" sz="1900" b="1" dirty="0">
                <a:solidFill>
                  <a:srgbClr val="83003F"/>
                </a:solidFill>
              </a:rPr>
              <a:t>LEADERSHIP:  </a:t>
            </a:r>
            <a:r>
              <a:rPr lang="en-US" sz="1900" dirty="0"/>
              <a:t>comfortable in a leadership role; encouraged participation from everyone</a:t>
            </a:r>
            <a:endParaRPr sz="1900" dirty="0"/>
          </a:p>
          <a:p>
            <a:pPr marL="0" lvl="0" indent="0" algn="l" rtl="0">
              <a:spcBef>
                <a:spcPts val="0"/>
              </a:spcBef>
              <a:spcAft>
                <a:spcPts val="0"/>
              </a:spcAft>
              <a:buNone/>
            </a:pPr>
            <a:endParaRPr sz="1900" dirty="0"/>
          </a:p>
        </p:txBody>
      </p:sp>
      <p:cxnSp>
        <p:nvCxnSpPr>
          <p:cNvPr id="434" name="Google Shape;434;p43"/>
          <p:cNvCxnSpPr>
            <a:endCxn id="435" idx="1"/>
          </p:cNvCxnSpPr>
          <p:nvPr/>
        </p:nvCxnSpPr>
        <p:spPr>
          <a:xfrm>
            <a:off x="3998425" y="1765625"/>
            <a:ext cx="1232100" cy="774600"/>
          </a:xfrm>
          <a:prstGeom prst="straightConnector1">
            <a:avLst/>
          </a:prstGeom>
          <a:noFill/>
          <a:ln w="38100" cap="flat" cmpd="sng">
            <a:solidFill>
              <a:schemeClr val="dk1"/>
            </a:solidFill>
            <a:prstDash val="dashDot"/>
            <a:round/>
            <a:headEnd type="none" w="med" len="med"/>
            <a:tailEnd type="none" w="med" len="med"/>
          </a:ln>
        </p:spPr>
      </p:cxnSp>
      <p:cxnSp>
        <p:nvCxnSpPr>
          <p:cNvPr id="436" name="Google Shape;436;p43"/>
          <p:cNvCxnSpPr/>
          <p:nvPr/>
        </p:nvCxnSpPr>
        <p:spPr>
          <a:xfrm rot="10800000" flipH="1">
            <a:off x="3806450" y="727275"/>
            <a:ext cx="1853100" cy="776100"/>
          </a:xfrm>
          <a:prstGeom prst="straightConnector1">
            <a:avLst/>
          </a:prstGeom>
          <a:noFill/>
          <a:ln w="38100" cap="flat" cmpd="sng">
            <a:solidFill>
              <a:schemeClr val="dk1"/>
            </a:solidFill>
            <a:prstDash val="dashDot"/>
            <a:round/>
            <a:headEnd type="none" w="med" len="med"/>
            <a:tailEnd type="none" w="med" len="med"/>
          </a:ln>
        </p:spPr>
      </p:cxnSp>
      <p:sp>
        <p:nvSpPr>
          <p:cNvPr id="435" name="Google Shape;435;p43"/>
          <p:cNvSpPr txBox="1"/>
          <p:nvPr/>
        </p:nvSpPr>
        <p:spPr>
          <a:xfrm>
            <a:off x="5230525" y="2249825"/>
            <a:ext cx="6248100" cy="5808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lt1"/>
                </a:solidFill>
              </a:rPr>
              <a:t>Students responded to questions in written form</a:t>
            </a:r>
            <a:endParaRPr sz="2000" dirty="0">
              <a:solidFill>
                <a:schemeClr val="lt1"/>
              </a:solidFill>
            </a:endParaRPr>
          </a:p>
        </p:txBody>
      </p:sp>
      <p:sp>
        <p:nvSpPr>
          <p:cNvPr id="437" name="Google Shape;437;p43"/>
          <p:cNvSpPr txBox="1"/>
          <p:nvPr/>
        </p:nvSpPr>
        <p:spPr>
          <a:xfrm>
            <a:off x="5755375" y="461600"/>
            <a:ext cx="6040800" cy="6900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lt1"/>
                </a:solidFill>
              </a:rPr>
              <a:t>Student interactions (during down time) were observed and evaluated</a:t>
            </a:r>
            <a:endParaRPr sz="2000" dirty="0">
              <a:solidFill>
                <a:schemeClr val="lt1"/>
              </a:solidFill>
            </a:endParaRPr>
          </a:p>
        </p:txBody>
      </p:sp>
      <p:sp>
        <p:nvSpPr>
          <p:cNvPr id="438" name="Google Shape;438;p43"/>
          <p:cNvSpPr txBox="1"/>
          <p:nvPr/>
        </p:nvSpPr>
        <p:spPr>
          <a:xfrm>
            <a:off x="460250" y="4234975"/>
            <a:ext cx="2308500" cy="22392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solidFill>
                  <a:schemeClr val="lt1"/>
                </a:solidFill>
              </a:rPr>
              <a:t>Challenge used questions from the formal application and interview process</a:t>
            </a:r>
            <a:endParaRPr sz="2200">
              <a:solidFill>
                <a:schemeClr val="lt1"/>
              </a:solidFill>
            </a:endParaRPr>
          </a:p>
        </p:txBody>
      </p:sp>
      <p:sp>
        <p:nvSpPr>
          <p:cNvPr id="439" name="Google Shape;439;p43"/>
          <p:cNvSpPr/>
          <p:nvPr/>
        </p:nvSpPr>
        <p:spPr>
          <a:xfrm>
            <a:off x="898475" y="805700"/>
            <a:ext cx="3131100" cy="3126900"/>
          </a:xfrm>
          <a:prstGeom prst="ellipse">
            <a:avLst/>
          </a:prstGeom>
          <a:noFill/>
          <a:ln w="3810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0" name="Google Shape;440;p43"/>
          <p:cNvCxnSpPr/>
          <p:nvPr/>
        </p:nvCxnSpPr>
        <p:spPr>
          <a:xfrm>
            <a:off x="4489250" y="4168175"/>
            <a:ext cx="7519800" cy="0"/>
          </a:xfrm>
          <a:prstGeom prst="straightConnector1">
            <a:avLst/>
          </a:prstGeom>
          <a:noFill/>
          <a:ln w="38100" cap="flat" cmpd="sng">
            <a:solidFill>
              <a:schemeClr val="lt2"/>
            </a:solidFill>
            <a:prstDash val="dash"/>
            <a:round/>
            <a:headEnd type="none" w="med" len="med"/>
            <a:tailEnd type="none" w="med" len="med"/>
          </a:ln>
        </p:spPr>
      </p:cxnSp>
      <p:pic>
        <p:nvPicPr>
          <p:cNvPr id="441" name="Google Shape;441;p43"/>
          <p:cNvPicPr preferRelativeResize="0"/>
          <p:nvPr/>
        </p:nvPicPr>
        <p:blipFill rotWithShape="1">
          <a:blip r:embed="rId3">
            <a:alphaModFix/>
          </a:blip>
          <a:srcRect/>
          <a:stretch/>
        </p:blipFill>
        <p:spPr>
          <a:xfrm>
            <a:off x="694350" y="726975"/>
            <a:ext cx="3231300" cy="2991300"/>
          </a:xfrm>
          <a:prstGeom prst="ellipse">
            <a:avLst/>
          </a:prstGeom>
          <a:noFill/>
          <a:ln w="38100" cap="flat" cmpd="sng">
            <a:solidFill>
              <a:schemeClr val="dk1"/>
            </a:solidFill>
            <a:prstDash val="solid"/>
            <a:round/>
            <a:headEnd type="none" w="sm" len="sm"/>
            <a:tailEnd type="none" w="sm" len="sm"/>
          </a:ln>
        </p:spPr>
      </p:pic>
      <p:sp>
        <p:nvSpPr>
          <p:cNvPr id="442" name="Google Shape;442;p43"/>
          <p:cNvSpPr txBox="1"/>
          <p:nvPr/>
        </p:nvSpPr>
        <p:spPr>
          <a:xfrm>
            <a:off x="898475" y="1443625"/>
            <a:ext cx="2831100" cy="16344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900" b="1">
                <a:solidFill>
                  <a:schemeClr val="lt1"/>
                </a:solidFill>
              </a:rPr>
              <a:t>Written </a:t>
            </a:r>
            <a:r>
              <a:rPr lang="en-US" sz="3900" b="1" i="0" u="none" strike="noStrike" cap="none">
                <a:solidFill>
                  <a:schemeClr val="lt1"/>
                </a:solidFill>
              </a:rPr>
              <a:t>Responses</a:t>
            </a:r>
            <a:endParaRPr sz="3900" b="1" i="0" u="none" strike="noStrike" cap="none">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35"/>
                                        </p:tgtEl>
                                        <p:attrNameLst>
                                          <p:attrName>style.visibility</p:attrName>
                                        </p:attrNameLst>
                                      </p:cBhvr>
                                      <p:to>
                                        <p:strVal val="visible"/>
                                      </p:to>
                                    </p:set>
                                    <p:anim calcmode="lin" valueType="num">
                                      <p:cBhvr additive="base">
                                        <p:cTn id="11" dur="500" fill="hold"/>
                                        <p:tgtEl>
                                          <p:spTgt spid="435"/>
                                        </p:tgtEl>
                                        <p:attrNameLst>
                                          <p:attrName>ppt_x</p:attrName>
                                        </p:attrNameLst>
                                      </p:cBhvr>
                                      <p:tavLst>
                                        <p:tav tm="0">
                                          <p:val>
                                            <p:strVal val="#ppt_x"/>
                                          </p:val>
                                        </p:tav>
                                        <p:tav tm="100000">
                                          <p:val>
                                            <p:strVal val="#ppt_x"/>
                                          </p:val>
                                        </p:tav>
                                      </p:tavLst>
                                    </p:anim>
                                    <p:anim calcmode="lin" valueType="num">
                                      <p:cBhvr additive="base">
                                        <p:cTn id="12" dur="500" fill="hold"/>
                                        <p:tgtEl>
                                          <p:spTgt spid="4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37"/>
                                        </p:tgtEl>
                                        <p:attrNameLst>
                                          <p:attrName>style.visibility</p:attrName>
                                        </p:attrNameLst>
                                      </p:cBhvr>
                                      <p:to>
                                        <p:strVal val="visible"/>
                                      </p:to>
                                    </p:set>
                                    <p:anim calcmode="lin" valueType="num">
                                      <p:cBhvr additive="base">
                                        <p:cTn id="17" dur="500" fill="hold"/>
                                        <p:tgtEl>
                                          <p:spTgt spid="437"/>
                                        </p:tgtEl>
                                        <p:attrNameLst>
                                          <p:attrName>ppt_x</p:attrName>
                                        </p:attrNameLst>
                                      </p:cBhvr>
                                      <p:tavLst>
                                        <p:tav tm="0">
                                          <p:val>
                                            <p:strVal val="#ppt_x"/>
                                          </p:val>
                                        </p:tav>
                                        <p:tav tm="100000">
                                          <p:val>
                                            <p:strVal val="#ppt_x"/>
                                          </p:val>
                                        </p:tav>
                                      </p:tavLst>
                                    </p:anim>
                                    <p:anim calcmode="lin" valueType="num">
                                      <p:cBhvr additive="base">
                                        <p:cTn id="18" dur="500" fill="hold"/>
                                        <p:tgtEl>
                                          <p:spTgt spid="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animBg="1"/>
      <p:bldP spid="435" grpId="0" animBg="1"/>
      <p:bldP spid="4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C1035"/>
        </a:solidFill>
        <a:effectLst/>
      </p:bgPr>
    </p:bg>
    <p:spTree>
      <p:nvGrpSpPr>
        <p:cNvPr id="1" name="Shape 446"/>
        <p:cNvGrpSpPr/>
        <p:nvPr/>
      </p:nvGrpSpPr>
      <p:grpSpPr>
        <a:xfrm>
          <a:off x="0" y="0"/>
          <a:ext cx="0" cy="0"/>
          <a:chOff x="0" y="0"/>
          <a:chExt cx="0" cy="0"/>
        </a:xfrm>
      </p:grpSpPr>
      <p:sp>
        <p:nvSpPr>
          <p:cNvPr id="447" name="Google Shape;447;p44"/>
          <p:cNvSpPr txBox="1"/>
          <p:nvPr/>
        </p:nvSpPr>
        <p:spPr>
          <a:xfrm>
            <a:off x="1121886" y="1374660"/>
            <a:ext cx="2204100" cy="14313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4000" b="1" i="0" u="none" strike="noStrike" cap="none">
                <a:solidFill>
                  <a:schemeClr val="lt1"/>
                </a:solidFill>
                <a:latin typeface="Calibri"/>
                <a:ea typeface="Calibri"/>
                <a:cs typeface="Calibri"/>
                <a:sym typeface="Calibri"/>
              </a:rPr>
              <a:t>Student Panel</a:t>
            </a:r>
            <a:endParaRPr sz="4000" b="1" i="0" u="none" strike="noStrike" cap="none">
              <a:solidFill>
                <a:schemeClr val="lt1"/>
              </a:solidFill>
              <a:latin typeface="Calibri"/>
              <a:ea typeface="Calibri"/>
              <a:cs typeface="Calibri"/>
              <a:sym typeface="Calibri"/>
            </a:endParaRPr>
          </a:p>
        </p:txBody>
      </p:sp>
      <p:sp>
        <p:nvSpPr>
          <p:cNvPr id="448" name="Google Shape;448;p44"/>
          <p:cNvSpPr txBox="1"/>
          <p:nvPr/>
        </p:nvSpPr>
        <p:spPr>
          <a:xfrm>
            <a:off x="806874" y="1267680"/>
            <a:ext cx="2401800" cy="13461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Puzzle Challenge</a:t>
            </a:r>
            <a:endParaRPr sz="3200" b="1" i="0" u="none" strike="noStrike" cap="none">
              <a:solidFill>
                <a:schemeClr val="lt1"/>
              </a:solidFill>
              <a:latin typeface="Calibri"/>
              <a:ea typeface="Calibri"/>
              <a:cs typeface="Calibri"/>
              <a:sym typeface="Calibri"/>
            </a:endParaRPr>
          </a:p>
        </p:txBody>
      </p:sp>
      <p:sp>
        <p:nvSpPr>
          <p:cNvPr id="449" name="Google Shape;449;p44"/>
          <p:cNvSpPr/>
          <p:nvPr/>
        </p:nvSpPr>
        <p:spPr>
          <a:xfrm>
            <a:off x="898475" y="805700"/>
            <a:ext cx="3131100" cy="3126900"/>
          </a:xfrm>
          <a:prstGeom prst="ellipse">
            <a:avLst/>
          </a:prstGeom>
          <a:noFill/>
          <a:ln w="38100" cap="flat" cmpd="sng">
            <a:solidFill>
              <a:srgbClr val="FEFEF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4"/>
          <p:cNvSpPr txBox="1"/>
          <p:nvPr/>
        </p:nvSpPr>
        <p:spPr>
          <a:xfrm>
            <a:off x="4934850" y="442350"/>
            <a:ext cx="6641400" cy="3747900"/>
          </a:xfrm>
          <a:prstGeom prst="rect">
            <a:avLst/>
          </a:prstGeom>
          <a:noFill/>
          <a:ln w="38100" cap="flat" cmpd="sng">
            <a:solidFill>
              <a:srgbClr val="FEFEFE"/>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2400" b="1" dirty="0">
                <a:solidFill>
                  <a:srgbClr val="E87822"/>
                </a:solidFill>
              </a:rPr>
              <a:t>What are we looking for?</a:t>
            </a:r>
            <a:endParaRPr sz="2400" b="1" dirty="0">
              <a:solidFill>
                <a:srgbClr val="E87822"/>
              </a:solidFill>
            </a:endParaRPr>
          </a:p>
          <a:p>
            <a:pPr marL="0" lvl="0" indent="0" algn="ctr" rtl="0">
              <a:spcBef>
                <a:spcPts val="0"/>
              </a:spcBef>
              <a:spcAft>
                <a:spcPts val="0"/>
              </a:spcAft>
              <a:buNone/>
            </a:pPr>
            <a:endParaRPr sz="2400" b="1" dirty="0">
              <a:solidFill>
                <a:schemeClr val="accent2"/>
              </a:solidFill>
            </a:endParaRPr>
          </a:p>
          <a:p>
            <a:pPr marL="0" lvl="0" indent="0" algn="l" rtl="0">
              <a:spcBef>
                <a:spcPts val="0"/>
              </a:spcBef>
              <a:spcAft>
                <a:spcPts val="0"/>
              </a:spcAft>
              <a:buNone/>
            </a:pPr>
            <a:r>
              <a:rPr lang="en-US" sz="1900" b="1" dirty="0">
                <a:solidFill>
                  <a:srgbClr val="E87822"/>
                </a:solidFill>
              </a:rPr>
              <a:t>TEAMWORK:  </a:t>
            </a:r>
            <a:r>
              <a:rPr lang="en-US" sz="1900" dirty="0">
                <a:solidFill>
                  <a:srgbClr val="FEFEFE"/>
                </a:solidFill>
              </a:rPr>
              <a:t>Provided constructive feedback to others AND consistently asked for feedback on their performance</a:t>
            </a:r>
            <a:endParaRPr sz="1900" b="1" dirty="0">
              <a:solidFill>
                <a:srgbClr val="FEFEFE"/>
              </a:solidFill>
            </a:endParaRPr>
          </a:p>
          <a:p>
            <a:pPr marL="0" lvl="0" indent="0" algn="l" rtl="0">
              <a:spcBef>
                <a:spcPts val="0"/>
              </a:spcBef>
              <a:spcAft>
                <a:spcPts val="0"/>
              </a:spcAft>
              <a:buNone/>
            </a:pPr>
            <a:r>
              <a:rPr lang="en-US" sz="1900" b="1" dirty="0">
                <a:solidFill>
                  <a:srgbClr val="E87822"/>
                </a:solidFill>
              </a:rPr>
              <a:t>PROBLEM SOLVING:  </a:t>
            </a:r>
            <a:r>
              <a:rPr lang="en-US" sz="1900" dirty="0">
                <a:solidFill>
                  <a:srgbClr val="FEFEFE"/>
                </a:solidFill>
              </a:rPr>
              <a:t>open to other ways of reaching the goals of the exercise; took logical steps to reach the goal with the help of teammates</a:t>
            </a:r>
            <a:endParaRPr sz="1900" b="1" dirty="0">
              <a:solidFill>
                <a:srgbClr val="FEFEFE"/>
              </a:solidFill>
            </a:endParaRPr>
          </a:p>
          <a:p>
            <a:pPr marL="0" lvl="0" indent="0" algn="l" rtl="0">
              <a:spcBef>
                <a:spcPts val="0"/>
              </a:spcBef>
              <a:spcAft>
                <a:spcPts val="0"/>
              </a:spcAft>
              <a:buNone/>
            </a:pPr>
            <a:r>
              <a:rPr lang="en-US" sz="1900" b="1" dirty="0">
                <a:solidFill>
                  <a:srgbClr val="E87822"/>
                </a:solidFill>
              </a:rPr>
              <a:t>COMMUNICATION:  </a:t>
            </a:r>
            <a:r>
              <a:rPr lang="en-US" sz="1900" dirty="0">
                <a:solidFill>
                  <a:srgbClr val="FEFEFE"/>
                </a:solidFill>
              </a:rPr>
              <a:t>communicated thoughts and opinions to group; considered and listened to other thoughts and opinions</a:t>
            </a:r>
            <a:endParaRPr sz="1900" b="1" dirty="0">
              <a:solidFill>
                <a:srgbClr val="FEFEFE"/>
              </a:solidFill>
            </a:endParaRPr>
          </a:p>
          <a:p>
            <a:pPr marL="0" lvl="0" indent="0" algn="l" rtl="0">
              <a:spcBef>
                <a:spcPts val="0"/>
              </a:spcBef>
              <a:spcAft>
                <a:spcPts val="0"/>
              </a:spcAft>
              <a:buNone/>
            </a:pPr>
            <a:r>
              <a:rPr lang="en-US" sz="1900" b="1" dirty="0">
                <a:solidFill>
                  <a:srgbClr val="E87822"/>
                </a:solidFill>
              </a:rPr>
              <a:t>LEADERSHIP:   </a:t>
            </a:r>
            <a:r>
              <a:rPr lang="en-US" sz="1900" dirty="0">
                <a:solidFill>
                  <a:srgbClr val="FEFEFE"/>
                </a:solidFill>
              </a:rPr>
              <a:t>comfortable in a leadership role; </a:t>
            </a:r>
            <a:r>
              <a:rPr lang="en-US" sz="1900" dirty="0">
                <a:solidFill>
                  <a:srgbClr val="FEFEFE"/>
                </a:solidFill>
                <a:latin typeface="Times New Roman"/>
                <a:ea typeface="Times New Roman"/>
                <a:cs typeface="Times New Roman"/>
                <a:sym typeface="Times New Roman"/>
              </a:rPr>
              <a:t>        </a:t>
            </a:r>
            <a:r>
              <a:rPr lang="en-US" sz="1900" dirty="0">
                <a:solidFill>
                  <a:srgbClr val="FEFEFE"/>
                </a:solidFill>
              </a:rPr>
              <a:t>encouraged participation from everyone</a:t>
            </a:r>
            <a:endParaRPr sz="1900" dirty="0">
              <a:solidFill>
                <a:srgbClr val="FEFEFE"/>
              </a:solidFill>
            </a:endParaRPr>
          </a:p>
          <a:p>
            <a:pPr marL="0" lvl="0" indent="0" algn="l" rtl="0">
              <a:spcBef>
                <a:spcPts val="0"/>
              </a:spcBef>
              <a:spcAft>
                <a:spcPts val="0"/>
              </a:spcAft>
              <a:buNone/>
            </a:pPr>
            <a:endParaRPr sz="1900" dirty="0"/>
          </a:p>
          <a:p>
            <a:pPr marL="0" lvl="0" indent="0" algn="l" rtl="0">
              <a:spcBef>
                <a:spcPts val="0"/>
              </a:spcBef>
              <a:spcAft>
                <a:spcPts val="0"/>
              </a:spcAft>
              <a:buNone/>
            </a:pPr>
            <a:endParaRPr sz="2400" dirty="0"/>
          </a:p>
        </p:txBody>
      </p:sp>
      <p:cxnSp>
        <p:nvCxnSpPr>
          <p:cNvPr id="451" name="Google Shape;451;p44"/>
          <p:cNvCxnSpPr>
            <a:endCxn id="452" idx="1"/>
          </p:cNvCxnSpPr>
          <p:nvPr/>
        </p:nvCxnSpPr>
        <p:spPr>
          <a:xfrm>
            <a:off x="3971475" y="3715713"/>
            <a:ext cx="1617300" cy="1161000"/>
          </a:xfrm>
          <a:prstGeom prst="straightConnector1">
            <a:avLst/>
          </a:prstGeom>
          <a:noFill/>
          <a:ln w="38100" cap="flat" cmpd="sng">
            <a:solidFill>
              <a:schemeClr val="lt1"/>
            </a:solidFill>
            <a:prstDash val="dashDot"/>
            <a:round/>
            <a:headEnd type="none" w="med" len="med"/>
            <a:tailEnd type="none" w="med" len="med"/>
          </a:ln>
        </p:spPr>
      </p:cxnSp>
      <p:cxnSp>
        <p:nvCxnSpPr>
          <p:cNvPr id="453" name="Google Shape;453;p44"/>
          <p:cNvCxnSpPr>
            <a:endCxn id="454" idx="1"/>
          </p:cNvCxnSpPr>
          <p:nvPr/>
        </p:nvCxnSpPr>
        <p:spPr>
          <a:xfrm>
            <a:off x="2883900" y="4216175"/>
            <a:ext cx="2308500" cy="1714200"/>
          </a:xfrm>
          <a:prstGeom prst="straightConnector1">
            <a:avLst/>
          </a:prstGeom>
          <a:noFill/>
          <a:ln w="38100" cap="flat" cmpd="sng">
            <a:solidFill>
              <a:srgbClr val="FEFEFE"/>
            </a:solidFill>
            <a:prstDash val="dashDot"/>
            <a:round/>
            <a:headEnd type="none" w="med" len="med"/>
            <a:tailEnd type="none" w="med" len="med"/>
          </a:ln>
        </p:spPr>
      </p:cxnSp>
      <p:sp>
        <p:nvSpPr>
          <p:cNvPr id="452" name="Google Shape;452;p44"/>
          <p:cNvSpPr txBox="1"/>
          <p:nvPr/>
        </p:nvSpPr>
        <p:spPr>
          <a:xfrm>
            <a:off x="5588775" y="4586313"/>
            <a:ext cx="6248100" cy="5808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accent2"/>
                </a:solidFill>
              </a:rPr>
              <a:t>One group per room</a:t>
            </a:r>
            <a:endParaRPr sz="2000">
              <a:solidFill>
                <a:schemeClr val="accent2"/>
              </a:solidFill>
            </a:endParaRPr>
          </a:p>
        </p:txBody>
      </p:sp>
      <p:sp>
        <p:nvSpPr>
          <p:cNvPr id="454" name="Google Shape;454;p44"/>
          <p:cNvSpPr txBox="1"/>
          <p:nvPr/>
        </p:nvSpPr>
        <p:spPr>
          <a:xfrm>
            <a:off x="5192400" y="5639975"/>
            <a:ext cx="6040800" cy="5808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accent2"/>
                </a:solidFill>
              </a:rPr>
              <a:t>Students worked together as a group</a:t>
            </a:r>
            <a:endParaRPr sz="2000">
              <a:solidFill>
                <a:schemeClr val="accent2"/>
              </a:solidFill>
            </a:endParaRPr>
          </a:p>
        </p:txBody>
      </p:sp>
      <p:sp>
        <p:nvSpPr>
          <p:cNvPr id="455" name="Google Shape;455;p44"/>
          <p:cNvSpPr txBox="1"/>
          <p:nvPr/>
        </p:nvSpPr>
        <p:spPr>
          <a:xfrm>
            <a:off x="511425" y="4340475"/>
            <a:ext cx="2308500" cy="22392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solidFill>
                  <a:schemeClr val="lt1"/>
                </a:solidFill>
              </a:rPr>
              <a:t>This activity was separated into two rooms</a:t>
            </a:r>
            <a:endParaRPr sz="2200">
              <a:solidFill>
                <a:schemeClr val="lt1"/>
              </a:solidFill>
            </a:endParaRPr>
          </a:p>
        </p:txBody>
      </p:sp>
      <p:cxnSp>
        <p:nvCxnSpPr>
          <p:cNvPr id="456" name="Google Shape;456;p44"/>
          <p:cNvCxnSpPr/>
          <p:nvPr/>
        </p:nvCxnSpPr>
        <p:spPr>
          <a:xfrm>
            <a:off x="4506350" y="1078225"/>
            <a:ext cx="7519800" cy="0"/>
          </a:xfrm>
          <a:prstGeom prst="straightConnector1">
            <a:avLst/>
          </a:prstGeom>
          <a:noFill/>
          <a:ln w="38100" cap="flat" cmpd="sng">
            <a:solidFill>
              <a:srgbClr val="A7A7A7"/>
            </a:solidFill>
            <a:prstDash val="dash"/>
            <a:round/>
            <a:headEnd type="none" w="med" len="med"/>
            <a:tailEnd type="none" w="med" len="med"/>
          </a:ln>
        </p:spPr>
      </p:cxnSp>
      <p:pic>
        <p:nvPicPr>
          <p:cNvPr id="457" name="Google Shape;457;p44"/>
          <p:cNvPicPr preferRelativeResize="0">
            <a:picLocks noGrp="1"/>
          </p:cNvPicPr>
          <p:nvPr>
            <p:ph type="pic" idx="2"/>
          </p:nvPr>
        </p:nvPicPr>
        <p:blipFill rotWithShape="1">
          <a:blip r:embed="rId3">
            <a:alphaModFix/>
          </a:blip>
          <a:srcRect l="922" r="912"/>
          <a:stretch/>
        </p:blipFill>
        <p:spPr>
          <a:xfrm>
            <a:off x="600400" y="619278"/>
            <a:ext cx="3159600" cy="3043800"/>
          </a:xfrm>
          <a:prstGeom prst="ellipse">
            <a:avLst/>
          </a:prstGeom>
          <a:noFill/>
          <a:ln>
            <a:noFill/>
          </a:ln>
        </p:spPr>
      </p:pic>
      <p:sp>
        <p:nvSpPr>
          <p:cNvPr id="458" name="Google Shape;458;p44"/>
          <p:cNvSpPr txBox="1"/>
          <p:nvPr/>
        </p:nvSpPr>
        <p:spPr>
          <a:xfrm>
            <a:off x="916450" y="1475775"/>
            <a:ext cx="2527500" cy="14313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4000" b="1" i="0" u="none" strike="noStrike" cap="none" dirty="0">
                <a:solidFill>
                  <a:schemeClr val="lt1"/>
                </a:solidFill>
              </a:rPr>
              <a:t>Survival Challenge</a:t>
            </a:r>
            <a:endParaRPr sz="4000" b="1" i="0" u="none" strike="noStrike" cap="none"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52"/>
                                        </p:tgtEl>
                                        <p:attrNameLst>
                                          <p:attrName>style.visibility</p:attrName>
                                        </p:attrNameLst>
                                      </p:cBhvr>
                                      <p:to>
                                        <p:strVal val="visible"/>
                                      </p:to>
                                    </p:set>
                                    <p:anim calcmode="lin" valueType="num">
                                      <p:cBhvr additive="base">
                                        <p:cTn id="11" dur="500" fill="hold"/>
                                        <p:tgtEl>
                                          <p:spTgt spid="452"/>
                                        </p:tgtEl>
                                        <p:attrNameLst>
                                          <p:attrName>ppt_x</p:attrName>
                                        </p:attrNameLst>
                                      </p:cBhvr>
                                      <p:tavLst>
                                        <p:tav tm="0">
                                          <p:val>
                                            <p:strVal val="#ppt_x"/>
                                          </p:val>
                                        </p:tav>
                                        <p:tav tm="100000">
                                          <p:val>
                                            <p:strVal val="#ppt_x"/>
                                          </p:val>
                                        </p:tav>
                                      </p:tavLst>
                                    </p:anim>
                                    <p:anim calcmode="lin" valueType="num">
                                      <p:cBhvr additive="base">
                                        <p:cTn id="12" dur="500" fill="hold"/>
                                        <p:tgtEl>
                                          <p:spTgt spid="45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4"/>
                                        </p:tgtEl>
                                        <p:attrNameLst>
                                          <p:attrName>style.visibility</p:attrName>
                                        </p:attrNameLst>
                                      </p:cBhvr>
                                      <p:to>
                                        <p:strVal val="visible"/>
                                      </p:to>
                                    </p:set>
                                    <p:anim calcmode="lin" valueType="num">
                                      <p:cBhvr additive="base">
                                        <p:cTn id="17" dur="500" fill="hold"/>
                                        <p:tgtEl>
                                          <p:spTgt spid="454"/>
                                        </p:tgtEl>
                                        <p:attrNameLst>
                                          <p:attrName>ppt_x</p:attrName>
                                        </p:attrNameLst>
                                      </p:cBhvr>
                                      <p:tavLst>
                                        <p:tav tm="0">
                                          <p:val>
                                            <p:strVal val="#ppt_x"/>
                                          </p:val>
                                        </p:tav>
                                        <p:tav tm="100000">
                                          <p:val>
                                            <p:strVal val="#ppt_x"/>
                                          </p:val>
                                        </p:tav>
                                      </p:tavLst>
                                    </p:anim>
                                    <p:anim calcmode="lin" valueType="num">
                                      <p:cBhvr additive="base">
                                        <p:cTn id="18" dur="500" fill="hold"/>
                                        <p:tgtEl>
                                          <p:spTgt spid="4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 grpId="0" animBg="1"/>
      <p:bldP spid="452" grpId="0" animBg="1"/>
      <p:bldP spid="4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74"/>
        <p:cNvGrpSpPr/>
        <p:nvPr/>
      </p:nvGrpSpPr>
      <p:grpSpPr>
        <a:xfrm>
          <a:off x="0" y="0"/>
          <a:ext cx="0" cy="0"/>
          <a:chOff x="0" y="0"/>
          <a:chExt cx="0" cy="0"/>
        </a:xfrm>
      </p:grpSpPr>
      <p:sp>
        <p:nvSpPr>
          <p:cNvPr id="475" name="Google Shape;475;p46"/>
          <p:cNvSpPr txBox="1"/>
          <p:nvPr/>
        </p:nvSpPr>
        <p:spPr>
          <a:xfrm>
            <a:off x="806874" y="1267680"/>
            <a:ext cx="2401800" cy="1346100"/>
          </a:xfrm>
          <a:prstGeom prst="rect">
            <a:avLst/>
          </a:prstGeom>
          <a:noFill/>
          <a:ln>
            <a:noFill/>
          </a:ln>
          <a:effectLst>
            <a:outerShdw blurRad="50800" dist="3810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Puzzle Challenge</a:t>
            </a:r>
            <a:endParaRPr sz="3200" b="1" i="0" u="none" strike="noStrike" cap="none">
              <a:solidFill>
                <a:schemeClr val="lt1"/>
              </a:solidFill>
              <a:latin typeface="Calibri"/>
              <a:ea typeface="Calibri"/>
              <a:cs typeface="Calibri"/>
              <a:sym typeface="Calibri"/>
            </a:endParaRPr>
          </a:p>
        </p:txBody>
      </p:sp>
      <p:sp>
        <p:nvSpPr>
          <p:cNvPr id="476" name="Google Shape;476;p46"/>
          <p:cNvSpPr/>
          <p:nvPr/>
        </p:nvSpPr>
        <p:spPr>
          <a:xfrm>
            <a:off x="898475" y="805700"/>
            <a:ext cx="3131100" cy="3126900"/>
          </a:xfrm>
          <a:prstGeom prst="ellipse">
            <a:avLst/>
          </a:prstGeom>
          <a:noFill/>
          <a:ln w="38100"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6"/>
          <p:cNvSpPr txBox="1"/>
          <p:nvPr/>
        </p:nvSpPr>
        <p:spPr>
          <a:xfrm>
            <a:off x="4934850" y="442350"/>
            <a:ext cx="6641400" cy="37416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83003F"/>
                </a:solidFill>
              </a:rPr>
              <a:t>What are we looking for?</a:t>
            </a:r>
            <a:endParaRPr sz="2400"/>
          </a:p>
          <a:p>
            <a:pPr marL="0" lvl="0" indent="0" algn="l" rtl="0">
              <a:spcBef>
                <a:spcPts val="0"/>
              </a:spcBef>
              <a:spcAft>
                <a:spcPts val="0"/>
              </a:spcAft>
              <a:buNone/>
            </a:pPr>
            <a:endParaRPr sz="2400" b="1">
              <a:solidFill>
                <a:srgbClr val="53313B"/>
              </a:solidFill>
            </a:endParaRPr>
          </a:p>
          <a:p>
            <a:pPr marL="0" lvl="0" indent="0" algn="l" rtl="0">
              <a:spcBef>
                <a:spcPts val="0"/>
              </a:spcBef>
              <a:spcAft>
                <a:spcPts val="0"/>
              </a:spcAft>
              <a:buNone/>
            </a:pPr>
            <a:r>
              <a:rPr lang="en-US" sz="1900" b="1">
                <a:solidFill>
                  <a:srgbClr val="83003F"/>
                </a:solidFill>
              </a:rPr>
              <a:t>TEAMWORK:</a:t>
            </a:r>
            <a:r>
              <a:rPr lang="en-US" sz="1900">
                <a:solidFill>
                  <a:srgbClr val="83003F"/>
                </a:solidFill>
              </a:rPr>
              <a:t> </a:t>
            </a:r>
            <a:r>
              <a:rPr lang="en-US" sz="1900"/>
              <a:t>took initiative in providing solutions; asked for feedback; consistently encouraged input from others</a:t>
            </a:r>
            <a:endParaRPr sz="1900"/>
          </a:p>
          <a:p>
            <a:pPr marL="0" lvl="0" indent="0" algn="l" rtl="0">
              <a:spcBef>
                <a:spcPts val="0"/>
              </a:spcBef>
              <a:spcAft>
                <a:spcPts val="0"/>
              </a:spcAft>
              <a:buNone/>
            </a:pPr>
            <a:r>
              <a:rPr lang="en-US" sz="1900" b="1">
                <a:solidFill>
                  <a:srgbClr val="83003F"/>
                </a:solidFill>
              </a:rPr>
              <a:t>PROBLEM SOLVING:</a:t>
            </a:r>
            <a:r>
              <a:rPr lang="en-US" sz="1900">
                <a:solidFill>
                  <a:srgbClr val="83003F"/>
                </a:solidFill>
              </a:rPr>
              <a:t> </a:t>
            </a:r>
            <a:r>
              <a:rPr lang="en-US" sz="1900"/>
              <a:t>open to other ways of reaching the goals of the exercise; took logical steps to reach the goal with the help of teammates</a:t>
            </a:r>
            <a:endParaRPr sz="1900"/>
          </a:p>
          <a:p>
            <a:pPr marL="0" lvl="0" indent="0" algn="l" rtl="0">
              <a:spcBef>
                <a:spcPts val="0"/>
              </a:spcBef>
              <a:spcAft>
                <a:spcPts val="0"/>
              </a:spcAft>
              <a:buNone/>
            </a:pPr>
            <a:r>
              <a:rPr lang="en-US" sz="1900" b="1">
                <a:solidFill>
                  <a:srgbClr val="83003F"/>
                </a:solidFill>
              </a:rPr>
              <a:t>COMMUNICATION:</a:t>
            </a:r>
            <a:r>
              <a:rPr lang="en-US" sz="1900">
                <a:solidFill>
                  <a:srgbClr val="83003F"/>
                </a:solidFill>
              </a:rPr>
              <a:t> </a:t>
            </a:r>
            <a:r>
              <a:rPr lang="en-US" sz="1900"/>
              <a:t> communicated thoughts and opinions to group; considered and listened to other candidates thoughts and opinions</a:t>
            </a:r>
            <a:endParaRPr sz="1900"/>
          </a:p>
          <a:p>
            <a:pPr marL="0" lvl="0" indent="0" algn="l" rtl="0">
              <a:spcBef>
                <a:spcPts val="0"/>
              </a:spcBef>
              <a:spcAft>
                <a:spcPts val="0"/>
              </a:spcAft>
              <a:buNone/>
            </a:pPr>
            <a:r>
              <a:rPr lang="en-US" sz="1900" b="1">
                <a:solidFill>
                  <a:srgbClr val="83003F"/>
                </a:solidFill>
              </a:rPr>
              <a:t>LEADERSHIP:</a:t>
            </a:r>
            <a:r>
              <a:rPr lang="en-US" sz="1900"/>
              <a:t> comfortable in a leadership role;  encouraged participation from everyone</a:t>
            </a:r>
            <a:endParaRPr sz="1900"/>
          </a:p>
        </p:txBody>
      </p:sp>
      <p:pic>
        <p:nvPicPr>
          <p:cNvPr id="478" name="Google Shape;478;p46"/>
          <p:cNvPicPr preferRelativeResize="0">
            <a:picLocks noGrp="1"/>
          </p:cNvPicPr>
          <p:nvPr>
            <p:ph type="pic" idx="2"/>
          </p:nvPr>
        </p:nvPicPr>
        <p:blipFill rotWithShape="1">
          <a:blip r:embed="rId3">
            <a:alphaModFix/>
          </a:blip>
          <a:srcRect l="7748" r="7756"/>
          <a:stretch/>
        </p:blipFill>
        <p:spPr>
          <a:xfrm>
            <a:off x="455950" y="605350"/>
            <a:ext cx="3228000" cy="3223500"/>
          </a:xfrm>
          <a:prstGeom prst="ellipse">
            <a:avLst/>
          </a:prstGeom>
          <a:noFill/>
          <a:ln w="76200" cap="flat" cmpd="sng">
            <a:solidFill>
              <a:schemeClr val="dk1"/>
            </a:solidFill>
            <a:prstDash val="solid"/>
            <a:round/>
            <a:headEnd type="none" w="sm" len="sm"/>
            <a:tailEnd type="none" w="sm" len="sm"/>
          </a:ln>
        </p:spPr>
      </p:pic>
      <p:cxnSp>
        <p:nvCxnSpPr>
          <p:cNvPr id="479" name="Google Shape;479;p46"/>
          <p:cNvCxnSpPr/>
          <p:nvPr/>
        </p:nvCxnSpPr>
        <p:spPr>
          <a:xfrm>
            <a:off x="3683950" y="3628150"/>
            <a:ext cx="1773000" cy="1278600"/>
          </a:xfrm>
          <a:prstGeom prst="straightConnector1">
            <a:avLst/>
          </a:prstGeom>
          <a:noFill/>
          <a:ln w="38100" cap="flat" cmpd="sng">
            <a:solidFill>
              <a:schemeClr val="lt1"/>
            </a:solidFill>
            <a:prstDash val="dashDot"/>
            <a:round/>
            <a:headEnd type="none" w="med" len="med"/>
            <a:tailEnd type="none" w="med" len="med"/>
          </a:ln>
        </p:spPr>
      </p:cxnSp>
      <p:cxnSp>
        <p:nvCxnSpPr>
          <p:cNvPr id="480" name="Google Shape;480;p46"/>
          <p:cNvCxnSpPr>
            <a:endCxn id="481" idx="1"/>
          </p:cNvCxnSpPr>
          <p:nvPr/>
        </p:nvCxnSpPr>
        <p:spPr>
          <a:xfrm>
            <a:off x="2872425" y="4007900"/>
            <a:ext cx="2256000" cy="2031900"/>
          </a:xfrm>
          <a:prstGeom prst="straightConnector1">
            <a:avLst/>
          </a:prstGeom>
          <a:noFill/>
          <a:ln w="38100" cap="flat" cmpd="sng">
            <a:solidFill>
              <a:schemeClr val="lt1"/>
            </a:solidFill>
            <a:prstDash val="dashDot"/>
            <a:round/>
            <a:headEnd type="none" w="med" len="med"/>
            <a:tailEnd type="none" w="med" len="med"/>
          </a:ln>
        </p:spPr>
      </p:cxnSp>
      <p:sp>
        <p:nvSpPr>
          <p:cNvPr id="482" name="Google Shape;482;p46"/>
          <p:cNvSpPr txBox="1"/>
          <p:nvPr/>
        </p:nvSpPr>
        <p:spPr>
          <a:xfrm>
            <a:off x="5569600" y="4645900"/>
            <a:ext cx="6248100" cy="5808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chemeClr val="lt1"/>
                </a:solidFill>
              </a:rPr>
              <a:t> Each group was asked to complete the same activity</a:t>
            </a:r>
            <a:endParaRPr sz="2000" dirty="0">
              <a:solidFill>
                <a:schemeClr val="lt1"/>
              </a:solidFill>
            </a:endParaRPr>
          </a:p>
        </p:txBody>
      </p:sp>
      <p:sp>
        <p:nvSpPr>
          <p:cNvPr id="481" name="Google Shape;481;p46"/>
          <p:cNvSpPr txBox="1"/>
          <p:nvPr/>
        </p:nvSpPr>
        <p:spPr>
          <a:xfrm>
            <a:off x="5128425" y="5688650"/>
            <a:ext cx="6040800" cy="7023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lt1"/>
                </a:solidFill>
              </a:rPr>
              <a:t>Required across-group teamwork and </a:t>
            </a:r>
            <a:endParaRPr sz="2000" dirty="0">
              <a:solidFill>
                <a:schemeClr val="lt1"/>
              </a:solidFill>
            </a:endParaRPr>
          </a:p>
          <a:p>
            <a:pPr marL="0" lvl="0" indent="0" algn="ctr" rtl="0">
              <a:spcBef>
                <a:spcPts val="0"/>
              </a:spcBef>
              <a:spcAft>
                <a:spcPts val="0"/>
              </a:spcAft>
              <a:buNone/>
            </a:pPr>
            <a:r>
              <a:rPr lang="en-US" sz="2000" dirty="0">
                <a:solidFill>
                  <a:schemeClr val="lt1"/>
                </a:solidFill>
              </a:rPr>
              <a:t>interactions to complete</a:t>
            </a:r>
            <a:endParaRPr sz="2000" dirty="0">
              <a:solidFill>
                <a:schemeClr val="lt1"/>
              </a:solidFill>
            </a:endParaRPr>
          </a:p>
        </p:txBody>
      </p:sp>
      <p:sp>
        <p:nvSpPr>
          <p:cNvPr id="483" name="Google Shape;483;p46"/>
          <p:cNvSpPr txBox="1"/>
          <p:nvPr/>
        </p:nvSpPr>
        <p:spPr>
          <a:xfrm>
            <a:off x="511425" y="4340475"/>
            <a:ext cx="2308500" cy="22392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solidFill>
                  <a:schemeClr val="lt1"/>
                </a:solidFill>
              </a:rPr>
              <a:t>This activity brought all groups back to one room</a:t>
            </a:r>
            <a:endParaRPr sz="2200">
              <a:solidFill>
                <a:schemeClr val="lt1"/>
              </a:solidFill>
            </a:endParaRPr>
          </a:p>
        </p:txBody>
      </p:sp>
      <p:cxnSp>
        <p:nvCxnSpPr>
          <p:cNvPr id="484" name="Google Shape;484;p46"/>
          <p:cNvCxnSpPr/>
          <p:nvPr/>
        </p:nvCxnSpPr>
        <p:spPr>
          <a:xfrm>
            <a:off x="4506350" y="1078225"/>
            <a:ext cx="7519800" cy="0"/>
          </a:xfrm>
          <a:prstGeom prst="straightConnector1">
            <a:avLst/>
          </a:prstGeom>
          <a:noFill/>
          <a:ln w="38100" cap="flat" cmpd="sng">
            <a:solidFill>
              <a:schemeClr val="lt1"/>
            </a:solidFill>
            <a:prstDash val="dash"/>
            <a:round/>
            <a:headEnd type="none" w="med" len="med"/>
            <a:tailEnd type="none" w="med" len="med"/>
          </a:ln>
        </p:spPr>
      </p:cxnSp>
      <p:sp>
        <p:nvSpPr>
          <p:cNvPr id="485" name="Google Shape;485;p46"/>
          <p:cNvSpPr txBox="1"/>
          <p:nvPr/>
        </p:nvSpPr>
        <p:spPr>
          <a:xfrm>
            <a:off x="700975" y="1552350"/>
            <a:ext cx="2613600" cy="1521600"/>
          </a:xfrm>
          <a:prstGeom prst="rect">
            <a:avLst/>
          </a:prstGeom>
          <a:noFill/>
          <a:ln>
            <a:noFill/>
          </a:ln>
          <a:effectLst>
            <a:outerShdw blurRad="50800" dist="57150" dir="8100000" algn="tr" rotWithShape="0">
              <a:srgbClr val="000000"/>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4000" b="1" i="0" u="none" strike="noStrike" cap="none" dirty="0">
                <a:solidFill>
                  <a:schemeClr val="lt1"/>
                </a:solidFill>
              </a:rPr>
              <a:t>Puzzle Challenge</a:t>
            </a:r>
            <a:endParaRPr sz="4000" b="1" i="0" u="none" strike="noStrike" cap="none"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82"/>
                                        </p:tgtEl>
                                        <p:attrNameLst>
                                          <p:attrName>style.visibility</p:attrName>
                                        </p:attrNameLst>
                                      </p:cBhvr>
                                      <p:to>
                                        <p:strVal val="visible"/>
                                      </p:to>
                                    </p:set>
                                    <p:anim calcmode="lin" valueType="num">
                                      <p:cBhvr additive="base">
                                        <p:cTn id="11" dur="500" fill="hold"/>
                                        <p:tgtEl>
                                          <p:spTgt spid="482"/>
                                        </p:tgtEl>
                                        <p:attrNameLst>
                                          <p:attrName>ppt_x</p:attrName>
                                        </p:attrNameLst>
                                      </p:cBhvr>
                                      <p:tavLst>
                                        <p:tav tm="0">
                                          <p:val>
                                            <p:strVal val="#ppt_x"/>
                                          </p:val>
                                        </p:tav>
                                        <p:tav tm="100000">
                                          <p:val>
                                            <p:strVal val="#ppt_x"/>
                                          </p:val>
                                        </p:tav>
                                      </p:tavLst>
                                    </p:anim>
                                    <p:anim calcmode="lin" valueType="num">
                                      <p:cBhvr additive="base">
                                        <p:cTn id="12" dur="500" fill="hold"/>
                                        <p:tgtEl>
                                          <p:spTgt spid="48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81"/>
                                        </p:tgtEl>
                                        <p:attrNameLst>
                                          <p:attrName>style.visibility</p:attrName>
                                        </p:attrNameLst>
                                      </p:cBhvr>
                                      <p:to>
                                        <p:strVal val="visible"/>
                                      </p:to>
                                    </p:set>
                                    <p:anim calcmode="lin" valueType="num">
                                      <p:cBhvr additive="base">
                                        <p:cTn id="17" dur="500" fill="hold"/>
                                        <p:tgtEl>
                                          <p:spTgt spid="481"/>
                                        </p:tgtEl>
                                        <p:attrNameLst>
                                          <p:attrName>ppt_x</p:attrName>
                                        </p:attrNameLst>
                                      </p:cBhvr>
                                      <p:tavLst>
                                        <p:tav tm="0">
                                          <p:val>
                                            <p:strVal val="#ppt_x"/>
                                          </p:val>
                                        </p:tav>
                                        <p:tav tm="100000">
                                          <p:val>
                                            <p:strVal val="#ppt_x"/>
                                          </p:val>
                                        </p:tav>
                                      </p:tavLst>
                                    </p:anim>
                                    <p:anim calcmode="lin" valueType="num">
                                      <p:cBhvr additive="base">
                                        <p:cTn id="18" dur="500" fill="hold"/>
                                        <p:tgtEl>
                                          <p:spTgt spid="4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p:bldP spid="482" grpId="0" animBg="1"/>
      <p:bldP spid="4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C8C8C8"/>
            </a:gs>
            <a:gs pos="100000">
              <a:srgbClr val="878787"/>
            </a:gs>
          </a:gsLst>
          <a:lin ang="5400012" scaled="0"/>
        </a:gradFill>
        <a:effectLst/>
      </p:bgPr>
    </p:bg>
    <p:spTree>
      <p:nvGrpSpPr>
        <p:cNvPr id="1" name="Shape 489"/>
        <p:cNvGrpSpPr/>
        <p:nvPr/>
      </p:nvGrpSpPr>
      <p:grpSpPr>
        <a:xfrm>
          <a:off x="0" y="0"/>
          <a:ext cx="0" cy="0"/>
          <a:chOff x="0" y="0"/>
          <a:chExt cx="0" cy="0"/>
        </a:xfrm>
      </p:grpSpPr>
      <p:pic>
        <p:nvPicPr>
          <p:cNvPr id="490" name="Google Shape;490;p47"/>
          <p:cNvPicPr preferRelativeResize="0"/>
          <p:nvPr/>
        </p:nvPicPr>
        <p:blipFill>
          <a:blip r:embed="rId3">
            <a:alphaModFix/>
          </a:blip>
          <a:stretch>
            <a:fillRect/>
          </a:stretch>
        </p:blipFill>
        <p:spPr>
          <a:xfrm>
            <a:off x="741992" y="1323367"/>
            <a:ext cx="6573208" cy="4954108"/>
          </a:xfrm>
          <a:prstGeom prst="rect">
            <a:avLst/>
          </a:prstGeom>
          <a:noFill/>
          <a:ln>
            <a:noFill/>
          </a:ln>
        </p:spPr>
      </p:pic>
      <p:sp>
        <p:nvSpPr>
          <p:cNvPr id="491" name="Google Shape;491;p47"/>
          <p:cNvSpPr txBox="1">
            <a:spLocks noGrp="1"/>
          </p:cNvSpPr>
          <p:nvPr>
            <p:ph type="body" idx="2"/>
          </p:nvPr>
        </p:nvSpPr>
        <p:spPr>
          <a:xfrm>
            <a:off x="7604150" y="955475"/>
            <a:ext cx="4482600" cy="5322000"/>
          </a:xfrm>
          <a:prstGeom prst="rect">
            <a:avLst/>
          </a:prstGeom>
          <a:ln w="38100" cap="flat" cmpd="sng">
            <a:solidFill>
              <a:schemeClr val="dk1"/>
            </a:solidFill>
            <a:prstDash val="lgDash"/>
            <a:round/>
            <a:headEnd type="none" w="sm" len="sm"/>
            <a:tailEnd type="none" w="sm" len="sm"/>
          </a:ln>
        </p:spPr>
        <p:txBody>
          <a:bodyPr spcFirstLastPara="1" wrap="square" lIns="91425" tIns="45700" rIns="91425" bIns="45700" anchor="ctr" anchorCtr="0">
            <a:noAutofit/>
          </a:bodyPr>
          <a:lstStyle/>
          <a:p>
            <a:pPr marL="457200" lvl="0" indent="-330200" algn="l" rtl="0">
              <a:spcBef>
                <a:spcPts val="0"/>
              </a:spcBef>
              <a:spcAft>
                <a:spcPts val="0"/>
              </a:spcAft>
              <a:buClr>
                <a:schemeClr val="lt1"/>
              </a:buClr>
              <a:buSzPts val="1600"/>
              <a:buChar char="❏"/>
            </a:pPr>
            <a:r>
              <a:rPr lang="en-US" sz="1600" b="1" dirty="0">
                <a:solidFill>
                  <a:srgbClr val="000000"/>
                </a:solidFill>
                <a:latin typeface="Arial"/>
                <a:ea typeface="Arial"/>
                <a:cs typeface="Arial"/>
                <a:sym typeface="Arial"/>
              </a:rPr>
              <a:t>Initial ranking made same day - directly after event</a:t>
            </a:r>
            <a:endParaRPr sz="1600" b="1" dirty="0">
              <a:solidFill>
                <a:srgbClr val="000000"/>
              </a:solidFill>
              <a:latin typeface="Arial"/>
              <a:ea typeface="Arial"/>
              <a:cs typeface="Arial"/>
              <a:sym typeface="Arial"/>
            </a:endParaRPr>
          </a:p>
          <a:p>
            <a:pPr marL="457200" lvl="0" indent="-330200" algn="l" rtl="0">
              <a:spcBef>
                <a:spcPts val="0"/>
              </a:spcBef>
              <a:spcAft>
                <a:spcPts val="0"/>
              </a:spcAft>
              <a:buClr>
                <a:schemeClr val="lt1"/>
              </a:buClr>
              <a:buSzPts val="1600"/>
              <a:buChar char="❏"/>
            </a:pPr>
            <a:r>
              <a:rPr lang="en-US" sz="1600" b="1" dirty="0">
                <a:solidFill>
                  <a:srgbClr val="000000"/>
                </a:solidFill>
                <a:latin typeface="Arial"/>
                <a:ea typeface="Arial"/>
                <a:cs typeface="Arial"/>
                <a:sym typeface="Arial"/>
              </a:rPr>
              <a:t>Combined all scores for </a:t>
            </a:r>
            <a:r>
              <a:rPr lang="en-US" sz="1600" b="1" dirty="0" smtClean="0">
                <a:solidFill>
                  <a:srgbClr val="000000"/>
                </a:solidFill>
                <a:latin typeface="Arial"/>
                <a:ea typeface="Arial"/>
                <a:cs typeface="Arial"/>
                <a:sym typeface="Arial"/>
              </a:rPr>
              <a:t>each candidate</a:t>
            </a:r>
            <a:endParaRPr sz="1600" b="1" dirty="0">
              <a:solidFill>
                <a:srgbClr val="000000"/>
              </a:solidFill>
              <a:latin typeface="Arial"/>
              <a:ea typeface="Arial"/>
              <a:cs typeface="Arial"/>
              <a:sym typeface="Arial"/>
            </a:endParaRPr>
          </a:p>
          <a:p>
            <a:pPr marL="457200" lvl="0" indent="-330200" algn="l" rtl="0">
              <a:spcBef>
                <a:spcPts val="0"/>
              </a:spcBef>
              <a:spcAft>
                <a:spcPts val="0"/>
              </a:spcAft>
              <a:buClr>
                <a:schemeClr val="lt1"/>
              </a:buClr>
              <a:buSzPts val="1600"/>
              <a:buChar char="❏"/>
            </a:pPr>
            <a:r>
              <a:rPr lang="en-US" sz="1600" b="1" dirty="0">
                <a:solidFill>
                  <a:srgbClr val="000000"/>
                </a:solidFill>
                <a:latin typeface="Arial"/>
                <a:ea typeface="Arial"/>
                <a:cs typeface="Arial"/>
                <a:sym typeface="Arial"/>
              </a:rPr>
              <a:t>Indicated which positions candidate applied for and rank ordered within</a:t>
            </a:r>
            <a:endParaRPr sz="1600" b="1" dirty="0">
              <a:solidFill>
                <a:srgbClr val="000000"/>
              </a:solidFill>
              <a:latin typeface="Arial"/>
              <a:ea typeface="Arial"/>
              <a:cs typeface="Arial"/>
              <a:sym typeface="Arial"/>
            </a:endParaRPr>
          </a:p>
          <a:p>
            <a:pPr marL="457200" lvl="0" indent="-330200" algn="l" rtl="0">
              <a:spcBef>
                <a:spcPts val="0"/>
              </a:spcBef>
              <a:spcAft>
                <a:spcPts val="0"/>
              </a:spcAft>
              <a:buClr>
                <a:schemeClr val="lt1"/>
              </a:buClr>
              <a:buSzPts val="1600"/>
              <a:buChar char="❏"/>
            </a:pPr>
            <a:r>
              <a:rPr lang="en-US" sz="1600" b="1" dirty="0">
                <a:solidFill>
                  <a:srgbClr val="000000"/>
                </a:solidFill>
                <a:latin typeface="Arial"/>
                <a:ea typeface="Arial"/>
                <a:cs typeface="Arial"/>
                <a:sym typeface="Arial"/>
              </a:rPr>
              <a:t>Opportunity for additional information to be shared based on personal experience with the candidate which could affect rank order</a:t>
            </a:r>
            <a:endParaRPr sz="1600" b="1" dirty="0">
              <a:solidFill>
                <a:srgbClr val="000000"/>
              </a:solidFill>
              <a:latin typeface="Arial"/>
              <a:ea typeface="Arial"/>
              <a:cs typeface="Arial"/>
              <a:sym typeface="Arial"/>
            </a:endParaRPr>
          </a:p>
          <a:p>
            <a:pPr marL="457200" lvl="0" indent="-330200" algn="l" rtl="0">
              <a:spcBef>
                <a:spcPts val="0"/>
              </a:spcBef>
              <a:spcAft>
                <a:spcPts val="0"/>
              </a:spcAft>
              <a:buClr>
                <a:schemeClr val="lt1"/>
              </a:buClr>
              <a:buSzPts val="1600"/>
              <a:buChar char="❏"/>
            </a:pPr>
            <a:r>
              <a:rPr lang="en-US" sz="1600" b="1" dirty="0">
                <a:solidFill>
                  <a:srgbClr val="000000"/>
                </a:solidFill>
                <a:latin typeface="Arial"/>
                <a:ea typeface="Arial"/>
                <a:cs typeface="Arial"/>
                <a:sym typeface="Arial"/>
              </a:rPr>
              <a:t>Reviewed written responses the following week and changed ranking if necessary</a:t>
            </a:r>
            <a:endParaRPr sz="1600" b="1" dirty="0">
              <a:solidFill>
                <a:srgbClr val="000000"/>
              </a:solidFill>
              <a:latin typeface="Arial"/>
              <a:ea typeface="Arial"/>
              <a:cs typeface="Arial"/>
              <a:sym typeface="Arial"/>
            </a:endParaRPr>
          </a:p>
        </p:txBody>
      </p:sp>
      <p:pic>
        <p:nvPicPr>
          <p:cNvPr id="492" name="Google Shape;492;p47" descr="pasted-image.pdf"/>
          <p:cNvPicPr preferRelativeResize="0"/>
          <p:nvPr/>
        </p:nvPicPr>
        <p:blipFill rotWithShape="1">
          <a:blip r:embed="rId4">
            <a:alphaModFix/>
          </a:blip>
          <a:srcRect/>
          <a:stretch/>
        </p:blipFill>
        <p:spPr>
          <a:xfrm>
            <a:off x="472395" y="787927"/>
            <a:ext cx="665307" cy="564946"/>
          </a:xfrm>
          <a:prstGeom prst="rect">
            <a:avLst/>
          </a:prstGeom>
          <a:noFill/>
          <a:ln>
            <a:noFill/>
          </a:ln>
        </p:spPr>
      </p:pic>
      <p:sp>
        <p:nvSpPr>
          <p:cNvPr id="494" name="Google Shape;494;p47"/>
          <p:cNvSpPr/>
          <p:nvPr/>
        </p:nvSpPr>
        <p:spPr>
          <a:xfrm>
            <a:off x="9869700" y="6387900"/>
            <a:ext cx="1962900" cy="470100"/>
          </a:xfrm>
          <a:prstGeom prst="rect">
            <a:avLst/>
          </a:prstGeom>
          <a:solidFill>
            <a:srgbClr val="89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7"/>
          <p:cNvSpPr/>
          <p:nvPr/>
        </p:nvSpPr>
        <p:spPr>
          <a:xfrm>
            <a:off x="472399" y="228450"/>
            <a:ext cx="8331115" cy="727025"/>
          </a:xfrm>
          <a:prstGeom prst="rect">
            <a:avLst/>
          </a:prstGeom>
        </p:spPr>
        <p:txBody>
          <a:bodyPr>
            <a:prstTxWarp prst="textPlain">
              <a:avLst/>
            </a:prstTxWarp>
          </a:bodyPr>
          <a:lstStyle/>
          <a:p>
            <a:pPr lvl="0" algn="ctr"/>
            <a:r>
              <a:rPr b="0" i="0">
                <a:ln w="9525" cap="flat" cmpd="sng">
                  <a:solidFill>
                    <a:schemeClr val="accent2"/>
                  </a:solidFill>
                  <a:prstDash val="solid"/>
                  <a:round/>
                  <a:headEnd type="none" w="sm" len="sm"/>
                  <a:tailEnd type="none" w="sm" len="sm"/>
                </a:ln>
                <a:solidFill>
                  <a:schemeClr val="accent2"/>
                </a:solidFill>
                <a:latin typeface="Arial"/>
              </a:rPr>
              <a:t>Deliberation &amp; Selection Process</a:t>
            </a:r>
          </a:p>
        </p:txBody>
      </p:sp>
      <p:sp>
        <p:nvSpPr>
          <p:cNvPr id="496" name="Google Shape;496;p47"/>
          <p:cNvSpPr/>
          <p:nvPr/>
        </p:nvSpPr>
        <p:spPr>
          <a:xfrm>
            <a:off x="691150" y="5919800"/>
            <a:ext cx="5529300" cy="564900"/>
          </a:xfrm>
          <a:prstGeom prst="righ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a:effectLst>
            <a:outerShdw blurRad="57150" dist="152400" dir="76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anim calcmode="lin" valueType="num">
                                      <p:cBhvr additive="base">
                                        <p:cTn id="7" dur="500" fill="hold"/>
                                        <p:tgtEl>
                                          <p:spTgt spid="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
                                            <p:txEl>
                                              <p:pRg st="1" end="1"/>
                                            </p:txEl>
                                          </p:spTgt>
                                        </p:tgtEl>
                                        <p:attrNameLst>
                                          <p:attrName>style.visibility</p:attrName>
                                        </p:attrNameLst>
                                      </p:cBhvr>
                                      <p:to>
                                        <p:strVal val="visible"/>
                                      </p:to>
                                    </p:set>
                                    <p:anim calcmode="lin" valueType="num">
                                      <p:cBhvr additive="base">
                                        <p:cTn id="13" dur="500" fill="hold"/>
                                        <p:tgtEl>
                                          <p:spTgt spid="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1">
                                            <p:txEl>
                                              <p:pRg st="2" end="2"/>
                                            </p:txEl>
                                          </p:spTgt>
                                        </p:tgtEl>
                                        <p:attrNameLst>
                                          <p:attrName>style.visibility</p:attrName>
                                        </p:attrNameLst>
                                      </p:cBhvr>
                                      <p:to>
                                        <p:strVal val="visible"/>
                                      </p:to>
                                    </p:set>
                                    <p:anim calcmode="lin" valueType="num">
                                      <p:cBhvr additive="base">
                                        <p:cTn id="19" dur="500" fill="hold"/>
                                        <p:tgtEl>
                                          <p:spTgt spid="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91">
                                            <p:txEl>
                                              <p:pRg st="3" end="3"/>
                                            </p:txEl>
                                          </p:spTgt>
                                        </p:tgtEl>
                                        <p:attrNameLst>
                                          <p:attrName>style.visibility</p:attrName>
                                        </p:attrNameLst>
                                      </p:cBhvr>
                                      <p:to>
                                        <p:strVal val="visible"/>
                                      </p:to>
                                    </p:set>
                                    <p:anim calcmode="lin" valueType="num">
                                      <p:cBhvr additive="base">
                                        <p:cTn id="25" dur="500" fill="hold"/>
                                        <p:tgtEl>
                                          <p:spTgt spid="4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91">
                                            <p:txEl>
                                              <p:pRg st="4" end="4"/>
                                            </p:txEl>
                                          </p:spTgt>
                                        </p:tgtEl>
                                        <p:attrNameLst>
                                          <p:attrName>style.visibility</p:attrName>
                                        </p:attrNameLst>
                                      </p:cBhvr>
                                      <p:to>
                                        <p:strVal val="visible"/>
                                      </p:to>
                                    </p:set>
                                    <p:anim calcmode="lin" valueType="num">
                                      <p:cBhvr additive="base">
                                        <p:cTn id="31" dur="500" fill="hold"/>
                                        <p:tgtEl>
                                          <p:spTgt spid="4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1" descr="VT-grid-02.png"/>
          <p:cNvPicPr preferRelativeResize="0"/>
          <p:nvPr/>
        </p:nvPicPr>
        <p:blipFill rotWithShape="1">
          <a:blip r:embed="rId3">
            <a:alphaModFix amt="25000"/>
          </a:blip>
          <a:srcRect/>
          <a:stretch/>
        </p:blipFill>
        <p:spPr>
          <a:xfrm>
            <a:off x="35275" y="0"/>
            <a:ext cx="12192000" cy="7130892"/>
          </a:xfrm>
          <a:prstGeom prst="rect">
            <a:avLst/>
          </a:prstGeom>
          <a:solidFill>
            <a:schemeClr val="accent1"/>
          </a:solidFill>
          <a:ln>
            <a:noFill/>
          </a:ln>
        </p:spPr>
      </p:pic>
      <p:sp>
        <p:nvSpPr>
          <p:cNvPr id="244" name="Google Shape;244;p31"/>
          <p:cNvSpPr/>
          <p:nvPr/>
        </p:nvSpPr>
        <p:spPr>
          <a:xfrm>
            <a:off x="1476175" y="753450"/>
            <a:ext cx="9310200" cy="897000"/>
          </a:xfrm>
          <a:prstGeom prst="rect">
            <a:avLst/>
          </a:prstGeom>
          <a:solidFill>
            <a:schemeClr val="accent2"/>
          </a:solidFill>
          <a:ln>
            <a:noFill/>
          </a:ln>
        </p:spPr>
        <p:txBody>
          <a:bodyPr spcFirstLastPara="1" wrap="square" lIns="45700" tIns="45700" rIns="45700" bIns="45700" anchor="b" anchorCtr="0">
            <a:noAutofit/>
          </a:bodyPr>
          <a:lstStyle/>
          <a:p>
            <a:pPr marL="0" marR="0" lvl="0" indent="0" algn="ctr" rtl="0">
              <a:lnSpc>
                <a:spcPct val="90000"/>
              </a:lnSpc>
              <a:spcBef>
                <a:spcPts val="0"/>
              </a:spcBef>
              <a:spcAft>
                <a:spcPts val="0"/>
              </a:spcAft>
              <a:buClr>
                <a:schemeClr val="dk1"/>
              </a:buClr>
              <a:buSzPts val="5400"/>
              <a:buFont typeface="Arial"/>
              <a:buNone/>
            </a:pPr>
            <a:r>
              <a:rPr lang="en-US" sz="5400" b="1" dirty="0" smtClean="0">
                <a:solidFill>
                  <a:schemeClr val="dk1"/>
                </a:solidFill>
              </a:rPr>
              <a:t>From a Student Perspective</a:t>
            </a:r>
            <a:endParaRPr sz="5400" b="1" i="0" strike="noStrike" cap="none" dirty="0">
              <a:solidFill>
                <a:schemeClr val="dk1"/>
              </a:solidFill>
            </a:endParaRPr>
          </a:p>
        </p:txBody>
      </p:sp>
      <p:cxnSp>
        <p:nvCxnSpPr>
          <p:cNvPr id="245" name="Google Shape;245;p31"/>
          <p:cNvCxnSpPr/>
          <p:nvPr/>
        </p:nvCxnSpPr>
        <p:spPr>
          <a:xfrm rot="10800000" flipH="1">
            <a:off x="665225" y="294558"/>
            <a:ext cx="1362000" cy="1547100"/>
          </a:xfrm>
          <a:prstGeom prst="straightConnector1">
            <a:avLst/>
          </a:prstGeom>
          <a:noFill/>
          <a:ln w="114300" cap="flat" cmpd="sng">
            <a:solidFill>
              <a:schemeClr val="lt1"/>
            </a:solidFill>
            <a:prstDash val="solid"/>
            <a:miter lim="800000"/>
            <a:headEnd type="none" w="sm" len="sm"/>
            <a:tailEnd type="none" w="sm" len="sm"/>
          </a:ln>
        </p:spPr>
      </p:cxnSp>
      <p:sp>
        <p:nvSpPr>
          <p:cNvPr id="2" name="TextBox 1"/>
          <p:cNvSpPr txBox="1"/>
          <p:nvPr/>
        </p:nvSpPr>
        <p:spPr>
          <a:xfrm>
            <a:off x="548058" y="2300550"/>
            <a:ext cx="5252667" cy="4098558"/>
          </a:xfrm>
          <a:prstGeom prst="rect">
            <a:avLst/>
          </a:prstGeom>
          <a:noFill/>
        </p:spPr>
        <p:txBody>
          <a:bodyPr wrap="square" rtlCol="0">
            <a:spAutoFit/>
          </a:bodyPr>
          <a:lstStyle/>
          <a:p>
            <a:pPr lvl="0" algn="ctr">
              <a:spcBef>
                <a:spcPts val="1000"/>
              </a:spcBef>
            </a:pPr>
            <a:r>
              <a:rPr lang="en-US" sz="2800" b="1" u="sng" dirty="0">
                <a:solidFill>
                  <a:schemeClr val="accent2"/>
                </a:solidFill>
              </a:rPr>
              <a:t>Traditional Interview</a:t>
            </a:r>
          </a:p>
          <a:p>
            <a:pPr marL="457200" lvl="0" indent="-406400">
              <a:spcBef>
                <a:spcPts val="1000"/>
              </a:spcBef>
              <a:buSzPts val="2800"/>
              <a:buChar char="•"/>
            </a:pPr>
            <a:r>
              <a:rPr lang="en-US" sz="2800" dirty="0">
                <a:solidFill>
                  <a:schemeClr val="bg1"/>
                </a:solidFill>
              </a:rPr>
              <a:t>Formal</a:t>
            </a:r>
          </a:p>
          <a:p>
            <a:pPr marL="457200" lvl="0" indent="-406400">
              <a:buSzPts val="2800"/>
              <a:buChar char="•"/>
            </a:pPr>
            <a:r>
              <a:rPr lang="en-US" sz="2800" dirty="0" smtClean="0">
                <a:solidFill>
                  <a:schemeClr val="bg1"/>
                </a:solidFill>
              </a:rPr>
              <a:t>One/two on-one</a:t>
            </a:r>
            <a:endParaRPr lang="en-US" sz="2800" dirty="0">
              <a:solidFill>
                <a:schemeClr val="bg1"/>
              </a:solidFill>
            </a:endParaRPr>
          </a:p>
          <a:p>
            <a:pPr marL="457200" lvl="0" indent="-406400">
              <a:buSzPts val="2800"/>
              <a:buChar char="•"/>
            </a:pPr>
            <a:r>
              <a:rPr lang="en-US" sz="2800" dirty="0">
                <a:solidFill>
                  <a:schemeClr val="bg1"/>
                </a:solidFill>
              </a:rPr>
              <a:t>More focused on individual and their ability to talk about themselves</a:t>
            </a:r>
          </a:p>
          <a:p>
            <a:pPr marL="457200" lvl="0" indent="-406400">
              <a:buSzPts val="2800"/>
              <a:buChar char="•"/>
            </a:pPr>
            <a:r>
              <a:rPr lang="en-US" sz="2800" dirty="0">
                <a:solidFill>
                  <a:schemeClr val="bg1"/>
                </a:solidFill>
              </a:rPr>
              <a:t>Based off articulation</a:t>
            </a:r>
          </a:p>
          <a:p>
            <a:pPr marL="457200" lvl="0" indent="-406400">
              <a:buSzPts val="2800"/>
              <a:buFont typeface="Arial"/>
              <a:buChar char="•"/>
            </a:pPr>
            <a:r>
              <a:rPr lang="en-US" sz="2800" dirty="0">
                <a:solidFill>
                  <a:schemeClr val="bg1"/>
                </a:solidFill>
              </a:rPr>
              <a:t>Resume required</a:t>
            </a:r>
          </a:p>
          <a:p>
            <a:endParaRPr lang="en-US" sz="2800" dirty="0"/>
          </a:p>
        </p:txBody>
      </p:sp>
      <p:sp>
        <p:nvSpPr>
          <p:cNvPr id="3" name="TextBox 2"/>
          <p:cNvSpPr txBox="1"/>
          <p:nvPr/>
        </p:nvSpPr>
        <p:spPr>
          <a:xfrm>
            <a:off x="6313508" y="1772040"/>
            <a:ext cx="5264567" cy="5416868"/>
          </a:xfrm>
          <a:prstGeom prst="rect">
            <a:avLst/>
          </a:prstGeom>
          <a:noFill/>
        </p:spPr>
        <p:txBody>
          <a:bodyPr wrap="square" rtlCol="0">
            <a:spAutoFit/>
          </a:bodyPr>
          <a:lstStyle/>
          <a:p>
            <a:pPr lvl="0" algn="ctr">
              <a:spcBef>
                <a:spcPts val="1000"/>
              </a:spcBef>
            </a:pPr>
            <a:r>
              <a:rPr lang="en-US" sz="2800" dirty="0" smtClean="0">
                <a:solidFill>
                  <a:schemeClr val="dk1"/>
                </a:solidFill>
              </a:rPr>
              <a:t>l</a:t>
            </a:r>
            <a:r>
              <a:rPr lang="en-US" sz="2800" b="1" u="sng" dirty="0" smtClean="0">
                <a:solidFill>
                  <a:schemeClr val="accent2"/>
                </a:solidFill>
              </a:rPr>
              <a:t>Group Interview</a:t>
            </a:r>
          </a:p>
          <a:p>
            <a:pPr marL="457200" indent="-457200">
              <a:spcBef>
                <a:spcPts val="1000"/>
              </a:spcBef>
              <a:buFont typeface="Arial" panose="020B0604020202020204" pitchFamily="34" charset="0"/>
              <a:buChar char="•"/>
            </a:pPr>
            <a:r>
              <a:rPr lang="en-US" sz="2800" dirty="0" smtClean="0">
                <a:solidFill>
                  <a:schemeClr val="bg1"/>
                </a:solidFill>
              </a:rPr>
              <a:t>Informal</a:t>
            </a:r>
            <a:r>
              <a:rPr lang="en-US" sz="2800" dirty="0" smtClean="0">
                <a:solidFill>
                  <a:schemeClr val="dk1"/>
                </a:solidFill>
              </a:rPr>
              <a:t>Inforl</a:t>
            </a:r>
            <a:endParaRPr lang="en-US" sz="2800" dirty="0">
              <a:solidFill>
                <a:schemeClr val="dk1"/>
              </a:solidFill>
            </a:endParaRPr>
          </a:p>
          <a:p>
            <a:pPr marL="457200" lvl="0" indent="-457200">
              <a:buFont typeface="Arial" panose="020B0604020202020204" pitchFamily="34" charset="0"/>
              <a:buChar char="•"/>
            </a:pPr>
            <a:r>
              <a:rPr lang="en-US" sz="2800" dirty="0" smtClean="0">
                <a:solidFill>
                  <a:schemeClr val="bg1"/>
                </a:solidFill>
              </a:rPr>
              <a:t>5-6 others to play off of/interact with</a:t>
            </a:r>
          </a:p>
          <a:p>
            <a:pPr marL="457200" lvl="0" indent="-457200">
              <a:buFont typeface="Arial" panose="020B0604020202020204" pitchFamily="34" charset="0"/>
              <a:buChar char="•"/>
            </a:pPr>
            <a:r>
              <a:rPr lang="en-US" sz="2800" dirty="0" smtClean="0">
                <a:solidFill>
                  <a:schemeClr val="bg1"/>
                </a:solidFill>
              </a:rPr>
              <a:t>Focused </a:t>
            </a:r>
            <a:r>
              <a:rPr lang="en-US" sz="2800" dirty="0">
                <a:solidFill>
                  <a:schemeClr val="bg1"/>
                </a:solidFill>
              </a:rPr>
              <a:t>on interpersonal interactions and teamwork </a:t>
            </a:r>
            <a:r>
              <a:rPr lang="en-US" sz="2800" dirty="0" smtClean="0">
                <a:solidFill>
                  <a:schemeClr val="bg1"/>
                </a:solidFill>
              </a:rPr>
              <a:t>abilities</a:t>
            </a:r>
          </a:p>
          <a:p>
            <a:pPr marL="457200" lvl="0" indent="-457200">
              <a:buFont typeface="Arial" panose="020B0604020202020204" pitchFamily="34" charset="0"/>
              <a:buChar char="•"/>
            </a:pPr>
            <a:r>
              <a:rPr lang="en-US" sz="2800" dirty="0" smtClean="0">
                <a:solidFill>
                  <a:schemeClr val="bg1"/>
                </a:solidFill>
              </a:rPr>
              <a:t>Space </a:t>
            </a:r>
            <a:r>
              <a:rPr lang="en-US" sz="2800" dirty="0">
                <a:solidFill>
                  <a:schemeClr val="bg1"/>
                </a:solidFill>
              </a:rPr>
              <a:t>to showcase people skills and leadership </a:t>
            </a:r>
            <a:r>
              <a:rPr lang="en-US" sz="2800" dirty="0" smtClean="0">
                <a:solidFill>
                  <a:schemeClr val="bg1"/>
                </a:solidFill>
              </a:rPr>
              <a:t>skills</a:t>
            </a:r>
          </a:p>
          <a:p>
            <a:pPr marL="457200" lvl="0" indent="-457200">
              <a:buFont typeface="Arial" panose="020B0604020202020204" pitchFamily="34" charset="0"/>
              <a:buChar char="•"/>
            </a:pPr>
            <a:r>
              <a:rPr lang="en-US" sz="2800" dirty="0" smtClean="0">
                <a:solidFill>
                  <a:schemeClr val="bg1"/>
                </a:solidFill>
              </a:rPr>
              <a:t>Based </a:t>
            </a:r>
            <a:r>
              <a:rPr lang="en-US" sz="2800" dirty="0">
                <a:solidFill>
                  <a:schemeClr val="bg1"/>
                </a:solidFill>
              </a:rPr>
              <a:t>off </a:t>
            </a:r>
            <a:r>
              <a:rPr lang="en-US" sz="2800" dirty="0" smtClean="0">
                <a:solidFill>
                  <a:schemeClr val="bg1"/>
                </a:solidFill>
              </a:rPr>
              <a:t>actions</a:t>
            </a:r>
          </a:p>
          <a:p>
            <a:pPr marL="457200" lvl="0" indent="-457200">
              <a:buFont typeface="Arial" panose="020B0604020202020204" pitchFamily="34" charset="0"/>
              <a:buChar char="•"/>
            </a:pPr>
            <a:r>
              <a:rPr lang="en-US" sz="2800" dirty="0" smtClean="0">
                <a:solidFill>
                  <a:schemeClr val="bg1"/>
                </a:solidFill>
              </a:rPr>
              <a:t>Resume </a:t>
            </a:r>
            <a:r>
              <a:rPr lang="en-US" sz="2800" dirty="0">
                <a:solidFill>
                  <a:schemeClr val="bg1"/>
                </a:solidFill>
              </a:rPr>
              <a:t>not required</a:t>
            </a:r>
          </a:p>
          <a:p>
            <a:endParaRPr lang="en-US" sz="2800" dirty="0">
              <a:solidFill>
                <a:schemeClr val="bg1"/>
              </a:solidFill>
            </a:endParaRPr>
          </a:p>
        </p:txBody>
      </p:sp>
    </p:spTree>
    <p:extLst>
      <p:ext uri="{BB962C8B-B14F-4D97-AF65-F5344CB8AC3E}">
        <p14:creationId xmlns:p14="http://schemas.microsoft.com/office/powerpoint/2010/main" val="217983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7"/>
        <p:cNvGrpSpPr/>
        <p:nvPr/>
      </p:nvGrpSpPr>
      <p:grpSpPr>
        <a:xfrm>
          <a:off x="0" y="0"/>
          <a:ext cx="0" cy="0"/>
          <a:chOff x="0" y="0"/>
          <a:chExt cx="0" cy="0"/>
        </a:xfrm>
      </p:grpSpPr>
      <p:sp>
        <p:nvSpPr>
          <p:cNvPr id="508" name="Google Shape;508;p49"/>
          <p:cNvSpPr>
            <a:spLocks noGrp="1"/>
          </p:cNvSpPr>
          <p:nvPr>
            <p:ph type="pic" idx="2"/>
          </p:nvPr>
        </p:nvSpPr>
        <p:spPr>
          <a:xfrm>
            <a:off x="1462217" y="866274"/>
            <a:ext cx="9889724" cy="5085347"/>
          </a:xfrm>
          <a:prstGeom prst="rect">
            <a:avLst/>
          </a:prstGeom>
          <a:solidFill>
            <a:schemeClr val="lt1"/>
          </a:solidFill>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100"/>
              <a:buFont typeface="Arial"/>
              <a:buNone/>
            </a:pPr>
            <a:r>
              <a:rPr lang="en-US" sz="3600" b="1" u="sng" dirty="0">
                <a:solidFill>
                  <a:srgbClr val="000000"/>
                </a:solidFill>
                <a:latin typeface="Arial"/>
                <a:ea typeface="Arial"/>
                <a:cs typeface="Arial"/>
                <a:sym typeface="Arial"/>
              </a:rPr>
              <a:t>What We Learned for 2019:</a:t>
            </a:r>
            <a:endParaRPr sz="3600" b="1" u="sng" dirty="0">
              <a:solidFill>
                <a:srgbClr val="000000"/>
              </a:solidFill>
              <a:latin typeface="Arial"/>
              <a:ea typeface="Arial"/>
              <a:cs typeface="Arial"/>
              <a:sym typeface="Arial"/>
            </a:endParaRPr>
          </a:p>
          <a:p>
            <a:pPr marL="457200" lvl="0" indent="-387350" algn="l" rtl="0">
              <a:lnSpc>
                <a:spcPct val="100000"/>
              </a:lnSpc>
              <a:spcBef>
                <a:spcPts val="0"/>
              </a:spcBef>
              <a:spcAft>
                <a:spcPts val="0"/>
              </a:spcAft>
              <a:buClr>
                <a:schemeClr val="dk1"/>
              </a:buClr>
              <a:buSzPts val="2500"/>
              <a:buChar char="❏"/>
            </a:pPr>
            <a:r>
              <a:rPr lang="en-US" sz="2700" b="1" dirty="0">
                <a:solidFill>
                  <a:schemeClr val="dk1"/>
                </a:solidFill>
                <a:latin typeface="Arial"/>
                <a:ea typeface="Arial"/>
                <a:cs typeface="Arial"/>
                <a:sym typeface="Arial"/>
              </a:rPr>
              <a:t>FOR RECRUITMENT EVENT</a:t>
            </a:r>
            <a:endParaRPr sz="2700" b="1" dirty="0">
              <a:solidFill>
                <a:schemeClr val="dk1"/>
              </a:solidFill>
              <a:latin typeface="Arial"/>
              <a:ea typeface="Arial"/>
              <a:cs typeface="Arial"/>
              <a:sym typeface="Arial"/>
            </a:endParaRPr>
          </a:p>
          <a:p>
            <a:pPr marL="457200" lvl="0" indent="-387350" algn="l" rtl="0">
              <a:lnSpc>
                <a:spcPct val="115000"/>
              </a:lnSpc>
              <a:spcBef>
                <a:spcPts val="0"/>
              </a:spcBef>
              <a:spcAft>
                <a:spcPts val="0"/>
              </a:spcAft>
              <a:buClr>
                <a:schemeClr val="accent2"/>
              </a:buClr>
              <a:buSzPts val="2500"/>
              <a:buChar char="-"/>
            </a:pPr>
            <a:r>
              <a:rPr lang="en-US" sz="2500" b="1" dirty="0" smtClean="0">
                <a:solidFill>
                  <a:schemeClr val="accent2"/>
                </a:solidFill>
                <a:latin typeface="Arial"/>
                <a:ea typeface="Arial"/>
                <a:cs typeface="Arial"/>
                <a:sym typeface="Arial"/>
              </a:rPr>
              <a:t>The Space</a:t>
            </a:r>
          </a:p>
          <a:p>
            <a:pPr marL="457200" lvl="0" indent="-387350" algn="l" rtl="0">
              <a:lnSpc>
                <a:spcPct val="115000"/>
              </a:lnSpc>
              <a:spcBef>
                <a:spcPts val="0"/>
              </a:spcBef>
              <a:spcAft>
                <a:spcPts val="0"/>
              </a:spcAft>
              <a:buClr>
                <a:schemeClr val="accent2"/>
              </a:buClr>
              <a:buSzPts val="2500"/>
              <a:buChar char="-"/>
            </a:pPr>
            <a:endParaRPr lang="en-US" sz="2500" b="1" dirty="0" smtClean="0">
              <a:solidFill>
                <a:schemeClr val="accent2"/>
              </a:solidFill>
              <a:latin typeface="Arial"/>
              <a:ea typeface="Arial"/>
              <a:cs typeface="Arial"/>
              <a:sym typeface="Arial"/>
            </a:endParaRPr>
          </a:p>
          <a:p>
            <a:pPr marL="457200" lvl="0" indent="-387350" algn="l" rtl="0">
              <a:lnSpc>
                <a:spcPct val="115000"/>
              </a:lnSpc>
              <a:spcBef>
                <a:spcPts val="0"/>
              </a:spcBef>
              <a:spcAft>
                <a:spcPts val="0"/>
              </a:spcAft>
              <a:buClr>
                <a:schemeClr val="accent2"/>
              </a:buClr>
              <a:buSzPts val="2500"/>
              <a:buChar char="-"/>
            </a:pPr>
            <a:r>
              <a:rPr lang="en-US" sz="2500" b="1" dirty="0" smtClean="0">
                <a:solidFill>
                  <a:schemeClr val="accent2"/>
                </a:solidFill>
                <a:latin typeface="Arial"/>
                <a:ea typeface="Arial"/>
                <a:cs typeface="Arial"/>
                <a:sym typeface="Arial"/>
              </a:rPr>
              <a:t>Divided </a:t>
            </a:r>
            <a:r>
              <a:rPr lang="en-US" sz="2500" b="1" dirty="0">
                <a:solidFill>
                  <a:schemeClr val="accent2"/>
                </a:solidFill>
                <a:latin typeface="Arial"/>
                <a:ea typeface="Arial"/>
                <a:cs typeface="Arial"/>
                <a:sym typeface="Arial"/>
              </a:rPr>
              <a:t>up instructors &amp; peer mentors into topic areas and had students rotate around the room to get </a:t>
            </a:r>
            <a:r>
              <a:rPr lang="en-US" sz="2500" b="1" dirty="0" smtClean="0">
                <a:solidFill>
                  <a:schemeClr val="accent2"/>
                </a:solidFill>
                <a:latin typeface="Arial"/>
                <a:ea typeface="Arial"/>
                <a:cs typeface="Arial"/>
                <a:sym typeface="Arial"/>
              </a:rPr>
              <a:t>information</a:t>
            </a:r>
            <a:endParaRPr sz="2500" b="1" dirty="0">
              <a:solidFill>
                <a:schemeClr val="accent2"/>
              </a:solidFill>
              <a:latin typeface="Arial"/>
              <a:ea typeface="Arial"/>
              <a:cs typeface="Arial"/>
              <a:sym typeface="Arial"/>
            </a:endParaRPr>
          </a:p>
          <a:p>
            <a:pPr marL="457200" lvl="0" indent="-387350" algn="l" rtl="0">
              <a:spcBef>
                <a:spcPts val="0"/>
              </a:spcBef>
              <a:spcAft>
                <a:spcPts val="0"/>
              </a:spcAft>
              <a:buClr>
                <a:schemeClr val="accent2"/>
              </a:buClr>
              <a:buSzPts val="2500"/>
              <a:buChar char="-"/>
            </a:pPr>
            <a:endParaRPr lang="en-US" sz="2500" b="1" dirty="0" smtClean="0">
              <a:solidFill>
                <a:schemeClr val="accent2"/>
              </a:solidFill>
              <a:latin typeface="Arial"/>
              <a:ea typeface="Arial"/>
              <a:cs typeface="Arial"/>
              <a:sym typeface="Arial"/>
            </a:endParaRPr>
          </a:p>
          <a:p>
            <a:pPr marL="457200" lvl="0" indent="-387350" algn="l" rtl="0">
              <a:spcBef>
                <a:spcPts val="0"/>
              </a:spcBef>
              <a:spcAft>
                <a:spcPts val="0"/>
              </a:spcAft>
              <a:buClr>
                <a:schemeClr val="accent2"/>
              </a:buClr>
              <a:buSzPts val="2500"/>
              <a:buChar char="-"/>
            </a:pPr>
            <a:r>
              <a:rPr lang="en-US" sz="2500" b="1" dirty="0" smtClean="0">
                <a:solidFill>
                  <a:schemeClr val="accent2"/>
                </a:solidFill>
                <a:latin typeface="Arial"/>
                <a:ea typeface="Arial"/>
                <a:cs typeface="Arial"/>
                <a:sym typeface="Arial"/>
              </a:rPr>
              <a:t>Allowed </a:t>
            </a:r>
            <a:r>
              <a:rPr lang="en-US" sz="2500" b="1" dirty="0">
                <a:solidFill>
                  <a:schemeClr val="accent2"/>
                </a:solidFill>
                <a:latin typeface="Arial"/>
                <a:ea typeface="Arial"/>
                <a:cs typeface="Arial"/>
                <a:sym typeface="Arial"/>
              </a:rPr>
              <a:t>students to socialize with current Peer </a:t>
            </a:r>
            <a:r>
              <a:rPr lang="en-US" sz="2500" b="1" dirty="0" smtClean="0">
                <a:solidFill>
                  <a:schemeClr val="accent2"/>
                </a:solidFill>
                <a:latin typeface="Arial"/>
                <a:ea typeface="Arial"/>
                <a:cs typeface="Arial"/>
                <a:sym typeface="Arial"/>
              </a:rPr>
              <a:t>Mentors</a:t>
            </a:r>
            <a:endParaRPr sz="2500" b="1" dirty="0">
              <a:solidFill>
                <a:srgbClr val="000000"/>
              </a:solidFill>
              <a:latin typeface="Arial"/>
              <a:ea typeface="Arial"/>
              <a:cs typeface="Arial"/>
              <a:sym typeface="Arial"/>
            </a:endParaRPr>
          </a:p>
          <a:p>
            <a:pPr marL="0" lvl="0" indent="457200" algn="l" rtl="0">
              <a:lnSpc>
                <a:spcPct val="100000"/>
              </a:lnSpc>
              <a:spcBef>
                <a:spcPts val="0"/>
              </a:spcBef>
              <a:spcAft>
                <a:spcPts val="0"/>
              </a:spcAft>
              <a:buNone/>
            </a:pPr>
            <a:endParaRPr sz="3000"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1" descr="VT-grid-02.png"/>
          <p:cNvPicPr preferRelativeResize="0"/>
          <p:nvPr/>
        </p:nvPicPr>
        <p:blipFill rotWithShape="1">
          <a:blip r:embed="rId3">
            <a:alphaModFix amt="25000"/>
          </a:blip>
          <a:srcRect/>
          <a:stretch/>
        </p:blipFill>
        <p:spPr>
          <a:xfrm>
            <a:off x="0" y="0"/>
            <a:ext cx="12192000" cy="6858000"/>
          </a:xfrm>
          <a:prstGeom prst="rect">
            <a:avLst/>
          </a:prstGeom>
          <a:solidFill>
            <a:schemeClr val="accent1"/>
          </a:solidFill>
          <a:ln>
            <a:noFill/>
          </a:ln>
        </p:spPr>
      </p:pic>
      <p:sp>
        <p:nvSpPr>
          <p:cNvPr id="243" name="Google Shape;243;p31"/>
          <p:cNvSpPr/>
          <p:nvPr/>
        </p:nvSpPr>
        <p:spPr>
          <a:xfrm>
            <a:off x="3197325" y="2593250"/>
            <a:ext cx="7371300" cy="377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800"/>
              <a:buFont typeface="Arial"/>
              <a:buNone/>
            </a:pPr>
            <a:r>
              <a:rPr lang="en-US" sz="4800" b="1" i="0" u="none" strike="noStrike" cap="none" dirty="0">
                <a:solidFill>
                  <a:schemeClr val="lt1"/>
                </a:solidFill>
              </a:rPr>
              <a:t>Prior to implementing the group interview, the following traditional process was used from 2014-2017.</a:t>
            </a:r>
            <a:endParaRPr sz="4800" b="1" i="0" u="none" strike="noStrike" cap="none" dirty="0">
              <a:solidFill>
                <a:schemeClr val="lt1"/>
              </a:solidFill>
            </a:endParaRPr>
          </a:p>
        </p:txBody>
      </p:sp>
      <p:sp>
        <p:nvSpPr>
          <p:cNvPr id="244" name="Google Shape;244;p31"/>
          <p:cNvSpPr/>
          <p:nvPr/>
        </p:nvSpPr>
        <p:spPr>
          <a:xfrm>
            <a:off x="1476175" y="753450"/>
            <a:ext cx="9310200" cy="897000"/>
          </a:xfrm>
          <a:prstGeom prst="rect">
            <a:avLst/>
          </a:prstGeom>
          <a:solidFill>
            <a:schemeClr val="accent2"/>
          </a:solidFill>
          <a:ln>
            <a:noFill/>
          </a:ln>
        </p:spPr>
        <p:txBody>
          <a:bodyPr spcFirstLastPara="1" wrap="square" lIns="45700" tIns="45700" rIns="45700" bIns="45700" anchor="b" anchorCtr="0">
            <a:noAutofit/>
          </a:bodyPr>
          <a:lstStyle/>
          <a:p>
            <a:pPr marL="0" marR="0" lvl="0" indent="0" algn="ctr" rtl="0">
              <a:lnSpc>
                <a:spcPct val="90000"/>
              </a:lnSpc>
              <a:spcBef>
                <a:spcPts val="0"/>
              </a:spcBef>
              <a:spcAft>
                <a:spcPts val="0"/>
              </a:spcAft>
              <a:buClr>
                <a:schemeClr val="dk1"/>
              </a:buClr>
              <a:buSzPts val="5400"/>
              <a:buFont typeface="Arial"/>
              <a:buNone/>
            </a:pPr>
            <a:r>
              <a:rPr lang="en-US" sz="5400" b="1" i="0" strike="noStrike" cap="none">
                <a:solidFill>
                  <a:schemeClr val="dk1"/>
                </a:solidFill>
              </a:rPr>
              <a:t>Peer Mentor History</a:t>
            </a:r>
            <a:endParaRPr sz="5400" b="1" i="0" strike="noStrike" cap="none">
              <a:solidFill>
                <a:schemeClr val="dk1"/>
              </a:solidFill>
            </a:endParaRPr>
          </a:p>
        </p:txBody>
      </p:sp>
      <p:cxnSp>
        <p:nvCxnSpPr>
          <p:cNvPr id="245" name="Google Shape;245;p31"/>
          <p:cNvCxnSpPr/>
          <p:nvPr/>
        </p:nvCxnSpPr>
        <p:spPr>
          <a:xfrm rot="10800000" flipH="1">
            <a:off x="1351025" y="250650"/>
            <a:ext cx="1362000" cy="1547100"/>
          </a:xfrm>
          <a:prstGeom prst="straightConnector1">
            <a:avLst/>
          </a:prstGeom>
          <a:noFill/>
          <a:ln w="114300" cap="flat" cmpd="sng">
            <a:solidFill>
              <a:schemeClr val="lt1"/>
            </a:solidFill>
            <a:prstDash val="solid"/>
            <a:miter lim="800000"/>
            <a:headEnd type="none" w="sm" len="sm"/>
            <a:tailEnd type="none" w="sm" len="sm"/>
          </a:ln>
        </p:spPr>
      </p:cxnSp>
      <p:sp>
        <p:nvSpPr>
          <p:cNvPr id="246" name="Google Shape;246;p31"/>
          <p:cNvSpPr/>
          <p:nvPr/>
        </p:nvSpPr>
        <p:spPr>
          <a:xfrm>
            <a:off x="1421711" y="3541154"/>
            <a:ext cx="1491900" cy="733800"/>
          </a:xfrm>
          <a:prstGeom prst="rightArrow">
            <a:avLst>
              <a:gd name="adj1" fmla="val 50000"/>
              <a:gd name="adj2" fmla="val 50000"/>
            </a:avLst>
          </a:prstGeom>
          <a:solidFill>
            <a:schemeClr val="accent2"/>
          </a:solidFill>
          <a:ln>
            <a:noFill/>
          </a:ln>
          <a:effectLst>
            <a:outerShdw blurRad="50800" dist="657225" dir="9000000" algn="r" rotWithShape="0">
              <a:srgbClr val="36071A">
                <a:alpha val="8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3"/>
                                        </p:tgtEl>
                                        <p:attrNameLst>
                                          <p:attrName>style.visibility</p:attrName>
                                        </p:attrNameLst>
                                      </p:cBhvr>
                                      <p:to>
                                        <p:strVal val="visible"/>
                                      </p:to>
                                    </p:set>
                                    <p:anim calcmode="lin" valueType="num">
                                      <p:cBhvr additive="base">
                                        <p:cTn id="7" dur="500" fill="hold"/>
                                        <p:tgtEl>
                                          <p:spTgt spid="243"/>
                                        </p:tgtEl>
                                        <p:attrNameLst>
                                          <p:attrName>ppt_x</p:attrName>
                                        </p:attrNameLst>
                                      </p:cBhvr>
                                      <p:tavLst>
                                        <p:tav tm="0">
                                          <p:val>
                                            <p:strVal val="#ppt_x"/>
                                          </p:val>
                                        </p:tav>
                                        <p:tav tm="100000">
                                          <p:val>
                                            <p:strVal val="#ppt_x"/>
                                          </p:val>
                                        </p:tav>
                                      </p:tavLst>
                                    </p:anim>
                                    <p:anim calcmode="lin" valueType="num">
                                      <p:cBhvr additive="base">
                                        <p:cTn id="8" dur="500" fill="hold"/>
                                        <p:tgtEl>
                                          <p:spTgt spid="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2"/>
        <p:cNvGrpSpPr/>
        <p:nvPr/>
      </p:nvGrpSpPr>
      <p:grpSpPr>
        <a:xfrm>
          <a:off x="0" y="0"/>
          <a:ext cx="0" cy="0"/>
          <a:chOff x="0" y="0"/>
          <a:chExt cx="0" cy="0"/>
        </a:xfrm>
      </p:grpSpPr>
      <p:sp>
        <p:nvSpPr>
          <p:cNvPr id="513" name="Google Shape;513;p50"/>
          <p:cNvSpPr>
            <a:spLocks noGrp="1"/>
          </p:cNvSpPr>
          <p:nvPr>
            <p:ph type="pic" idx="2"/>
          </p:nvPr>
        </p:nvSpPr>
        <p:spPr>
          <a:xfrm>
            <a:off x="936702" y="0"/>
            <a:ext cx="10370635" cy="6858000"/>
          </a:xfrm>
          <a:prstGeom prst="rect">
            <a:avLst/>
          </a:prstGeom>
          <a:solidFill>
            <a:schemeClr val="lt1"/>
          </a:solidFill>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100"/>
              <a:buFont typeface="Arial"/>
              <a:buNone/>
            </a:pPr>
            <a:r>
              <a:rPr lang="en-US" sz="3600" b="1" u="sng" dirty="0">
                <a:solidFill>
                  <a:srgbClr val="000000"/>
                </a:solidFill>
                <a:latin typeface="Arial"/>
                <a:ea typeface="Arial"/>
                <a:cs typeface="Arial"/>
                <a:sym typeface="Arial"/>
              </a:rPr>
              <a:t>What We Learned for 2019:</a:t>
            </a:r>
            <a:endParaRPr sz="3600" b="1" u="sng" dirty="0">
              <a:solidFill>
                <a:srgbClr val="000000"/>
              </a:solidFill>
              <a:latin typeface="Arial"/>
              <a:ea typeface="Arial"/>
              <a:cs typeface="Arial"/>
              <a:sym typeface="Arial"/>
            </a:endParaRPr>
          </a:p>
          <a:p>
            <a:pPr marL="457200" lvl="0" indent="-387350" algn="l" rtl="0">
              <a:lnSpc>
                <a:spcPct val="100000"/>
              </a:lnSpc>
              <a:spcBef>
                <a:spcPts val="0"/>
              </a:spcBef>
              <a:spcAft>
                <a:spcPts val="0"/>
              </a:spcAft>
              <a:buClr>
                <a:schemeClr val="dk1"/>
              </a:buClr>
              <a:buSzPts val="2500"/>
              <a:buChar char="❏"/>
            </a:pPr>
            <a:r>
              <a:rPr lang="en-US" sz="2700" b="1" dirty="0" smtClean="0">
                <a:solidFill>
                  <a:schemeClr val="dk1"/>
                </a:solidFill>
                <a:latin typeface="Arial"/>
                <a:ea typeface="Arial"/>
                <a:cs typeface="Arial"/>
                <a:sym typeface="Arial"/>
              </a:rPr>
              <a:t>FOR </a:t>
            </a:r>
            <a:r>
              <a:rPr lang="en-US" sz="2700" b="1" dirty="0">
                <a:solidFill>
                  <a:schemeClr val="dk1"/>
                </a:solidFill>
                <a:latin typeface="Arial"/>
                <a:ea typeface="Arial"/>
                <a:cs typeface="Arial"/>
                <a:sym typeface="Arial"/>
              </a:rPr>
              <a:t>INTERVIEW/SELECTION </a:t>
            </a:r>
            <a:r>
              <a:rPr lang="en-US" sz="2700" b="1" dirty="0" smtClean="0">
                <a:solidFill>
                  <a:schemeClr val="dk1"/>
                </a:solidFill>
                <a:latin typeface="Arial"/>
                <a:ea typeface="Arial"/>
                <a:cs typeface="Arial"/>
                <a:sym typeface="Arial"/>
              </a:rPr>
              <a:t>PROCESS</a:t>
            </a:r>
          </a:p>
          <a:p>
            <a:pPr marL="412750" lvl="0" indent="-342900" algn="l" rtl="0">
              <a:lnSpc>
                <a:spcPct val="100000"/>
              </a:lnSpc>
              <a:spcBef>
                <a:spcPts val="0"/>
              </a:spcBef>
              <a:spcAft>
                <a:spcPts val="0"/>
              </a:spcAft>
              <a:buClr>
                <a:schemeClr val="dk1"/>
              </a:buClr>
              <a:buSzPts val="2500"/>
              <a:buFontTx/>
              <a:buChar char="-"/>
            </a:pPr>
            <a:r>
              <a:rPr lang="en-US" sz="2100" b="1" dirty="0" smtClean="0">
                <a:solidFill>
                  <a:schemeClr val="accent2"/>
                </a:solidFill>
                <a:latin typeface="Arial"/>
                <a:ea typeface="Arial"/>
                <a:cs typeface="Arial"/>
                <a:sym typeface="Arial"/>
              </a:rPr>
              <a:t>The Space</a:t>
            </a:r>
          </a:p>
          <a:p>
            <a:pPr marL="412750" lvl="0" indent="-342900" algn="l" rtl="0">
              <a:lnSpc>
                <a:spcPct val="100000"/>
              </a:lnSpc>
              <a:spcBef>
                <a:spcPts val="0"/>
              </a:spcBef>
              <a:spcAft>
                <a:spcPts val="0"/>
              </a:spcAft>
              <a:buClr>
                <a:schemeClr val="dk1"/>
              </a:buClr>
              <a:buSzPts val="2500"/>
              <a:buFontTx/>
              <a:buChar char="-"/>
            </a:pPr>
            <a:endParaRPr sz="2100" b="1" dirty="0">
              <a:solidFill>
                <a:schemeClr val="accent2"/>
              </a:solidFill>
              <a:latin typeface="Arial"/>
              <a:ea typeface="Arial"/>
              <a:cs typeface="Arial"/>
              <a:sym typeface="Arial"/>
            </a:endParaRPr>
          </a:p>
          <a:p>
            <a:pPr marL="69850" lvl="0" algn="l" rtl="0">
              <a:lnSpc>
                <a:spcPct val="100000"/>
              </a:lnSpc>
              <a:spcBef>
                <a:spcPts val="0"/>
              </a:spcBef>
              <a:spcAft>
                <a:spcPts val="0"/>
              </a:spcAft>
              <a:buClr>
                <a:srgbClr val="E87822"/>
              </a:buClr>
              <a:buSzPts val="2500"/>
              <a:buNone/>
            </a:pPr>
            <a:r>
              <a:rPr lang="en-US" sz="2100" b="1" dirty="0" smtClean="0">
                <a:solidFill>
                  <a:srgbClr val="E87822"/>
                </a:solidFill>
                <a:latin typeface="Arial"/>
                <a:ea typeface="Arial"/>
                <a:cs typeface="Arial"/>
                <a:sym typeface="Arial"/>
              </a:rPr>
              <a:t>-    Move </a:t>
            </a:r>
            <a:r>
              <a:rPr lang="en-US" sz="2100" b="1" dirty="0">
                <a:solidFill>
                  <a:srgbClr val="E87822"/>
                </a:solidFill>
                <a:latin typeface="Arial"/>
                <a:ea typeface="Arial"/>
                <a:cs typeface="Arial"/>
                <a:sym typeface="Arial"/>
              </a:rPr>
              <a:t>up application deadline - January 22nd to </a:t>
            </a:r>
          </a:p>
          <a:p>
            <a:pPr marL="69850" lvl="0" algn="l" rtl="0">
              <a:lnSpc>
                <a:spcPct val="100000"/>
              </a:lnSpc>
              <a:spcBef>
                <a:spcPts val="0"/>
              </a:spcBef>
              <a:spcAft>
                <a:spcPts val="0"/>
              </a:spcAft>
              <a:buClr>
                <a:srgbClr val="E87822"/>
              </a:buClr>
              <a:buSzPts val="2500"/>
              <a:buNone/>
            </a:pPr>
            <a:r>
              <a:rPr lang="en-US" sz="2100" b="1" dirty="0">
                <a:solidFill>
                  <a:srgbClr val="E87822"/>
                </a:solidFill>
                <a:latin typeface="Arial"/>
                <a:ea typeface="Arial"/>
                <a:cs typeface="Arial"/>
                <a:sym typeface="Arial"/>
              </a:rPr>
              <a:t> </a:t>
            </a:r>
            <a:r>
              <a:rPr lang="en-US" sz="2100" b="1" dirty="0" smtClean="0">
                <a:solidFill>
                  <a:srgbClr val="E87822"/>
                </a:solidFill>
                <a:latin typeface="Arial"/>
                <a:ea typeface="Arial"/>
                <a:cs typeface="Arial"/>
                <a:sym typeface="Arial"/>
              </a:rPr>
              <a:t>    February 15</a:t>
            </a:r>
            <a:r>
              <a:rPr lang="en-US" sz="2100" b="1" baseline="30000" dirty="0" smtClean="0">
                <a:solidFill>
                  <a:srgbClr val="E87822"/>
                </a:solidFill>
                <a:latin typeface="Arial"/>
                <a:ea typeface="Arial"/>
                <a:cs typeface="Arial"/>
                <a:sym typeface="Arial"/>
              </a:rPr>
              <a:t>th</a:t>
            </a:r>
          </a:p>
          <a:p>
            <a:pPr marL="69850" lvl="0" algn="l" rtl="0">
              <a:lnSpc>
                <a:spcPct val="100000"/>
              </a:lnSpc>
              <a:spcBef>
                <a:spcPts val="0"/>
              </a:spcBef>
              <a:spcAft>
                <a:spcPts val="0"/>
              </a:spcAft>
              <a:buClr>
                <a:srgbClr val="E87822"/>
              </a:buClr>
              <a:buSzPts val="2500"/>
              <a:buNone/>
            </a:pPr>
            <a:endParaRPr lang="en-US" sz="2100" b="1" baseline="30000" dirty="0">
              <a:solidFill>
                <a:srgbClr val="E87822"/>
              </a:solidFill>
              <a:latin typeface="Arial"/>
              <a:ea typeface="Arial"/>
              <a:cs typeface="Arial"/>
              <a:sym typeface="Arial"/>
            </a:endParaRPr>
          </a:p>
          <a:p>
            <a:pPr marL="69850" lvl="0" algn="l" rtl="0">
              <a:lnSpc>
                <a:spcPct val="100000"/>
              </a:lnSpc>
              <a:spcBef>
                <a:spcPts val="0"/>
              </a:spcBef>
              <a:spcAft>
                <a:spcPts val="0"/>
              </a:spcAft>
              <a:buClr>
                <a:srgbClr val="E87822"/>
              </a:buClr>
              <a:buSzPts val="2500"/>
              <a:buNone/>
            </a:pPr>
            <a:r>
              <a:rPr lang="en-US" sz="2100" b="1" baseline="30000" dirty="0" smtClean="0">
                <a:solidFill>
                  <a:srgbClr val="E87822"/>
                </a:solidFill>
                <a:latin typeface="Arial"/>
                <a:ea typeface="Arial"/>
                <a:cs typeface="Arial"/>
                <a:sym typeface="Arial"/>
              </a:rPr>
              <a:t>-</a:t>
            </a:r>
            <a:r>
              <a:rPr lang="en-US" sz="2100" b="1" dirty="0" smtClean="0">
                <a:solidFill>
                  <a:srgbClr val="E87822"/>
                </a:solidFill>
                <a:latin typeface="Arial"/>
                <a:ea typeface="Arial"/>
                <a:cs typeface="Arial"/>
                <a:sym typeface="Arial"/>
              </a:rPr>
              <a:t>    Offer only one time block for interview event</a:t>
            </a:r>
          </a:p>
          <a:p>
            <a:pPr marL="69850" lvl="0" algn="l" rtl="0">
              <a:lnSpc>
                <a:spcPct val="100000"/>
              </a:lnSpc>
              <a:spcBef>
                <a:spcPts val="0"/>
              </a:spcBef>
              <a:spcAft>
                <a:spcPts val="0"/>
              </a:spcAft>
              <a:buClr>
                <a:srgbClr val="E87822"/>
              </a:buClr>
              <a:buSzPts val="2500"/>
              <a:buNone/>
            </a:pPr>
            <a:endParaRPr sz="2100" b="1" dirty="0">
              <a:solidFill>
                <a:srgbClr val="E87822"/>
              </a:solidFill>
              <a:latin typeface="Arial"/>
              <a:ea typeface="Arial"/>
              <a:cs typeface="Arial"/>
              <a:sym typeface="Arial"/>
            </a:endParaRPr>
          </a:p>
          <a:p>
            <a:pPr marL="457200" lvl="0" indent="-387350" algn="l" rtl="0">
              <a:lnSpc>
                <a:spcPct val="100000"/>
              </a:lnSpc>
              <a:spcBef>
                <a:spcPts val="0"/>
              </a:spcBef>
              <a:spcAft>
                <a:spcPts val="0"/>
              </a:spcAft>
              <a:buClr>
                <a:srgbClr val="E87822"/>
              </a:buClr>
              <a:buSzPts val="2500"/>
              <a:buFont typeface="Arial"/>
              <a:buChar char="-"/>
            </a:pPr>
            <a:r>
              <a:rPr lang="en-US" sz="2100" b="1" dirty="0">
                <a:solidFill>
                  <a:srgbClr val="E87822"/>
                </a:solidFill>
                <a:latin typeface="Arial"/>
                <a:ea typeface="Arial"/>
                <a:cs typeface="Arial"/>
                <a:sym typeface="Arial"/>
              </a:rPr>
              <a:t>Do not pre-assign groups - </a:t>
            </a:r>
            <a:r>
              <a:rPr lang="en-US" sz="2100" b="1" dirty="0">
                <a:solidFill>
                  <a:schemeClr val="accent2"/>
                </a:solidFill>
                <a:latin typeface="Arial"/>
                <a:ea typeface="Arial"/>
                <a:cs typeface="Arial"/>
                <a:sym typeface="Arial"/>
              </a:rPr>
              <a:t>Randomly assigned at </a:t>
            </a:r>
            <a:endParaRPr lang="en-US" sz="2100" b="1" dirty="0" smtClean="0">
              <a:solidFill>
                <a:schemeClr val="accent2"/>
              </a:solidFill>
              <a:latin typeface="Arial"/>
              <a:ea typeface="Arial"/>
              <a:cs typeface="Arial"/>
              <a:sym typeface="Arial"/>
            </a:endParaRPr>
          </a:p>
          <a:p>
            <a:pPr marL="69850" lvl="0" algn="l" rtl="0">
              <a:lnSpc>
                <a:spcPct val="100000"/>
              </a:lnSpc>
              <a:spcBef>
                <a:spcPts val="0"/>
              </a:spcBef>
              <a:spcAft>
                <a:spcPts val="0"/>
              </a:spcAft>
              <a:buClr>
                <a:srgbClr val="E87822"/>
              </a:buClr>
              <a:buSzPts val="2500"/>
              <a:buNone/>
            </a:pPr>
            <a:r>
              <a:rPr lang="en-US" sz="2100" b="1" dirty="0">
                <a:solidFill>
                  <a:schemeClr val="accent2"/>
                </a:solidFill>
                <a:latin typeface="Arial"/>
                <a:ea typeface="Arial"/>
                <a:cs typeface="Arial"/>
                <a:sym typeface="Arial"/>
              </a:rPr>
              <a:t> </a:t>
            </a:r>
            <a:r>
              <a:rPr lang="en-US" sz="2100" b="1" dirty="0" smtClean="0">
                <a:solidFill>
                  <a:schemeClr val="accent2"/>
                </a:solidFill>
                <a:latin typeface="Arial"/>
                <a:ea typeface="Arial"/>
                <a:cs typeface="Arial"/>
                <a:sym typeface="Arial"/>
              </a:rPr>
              <a:t>    check-in</a:t>
            </a:r>
          </a:p>
          <a:p>
            <a:pPr marL="69850" lvl="0" algn="l" rtl="0">
              <a:lnSpc>
                <a:spcPct val="100000"/>
              </a:lnSpc>
              <a:spcBef>
                <a:spcPts val="0"/>
              </a:spcBef>
              <a:spcAft>
                <a:spcPts val="0"/>
              </a:spcAft>
              <a:buClr>
                <a:srgbClr val="E87822"/>
              </a:buClr>
              <a:buSzPts val="2500"/>
              <a:buNone/>
            </a:pPr>
            <a:endParaRPr sz="2100" b="1" dirty="0">
              <a:solidFill>
                <a:schemeClr val="accent2"/>
              </a:solidFill>
              <a:latin typeface="Arial"/>
              <a:ea typeface="Arial"/>
              <a:cs typeface="Arial"/>
              <a:sym typeface="Arial"/>
            </a:endParaRPr>
          </a:p>
          <a:p>
            <a:pPr marL="457200" lvl="0" indent="-387350" algn="l" rtl="0">
              <a:lnSpc>
                <a:spcPct val="100000"/>
              </a:lnSpc>
              <a:spcBef>
                <a:spcPts val="0"/>
              </a:spcBef>
              <a:spcAft>
                <a:spcPts val="0"/>
              </a:spcAft>
              <a:buClr>
                <a:srgbClr val="E87822"/>
              </a:buClr>
              <a:buSzPts val="2500"/>
              <a:buFont typeface="Arial"/>
              <a:buChar char="-"/>
            </a:pPr>
            <a:r>
              <a:rPr lang="en-US" sz="2100" b="1" dirty="0" smtClean="0">
                <a:solidFill>
                  <a:srgbClr val="E87822"/>
                </a:solidFill>
                <a:latin typeface="Arial"/>
                <a:ea typeface="Arial"/>
                <a:cs typeface="Arial"/>
                <a:sym typeface="Arial"/>
              </a:rPr>
              <a:t>Need “Activity Bank” for different </a:t>
            </a:r>
            <a:r>
              <a:rPr lang="en-US" sz="2100" b="1" dirty="0">
                <a:solidFill>
                  <a:srgbClr val="E87822"/>
                </a:solidFill>
                <a:latin typeface="Arial"/>
                <a:ea typeface="Arial"/>
                <a:cs typeface="Arial"/>
                <a:sym typeface="Arial"/>
              </a:rPr>
              <a:t>activities </a:t>
            </a:r>
            <a:r>
              <a:rPr lang="en-US" sz="2100" b="1" dirty="0" smtClean="0">
                <a:solidFill>
                  <a:srgbClr val="E87822"/>
                </a:solidFill>
                <a:latin typeface="Arial"/>
                <a:ea typeface="Arial"/>
                <a:cs typeface="Arial"/>
                <a:sym typeface="Arial"/>
              </a:rPr>
              <a:t>year to year</a:t>
            </a:r>
          </a:p>
          <a:p>
            <a:pPr marL="457200" lvl="0" indent="-387350" algn="l" rtl="0">
              <a:lnSpc>
                <a:spcPct val="100000"/>
              </a:lnSpc>
              <a:spcBef>
                <a:spcPts val="0"/>
              </a:spcBef>
              <a:spcAft>
                <a:spcPts val="0"/>
              </a:spcAft>
              <a:buClr>
                <a:srgbClr val="E87822"/>
              </a:buClr>
              <a:buSzPts val="2500"/>
              <a:buFont typeface="Arial"/>
              <a:buChar char="-"/>
            </a:pPr>
            <a:endParaRPr lang="en-US" sz="2100" b="1" dirty="0">
              <a:solidFill>
                <a:srgbClr val="E87822"/>
              </a:solidFill>
              <a:latin typeface="Arial"/>
              <a:ea typeface="Arial"/>
              <a:cs typeface="Arial"/>
              <a:sym typeface="Arial"/>
            </a:endParaRPr>
          </a:p>
          <a:p>
            <a:pPr marL="457200" indent="-387350">
              <a:lnSpc>
                <a:spcPct val="100000"/>
              </a:lnSpc>
              <a:spcBef>
                <a:spcPts val="0"/>
              </a:spcBef>
              <a:buClr>
                <a:srgbClr val="E87822"/>
              </a:buClr>
              <a:buSzPts val="2500"/>
              <a:buFont typeface="Arial"/>
              <a:buChar char="-"/>
            </a:pPr>
            <a:r>
              <a:rPr lang="en-US" sz="2100" b="1" dirty="0">
                <a:solidFill>
                  <a:srgbClr val="E87822"/>
                </a:solidFill>
                <a:latin typeface="Arial"/>
                <a:ea typeface="Arial"/>
                <a:cs typeface="Arial"/>
                <a:sym typeface="Arial"/>
              </a:rPr>
              <a:t>Email candidates evaluation link during Wrap Up</a:t>
            </a:r>
          </a:p>
          <a:p>
            <a:pPr marL="457200" lvl="0" indent="-387350" algn="l" rtl="0">
              <a:lnSpc>
                <a:spcPct val="100000"/>
              </a:lnSpc>
              <a:spcBef>
                <a:spcPts val="0"/>
              </a:spcBef>
              <a:spcAft>
                <a:spcPts val="0"/>
              </a:spcAft>
              <a:buClr>
                <a:srgbClr val="E87822"/>
              </a:buClr>
              <a:buSzPts val="2500"/>
              <a:buFont typeface="Arial"/>
              <a:buChar char="-"/>
            </a:pPr>
            <a:endParaRPr sz="2100" b="1" dirty="0">
              <a:solidFill>
                <a:srgbClr val="E87822"/>
              </a:solidFill>
              <a:latin typeface="Arial"/>
              <a:ea typeface="Arial"/>
              <a:cs typeface="Arial"/>
              <a:sym typeface="Arial"/>
            </a:endParaRPr>
          </a:p>
          <a:p>
            <a:pPr marL="457200" indent="-387350">
              <a:lnSpc>
                <a:spcPct val="100000"/>
              </a:lnSpc>
              <a:spcBef>
                <a:spcPts val="0"/>
              </a:spcBef>
              <a:buClr>
                <a:srgbClr val="E87822"/>
              </a:buClr>
              <a:buSzPts val="2500"/>
              <a:buFont typeface="Arial"/>
              <a:buChar char="-"/>
            </a:pPr>
            <a:r>
              <a:rPr lang="en-US" sz="2100" b="1" dirty="0">
                <a:solidFill>
                  <a:srgbClr val="E87822"/>
                </a:solidFill>
                <a:latin typeface="Arial"/>
                <a:ea typeface="Arial"/>
                <a:cs typeface="Arial"/>
                <a:sym typeface="Arial"/>
              </a:rPr>
              <a:t>Created “shared” excel spreadsheet for ease of deliberation</a:t>
            </a:r>
          </a:p>
          <a:p>
            <a:pPr marL="457200" lvl="0" indent="-387350" algn="l" rtl="0">
              <a:lnSpc>
                <a:spcPct val="100000"/>
              </a:lnSpc>
              <a:spcBef>
                <a:spcPts val="0"/>
              </a:spcBef>
              <a:spcAft>
                <a:spcPts val="0"/>
              </a:spcAft>
              <a:buClr>
                <a:srgbClr val="E87822"/>
              </a:buClr>
              <a:buSzPts val="2500"/>
              <a:buFont typeface="Arial"/>
              <a:buChar char="-"/>
            </a:pPr>
            <a:endParaRPr lang="en-US" sz="2100" b="1" dirty="0">
              <a:solidFill>
                <a:srgbClr val="E87822"/>
              </a:solidFill>
              <a:latin typeface="Arial"/>
              <a:ea typeface="Arial"/>
              <a:cs typeface="Arial"/>
              <a:sym typeface="Arial"/>
            </a:endParaRPr>
          </a:p>
          <a:p>
            <a:pPr marL="457200" lvl="0" indent="-387350" algn="l" rtl="0">
              <a:lnSpc>
                <a:spcPct val="100000"/>
              </a:lnSpc>
              <a:spcBef>
                <a:spcPts val="0"/>
              </a:spcBef>
              <a:spcAft>
                <a:spcPts val="0"/>
              </a:spcAft>
              <a:buClr>
                <a:srgbClr val="E87822"/>
              </a:buClr>
              <a:buSzPts val="2500"/>
              <a:buFont typeface="Arial"/>
              <a:buChar char="-"/>
            </a:pPr>
            <a:r>
              <a:rPr lang="en-US" sz="2100" b="1" dirty="0" smtClean="0">
                <a:solidFill>
                  <a:srgbClr val="E87822"/>
                </a:solidFill>
                <a:latin typeface="Arial"/>
                <a:ea typeface="Arial"/>
                <a:cs typeface="Arial"/>
                <a:sym typeface="Arial"/>
              </a:rPr>
              <a:t>Revision </a:t>
            </a:r>
            <a:r>
              <a:rPr lang="en-US" sz="2100" b="1" dirty="0">
                <a:solidFill>
                  <a:srgbClr val="E87822"/>
                </a:solidFill>
                <a:latin typeface="Arial"/>
                <a:ea typeface="Arial"/>
                <a:cs typeface="Arial"/>
                <a:sym typeface="Arial"/>
              </a:rPr>
              <a:t>of the Student Panel </a:t>
            </a:r>
            <a:r>
              <a:rPr lang="en-US" sz="2100" b="1" dirty="0" smtClean="0">
                <a:solidFill>
                  <a:srgbClr val="E87822"/>
                </a:solidFill>
                <a:latin typeface="Arial"/>
                <a:ea typeface="Arial"/>
                <a:cs typeface="Arial"/>
                <a:sym typeface="Arial"/>
              </a:rPr>
              <a:t>and Written Response activity</a:t>
            </a:r>
          </a:p>
          <a:p>
            <a:pPr marL="457200" lvl="0" indent="-387350">
              <a:lnSpc>
                <a:spcPct val="100000"/>
              </a:lnSpc>
              <a:spcBef>
                <a:spcPts val="0"/>
              </a:spcBef>
              <a:buClr>
                <a:srgbClr val="E87822"/>
              </a:buClr>
              <a:buSzPts val="2500"/>
              <a:buFont typeface="Arial"/>
              <a:buChar char="-"/>
            </a:pPr>
            <a:endParaRPr lang="en-US" sz="2100" b="1" dirty="0">
              <a:solidFill>
                <a:srgbClr val="E87822"/>
              </a:solidFill>
              <a:latin typeface="Arial"/>
              <a:ea typeface="Arial"/>
              <a:cs typeface="Arial"/>
              <a:sym typeface="Arial"/>
            </a:endParaRPr>
          </a:p>
          <a:p>
            <a:pPr marL="457200" lvl="0" indent="-387350">
              <a:lnSpc>
                <a:spcPct val="100000"/>
              </a:lnSpc>
              <a:spcBef>
                <a:spcPts val="0"/>
              </a:spcBef>
              <a:buClr>
                <a:srgbClr val="E87822"/>
              </a:buClr>
              <a:buSzPts val="2500"/>
              <a:buFont typeface="Arial"/>
              <a:buChar char="-"/>
            </a:pPr>
            <a:r>
              <a:rPr lang="en-US" sz="2100" b="1" dirty="0">
                <a:solidFill>
                  <a:srgbClr val="E87822"/>
                </a:solidFill>
                <a:latin typeface="Arial"/>
                <a:ea typeface="Arial"/>
                <a:cs typeface="Arial"/>
                <a:sym typeface="Arial"/>
              </a:rPr>
              <a:t>Revise our evaluation </a:t>
            </a:r>
            <a:r>
              <a:rPr lang="en-US" sz="2100" b="1" dirty="0" smtClean="0">
                <a:solidFill>
                  <a:srgbClr val="E87822"/>
                </a:solidFill>
                <a:latin typeface="Arial"/>
                <a:ea typeface="Arial"/>
                <a:cs typeface="Arial"/>
                <a:sym typeface="Arial"/>
              </a:rPr>
              <a:t>forms</a:t>
            </a:r>
          </a:p>
          <a:p>
            <a:pPr marL="457200" lvl="0" indent="-387350">
              <a:lnSpc>
                <a:spcPct val="100000"/>
              </a:lnSpc>
              <a:spcBef>
                <a:spcPts val="0"/>
              </a:spcBef>
              <a:buClr>
                <a:srgbClr val="E87822"/>
              </a:buClr>
              <a:buSzPts val="2500"/>
              <a:buFont typeface="Arial"/>
              <a:buChar char="-"/>
            </a:pPr>
            <a:endParaRPr lang="en-US" sz="2000" b="1" dirty="0">
              <a:solidFill>
                <a:srgbClr val="E87822"/>
              </a:solidFill>
              <a:latin typeface="Arial"/>
              <a:ea typeface="Arial"/>
              <a:cs typeface="Arial"/>
              <a:sym typeface="Arial"/>
            </a:endParaRPr>
          </a:p>
          <a:p>
            <a:pPr marL="457200" lvl="0" indent="-387350">
              <a:lnSpc>
                <a:spcPct val="100000"/>
              </a:lnSpc>
              <a:spcBef>
                <a:spcPts val="0"/>
              </a:spcBef>
              <a:buClr>
                <a:srgbClr val="E87822"/>
              </a:buClr>
              <a:buSzPts val="2500"/>
              <a:buFont typeface="Arial"/>
              <a:buChar char="-"/>
            </a:pPr>
            <a:endParaRPr sz="2500" b="1" dirty="0">
              <a:solidFill>
                <a:srgbClr val="E87822"/>
              </a:solidFill>
              <a:latin typeface="Arial"/>
              <a:ea typeface="Arial"/>
              <a:cs typeface="Arial"/>
              <a:sym typeface="Arial"/>
            </a:endParaRPr>
          </a:p>
          <a:p>
            <a:pPr marL="914400" lvl="0" indent="0" algn="l" rtl="0">
              <a:lnSpc>
                <a:spcPct val="100000"/>
              </a:lnSpc>
              <a:spcBef>
                <a:spcPts val="0"/>
              </a:spcBef>
              <a:spcAft>
                <a:spcPts val="0"/>
              </a:spcAft>
              <a:buNone/>
            </a:pPr>
            <a:endParaRPr sz="2100"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3">
                                            <p:txEl>
                                              <p:pRg st="2" end="2"/>
                                            </p:txEl>
                                          </p:spTgt>
                                        </p:tgtEl>
                                        <p:attrNameLst>
                                          <p:attrName>style.visibility</p:attrName>
                                        </p:attrNameLst>
                                      </p:cBhvr>
                                      <p:to>
                                        <p:strVal val="visible"/>
                                      </p:to>
                                    </p:set>
                                    <p:anim calcmode="lin" valueType="num">
                                      <p:cBhvr additive="base">
                                        <p:cTn id="7" dur="500" fill="hold"/>
                                        <p:tgtEl>
                                          <p:spTgt spid="51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3">
                                            <p:txEl>
                                              <p:pRg st="4" end="4"/>
                                            </p:txEl>
                                          </p:spTgt>
                                        </p:tgtEl>
                                        <p:attrNameLst>
                                          <p:attrName>style.visibility</p:attrName>
                                        </p:attrNameLst>
                                      </p:cBhvr>
                                      <p:to>
                                        <p:strVal val="visible"/>
                                      </p:to>
                                    </p:set>
                                    <p:anim calcmode="lin" valueType="num">
                                      <p:cBhvr additive="base">
                                        <p:cTn id="11" dur="500" fill="hold"/>
                                        <p:tgtEl>
                                          <p:spTgt spid="51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3">
                                            <p:txEl>
                                              <p:pRg st="5" end="5"/>
                                            </p:txEl>
                                          </p:spTgt>
                                        </p:tgtEl>
                                        <p:attrNameLst>
                                          <p:attrName>style.visibility</p:attrName>
                                        </p:attrNameLst>
                                      </p:cBhvr>
                                      <p:to>
                                        <p:strVal val="visible"/>
                                      </p:to>
                                    </p:set>
                                    <p:anim calcmode="lin" valueType="num">
                                      <p:cBhvr additive="base">
                                        <p:cTn id="15" dur="500" fill="hold"/>
                                        <p:tgtEl>
                                          <p:spTgt spid="51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3">
                                            <p:txEl>
                                              <p:pRg st="7" end="7"/>
                                            </p:txEl>
                                          </p:spTgt>
                                        </p:tgtEl>
                                        <p:attrNameLst>
                                          <p:attrName>style.visibility</p:attrName>
                                        </p:attrNameLst>
                                      </p:cBhvr>
                                      <p:to>
                                        <p:strVal val="visible"/>
                                      </p:to>
                                    </p:set>
                                    <p:anim calcmode="lin" valueType="num">
                                      <p:cBhvr additive="base">
                                        <p:cTn id="21" dur="500" fill="hold"/>
                                        <p:tgtEl>
                                          <p:spTgt spid="51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3">
                                            <p:txEl>
                                              <p:pRg st="9" end="9"/>
                                            </p:txEl>
                                          </p:spTgt>
                                        </p:tgtEl>
                                        <p:attrNameLst>
                                          <p:attrName>style.visibility</p:attrName>
                                        </p:attrNameLst>
                                      </p:cBhvr>
                                      <p:to>
                                        <p:strVal val="visible"/>
                                      </p:to>
                                    </p:set>
                                    <p:anim calcmode="lin" valueType="num">
                                      <p:cBhvr additive="base">
                                        <p:cTn id="25" dur="500" fill="hold"/>
                                        <p:tgtEl>
                                          <p:spTgt spid="51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3">
                                            <p:txEl>
                                              <p:pRg st="10" end="10"/>
                                            </p:txEl>
                                          </p:spTgt>
                                        </p:tgtEl>
                                        <p:attrNameLst>
                                          <p:attrName>style.visibility</p:attrName>
                                        </p:attrNameLst>
                                      </p:cBhvr>
                                      <p:to>
                                        <p:strVal val="visible"/>
                                      </p:to>
                                    </p:set>
                                    <p:anim calcmode="lin" valueType="num">
                                      <p:cBhvr additive="base">
                                        <p:cTn id="29" dur="500" fill="hold"/>
                                        <p:tgtEl>
                                          <p:spTgt spid="51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13">
                                            <p:txEl>
                                              <p:pRg st="12" end="12"/>
                                            </p:txEl>
                                          </p:spTgt>
                                        </p:tgtEl>
                                        <p:attrNameLst>
                                          <p:attrName>style.visibility</p:attrName>
                                        </p:attrNameLst>
                                      </p:cBhvr>
                                      <p:to>
                                        <p:strVal val="visible"/>
                                      </p:to>
                                    </p:set>
                                    <p:anim calcmode="lin" valueType="num">
                                      <p:cBhvr additive="base">
                                        <p:cTn id="35" dur="500" fill="hold"/>
                                        <p:tgtEl>
                                          <p:spTgt spid="51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3">
                                            <p:txEl>
                                              <p:pRg st="12" end="1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13">
                                            <p:txEl>
                                              <p:pRg st="14" end="14"/>
                                            </p:txEl>
                                          </p:spTgt>
                                        </p:tgtEl>
                                        <p:attrNameLst>
                                          <p:attrName>style.visibility</p:attrName>
                                        </p:attrNameLst>
                                      </p:cBhvr>
                                      <p:to>
                                        <p:strVal val="visible"/>
                                      </p:to>
                                    </p:set>
                                    <p:anim calcmode="lin" valueType="num">
                                      <p:cBhvr additive="base">
                                        <p:cTn id="39" dur="500" fill="hold"/>
                                        <p:tgtEl>
                                          <p:spTgt spid="513">
                                            <p:txEl>
                                              <p:pRg st="14" end="1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1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13">
                                            <p:txEl>
                                              <p:pRg st="16" end="16"/>
                                            </p:txEl>
                                          </p:spTgt>
                                        </p:tgtEl>
                                        <p:attrNameLst>
                                          <p:attrName>style.visibility</p:attrName>
                                        </p:attrNameLst>
                                      </p:cBhvr>
                                      <p:to>
                                        <p:strVal val="visible"/>
                                      </p:to>
                                    </p:set>
                                    <p:anim calcmode="lin" valueType="num">
                                      <p:cBhvr additive="base">
                                        <p:cTn id="45" dur="500" fill="hold"/>
                                        <p:tgtEl>
                                          <p:spTgt spid="513">
                                            <p:txEl>
                                              <p:pRg st="16" end="1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13">
                                            <p:txEl>
                                              <p:pRg st="16" end="1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13">
                                            <p:txEl>
                                              <p:pRg st="18" end="18"/>
                                            </p:txEl>
                                          </p:spTgt>
                                        </p:tgtEl>
                                        <p:attrNameLst>
                                          <p:attrName>style.visibility</p:attrName>
                                        </p:attrNameLst>
                                      </p:cBhvr>
                                      <p:to>
                                        <p:strVal val="visible"/>
                                      </p:to>
                                    </p:set>
                                    <p:anim calcmode="lin" valueType="num">
                                      <p:cBhvr additive="base">
                                        <p:cTn id="49" dur="500" fill="hold"/>
                                        <p:tgtEl>
                                          <p:spTgt spid="513">
                                            <p:txEl>
                                              <p:pRg st="18" end="1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13">
                                            <p:txEl>
                                              <p:pRg st="20" end="20"/>
                                            </p:txEl>
                                          </p:spTgt>
                                        </p:tgtEl>
                                        <p:attrNameLst>
                                          <p:attrName>style.visibility</p:attrName>
                                        </p:attrNameLst>
                                      </p:cBhvr>
                                      <p:to>
                                        <p:strVal val="visible"/>
                                      </p:to>
                                    </p:set>
                                    <p:anim calcmode="lin" valueType="num">
                                      <p:cBhvr additive="base">
                                        <p:cTn id="55" dur="500" fill="hold"/>
                                        <p:tgtEl>
                                          <p:spTgt spid="513">
                                            <p:txEl>
                                              <p:pRg st="20" end="2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A61951"/>
            </a:gs>
            <a:gs pos="100000">
              <a:srgbClr val="310A1A"/>
            </a:gs>
          </a:gsLst>
          <a:lin ang="5400012" scaled="0"/>
        </a:gradFill>
        <a:effectLst/>
      </p:bgPr>
    </p:bg>
    <p:spTree>
      <p:nvGrpSpPr>
        <p:cNvPr id="1" name="Shape 462"/>
        <p:cNvGrpSpPr/>
        <p:nvPr/>
      </p:nvGrpSpPr>
      <p:grpSpPr>
        <a:xfrm>
          <a:off x="0" y="0"/>
          <a:ext cx="0" cy="0"/>
          <a:chOff x="0" y="0"/>
          <a:chExt cx="0" cy="0"/>
        </a:xfrm>
      </p:grpSpPr>
      <p:sp>
        <p:nvSpPr>
          <p:cNvPr id="463" name="Google Shape;463;p45"/>
          <p:cNvSpPr txBox="1"/>
          <p:nvPr/>
        </p:nvSpPr>
        <p:spPr>
          <a:xfrm>
            <a:off x="829400" y="165975"/>
            <a:ext cx="10035600" cy="7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400" b="1" dirty="0" smtClean="0">
                <a:solidFill>
                  <a:schemeClr val="lt1"/>
                </a:solidFill>
              </a:rPr>
              <a:t>2018 Survival</a:t>
            </a:r>
            <a:r>
              <a:rPr lang="en-US" sz="3000" b="1" dirty="0" smtClean="0"/>
              <a:t> </a:t>
            </a:r>
            <a:r>
              <a:rPr lang="en-US" sz="3000" b="1" dirty="0"/>
              <a:t>Challenge Evaluation Form</a:t>
            </a:r>
            <a:endParaRPr sz="3000" b="1" dirty="0"/>
          </a:p>
        </p:txBody>
      </p:sp>
      <p:cxnSp>
        <p:nvCxnSpPr>
          <p:cNvPr id="464" name="Google Shape;464;p45"/>
          <p:cNvCxnSpPr/>
          <p:nvPr/>
        </p:nvCxnSpPr>
        <p:spPr>
          <a:xfrm>
            <a:off x="-96750" y="746450"/>
            <a:ext cx="7561200" cy="13800"/>
          </a:xfrm>
          <a:prstGeom prst="straightConnector1">
            <a:avLst/>
          </a:prstGeom>
          <a:noFill/>
          <a:ln w="38100" cap="flat" cmpd="sng">
            <a:solidFill>
              <a:schemeClr val="dk2"/>
            </a:solidFill>
            <a:prstDash val="dash"/>
            <a:round/>
            <a:headEnd type="none" w="med" len="med"/>
            <a:tailEnd type="none" w="med" len="med"/>
          </a:ln>
        </p:spPr>
      </p:cxnSp>
      <p:cxnSp>
        <p:nvCxnSpPr>
          <p:cNvPr id="465" name="Google Shape;465;p45"/>
          <p:cNvCxnSpPr/>
          <p:nvPr/>
        </p:nvCxnSpPr>
        <p:spPr>
          <a:xfrm>
            <a:off x="608225" y="-1506725"/>
            <a:ext cx="27600" cy="9524100"/>
          </a:xfrm>
          <a:prstGeom prst="straightConnector1">
            <a:avLst/>
          </a:prstGeom>
          <a:noFill/>
          <a:ln w="19050" cap="flat" cmpd="sng">
            <a:solidFill>
              <a:schemeClr val="accent2"/>
            </a:solidFill>
            <a:prstDash val="dashDot"/>
            <a:round/>
            <a:headEnd type="none" w="med" len="med"/>
            <a:tailEnd type="none" w="med" len="med"/>
          </a:ln>
        </p:spPr>
      </p:cxnSp>
      <p:pic>
        <p:nvPicPr>
          <p:cNvPr id="466" name="Google Shape;466;p45" descr="pasted-image.pdf"/>
          <p:cNvPicPr preferRelativeResize="0"/>
          <p:nvPr/>
        </p:nvPicPr>
        <p:blipFill rotWithShape="1">
          <a:blip r:embed="rId3">
            <a:alphaModFix/>
          </a:blip>
          <a:srcRect/>
          <a:stretch/>
        </p:blipFill>
        <p:spPr>
          <a:xfrm>
            <a:off x="762695" y="97902"/>
            <a:ext cx="665307" cy="564946"/>
          </a:xfrm>
          <a:prstGeom prst="rect">
            <a:avLst/>
          </a:prstGeom>
          <a:noFill/>
          <a:ln>
            <a:noFill/>
          </a:ln>
        </p:spPr>
      </p:pic>
      <p:pic>
        <p:nvPicPr>
          <p:cNvPr id="467" name="Google Shape;467;p45" descr="pasted-image.pdf"/>
          <p:cNvPicPr preferRelativeResize="0"/>
          <p:nvPr/>
        </p:nvPicPr>
        <p:blipFill rotWithShape="1">
          <a:blip r:embed="rId3">
            <a:alphaModFix/>
          </a:blip>
          <a:srcRect/>
          <a:stretch/>
        </p:blipFill>
        <p:spPr>
          <a:xfrm rot="10800000">
            <a:off x="10864995" y="6166602"/>
            <a:ext cx="665307" cy="564946"/>
          </a:xfrm>
          <a:prstGeom prst="rect">
            <a:avLst/>
          </a:prstGeom>
          <a:noFill/>
          <a:ln>
            <a:noFill/>
          </a:ln>
        </p:spPr>
      </p:pic>
      <p:sp>
        <p:nvSpPr>
          <p:cNvPr id="468" name="Google Shape;468;p45"/>
          <p:cNvSpPr/>
          <p:nvPr/>
        </p:nvSpPr>
        <p:spPr>
          <a:xfrm>
            <a:off x="898500" y="1031700"/>
            <a:ext cx="1105800" cy="5490900"/>
          </a:xfrm>
          <a:prstGeom prst="upArrow">
            <a:avLst>
              <a:gd name="adj1" fmla="val 50000"/>
              <a:gd name="adj2" fmla="val 50000"/>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5"/>
          <p:cNvSpPr/>
          <p:nvPr/>
        </p:nvSpPr>
        <p:spPr>
          <a:xfrm rot="10800000">
            <a:off x="8954219" y="380375"/>
            <a:ext cx="3021696" cy="497700"/>
          </a:xfrm>
          <a:prstGeom prst="rightArrow">
            <a:avLst>
              <a:gd name="adj1" fmla="val 50000"/>
              <a:gd name="adj2" fmla="val 50000"/>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0" name="Google Shape;470;p45"/>
          <p:cNvPicPr preferRelativeResize="0"/>
          <p:nvPr/>
        </p:nvPicPr>
        <p:blipFill>
          <a:blip r:embed="rId4">
            <a:alphaModFix/>
          </a:blip>
          <a:stretch>
            <a:fillRect/>
          </a:stretch>
        </p:blipFill>
        <p:spPr>
          <a:xfrm>
            <a:off x="2156700" y="1039875"/>
            <a:ext cx="9095326" cy="53976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52"/>
          <p:cNvPicPr preferRelativeResize="0"/>
          <p:nvPr/>
        </p:nvPicPr>
        <p:blipFill rotWithShape="1">
          <a:blip r:embed="rId3">
            <a:alphaModFix/>
          </a:blip>
          <a:srcRect l="23645" t="23716" r="6420"/>
          <a:stretch/>
        </p:blipFill>
        <p:spPr>
          <a:xfrm>
            <a:off x="3833067" y="0"/>
            <a:ext cx="8515052" cy="6857877"/>
          </a:xfrm>
          <a:prstGeom prst="rect">
            <a:avLst/>
          </a:prstGeom>
          <a:noFill/>
          <a:ln w="76200" cap="flat" cmpd="sng">
            <a:solidFill>
              <a:schemeClr val="dk1"/>
            </a:solidFill>
            <a:prstDash val="lgDash"/>
            <a:round/>
            <a:headEnd type="none" w="sm" len="sm"/>
            <a:tailEnd type="none" w="sm" len="sm"/>
          </a:ln>
        </p:spPr>
      </p:pic>
      <p:sp>
        <p:nvSpPr>
          <p:cNvPr id="524" name="Google Shape;524;p52"/>
          <p:cNvSpPr txBox="1"/>
          <p:nvPr/>
        </p:nvSpPr>
        <p:spPr>
          <a:xfrm>
            <a:off x="0" y="125"/>
            <a:ext cx="3623700" cy="6858000"/>
          </a:xfrm>
          <a:prstGeom prst="rect">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solidFill>
                  <a:schemeClr val="dk1"/>
                </a:solidFill>
              </a:rPr>
              <a:t>Thank You!</a:t>
            </a:r>
            <a:endParaRPr sz="4800" b="1" dirty="0">
              <a:solidFill>
                <a:schemeClr val="dk1"/>
              </a:solidFill>
            </a:endParaRPr>
          </a:p>
          <a:p>
            <a:pPr marL="0" lvl="0" indent="0" algn="ctr" rtl="0">
              <a:spcBef>
                <a:spcPts val="0"/>
              </a:spcBef>
              <a:spcAft>
                <a:spcPts val="0"/>
              </a:spcAft>
              <a:buNone/>
            </a:pPr>
            <a:endParaRPr sz="3000" b="1" u="sng" dirty="0">
              <a:solidFill>
                <a:schemeClr val="dk1"/>
              </a:solidFill>
            </a:endParaRPr>
          </a:p>
          <a:p>
            <a:pPr marL="0" lvl="0" indent="0" algn="ctr" rtl="0">
              <a:spcBef>
                <a:spcPts val="0"/>
              </a:spcBef>
              <a:spcAft>
                <a:spcPts val="0"/>
              </a:spcAft>
              <a:buNone/>
            </a:pPr>
            <a:endParaRPr sz="3000" b="1" u="sng" dirty="0">
              <a:solidFill>
                <a:schemeClr val="dk1"/>
              </a:solidFill>
            </a:endParaRPr>
          </a:p>
          <a:p>
            <a:pPr marL="0" lvl="0" indent="0" algn="ctr" rtl="0">
              <a:spcBef>
                <a:spcPts val="0"/>
              </a:spcBef>
              <a:spcAft>
                <a:spcPts val="0"/>
              </a:spcAft>
              <a:buNone/>
            </a:pPr>
            <a:r>
              <a:rPr lang="en-US" sz="3000" b="1" dirty="0">
                <a:solidFill>
                  <a:schemeClr val="dk1"/>
                </a:solidFill>
              </a:rPr>
              <a:t>Questions??</a:t>
            </a:r>
            <a:endParaRPr sz="3000" b="1" dirty="0">
              <a:solidFill>
                <a:schemeClr val="dk1"/>
              </a:solidFill>
            </a:endParaRPr>
          </a:p>
          <a:p>
            <a:pPr marL="0" lvl="0" indent="0" algn="l" rtl="0">
              <a:spcBef>
                <a:spcPts val="0"/>
              </a:spcBef>
              <a:spcAft>
                <a:spcPts val="0"/>
              </a:spcAft>
              <a:buNone/>
            </a:pPr>
            <a:endParaRPr sz="3000" b="1" u="sng" dirty="0"/>
          </a:p>
          <a:p>
            <a:pPr marL="0" lvl="0" indent="0" algn="l" rtl="0">
              <a:spcBef>
                <a:spcPts val="0"/>
              </a:spcBef>
              <a:spcAft>
                <a:spcPts val="0"/>
              </a:spcAft>
              <a:buNone/>
            </a:pP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24">
                                            <p:txEl>
                                              <p:pRg st="0" end="0"/>
                                            </p:txEl>
                                          </p:spTgt>
                                        </p:tgtEl>
                                        <p:attrNameLst>
                                          <p:attrName>style.visibility</p:attrName>
                                        </p:attrNameLst>
                                      </p:cBhvr>
                                      <p:to>
                                        <p:strVal val="visible"/>
                                      </p:to>
                                    </p:set>
                                    <p:animEffect transition="in" filter="wipe(down)">
                                      <p:cBhvr>
                                        <p:cTn id="7" dur="580">
                                          <p:stCondLst>
                                            <p:cond delay="0"/>
                                          </p:stCondLst>
                                        </p:cTn>
                                        <p:tgtEl>
                                          <p:spTgt spid="524">
                                            <p:txEl>
                                              <p:pRg st="0" end="0"/>
                                            </p:txEl>
                                          </p:spTgt>
                                        </p:tgtEl>
                                      </p:cBhvr>
                                    </p:animEffect>
                                    <p:anim calcmode="lin" valueType="num">
                                      <p:cBhvr>
                                        <p:cTn id="8" dur="1822" tmFilter="0,0; 0.14,0.36; 0.43,0.73; 0.71,0.91; 1.0,1.0">
                                          <p:stCondLst>
                                            <p:cond delay="0"/>
                                          </p:stCondLst>
                                        </p:cTn>
                                        <p:tgtEl>
                                          <p:spTgt spid="52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2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2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2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2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24">
                                            <p:txEl>
                                              <p:pRg st="0" end="0"/>
                                            </p:txEl>
                                          </p:spTgt>
                                        </p:tgtEl>
                                      </p:cBhvr>
                                      <p:to x="100000" y="60000"/>
                                    </p:animScale>
                                    <p:animScale>
                                      <p:cBhvr>
                                        <p:cTn id="14" dur="166" decel="50000">
                                          <p:stCondLst>
                                            <p:cond delay="676"/>
                                          </p:stCondLst>
                                        </p:cTn>
                                        <p:tgtEl>
                                          <p:spTgt spid="524">
                                            <p:txEl>
                                              <p:pRg st="0" end="0"/>
                                            </p:txEl>
                                          </p:spTgt>
                                        </p:tgtEl>
                                      </p:cBhvr>
                                      <p:to x="100000" y="100000"/>
                                    </p:animScale>
                                    <p:animScale>
                                      <p:cBhvr>
                                        <p:cTn id="15" dur="26">
                                          <p:stCondLst>
                                            <p:cond delay="1312"/>
                                          </p:stCondLst>
                                        </p:cTn>
                                        <p:tgtEl>
                                          <p:spTgt spid="524">
                                            <p:txEl>
                                              <p:pRg st="0" end="0"/>
                                            </p:txEl>
                                          </p:spTgt>
                                        </p:tgtEl>
                                      </p:cBhvr>
                                      <p:to x="100000" y="80000"/>
                                    </p:animScale>
                                    <p:animScale>
                                      <p:cBhvr>
                                        <p:cTn id="16" dur="166" decel="50000">
                                          <p:stCondLst>
                                            <p:cond delay="1338"/>
                                          </p:stCondLst>
                                        </p:cTn>
                                        <p:tgtEl>
                                          <p:spTgt spid="524">
                                            <p:txEl>
                                              <p:pRg st="0" end="0"/>
                                            </p:txEl>
                                          </p:spTgt>
                                        </p:tgtEl>
                                      </p:cBhvr>
                                      <p:to x="100000" y="100000"/>
                                    </p:animScale>
                                    <p:animScale>
                                      <p:cBhvr>
                                        <p:cTn id="17" dur="26">
                                          <p:stCondLst>
                                            <p:cond delay="1642"/>
                                          </p:stCondLst>
                                        </p:cTn>
                                        <p:tgtEl>
                                          <p:spTgt spid="524">
                                            <p:txEl>
                                              <p:pRg st="0" end="0"/>
                                            </p:txEl>
                                          </p:spTgt>
                                        </p:tgtEl>
                                      </p:cBhvr>
                                      <p:to x="100000" y="90000"/>
                                    </p:animScale>
                                    <p:animScale>
                                      <p:cBhvr>
                                        <p:cTn id="18" dur="166" decel="50000">
                                          <p:stCondLst>
                                            <p:cond delay="1668"/>
                                          </p:stCondLst>
                                        </p:cTn>
                                        <p:tgtEl>
                                          <p:spTgt spid="524">
                                            <p:txEl>
                                              <p:pRg st="0" end="0"/>
                                            </p:txEl>
                                          </p:spTgt>
                                        </p:tgtEl>
                                      </p:cBhvr>
                                      <p:to x="100000" y="100000"/>
                                    </p:animScale>
                                    <p:animScale>
                                      <p:cBhvr>
                                        <p:cTn id="19" dur="26">
                                          <p:stCondLst>
                                            <p:cond delay="1808"/>
                                          </p:stCondLst>
                                        </p:cTn>
                                        <p:tgtEl>
                                          <p:spTgt spid="524">
                                            <p:txEl>
                                              <p:pRg st="0" end="0"/>
                                            </p:txEl>
                                          </p:spTgt>
                                        </p:tgtEl>
                                      </p:cBhvr>
                                      <p:to x="100000" y="95000"/>
                                    </p:animScale>
                                    <p:animScale>
                                      <p:cBhvr>
                                        <p:cTn id="20" dur="166" decel="50000">
                                          <p:stCondLst>
                                            <p:cond delay="1834"/>
                                          </p:stCondLst>
                                        </p:cTn>
                                        <p:tgtEl>
                                          <p:spTgt spid="52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4">
                                            <p:txEl>
                                              <p:pRg st="3" end="3"/>
                                            </p:txEl>
                                          </p:spTgt>
                                        </p:tgtEl>
                                        <p:attrNameLst>
                                          <p:attrName>style.visibility</p:attrName>
                                        </p:attrNameLst>
                                      </p:cBhvr>
                                      <p:to>
                                        <p:strVal val="visible"/>
                                      </p:to>
                                    </p:set>
                                    <p:anim calcmode="lin" valueType="num">
                                      <p:cBhvr additive="base">
                                        <p:cTn id="25" dur="500" fill="hold"/>
                                        <p:tgtEl>
                                          <p:spTgt spid="52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53"/>
          <p:cNvSpPr txBox="1">
            <a:spLocks noGrp="1"/>
          </p:cNvSpPr>
          <p:nvPr>
            <p:ph type="title"/>
          </p:nvPr>
        </p:nvSpPr>
        <p:spPr>
          <a:xfrm>
            <a:off x="609600" y="2857500"/>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Calibri"/>
                <a:ea typeface="Calibri"/>
                <a:cs typeface="Calibri"/>
                <a:sym typeface="Calibri"/>
              </a:rPr>
              <a:t>Please remember to submit your evaluation on Guidebook!</a:t>
            </a:r>
            <a:br>
              <a:rPr lang="en-US">
                <a:latin typeface="Calibri"/>
                <a:ea typeface="Calibri"/>
                <a:cs typeface="Calibri"/>
                <a:sym typeface="Calibri"/>
              </a:rPr>
            </a:br>
            <a:r>
              <a:rPr lang="en-US">
                <a:latin typeface="Calibri"/>
                <a:ea typeface="Calibri"/>
                <a:cs typeface="Calibri"/>
                <a:sym typeface="Calibri"/>
              </a:rPr>
              <a:t/>
            </a:r>
            <a:br>
              <a:rPr lang="en-US">
                <a:latin typeface="Calibri"/>
                <a:ea typeface="Calibri"/>
                <a:cs typeface="Calibri"/>
                <a:sym typeface="Calibri"/>
              </a:rPr>
            </a:br>
            <a:r>
              <a:rPr lang="en-US" sz="3200">
                <a:latin typeface="Calibri"/>
                <a:ea typeface="Calibri"/>
                <a:cs typeface="Calibri"/>
                <a:sym typeface="Calibri"/>
              </a:rPr>
              <a:t>https://guidebook.com/g/fye19/</a:t>
            </a:r>
            <a:endParaRPr sz="3200">
              <a:latin typeface="Calibri"/>
              <a:ea typeface="Calibri"/>
              <a:cs typeface="Calibri"/>
              <a:sym typeface="Calibri"/>
            </a:endParaRPr>
          </a:p>
        </p:txBody>
      </p:sp>
      <p:sp>
        <p:nvSpPr>
          <p:cNvPr id="530" name="Google Shape;530;p53"/>
          <p:cNvSpPr txBox="1"/>
          <p:nvPr/>
        </p:nvSpPr>
        <p:spPr>
          <a:xfrm>
            <a:off x="1066800" y="6101372"/>
            <a:ext cx="31740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#FYE19</a:t>
            </a:r>
            <a:endParaRPr sz="2000">
              <a:solidFill>
                <a:schemeClr val="dk1"/>
              </a:solidFill>
              <a:latin typeface="Calibri"/>
              <a:ea typeface="Calibri"/>
              <a:cs typeface="Calibri"/>
              <a:sym typeface="Calibri"/>
            </a:endParaRPr>
          </a:p>
        </p:txBody>
      </p:sp>
      <p:sp>
        <p:nvSpPr>
          <p:cNvPr id="531" name="Google Shape;531;p53"/>
          <p:cNvSpPr/>
          <p:nvPr/>
        </p:nvSpPr>
        <p:spPr>
          <a:xfrm>
            <a:off x="0" y="0"/>
            <a:ext cx="12208800" cy="194700"/>
          </a:xfrm>
          <a:prstGeom prst="rect">
            <a:avLst/>
          </a:prstGeom>
          <a:solidFill>
            <a:srgbClr val="6C1035"/>
          </a:solidFill>
          <a:ln w="9525" cap="flat" cmpd="sng">
            <a:solidFill>
              <a:srgbClr val="6C10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3"/>
          <p:cNvSpPr/>
          <p:nvPr/>
        </p:nvSpPr>
        <p:spPr>
          <a:xfrm>
            <a:off x="0" y="50800"/>
            <a:ext cx="279300" cy="6807300"/>
          </a:xfrm>
          <a:prstGeom prst="rect">
            <a:avLst/>
          </a:prstGeom>
          <a:solidFill>
            <a:srgbClr val="6C1035"/>
          </a:solidFill>
          <a:ln w="9525" cap="flat" cmpd="sng">
            <a:solidFill>
              <a:srgbClr val="6C10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3"/>
          <p:cNvSpPr/>
          <p:nvPr/>
        </p:nvSpPr>
        <p:spPr>
          <a:xfrm>
            <a:off x="11929500" y="25350"/>
            <a:ext cx="279300" cy="6807300"/>
          </a:xfrm>
          <a:prstGeom prst="rect">
            <a:avLst/>
          </a:prstGeom>
          <a:solidFill>
            <a:srgbClr val="6C1035"/>
          </a:solidFill>
          <a:ln w="9525" cap="flat" cmpd="sng">
            <a:solidFill>
              <a:srgbClr val="6C10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3"/>
          <p:cNvSpPr/>
          <p:nvPr/>
        </p:nvSpPr>
        <p:spPr>
          <a:xfrm>
            <a:off x="0" y="6663300"/>
            <a:ext cx="12208800" cy="194700"/>
          </a:xfrm>
          <a:prstGeom prst="rect">
            <a:avLst/>
          </a:prstGeom>
          <a:solidFill>
            <a:srgbClr val="6C1035"/>
          </a:solidFill>
          <a:ln w="9525" cap="flat" cmpd="sng">
            <a:solidFill>
              <a:srgbClr val="6C10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cxnSp>
        <p:nvCxnSpPr>
          <p:cNvPr id="251" name="Google Shape;251;p32"/>
          <p:cNvCxnSpPr/>
          <p:nvPr/>
        </p:nvCxnSpPr>
        <p:spPr>
          <a:xfrm flipH="1">
            <a:off x="487870" y="-721192"/>
            <a:ext cx="1" cy="7902489"/>
          </a:xfrm>
          <a:prstGeom prst="straightConnector1">
            <a:avLst/>
          </a:prstGeom>
          <a:noFill/>
          <a:ln w="12700" cap="flat" cmpd="sng">
            <a:solidFill>
              <a:schemeClr val="accent2"/>
            </a:solidFill>
            <a:prstDash val="dash"/>
            <a:miter lim="8000"/>
            <a:headEnd type="none" w="sm" len="sm"/>
            <a:tailEnd type="none" w="sm" len="sm"/>
          </a:ln>
        </p:spPr>
      </p:cxnSp>
      <p:cxnSp>
        <p:nvCxnSpPr>
          <p:cNvPr id="252" name="Google Shape;252;p32"/>
          <p:cNvCxnSpPr/>
          <p:nvPr/>
        </p:nvCxnSpPr>
        <p:spPr>
          <a:xfrm flipV="1">
            <a:off x="-629399" y="3448445"/>
            <a:ext cx="7386483" cy="27930"/>
          </a:xfrm>
          <a:prstGeom prst="straightConnector1">
            <a:avLst/>
          </a:prstGeom>
          <a:noFill/>
          <a:ln w="19050" cap="flat" cmpd="sng">
            <a:solidFill>
              <a:schemeClr val="accent1"/>
            </a:solidFill>
            <a:prstDash val="dash"/>
            <a:miter lim="8000"/>
            <a:headEnd type="none" w="sm" len="sm"/>
            <a:tailEnd type="none" w="sm" len="sm"/>
          </a:ln>
        </p:spPr>
      </p:cxnSp>
      <p:sp>
        <p:nvSpPr>
          <p:cNvPr id="253" name="Google Shape;253;p32"/>
          <p:cNvSpPr/>
          <p:nvPr/>
        </p:nvSpPr>
        <p:spPr>
          <a:xfrm>
            <a:off x="782467" y="1411364"/>
            <a:ext cx="5435034" cy="2402573"/>
          </a:xfrm>
          <a:prstGeom prst="rect">
            <a:avLst/>
          </a:prstGeom>
          <a:noFill/>
          <a:ln>
            <a:noFill/>
          </a:ln>
        </p:spPr>
        <p:txBody>
          <a:bodyPr spcFirstLastPara="1" wrap="square" lIns="45700" tIns="45700" rIns="45700" bIns="45700" anchor="ctr" anchorCtr="0">
            <a:noAutofit/>
          </a:bodyPr>
          <a:lstStyle/>
          <a:p>
            <a:pPr marL="0" marR="0" lvl="0" indent="0" algn="l" rtl="0">
              <a:lnSpc>
                <a:spcPct val="112500"/>
              </a:lnSpc>
              <a:spcBef>
                <a:spcPts val="0"/>
              </a:spcBef>
              <a:spcAft>
                <a:spcPts val="0"/>
              </a:spcAft>
              <a:buClr>
                <a:srgbClr val="585C5E"/>
              </a:buClr>
              <a:buSzPts val="1120"/>
              <a:buFont typeface="Crimson Text"/>
              <a:buNone/>
            </a:pPr>
            <a:endParaRPr sz="1600" b="0" i="0" u="none" strike="noStrike" cap="none" dirty="0">
              <a:solidFill>
                <a:srgbClr val="585C5E"/>
              </a:solidFill>
              <a:latin typeface="Crimson Text"/>
              <a:ea typeface="Crimson Text"/>
              <a:cs typeface="Crimson Text"/>
              <a:sym typeface="Crimson Text"/>
            </a:endParaRPr>
          </a:p>
          <a:p>
            <a:pPr marL="457200" indent="-355600">
              <a:spcBef>
                <a:spcPts val="700"/>
              </a:spcBef>
              <a:buClr>
                <a:srgbClr val="292929"/>
              </a:buClr>
              <a:buSzPts val="2000"/>
              <a:buFont typeface="Arial"/>
              <a:buChar char="●"/>
            </a:pPr>
            <a:r>
              <a:rPr lang="en-US" sz="2000" dirty="0">
                <a:solidFill>
                  <a:srgbClr val="292929"/>
                </a:solidFill>
              </a:rPr>
              <a:t>Recruited students from FYE classes </a:t>
            </a:r>
            <a:r>
              <a:rPr lang="en-US" sz="2000" dirty="0" smtClean="0">
                <a:solidFill>
                  <a:srgbClr val="292929"/>
                </a:solidFill>
              </a:rPr>
              <a:t>only.</a:t>
            </a:r>
            <a:endParaRPr lang="en-US" sz="2000" dirty="0">
              <a:solidFill>
                <a:srgbClr val="292929"/>
              </a:solidFill>
            </a:endParaRPr>
          </a:p>
          <a:p>
            <a:pPr marL="457200" indent="-355600">
              <a:spcBef>
                <a:spcPts val="700"/>
              </a:spcBef>
              <a:buClr>
                <a:srgbClr val="292929"/>
              </a:buClr>
              <a:buSzPts val="2000"/>
              <a:buFont typeface="Arial"/>
              <a:buChar char="●"/>
            </a:pPr>
            <a:r>
              <a:rPr lang="en-US" sz="2000" dirty="0" smtClean="0">
                <a:solidFill>
                  <a:srgbClr val="292929"/>
                </a:solidFill>
              </a:rPr>
              <a:t>On </a:t>
            </a:r>
            <a:r>
              <a:rPr lang="en-US" sz="2000" dirty="0">
                <a:solidFill>
                  <a:srgbClr val="292929"/>
                </a:solidFill>
              </a:rPr>
              <a:t>average 80 expressed </a:t>
            </a:r>
            <a:r>
              <a:rPr lang="en-US" sz="2000" dirty="0" smtClean="0">
                <a:solidFill>
                  <a:srgbClr val="292929"/>
                </a:solidFill>
              </a:rPr>
              <a:t>interest.</a:t>
            </a:r>
            <a:endParaRPr lang="en-US" sz="2000" dirty="0">
              <a:solidFill>
                <a:srgbClr val="292929"/>
              </a:solidFill>
            </a:endParaRPr>
          </a:p>
          <a:p>
            <a:pPr marL="457200" marR="0" lvl="0" indent="-355600" algn="l" rtl="0">
              <a:spcBef>
                <a:spcPts val="0"/>
              </a:spcBef>
              <a:spcAft>
                <a:spcPts val="0"/>
              </a:spcAft>
              <a:buClr>
                <a:srgbClr val="292929"/>
              </a:buClr>
              <a:buSzPts val="2000"/>
              <a:buChar char="●"/>
            </a:pPr>
            <a:r>
              <a:rPr lang="en-US" sz="2000" dirty="0" smtClean="0">
                <a:solidFill>
                  <a:srgbClr val="292929"/>
                </a:solidFill>
              </a:rPr>
              <a:t>Approximately </a:t>
            </a:r>
            <a:r>
              <a:rPr lang="en-US" sz="2000" dirty="0">
                <a:solidFill>
                  <a:srgbClr val="292929"/>
                </a:solidFill>
              </a:rPr>
              <a:t>40 students interviewed.</a:t>
            </a:r>
            <a:endParaRPr sz="2000" dirty="0">
              <a:solidFill>
                <a:srgbClr val="292929"/>
              </a:solidFill>
            </a:endParaRPr>
          </a:p>
          <a:p>
            <a:pPr marL="457200" indent="-355600">
              <a:buClr>
                <a:srgbClr val="292929"/>
              </a:buClr>
              <a:buSzPts val="2000"/>
              <a:buFont typeface="Arial"/>
              <a:buChar char="●"/>
            </a:pPr>
            <a:r>
              <a:rPr lang="en-US" sz="2000" dirty="0">
                <a:solidFill>
                  <a:srgbClr val="292929"/>
                </a:solidFill>
              </a:rPr>
              <a:t>Written application and resume required.</a:t>
            </a:r>
          </a:p>
          <a:p>
            <a:pPr marL="457200" marR="0" lvl="0" indent="-355600" algn="l" rtl="0">
              <a:spcBef>
                <a:spcPts val="0"/>
              </a:spcBef>
              <a:spcAft>
                <a:spcPts val="0"/>
              </a:spcAft>
              <a:buClr>
                <a:srgbClr val="292929"/>
              </a:buClr>
              <a:buSzPts val="2000"/>
              <a:buChar char="●"/>
            </a:pPr>
            <a:r>
              <a:rPr lang="en-US" sz="2000" i="0" u="none" strike="noStrike" cap="none" dirty="0" smtClean="0">
                <a:solidFill>
                  <a:srgbClr val="292929"/>
                </a:solidFill>
              </a:rPr>
              <a:t>Students </a:t>
            </a:r>
            <a:r>
              <a:rPr lang="en-US" sz="2000" i="0" u="none" strike="noStrike" cap="none" dirty="0">
                <a:solidFill>
                  <a:srgbClr val="292929"/>
                </a:solidFill>
              </a:rPr>
              <a:t>had to physically come to the office to sign up for the interview and then again for the interview.</a:t>
            </a:r>
            <a:endParaRPr sz="2000" i="0" u="none" strike="noStrike" cap="none" dirty="0">
              <a:solidFill>
                <a:srgbClr val="292929"/>
              </a:solidFill>
            </a:endParaRPr>
          </a:p>
          <a:p>
            <a:pPr>
              <a:lnSpc>
                <a:spcPct val="81818"/>
              </a:lnSpc>
              <a:spcBef>
                <a:spcPts val="700"/>
              </a:spcBef>
            </a:pPr>
            <a:r>
              <a:rPr lang="en-US" sz="2000" i="0" u="none" strike="noStrike" cap="none" dirty="0" smtClean="0">
                <a:solidFill>
                  <a:srgbClr val="292929"/>
                </a:solidFill>
              </a:rPr>
              <a:t>.</a:t>
            </a:r>
            <a:r>
              <a:rPr lang="en-US" sz="2000" b="1" u="sng" dirty="0" smtClean="0">
                <a:solidFill>
                  <a:schemeClr val="accent1"/>
                </a:solidFill>
              </a:rPr>
              <a:t>Interview </a:t>
            </a:r>
            <a:r>
              <a:rPr lang="en-US" sz="2000" b="1" u="sng" dirty="0">
                <a:solidFill>
                  <a:schemeClr val="accent1"/>
                </a:solidFill>
              </a:rPr>
              <a:t>committee: </a:t>
            </a:r>
          </a:p>
          <a:p>
            <a:pPr marL="0" marR="0" lvl="0" indent="0" algn="l" rtl="0">
              <a:lnSpc>
                <a:spcPct val="150000"/>
              </a:lnSpc>
              <a:spcBef>
                <a:spcPts val="700"/>
              </a:spcBef>
              <a:spcAft>
                <a:spcPts val="0"/>
              </a:spcAft>
              <a:buClr>
                <a:srgbClr val="585C5E"/>
              </a:buClr>
              <a:buSzPts val="840"/>
              <a:buFont typeface="Crimson Text"/>
              <a:buNone/>
            </a:pPr>
            <a:endParaRPr sz="1200" b="0" i="0" u="none" strike="noStrike" cap="none" dirty="0">
              <a:solidFill>
                <a:srgbClr val="585C5E"/>
              </a:solidFill>
              <a:latin typeface="Crimson Text"/>
              <a:ea typeface="Crimson Text"/>
              <a:cs typeface="Crimson Text"/>
              <a:sym typeface="Crimson Text"/>
            </a:endParaRPr>
          </a:p>
          <a:p>
            <a:pPr marL="285750" marR="0" lvl="0" indent="-232409" algn="l" rtl="0">
              <a:lnSpc>
                <a:spcPct val="150000"/>
              </a:lnSpc>
              <a:spcBef>
                <a:spcPts val="700"/>
              </a:spcBef>
              <a:spcAft>
                <a:spcPts val="0"/>
              </a:spcAft>
              <a:buClr>
                <a:srgbClr val="585C5E"/>
              </a:buClr>
              <a:buSzPts val="840"/>
              <a:buFont typeface="Noto Sans Symbols"/>
              <a:buNone/>
            </a:pPr>
            <a:endParaRPr sz="1200" b="0" i="0" u="none" strike="noStrike" cap="none" dirty="0">
              <a:solidFill>
                <a:srgbClr val="585C5E"/>
              </a:solidFill>
              <a:latin typeface="Crimson Text"/>
              <a:ea typeface="Crimson Text"/>
              <a:cs typeface="Crimson Text"/>
              <a:sym typeface="Crimson Text"/>
            </a:endParaRPr>
          </a:p>
        </p:txBody>
      </p:sp>
      <p:cxnSp>
        <p:nvCxnSpPr>
          <p:cNvPr id="254" name="Google Shape;254;p32"/>
          <p:cNvCxnSpPr/>
          <p:nvPr/>
        </p:nvCxnSpPr>
        <p:spPr>
          <a:xfrm>
            <a:off x="6757084" y="-89875"/>
            <a:ext cx="0" cy="7181400"/>
          </a:xfrm>
          <a:prstGeom prst="straightConnector1">
            <a:avLst/>
          </a:prstGeom>
          <a:noFill/>
          <a:ln w="19050" cap="flat" cmpd="sng">
            <a:solidFill>
              <a:schemeClr val="accent2"/>
            </a:solidFill>
            <a:prstDash val="solid"/>
            <a:round/>
            <a:headEnd type="none" w="sm" len="sm"/>
            <a:tailEnd type="none" w="sm" len="sm"/>
          </a:ln>
        </p:spPr>
      </p:cxnSp>
      <p:cxnSp>
        <p:nvCxnSpPr>
          <p:cNvPr id="255" name="Google Shape;255;p32"/>
          <p:cNvCxnSpPr/>
          <p:nvPr/>
        </p:nvCxnSpPr>
        <p:spPr>
          <a:xfrm>
            <a:off x="-89744" y="5417484"/>
            <a:ext cx="13693681" cy="49015"/>
          </a:xfrm>
          <a:prstGeom prst="straightConnector1">
            <a:avLst/>
          </a:prstGeom>
          <a:noFill/>
          <a:ln w="9525" cap="flat" cmpd="sng">
            <a:solidFill>
              <a:schemeClr val="accent5"/>
            </a:solidFill>
            <a:prstDash val="dash"/>
            <a:miter lim="8000"/>
            <a:headEnd type="none" w="sm" len="sm"/>
            <a:tailEnd type="none" w="sm" len="sm"/>
          </a:ln>
        </p:spPr>
      </p:cxnSp>
      <p:pic>
        <p:nvPicPr>
          <p:cNvPr id="256" name="Google Shape;256;p32" descr="pasted-image.pdf"/>
          <p:cNvPicPr preferRelativeResize="0"/>
          <p:nvPr/>
        </p:nvPicPr>
        <p:blipFill rotWithShape="1">
          <a:blip r:embed="rId3">
            <a:alphaModFix/>
          </a:blip>
          <a:srcRect/>
          <a:stretch/>
        </p:blipFill>
        <p:spPr>
          <a:xfrm>
            <a:off x="487873" y="515499"/>
            <a:ext cx="700425" cy="700425"/>
          </a:xfrm>
          <a:prstGeom prst="rect">
            <a:avLst/>
          </a:prstGeom>
          <a:noFill/>
          <a:ln>
            <a:noFill/>
          </a:ln>
        </p:spPr>
      </p:pic>
      <p:cxnSp>
        <p:nvCxnSpPr>
          <p:cNvPr id="257" name="Google Shape;257;p32"/>
          <p:cNvCxnSpPr/>
          <p:nvPr/>
        </p:nvCxnSpPr>
        <p:spPr>
          <a:xfrm rot="-5400000">
            <a:off x="6551538" y="2342568"/>
            <a:ext cx="25500" cy="8312400"/>
          </a:xfrm>
          <a:prstGeom prst="straightConnector1">
            <a:avLst/>
          </a:prstGeom>
          <a:noFill/>
          <a:ln w="38100" cap="flat" cmpd="sng">
            <a:solidFill>
              <a:schemeClr val="accent1"/>
            </a:solidFill>
            <a:prstDash val="solid"/>
            <a:round/>
            <a:headEnd type="none" w="sm" len="sm"/>
            <a:tailEnd type="none" w="sm" len="sm"/>
          </a:ln>
        </p:spPr>
      </p:cxnSp>
      <p:pic>
        <p:nvPicPr>
          <p:cNvPr id="258" name="Google Shape;258;p32" descr="pasted-image.pdf"/>
          <p:cNvPicPr preferRelativeResize="0"/>
          <p:nvPr/>
        </p:nvPicPr>
        <p:blipFill rotWithShape="1">
          <a:blip r:embed="rId3">
            <a:alphaModFix/>
          </a:blip>
          <a:srcRect/>
          <a:stretch/>
        </p:blipFill>
        <p:spPr>
          <a:xfrm rot="10800000">
            <a:off x="11343151" y="5868924"/>
            <a:ext cx="617104" cy="617109"/>
          </a:xfrm>
          <a:prstGeom prst="rect">
            <a:avLst/>
          </a:prstGeom>
          <a:noFill/>
          <a:ln>
            <a:noFill/>
          </a:ln>
        </p:spPr>
      </p:pic>
      <p:pic>
        <p:nvPicPr>
          <p:cNvPr id="259" name="Google Shape;259;p32"/>
          <p:cNvPicPr preferRelativeResize="0">
            <a:picLocks noGrp="1"/>
          </p:cNvPicPr>
          <p:nvPr>
            <p:ph type="pic" idx="2"/>
          </p:nvPr>
        </p:nvPicPr>
        <p:blipFill rotWithShape="1">
          <a:blip r:embed="rId4">
            <a:alphaModFix/>
          </a:blip>
          <a:srcRect/>
          <a:stretch/>
        </p:blipFill>
        <p:spPr>
          <a:xfrm>
            <a:off x="7061163" y="894229"/>
            <a:ext cx="4492303" cy="4523255"/>
          </a:xfrm>
          <a:prstGeom prst="rect">
            <a:avLst/>
          </a:prstGeom>
          <a:noFill/>
          <a:ln>
            <a:noFill/>
          </a:ln>
          <a:effectLst>
            <a:outerShdw blurRad="50800" dist="50800" dir="5400000" algn="ctr" rotWithShape="0">
              <a:schemeClr val="accent1"/>
            </a:outerShdw>
          </a:effectLst>
        </p:spPr>
      </p:pic>
      <p:sp>
        <p:nvSpPr>
          <p:cNvPr id="260" name="Google Shape;260;p32"/>
          <p:cNvSpPr txBox="1"/>
          <p:nvPr/>
        </p:nvSpPr>
        <p:spPr>
          <a:xfrm>
            <a:off x="1422545" y="634323"/>
            <a:ext cx="5182500" cy="481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latin typeface="Open Sans"/>
                <a:ea typeface="Open Sans"/>
                <a:cs typeface="Open Sans"/>
                <a:sym typeface="Open Sans"/>
              </a:rPr>
              <a:t>2014 - 2017</a:t>
            </a:r>
            <a:endParaRPr sz="1800" b="1">
              <a:latin typeface="Open Sans"/>
              <a:ea typeface="Open Sans"/>
              <a:cs typeface="Open Sans"/>
              <a:sym typeface="Open Sans"/>
            </a:endParaRPr>
          </a:p>
        </p:txBody>
      </p:sp>
      <p:sp>
        <p:nvSpPr>
          <p:cNvPr id="2" name="TextBox 1"/>
          <p:cNvSpPr txBox="1"/>
          <p:nvPr/>
        </p:nvSpPr>
        <p:spPr>
          <a:xfrm>
            <a:off x="847453" y="710939"/>
            <a:ext cx="1832553" cy="615553"/>
          </a:xfrm>
          <a:prstGeom prst="rect">
            <a:avLst/>
          </a:prstGeom>
          <a:noFill/>
        </p:spPr>
        <p:txBody>
          <a:bodyPr wrap="none" rtlCol="0">
            <a:spAutoFit/>
          </a:bodyPr>
          <a:lstStyle/>
          <a:p>
            <a:r>
              <a:rPr lang="en-US" sz="2000" b="1" u="sng" dirty="0">
                <a:solidFill>
                  <a:schemeClr val="accent1"/>
                </a:solidFill>
              </a:rPr>
              <a:t>Applications</a:t>
            </a:r>
            <a:r>
              <a:rPr lang="en-US" b="1" u="sng" dirty="0">
                <a:solidFill>
                  <a:schemeClr val="accent1"/>
                </a:solidFill>
              </a:rPr>
              <a:t>: </a:t>
            </a:r>
          </a:p>
          <a:p>
            <a:endParaRPr lang="en-US" dirty="0"/>
          </a:p>
        </p:txBody>
      </p:sp>
      <p:sp>
        <p:nvSpPr>
          <p:cNvPr id="3" name="TextBox 2"/>
          <p:cNvSpPr txBox="1"/>
          <p:nvPr/>
        </p:nvSpPr>
        <p:spPr>
          <a:xfrm>
            <a:off x="566645" y="3850869"/>
            <a:ext cx="6038400" cy="2705869"/>
          </a:xfrm>
          <a:prstGeom prst="rect">
            <a:avLst/>
          </a:prstGeom>
          <a:noFill/>
        </p:spPr>
        <p:txBody>
          <a:bodyPr wrap="square" rtlCol="0">
            <a:spAutoFit/>
          </a:bodyPr>
          <a:lstStyle/>
          <a:p>
            <a:pPr marL="457200" lvl="0" indent="-355600">
              <a:lnSpc>
                <a:spcPct val="81818"/>
              </a:lnSpc>
              <a:spcBef>
                <a:spcPts val="700"/>
              </a:spcBef>
              <a:buClr>
                <a:srgbClr val="292929"/>
              </a:buClr>
              <a:buSzPts val="2000"/>
              <a:buChar char="●"/>
            </a:pPr>
            <a:r>
              <a:rPr lang="en-US" sz="2000" dirty="0" smtClean="0">
                <a:solidFill>
                  <a:srgbClr val="292929"/>
                </a:solidFill>
              </a:rPr>
              <a:t>Consisted </a:t>
            </a:r>
            <a:r>
              <a:rPr lang="en-US" sz="2000" dirty="0">
                <a:solidFill>
                  <a:srgbClr val="292929"/>
                </a:solidFill>
              </a:rPr>
              <a:t>of </a:t>
            </a:r>
            <a:r>
              <a:rPr lang="en-US" sz="2000" dirty="0" smtClean="0">
                <a:solidFill>
                  <a:srgbClr val="292929"/>
                </a:solidFill>
              </a:rPr>
              <a:t>Advisors and former Peer </a:t>
            </a:r>
            <a:r>
              <a:rPr lang="en-US" sz="2000" dirty="0" smtClean="0">
                <a:solidFill>
                  <a:srgbClr val="292929"/>
                </a:solidFill>
              </a:rPr>
              <a:t>Mentors.</a:t>
            </a:r>
            <a:endParaRPr lang="en-US" sz="2000" dirty="0" smtClean="0">
              <a:solidFill>
                <a:srgbClr val="292929"/>
              </a:solidFill>
            </a:endParaRPr>
          </a:p>
          <a:p>
            <a:pPr marL="457200" indent="-355600">
              <a:lnSpc>
                <a:spcPct val="81818"/>
              </a:lnSpc>
              <a:spcBef>
                <a:spcPts val="700"/>
              </a:spcBef>
              <a:buClr>
                <a:srgbClr val="292929"/>
              </a:buClr>
              <a:buSzPts val="2000"/>
              <a:buFont typeface="Arial"/>
              <a:buChar char="●"/>
            </a:pPr>
            <a:r>
              <a:rPr lang="en-US" sz="2000" dirty="0" smtClean="0">
                <a:solidFill>
                  <a:srgbClr val="292929"/>
                </a:solidFill>
              </a:rPr>
              <a:t>Committee </a:t>
            </a:r>
            <a:r>
              <a:rPr lang="en-US" sz="2000" dirty="0" smtClean="0">
                <a:solidFill>
                  <a:srgbClr val="292929"/>
                </a:solidFill>
              </a:rPr>
              <a:t>members had </a:t>
            </a:r>
            <a:r>
              <a:rPr lang="en-US" sz="2000" dirty="0">
                <a:solidFill>
                  <a:srgbClr val="292929"/>
                </a:solidFill>
              </a:rPr>
              <a:t>to review application and </a:t>
            </a:r>
            <a:r>
              <a:rPr lang="en-US" sz="2000" dirty="0" smtClean="0">
                <a:solidFill>
                  <a:srgbClr val="292929"/>
                </a:solidFill>
              </a:rPr>
              <a:t>resumes</a:t>
            </a:r>
            <a:endParaRPr lang="en-US" sz="2000" dirty="0"/>
          </a:p>
          <a:p>
            <a:pPr marL="457200" lvl="0" indent="-355600">
              <a:lnSpc>
                <a:spcPct val="81818"/>
              </a:lnSpc>
              <a:buClr>
                <a:srgbClr val="292929"/>
              </a:buClr>
              <a:buSzPts val="2000"/>
              <a:buChar char="●"/>
            </a:pPr>
            <a:r>
              <a:rPr lang="en-US" sz="2000" dirty="0" smtClean="0">
                <a:solidFill>
                  <a:srgbClr val="292929"/>
                </a:solidFill>
              </a:rPr>
              <a:t>Interview teams were 1-2 Advisors and one Peer Mentor - Not </a:t>
            </a:r>
            <a:r>
              <a:rPr lang="en-US" sz="2000" dirty="0">
                <a:solidFill>
                  <a:srgbClr val="292929"/>
                </a:solidFill>
              </a:rPr>
              <a:t>all committee members interviewed all applicants.</a:t>
            </a:r>
          </a:p>
          <a:p>
            <a:pPr marL="457200" lvl="0" indent="-355600">
              <a:lnSpc>
                <a:spcPct val="81818"/>
              </a:lnSpc>
              <a:buClr>
                <a:srgbClr val="292929"/>
              </a:buClr>
              <a:buSzPts val="2000"/>
              <a:buChar char="●"/>
            </a:pPr>
            <a:r>
              <a:rPr lang="en-US" sz="2000" dirty="0">
                <a:solidFill>
                  <a:srgbClr val="292929"/>
                </a:solidFill>
              </a:rPr>
              <a:t>Individual interviews were held week days for a two week period.</a:t>
            </a:r>
          </a:p>
          <a:p>
            <a:pPr marL="457200" lvl="0" indent="-355600">
              <a:lnSpc>
                <a:spcPct val="81818"/>
              </a:lnSpc>
              <a:buClr>
                <a:srgbClr val="292929"/>
              </a:buClr>
              <a:buSzPts val="2000"/>
              <a:buChar char="●"/>
            </a:pPr>
            <a:r>
              <a:rPr lang="en-US" sz="2000" dirty="0">
                <a:solidFill>
                  <a:srgbClr val="292929"/>
                </a:solidFill>
              </a:rPr>
              <a:t>Each interview was 30 minutes long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3">
                                            <p:txEl>
                                              <p:pRg st="2" end="2"/>
                                            </p:txEl>
                                          </p:spTgt>
                                        </p:tgtEl>
                                        <p:attrNameLst>
                                          <p:attrName>style.visibility</p:attrName>
                                        </p:attrNameLst>
                                      </p:cBhvr>
                                      <p:to>
                                        <p:strVal val="visible"/>
                                      </p:to>
                                    </p:set>
                                    <p:anim calcmode="lin" valueType="num">
                                      <p:cBhvr additive="base">
                                        <p:cTn id="7" dur="500" fill="hold"/>
                                        <p:tgtEl>
                                          <p:spTgt spid="25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3">
                                            <p:txEl>
                                              <p:pRg st="1" end="1"/>
                                            </p:txEl>
                                          </p:spTgt>
                                        </p:tgtEl>
                                        <p:attrNameLst>
                                          <p:attrName>style.visibility</p:attrName>
                                        </p:attrNameLst>
                                      </p:cBhvr>
                                      <p:to>
                                        <p:strVal val="visible"/>
                                      </p:to>
                                    </p:set>
                                    <p:anim calcmode="lin" valueType="num">
                                      <p:cBhvr additive="base">
                                        <p:cTn id="13" dur="500" fill="hold"/>
                                        <p:tgtEl>
                                          <p:spTgt spid="2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53">
                                            <p:txEl>
                                              <p:pRg st="3" end="3"/>
                                            </p:txEl>
                                          </p:spTgt>
                                        </p:tgtEl>
                                        <p:attrNameLst>
                                          <p:attrName>style.visibility</p:attrName>
                                        </p:attrNameLst>
                                      </p:cBhvr>
                                      <p:to>
                                        <p:strVal val="visible"/>
                                      </p:to>
                                    </p:set>
                                    <p:anim calcmode="lin" valueType="num">
                                      <p:cBhvr additive="base">
                                        <p:cTn id="17" dur="500" fill="hold"/>
                                        <p:tgtEl>
                                          <p:spTgt spid="25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3">
                                            <p:txEl>
                                              <p:pRg st="4" end="4"/>
                                            </p:txEl>
                                          </p:spTgt>
                                        </p:tgtEl>
                                        <p:attrNameLst>
                                          <p:attrName>style.visibility</p:attrName>
                                        </p:attrNameLst>
                                      </p:cBhvr>
                                      <p:to>
                                        <p:strVal val="visible"/>
                                      </p:to>
                                    </p:set>
                                    <p:anim calcmode="lin" valueType="num">
                                      <p:cBhvr additive="base">
                                        <p:cTn id="21" dur="500" fill="hold"/>
                                        <p:tgtEl>
                                          <p:spTgt spid="25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3">
                                            <p:txEl>
                                              <p:pRg st="5" end="5"/>
                                            </p:txEl>
                                          </p:spTgt>
                                        </p:tgtEl>
                                        <p:attrNameLst>
                                          <p:attrName>style.visibility</p:attrName>
                                        </p:attrNameLst>
                                      </p:cBhvr>
                                      <p:to>
                                        <p:strVal val="visible"/>
                                      </p:to>
                                    </p:set>
                                    <p:anim calcmode="lin" valueType="num">
                                      <p:cBhvr additive="base">
                                        <p:cTn id="25" dur="500" fill="hold"/>
                                        <p:tgtEl>
                                          <p:spTgt spid="25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4"/>
        <p:cNvGrpSpPr/>
        <p:nvPr/>
      </p:nvGrpSpPr>
      <p:grpSpPr>
        <a:xfrm>
          <a:off x="0" y="0"/>
          <a:ext cx="0" cy="0"/>
          <a:chOff x="0" y="0"/>
          <a:chExt cx="0" cy="0"/>
        </a:xfrm>
      </p:grpSpPr>
      <p:sp>
        <p:nvSpPr>
          <p:cNvPr id="265" name="Google Shape;265;p33"/>
          <p:cNvSpPr/>
          <p:nvPr/>
        </p:nvSpPr>
        <p:spPr>
          <a:xfrm>
            <a:off x="-1087537" y="-646125"/>
            <a:ext cx="12210300" cy="6879300"/>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nvGrpSpPr>
          <p:cNvPr id="266" name="Google Shape;266;p33"/>
          <p:cNvGrpSpPr/>
          <p:nvPr/>
        </p:nvGrpSpPr>
        <p:grpSpPr>
          <a:xfrm>
            <a:off x="-1546513" y="559730"/>
            <a:ext cx="13601488" cy="928204"/>
            <a:chOff x="0" y="3496924"/>
            <a:chExt cx="13601488" cy="928204"/>
          </a:xfrm>
        </p:grpSpPr>
        <p:pic>
          <p:nvPicPr>
            <p:cNvPr id="267" name="Google Shape;267;p33" descr="pasted-image.pdf"/>
            <p:cNvPicPr preferRelativeResize="0"/>
            <p:nvPr/>
          </p:nvPicPr>
          <p:blipFill rotWithShape="1">
            <a:blip r:embed="rId3">
              <a:alphaModFix/>
            </a:blip>
            <a:srcRect/>
            <a:stretch/>
          </p:blipFill>
          <p:spPr>
            <a:xfrm>
              <a:off x="2339851" y="3496924"/>
              <a:ext cx="622804" cy="622804"/>
            </a:xfrm>
            <a:prstGeom prst="rect">
              <a:avLst/>
            </a:prstGeom>
            <a:noFill/>
            <a:ln>
              <a:noFill/>
            </a:ln>
          </p:spPr>
        </p:pic>
        <p:sp>
          <p:nvSpPr>
            <p:cNvPr id="268" name="Google Shape;268;p33"/>
            <p:cNvSpPr/>
            <p:nvPr/>
          </p:nvSpPr>
          <p:spPr>
            <a:xfrm>
              <a:off x="2257451" y="3639128"/>
              <a:ext cx="7976100" cy="786000"/>
            </a:xfrm>
            <a:prstGeom prst="rect">
              <a:avLst/>
            </a:prstGeom>
            <a:noFill/>
            <a:ln>
              <a:noFill/>
            </a:ln>
          </p:spPr>
          <p:txBody>
            <a:bodyPr spcFirstLastPara="1" wrap="square" lIns="45700" tIns="45700" rIns="45700" bIns="45700" anchor="b" anchorCtr="0">
              <a:noAutofit/>
            </a:bodyPr>
            <a:lstStyle/>
            <a:p>
              <a:pPr marL="0" marR="0" lvl="0" indent="0" algn="ctr" rtl="0">
                <a:lnSpc>
                  <a:spcPct val="90000"/>
                </a:lnSpc>
                <a:spcBef>
                  <a:spcPts val="0"/>
                </a:spcBef>
                <a:spcAft>
                  <a:spcPts val="0"/>
                </a:spcAft>
                <a:buClr>
                  <a:schemeClr val="lt1"/>
                </a:buClr>
                <a:buSzPts val="5000"/>
                <a:buFont typeface="Arial"/>
                <a:buNone/>
              </a:pPr>
              <a:r>
                <a:rPr lang="en-US" sz="5000" b="1" i="0" u="none" strike="noStrike" cap="none">
                  <a:solidFill>
                    <a:schemeClr val="lt1"/>
                  </a:solidFill>
                  <a:latin typeface="Arial"/>
                  <a:ea typeface="Arial"/>
                  <a:cs typeface="Arial"/>
                  <a:sym typeface="Arial"/>
                </a:rPr>
                <a:t>Wh</a:t>
              </a:r>
              <a:r>
                <a:rPr lang="en-US" sz="4800" b="1" i="0" u="none" strike="noStrike" cap="none">
                  <a:solidFill>
                    <a:schemeClr val="lt1"/>
                  </a:solidFill>
                  <a:latin typeface="Arial"/>
                  <a:ea typeface="Arial"/>
                  <a:cs typeface="Arial"/>
                  <a:sym typeface="Arial"/>
                </a:rPr>
                <a:t>y</a:t>
              </a:r>
              <a:r>
                <a:rPr lang="en-US" sz="5000" b="1" i="0" u="none" strike="noStrike" cap="none">
                  <a:solidFill>
                    <a:schemeClr val="lt1"/>
                  </a:solidFill>
                  <a:latin typeface="Arial"/>
                  <a:ea typeface="Arial"/>
                  <a:cs typeface="Arial"/>
                  <a:sym typeface="Arial"/>
                </a:rPr>
                <a:t> did we change?</a:t>
              </a:r>
              <a:endParaRPr sz="5000" b="1" i="0" u="none" strike="noStrike" cap="none">
                <a:solidFill>
                  <a:schemeClr val="lt1"/>
                </a:solidFill>
                <a:latin typeface="Arial"/>
                <a:ea typeface="Arial"/>
                <a:cs typeface="Arial"/>
                <a:sym typeface="Arial"/>
              </a:endParaRPr>
            </a:p>
          </p:txBody>
        </p:sp>
        <p:cxnSp>
          <p:nvCxnSpPr>
            <p:cNvPr id="269" name="Google Shape;269;p33"/>
            <p:cNvCxnSpPr/>
            <p:nvPr/>
          </p:nvCxnSpPr>
          <p:spPr>
            <a:xfrm>
              <a:off x="0" y="4330879"/>
              <a:ext cx="2894700" cy="8400"/>
            </a:xfrm>
            <a:prstGeom prst="straightConnector1">
              <a:avLst/>
            </a:prstGeom>
            <a:noFill/>
            <a:ln w="19050" cap="flat" cmpd="sng">
              <a:solidFill>
                <a:schemeClr val="accent2"/>
              </a:solidFill>
              <a:prstDash val="dash"/>
              <a:miter lim="800000"/>
              <a:headEnd type="none" w="sm" len="sm"/>
              <a:tailEnd type="none" w="sm" len="sm"/>
            </a:ln>
          </p:spPr>
        </p:cxnSp>
        <p:cxnSp>
          <p:nvCxnSpPr>
            <p:cNvPr id="270" name="Google Shape;270;p33"/>
            <p:cNvCxnSpPr/>
            <p:nvPr/>
          </p:nvCxnSpPr>
          <p:spPr>
            <a:xfrm>
              <a:off x="9499888" y="4346894"/>
              <a:ext cx="4101600" cy="37500"/>
            </a:xfrm>
            <a:prstGeom prst="straightConnector1">
              <a:avLst/>
            </a:prstGeom>
            <a:noFill/>
            <a:ln w="19050" cap="flat" cmpd="sng">
              <a:solidFill>
                <a:schemeClr val="accent2"/>
              </a:solidFill>
              <a:prstDash val="dash"/>
              <a:miter lim="800000"/>
              <a:headEnd type="none" w="sm" len="sm"/>
              <a:tailEnd type="none" w="sm" len="sm"/>
            </a:ln>
          </p:spPr>
        </p:cxnSp>
      </p:grpSp>
      <p:sp>
        <p:nvSpPr>
          <p:cNvPr id="271" name="Google Shape;271;p33"/>
          <p:cNvSpPr txBox="1">
            <a:spLocks noGrp="1"/>
          </p:cNvSpPr>
          <p:nvPr>
            <p:ph type="sldNum" idx="12"/>
          </p:nvPr>
        </p:nvSpPr>
        <p:spPr>
          <a:xfrm>
            <a:off x="9715500" y="6356350"/>
            <a:ext cx="2476500" cy="358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fld id="{00000000-1234-1234-1234-123412341234}" type="slidenum">
              <a:rPr lang="en-US" sz="1800" b="0" i="0" u="none" strike="noStrike" cap="none">
                <a:solidFill>
                  <a:schemeClr val="accent1"/>
                </a:solidFill>
                <a:latin typeface="Calibri"/>
                <a:ea typeface="Calibri"/>
                <a:cs typeface="Calibri"/>
                <a:sym typeface="Calibri"/>
              </a:rPr>
              <a:t>4</a:t>
            </a:fld>
            <a:endParaRPr sz="1800" b="0" i="0" u="none" strike="noStrike" cap="none">
              <a:solidFill>
                <a:schemeClr val="accent1"/>
              </a:solidFill>
              <a:latin typeface="Calibri"/>
              <a:ea typeface="Calibri"/>
              <a:cs typeface="Calibri"/>
              <a:sym typeface="Calibri"/>
            </a:endParaRPr>
          </a:p>
        </p:txBody>
      </p:sp>
      <p:pic>
        <p:nvPicPr>
          <p:cNvPr id="272" name="Google Shape;272;p33" descr="VT-grid-02.png"/>
          <p:cNvPicPr preferRelativeResize="0"/>
          <p:nvPr/>
        </p:nvPicPr>
        <p:blipFill rotWithShape="1">
          <a:blip r:embed="rId4">
            <a:alphaModFix/>
          </a:blip>
          <a:srcRect/>
          <a:stretch/>
        </p:blipFill>
        <p:spPr>
          <a:xfrm>
            <a:off x="4386703" y="6109999"/>
            <a:ext cx="10600804" cy="6858000"/>
          </a:xfrm>
          <a:prstGeom prst="rect">
            <a:avLst/>
          </a:prstGeom>
          <a:noFill/>
          <a:ln>
            <a:noFill/>
          </a:ln>
        </p:spPr>
      </p:pic>
      <p:sp>
        <p:nvSpPr>
          <p:cNvPr id="273" name="Google Shape;273;p33"/>
          <p:cNvSpPr/>
          <p:nvPr/>
        </p:nvSpPr>
        <p:spPr>
          <a:xfrm>
            <a:off x="1092500" y="2171200"/>
            <a:ext cx="7562400" cy="1000500"/>
          </a:xfrm>
          <a:prstGeom prst="rect">
            <a:avLst/>
          </a:prstGeom>
          <a:noFill/>
          <a:ln>
            <a:noFill/>
          </a:ln>
        </p:spPr>
        <p:txBody>
          <a:bodyPr spcFirstLastPara="1" wrap="square" lIns="45700" tIns="45700" rIns="45700" bIns="45700" anchor="ctr" anchorCtr="0">
            <a:noAutofit/>
          </a:bodyPr>
          <a:lstStyle/>
          <a:p>
            <a:pPr marL="0" marR="0" lvl="0" indent="0" algn="l" rtl="0">
              <a:lnSpc>
                <a:spcPct val="81818"/>
              </a:lnSpc>
              <a:spcBef>
                <a:spcPts val="0"/>
              </a:spcBef>
              <a:spcAft>
                <a:spcPts val="0"/>
              </a:spcAft>
              <a:buNone/>
            </a:pPr>
            <a:r>
              <a:rPr lang="en-US" sz="2200" i="0" u="none" strike="noStrike" cap="none" dirty="0">
                <a:solidFill>
                  <a:schemeClr val="lt1"/>
                </a:solidFill>
              </a:rPr>
              <a:t>The </a:t>
            </a:r>
            <a:r>
              <a:rPr lang="en-US" sz="2200" i="0" u="none" strike="noStrike" cap="none" dirty="0" smtClean="0">
                <a:solidFill>
                  <a:schemeClr val="lt1"/>
                </a:solidFill>
              </a:rPr>
              <a:t>Group Interview </a:t>
            </a:r>
            <a:r>
              <a:rPr lang="en-US" sz="2200" i="0" u="none" strike="noStrike" cap="none" dirty="0">
                <a:solidFill>
                  <a:schemeClr val="lt1"/>
                </a:solidFill>
              </a:rPr>
              <a:t>gave us the ability to recruit for all</a:t>
            </a:r>
            <a:r>
              <a:rPr lang="en-US" sz="2200" dirty="0">
                <a:solidFill>
                  <a:schemeClr val="lt1"/>
                </a:solidFill>
              </a:rPr>
              <a:t>  </a:t>
            </a:r>
            <a:r>
              <a:rPr lang="en-US" sz="2200" i="0" u="none" strike="noStrike" cap="none" dirty="0">
                <a:solidFill>
                  <a:schemeClr val="lt1"/>
                </a:solidFill>
              </a:rPr>
              <a:t> </a:t>
            </a:r>
            <a:endParaRPr sz="2200" i="0" u="none" strike="noStrike" cap="none" dirty="0">
              <a:solidFill>
                <a:schemeClr val="lt1"/>
              </a:solidFill>
            </a:endParaRPr>
          </a:p>
          <a:p>
            <a:pPr marL="0" marR="0" lvl="0" indent="0" algn="l" rtl="0">
              <a:lnSpc>
                <a:spcPct val="81818"/>
              </a:lnSpc>
              <a:spcBef>
                <a:spcPts val="0"/>
              </a:spcBef>
              <a:spcAft>
                <a:spcPts val="0"/>
              </a:spcAft>
              <a:buNone/>
            </a:pPr>
            <a:r>
              <a:rPr lang="en-US" sz="2200" i="0" u="none" strike="noStrike" cap="none" dirty="0">
                <a:solidFill>
                  <a:schemeClr val="lt1"/>
                </a:solidFill>
              </a:rPr>
              <a:t>departmental student leadership positions at the same time.</a:t>
            </a:r>
            <a:endParaRPr sz="2200" i="0" u="none" strike="noStrike" cap="none" dirty="0">
              <a:solidFill>
                <a:schemeClr val="lt1"/>
              </a:solidFill>
            </a:endParaRPr>
          </a:p>
        </p:txBody>
      </p:sp>
      <p:sp>
        <p:nvSpPr>
          <p:cNvPr id="274" name="Google Shape;274;p33"/>
          <p:cNvSpPr/>
          <p:nvPr/>
        </p:nvSpPr>
        <p:spPr>
          <a:xfrm>
            <a:off x="1686625" y="3254493"/>
            <a:ext cx="7623000" cy="788853"/>
          </a:xfrm>
          <a:prstGeom prst="rect">
            <a:avLst/>
          </a:prstGeom>
          <a:noFill/>
          <a:ln>
            <a:noFill/>
          </a:ln>
        </p:spPr>
        <p:txBody>
          <a:bodyPr spcFirstLastPara="1" wrap="square" lIns="45700" tIns="45700" rIns="45700" bIns="45700" anchor="ctr" anchorCtr="0">
            <a:noAutofit/>
          </a:bodyPr>
          <a:lstStyle/>
          <a:p>
            <a:pPr marL="0" marR="0" lvl="0" indent="0" algn="l" rtl="0">
              <a:lnSpc>
                <a:spcPct val="81818"/>
              </a:lnSpc>
              <a:spcBef>
                <a:spcPts val="0"/>
              </a:spcBef>
              <a:spcAft>
                <a:spcPts val="0"/>
              </a:spcAft>
              <a:buNone/>
            </a:pPr>
            <a:r>
              <a:rPr lang="en-US" sz="2200" i="0" u="none" strike="noStrike" cap="none" dirty="0">
                <a:solidFill>
                  <a:schemeClr val="lt1"/>
                </a:solidFill>
              </a:rPr>
              <a:t>In the traditional process, we felt we were </a:t>
            </a:r>
            <a:r>
              <a:rPr lang="en-US" sz="2200" i="0" u="none" strike="noStrike" cap="none" dirty="0" smtClean="0">
                <a:solidFill>
                  <a:schemeClr val="lt1"/>
                </a:solidFill>
              </a:rPr>
              <a:t>perhaps not </a:t>
            </a:r>
            <a:r>
              <a:rPr lang="en-US" sz="2200" i="0" u="none" strike="noStrike" cap="none" dirty="0">
                <a:solidFill>
                  <a:schemeClr val="lt1"/>
                </a:solidFill>
              </a:rPr>
              <a:t>able to see the </a:t>
            </a:r>
            <a:r>
              <a:rPr lang="en-US" sz="2200" i="0" u="none" strike="noStrike" cap="none" dirty="0" smtClean="0">
                <a:solidFill>
                  <a:schemeClr val="lt1"/>
                </a:solidFill>
              </a:rPr>
              <a:t>personal </a:t>
            </a:r>
            <a:r>
              <a:rPr lang="en-US" sz="2200" i="0" u="none" strike="noStrike" cap="none" dirty="0">
                <a:solidFill>
                  <a:schemeClr val="lt1"/>
                </a:solidFill>
              </a:rPr>
              <a:t>characteristics we were looking for.</a:t>
            </a:r>
            <a:endParaRPr dirty="0"/>
          </a:p>
          <a:p>
            <a:pPr marL="0" marR="0" lvl="0" indent="0" algn="l" rtl="0">
              <a:lnSpc>
                <a:spcPct val="214285"/>
              </a:lnSpc>
              <a:spcBef>
                <a:spcPts val="700"/>
              </a:spcBef>
              <a:spcAft>
                <a:spcPts val="0"/>
              </a:spcAft>
              <a:buClr>
                <a:srgbClr val="83003F"/>
              </a:buClr>
              <a:buSzPts val="1400"/>
              <a:buFont typeface="Arial"/>
              <a:buNone/>
            </a:pPr>
            <a:endParaRPr sz="1400" b="0" i="0" u="none" strike="noStrike" cap="none" dirty="0">
              <a:solidFill>
                <a:schemeClr val="accent1"/>
              </a:solidFill>
              <a:latin typeface="Calibri"/>
              <a:ea typeface="Calibri"/>
              <a:cs typeface="Calibri"/>
              <a:sym typeface="Calibri"/>
            </a:endParaRPr>
          </a:p>
        </p:txBody>
      </p:sp>
      <p:sp>
        <p:nvSpPr>
          <p:cNvPr id="275" name="Google Shape;275;p33"/>
          <p:cNvSpPr/>
          <p:nvPr/>
        </p:nvSpPr>
        <p:spPr>
          <a:xfrm>
            <a:off x="2135875" y="4011475"/>
            <a:ext cx="6724500" cy="477900"/>
          </a:xfrm>
          <a:prstGeom prst="rect">
            <a:avLst/>
          </a:prstGeom>
          <a:noFill/>
          <a:ln>
            <a:noFill/>
          </a:ln>
        </p:spPr>
        <p:txBody>
          <a:bodyPr spcFirstLastPara="1" wrap="square" lIns="91425" tIns="45700" rIns="91425" bIns="45700" anchor="ctr" anchorCtr="0">
            <a:noAutofit/>
          </a:bodyPr>
          <a:lstStyle/>
          <a:p>
            <a:pPr marL="0" marR="0" lvl="0" indent="0" algn="l" rtl="0">
              <a:lnSpc>
                <a:spcPct val="81818"/>
              </a:lnSpc>
              <a:spcBef>
                <a:spcPts val="0"/>
              </a:spcBef>
              <a:spcAft>
                <a:spcPts val="0"/>
              </a:spcAft>
              <a:buNone/>
            </a:pPr>
            <a:r>
              <a:rPr lang="en-US" sz="2200" i="0" u="none" strike="noStrike" cap="none" dirty="0" smtClean="0">
                <a:solidFill>
                  <a:schemeClr val="lt1"/>
                </a:solidFill>
              </a:rPr>
              <a:t>The Group Interview allows us see </a:t>
            </a:r>
            <a:r>
              <a:rPr lang="en-US" sz="2200" i="0" u="none" strike="noStrike" cap="none" dirty="0">
                <a:solidFill>
                  <a:schemeClr val="lt1"/>
                </a:solidFill>
              </a:rPr>
              <a:t>the candidates interacting with other students as they would in the </a:t>
            </a:r>
            <a:r>
              <a:rPr lang="en-US" sz="2200" dirty="0">
                <a:solidFill>
                  <a:schemeClr val="lt1"/>
                </a:solidFill>
              </a:rPr>
              <a:t>c</a:t>
            </a:r>
            <a:r>
              <a:rPr lang="en-US" sz="2200" i="0" u="none" strike="noStrike" cap="none" dirty="0">
                <a:solidFill>
                  <a:schemeClr val="lt1"/>
                </a:solidFill>
              </a:rPr>
              <a:t>lassroom.</a:t>
            </a:r>
            <a:endParaRPr sz="2200" i="0" u="none" strike="noStrike" cap="none" dirty="0">
              <a:solidFill>
                <a:schemeClr val="lt1"/>
              </a:solidFill>
            </a:endParaRPr>
          </a:p>
        </p:txBody>
      </p:sp>
      <p:sp>
        <p:nvSpPr>
          <p:cNvPr id="276" name="Google Shape;276;p33"/>
          <p:cNvSpPr/>
          <p:nvPr/>
        </p:nvSpPr>
        <p:spPr>
          <a:xfrm>
            <a:off x="3191269" y="5383113"/>
            <a:ext cx="6464400" cy="339900"/>
          </a:xfrm>
          <a:prstGeom prst="rect">
            <a:avLst/>
          </a:prstGeom>
          <a:noFill/>
          <a:ln>
            <a:noFill/>
          </a:ln>
        </p:spPr>
        <p:txBody>
          <a:bodyPr spcFirstLastPara="1" wrap="square" lIns="91425" tIns="45700" rIns="91425" bIns="45700" anchor="t" anchorCtr="0">
            <a:noAutofit/>
          </a:bodyPr>
          <a:lstStyle/>
          <a:p>
            <a:pPr marL="0" marR="0" lvl="0" indent="0" algn="l" rtl="0">
              <a:lnSpc>
                <a:spcPct val="81818"/>
              </a:lnSpc>
              <a:spcBef>
                <a:spcPts val="0"/>
              </a:spcBef>
              <a:spcAft>
                <a:spcPts val="0"/>
              </a:spcAft>
              <a:buNone/>
            </a:pPr>
            <a:r>
              <a:rPr lang="en-US" sz="2200" i="0" u="none" strike="noStrike" cap="none" dirty="0">
                <a:solidFill>
                  <a:schemeClr val="lt1"/>
                </a:solidFill>
              </a:rPr>
              <a:t>No resume review</a:t>
            </a:r>
            <a:r>
              <a:rPr lang="en-US" sz="2200" dirty="0">
                <a:solidFill>
                  <a:schemeClr val="lt1"/>
                </a:solidFill>
              </a:rPr>
              <a:t>!!</a:t>
            </a:r>
            <a:endParaRPr sz="2200" i="0" u="none" strike="noStrike" cap="none" dirty="0">
              <a:solidFill>
                <a:schemeClr val="lt1"/>
              </a:solidFill>
            </a:endParaRPr>
          </a:p>
        </p:txBody>
      </p:sp>
      <p:sp>
        <p:nvSpPr>
          <p:cNvPr id="277" name="Google Shape;277;p33"/>
          <p:cNvSpPr/>
          <p:nvPr/>
        </p:nvSpPr>
        <p:spPr>
          <a:xfrm>
            <a:off x="2642934" y="4746119"/>
            <a:ext cx="6464400" cy="339900"/>
          </a:xfrm>
          <a:prstGeom prst="rect">
            <a:avLst/>
          </a:prstGeom>
          <a:noFill/>
          <a:ln>
            <a:noFill/>
          </a:ln>
        </p:spPr>
        <p:txBody>
          <a:bodyPr spcFirstLastPara="1" wrap="square" lIns="91425" tIns="45700" rIns="91425" bIns="45700" anchor="ctr" anchorCtr="0">
            <a:noAutofit/>
          </a:bodyPr>
          <a:lstStyle/>
          <a:p>
            <a:pPr marL="0" marR="0" lvl="0" indent="0" algn="l" rtl="0">
              <a:lnSpc>
                <a:spcPct val="81818"/>
              </a:lnSpc>
              <a:spcBef>
                <a:spcPts val="0"/>
              </a:spcBef>
              <a:spcAft>
                <a:spcPts val="0"/>
              </a:spcAft>
              <a:buNone/>
            </a:pPr>
            <a:r>
              <a:rPr lang="en-US" sz="2200" i="0" u="none" strike="noStrike" cap="none" dirty="0">
                <a:solidFill>
                  <a:schemeClr val="lt1"/>
                </a:solidFill>
              </a:rPr>
              <a:t>Less time required on the part of our office.</a:t>
            </a:r>
            <a:endParaRPr sz="2200" i="0" u="none" strike="noStrike" cap="none" dirty="0">
              <a:solidFill>
                <a:schemeClr val="lt1"/>
              </a:solidFill>
            </a:endParaRPr>
          </a:p>
        </p:txBody>
      </p:sp>
      <p:sp>
        <p:nvSpPr>
          <p:cNvPr id="278" name="Google Shape;278;p33"/>
          <p:cNvSpPr/>
          <p:nvPr/>
        </p:nvSpPr>
        <p:spPr>
          <a:xfrm>
            <a:off x="395475" y="2336950"/>
            <a:ext cx="575100" cy="358800"/>
          </a:xfrm>
          <a:prstGeom prst="righ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3"/>
          <p:cNvSpPr/>
          <p:nvPr/>
        </p:nvSpPr>
        <p:spPr>
          <a:xfrm>
            <a:off x="368675" y="3154363"/>
            <a:ext cx="1132500" cy="358800"/>
          </a:xfrm>
          <a:prstGeom prst="righ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3"/>
          <p:cNvSpPr/>
          <p:nvPr/>
        </p:nvSpPr>
        <p:spPr>
          <a:xfrm>
            <a:off x="368675" y="3945525"/>
            <a:ext cx="1635600" cy="358800"/>
          </a:xfrm>
          <a:prstGeom prst="righ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3"/>
          <p:cNvSpPr/>
          <p:nvPr/>
        </p:nvSpPr>
        <p:spPr>
          <a:xfrm>
            <a:off x="395475" y="4736663"/>
            <a:ext cx="2121600" cy="358800"/>
          </a:xfrm>
          <a:prstGeom prst="righ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a:off x="395475" y="5427600"/>
            <a:ext cx="2652000" cy="358800"/>
          </a:xfrm>
          <a:prstGeom prst="righ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 calcmode="lin" valueType="num">
                                      <p:cBhvr additive="base">
                                        <p:cTn id="7" dur="500" fill="hold"/>
                                        <p:tgtEl>
                                          <p:spTgt spid="2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3">
                                            <p:txEl>
                                              <p:pRg st="1" end="1"/>
                                            </p:txEl>
                                          </p:spTgt>
                                        </p:tgtEl>
                                        <p:attrNameLst>
                                          <p:attrName>style.visibility</p:attrName>
                                        </p:attrNameLst>
                                      </p:cBhvr>
                                      <p:to>
                                        <p:strVal val="visible"/>
                                      </p:to>
                                    </p:set>
                                    <p:anim calcmode="lin" valueType="num">
                                      <p:cBhvr additive="base">
                                        <p:cTn id="11" dur="500" fill="hold"/>
                                        <p:tgtEl>
                                          <p:spTgt spid="27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xEl>
                                              <p:pRg st="0" end="0"/>
                                            </p:txEl>
                                          </p:spTgt>
                                        </p:tgtEl>
                                        <p:attrNameLst>
                                          <p:attrName>style.visibility</p:attrName>
                                        </p:attrNameLst>
                                      </p:cBhvr>
                                      <p:to>
                                        <p:strVal val="visible"/>
                                      </p:to>
                                    </p:set>
                                    <p:anim calcmode="lin" valueType="num">
                                      <p:cBhvr additive="base">
                                        <p:cTn id="17"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75">
                                            <p:txEl>
                                              <p:pRg st="0" end="0"/>
                                            </p:txEl>
                                          </p:spTgt>
                                        </p:tgtEl>
                                        <p:attrNameLst>
                                          <p:attrName>style.visibility</p:attrName>
                                        </p:attrNameLst>
                                      </p:cBhvr>
                                      <p:to>
                                        <p:strVal val="visible"/>
                                      </p:to>
                                    </p:set>
                                    <p:anim calcmode="lin" valueType="num">
                                      <p:cBhvr additive="base">
                                        <p:cTn id="23" dur="500" fill="hold"/>
                                        <p:tgtEl>
                                          <p:spTgt spid="27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77">
                                            <p:txEl>
                                              <p:pRg st="0" end="0"/>
                                            </p:txEl>
                                          </p:spTgt>
                                        </p:tgtEl>
                                        <p:attrNameLst>
                                          <p:attrName>style.visibility</p:attrName>
                                        </p:attrNameLst>
                                      </p:cBhvr>
                                      <p:to>
                                        <p:strVal val="visible"/>
                                      </p:to>
                                    </p:set>
                                    <p:anim calcmode="lin" valueType="num">
                                      <p:cBhvr additive="base">
                                        <p:cTn id="29" dur="500" fill="hold"/>
                                        <p:tgtEl>
                                          <p:spTgt spid="27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76">
                                            <p:txEl>
                                              <p:pRg st="0" end="0"/>
                                            </p:txEl>
                                          </p:spTgt>
                                        </p:tgtEl>
                                        <p:attrNameLst>
                                          <p:attrName>style.visibility</p:attrName>
                                        </p:attrNameLst>
                                      </p:cBhvr>
                                      <p:to>
                                        <p:strVal val="visible"/>
                                      </p:to>
                                    </p:set>
                                    <p:anim calcmode="lin" valueType="num">
                                      <p:cBhvr additive="base">
                                        <p:cTn id="35" dur="500" fill="hold"/>
                                        <p:tgtEl>
                                          <p:spTgt spid="27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a:spLocks noGrp="1"/>
          </p:cNvSpPr>
          <p:nvPr>
            <p:ph type="pic" idx="2"/>
          </p:nvPr>
        </p:nvSpPr>
        <p:spPr>
          <a:xfrm>
            <a:off x="7065282" y="128612"/>
            <a:ext cx="5126717" cy="5766344"/>
          </a:xfrm>
          <a:prstGeom prst="rect">
            <a:avLst/>
          </a:prstGeom>
        </p:spPr>
        <p:txBody>
          <a:bodyPr spcFirstLastPara="1" wrap="square" lIns="91425" tIns="45700" rIns="91425" bIns="45700" anchor="t" anchorCtr="0">
            <a:noAutofit/>
          </a:bodyPr>
          <a:lstStyle/>
          <a:p>
            <a:pPr marL="0" lvl="0" indent="0" algn="ctr" rtl="0">
              <a:lnSpc>
                <a:spcPct val="115000"/>
              </a:lnSpc>
              <a:spcBef>
                <a:spcPts val="1000"/>
              </a:spcBef>
              <a:spcAft>
                <a:spcPts val="0"/>
              </a:spcAft>
              <a:buNone/>
            </a:pPr>
            <a:r>
              <a:rPr lang="en-US" b="1" dirty="0">
                <a:solidFill>
                  <a:schemeClr val="accent2"/>
                </a:solidFill>
                <a:latin typeface="Arial"/>
                <a:ea typeface="Arial"/>
                <a:cs typeface="Arial"/>
                <a:sym typeface="Arial"/>
              </a:rPr>
              <a:t>How did we advertise our leadership positions</a:t>
            </a:r>
            <a:r>
              <a:rPr lang="en-US" b="1" dirty="0" smtClean="0">
                <a:solidFill>
                  <a:schemeClr val="accent2"/>
                </a:solidFill>
                <a:latin typeface="Arial"/>
                <a:ea typeface="Arial"/>
                <a:cs typeface="Arial"/>
                <a:sym typeface="Arial"/>
              </a:rPr>
              <a:t>?</a:t>
            </a:r>
            <a:endParaRPr b="1" dirty="0">
              <a:solidFill>
                <a:schemeClr val="accent2"/>
              </a:solidFill>
              <a:latin typeface="Arial"/>
              <a:ea typeface="Arial"/>
              <a:cs typeface="Arial"/>
              <a:sym typeface="Arial"/>
            </a:endParaRPr>
          </a:p>
          <a:p>
            <a:pPr marL="0" lvl="0" indent="0" algn="ctr" rtl="0">
              <a:lnSpc>
                <a:spcPct val="115000"/>
              </a:lnSpc>
              <a:spcBef>
                <a:spcPts val="1000"/>
              </a:spcBef>
              <a:spcAft>
                <a:spcPts val="0"/>
              </a:spcAft>
              <a:buNone/>
            </a:pPr>
            <a:endParaRPr sz="3000" dirty="0">
              <a:latin typeface="Cambria"/>
              <a:ea typeface="Cambria"/>
              <a:cs typeface="Cambria"/>
              <a:sym typeface="Cambria"/>
            </a:endParaRPr>
          </a:p>
          <a:p>
            <a:pPr marL="0" lvl="0" indent="0" algn="ctr" rtl="0">
              <a:lnSpc>
                <a:spcPct val="115000"/>
              </a:lnSpc>
              <a:spcBef>
                <a:spcPts val="1000"/>
              </a:spcBef>
              <a:spcAft>
                <a:spcPts val="0"/>
              </a:spcAft>
              <a:buNone/>
            </a:pPr>
            <a:endParaRPr lang="en-US" sz="3000" dirty="0" smtClean="0">
              <a:latin typeface="Arial"/>
              <a:ea typeface="Arial"/>
              <a:cs typeface="Arial"/>
              <a:sym typeface="Arial"/>
            </a:endParaRPr>
          </a:p>
          <a:p>
            <a:pPr marL="0" lvl="0" indent="0" algn="ctr" rtl="0">
              <a:lnSpc>
                <a:spcPct val="115000"/>
              </a:lnSpc>
              <a:spcBef>
                <a:spcPts val="1000"/>
              </a:spcBef>
              <a:spcAft>
                <a:spcPts val="0"/>
              </a:spcAft>
              <a:buNone/>
            </a:pPr>
            <a:r>
              <a:rPr lang="en-US" sz="3000" dirty="0" smtClean="0">
                <a:latin typeface="Arial"/>
                <a:ea typeface="Arial"/>
                <a:cs typeface="Arial"/>
                <a:sym typeface="Arial"/>
              </a:rPr>
              <a:t>For both types of interviews, we held </a:t>
            </a:r>
            <a:r>
              <a:rPr lang="en-US" sz="3000" dirty="0">
                <a:latin typeface="Arial"/>
                <a:ea typeface="Arial"/>
                <a:cs typeface="Arial"/>
                <a:sym typeface="Arial"/>
              </a:rPr>
              <a:t>a </a:t>
            </a:r>
            <a:r>
              <a:rPr lang="en-US" sz="3000" b="1" u="sng" dirty="0">
                <a:solidFill>
                  <a:schemeClr val="accent2"/>
                </a:solidFill>
                <a:latin typeface="Arial"/>
                <a:ea typeface="Arial"/>
                <a:cs typeface="Arial"/>
                <a:sym typeface="Arial"/>
              </a:rPr>
              <a:t>Recruitment Event</a:t>
            </a:r>
            <a:r>
              <a:rPr lang="en-US" sz="3000" dirty="0">
                <a:latin typeface="Arial"/>
                <a:ea typeface="Arial"/>
                <a:cs typeface="Arial"/>
                <a:sym typeface="Arial"/>
              </a:rPr>
              <a:t> during the last week of the fall semester and invited students from our Pathways to Success classes to attend. </a:t>
            </a:r>
            <a:endParaRPr sz="3000" dirty="0">
              <a:latin typeface="Arial"/>
              <a:ea typeface="Arial"/>
              <a:cs typeface="Arial"/>
              <a:sym typeface="Arial"/>
            </a:endParaRPr>
          </a:p>
          <a:p>
            <a:pPr marL="914400" lvl="0" indent="0" algn="l" rtl="0">
              <a:lnSpc>
                <a:spcPct val="115000"/>
              </a:lnSpc>
              <a:spcBef>
                <a:spcPts val="1000"/>
              </a:spcBef>
              <a:spcAft>
                <a:spcPts val="0"/>
              </a:spcAft>
              <a:buNone/>
            </a:pPr>
            <a:r>
              <a:rPr lang="en-US" sz="2000" b="1" dirty="0">
                <a:solidFill>
                  <a:srgbClr val="000000"/>
                </a:solidFill>
                <a:latin typeface="Arial"/>
                <a:ea typeface="Arial"/>
                <a:cs typeface="Arial"/>
                <a:sym typeface="Arial"/>
              </a:rPr>
              <a:t> </a:t>
            </a:r>
            <a:endParaRPr sz="1800" dirty="0"/>
          </a:p>
        </p:txBody>
      </p:sp>
      <p:pic>
        <p:nvPicPr>
          <p:cNvPr id="288" name="Google Shape;288;p34"/>
          <p:cNvPicPr preferRelativeResize="0"/>
          <p:nvPr/>
        </p:nvPicPr>
        <p:blipFill rotWithShape="1">
          <a:blip r:embed="rId3">
            <a:alphaModFix amt="73000"/>
          </a:blip>
          <a:srcRect l="-7175" r="-24732"/>
          <a:stretch/>
        </p:blipFill>
        <p:spPr>
          <a:xfrm>
            <a:off x="-731325" y="275"/>
            <a:ext cx="9100372" cy="6857726"/>
          </a:xfrm>
          <a:prstGeom prst="rect">
            <a:avLst/>
          </a:prstGeom>
          <a:noFill/>
          <a:ln>
            <a:noFill/>
          </a:ln>
        </p:spPr>
      </p:pic>
      <p:cxnSp>
        <p:nvCxnSpPr>
          <p:cNvPr id="289" name="Google Shape;289;p34"/>
          <p:cNvCxnSpPr/>
          <p:nvPr/>
        </p:nvCxnSpPr>
        <p:spPr>
          <a:xfrm rot="10800000" flipH="1">
            <a:off x="6244607" y="1430000"/>
            <a:ext cx="6333600" cy="13800"/>
          </a:xfrm>
          <a:prstGeom prst="straightConnector1">
            <a:avLst/>
          </a:prstGeom>
          <a:noFill/>
          <a:ln w="38100" cap="flat" cmpd="sng">
            <a:solidFill>
              <a:schemeClr val="dk1"/>
            </a:solidFill>
            <a:prstDash val="dash"/>
            <a:round/>
            <a:headEnd type="none" w="med" len="med"/>
            <a:tailEnd type="none" w="med" len="med"/>
          </a:ln>
        </p:spPr>
      </p:cxnSp>
      <p:sp>
        <p:nvSpPr>
          <p:cNvPr id="290" name="Google Shape;290;p34"/>
          <p:cNvSpPr/>
          <p:nvPr/>
        </p:nvSpPr>
        <p:spPr>
          <a:xfrm>
            <a:off x="7367847" y="1986202"/>
            <a:ext cx="1001200" cy="414000"/>
          </a:xfrm>
          <a:prstGeom prst="rightArrow">
            <a:avLst>
              <a:gd name="adj1" fmla="val 50000"/>
              <a:gd name="adj2" fmla="val 50000"/>
            </a:avLst>
          </a:prstGeom>
          <a:solidFill>
            <a:schemeClr val="dk1"/>
          </a:solid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7574264" y="1899274"/>
            <a:ext cx="3377063" cy="587853"/>
          </a:xfrm>
          <a:prstGeom prst="rect">
            <a:avLst/>
          </a:prstGeom>
        </p:spPr>
        <p:txBody>
          <a:bodyPr wrap="square">
            <a:spAutoFit/>
          </a:bodyPr>
          <a:lstStyle/>
          <a:p>
            <a:pPr marL="914400" lvl="0">
              <a:lnSpc>
                <a:spcPct val="115000"/>
              </a:lnSpc>
              <a:spcBef>
                <a:spcPts val="1000"/>
              </a:spcBef>
            </a:pPr>
            <a:r>
              <a:rPr lang="en-US" sz="2800" b="1" dirty="0"/>
              <a:t>THE EVENT</a:t>
            </a:r>
          </a:p>
        </p:txBody>
      </p:sp>
      <p:sp>
        <p:nvSpPr>
          <p:cNvPr id="8" name="Google Shape;290;p34"/>
          <p:cNvSpPr/>
          <p:nvPr/>
        </p:nvSpPr>
        <p:spPr>
          <a:xfrm rot="10800000">
            <a:off x="10770802" y="1986200"/>
            <a:ext cx="1001200" cy="414000"/>
          </a:xfrm>
          <a:prstGeom prst="rightArrow">
            <a:avLst>
              <a:gd name="adj1" fmla="val 50000"/>
              <a:gd name="adj2" fmla="val 50000"/>
            </a:avLst>
          </a:prstGeom>
          <a:solidFill>
            <a:schemeClr val="dk1"/>
          </a:solid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a:spLocks noGrp="1"/>
          </p:cNvSpPr>
          <p:nvPr>
            <p:ph type="pic" idx="2"/>
          </p:nvPr>
        </p:nvSpPr>
        <p:spPr>
          <a:xfrm>
            <a:off x="0" y="1655100"/>
            <a:ext cx="4967700" cy="52029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Clr>
                <a:schemeClr val="accent2"/>
              </a:buClr>
              <a:buSzPts val="2200"/>
              <a:buChar char="❏"/>
            </a:pPr>
            <a:r>
              <a:rPr lang="en-US" sz="2200" dirty="0">
                <a:latin typeface="Arial"/>
                <a:ea typeface="Arial"/>
                <a:cs typeface="Arial"/>
                <a:sym typeface="Arial"/>
              </a:rPr>
              <a:t>Coordination with all college departments</a:t>
            </a:r>
            <a:endParaRPr sz="2200" dirty="0">
              <a:latin typeface="Arial"/>
              <a:ea typeface="Arial"/>
              <a:cs typeface="Arial"/>
              <a:sym typeface="Arial"/>
            </a:endParaRPr>
          </a:p>
          <a:p>
            <a:pPr marL="457200" lvl="0" indent="-368300" algn="l" rtl="0">
              <a:spcBef>
                <a:spcPts val="0"/>
              </a:spcBef>
              <a:spcAft>
                <a:spcPts val="0"/>
              </a:spcAft>
              <a:buClr>
                <a:schemeClr val="accent2"/>
              </a:buClr>
              <a:buSzPts val="2200"/>
              <a:buChar char="❏"/>
            </a:pPr>
            <a:r>
              <a:rPr lang="en-US" sz="2200" dirty="0">
                <a:latin typeface="Arial"/>
                <a:ea typeface="Arial"/>
                <a:cs typeface="Arial"/>
                <a:sym typeface="Arial"/>
              </a:rPr>
              <a:t>Posted on VT Daily News</a:t>
            </a:r>
            <a:endParaRPr sz="2200" dirty="0">
              <a:latin typeface="Arial"/>
              <a:ea typeface="Arial"/>
              <a:cs typeface="Arial"/>
              <a:sym typeface="Arial"/>
            </a:endParaRPr>
          </a:p>
          <a:p>
            <a:pPr marL="457200" lvl="0" indent="-368300" algn="l" rtl="0">
              <a:spcBef>
                <a:spcPts val="0"/>
              </a:spcBef>
              <a:spcAft>
                <a:spcPts val="0"/>
              </a:spcAft>
              <a:buClr>
                <a:schemeClr val="accent2"/>
              </a:buClr>
              <a:buSzPts val="2200"/>
              <a:buChar char="❏"/>
            </a:pPr>
            <a:r>
              <a:rPr lang="en-US" sz="2200" dirty="0">
                <a:latin typeface="Arial"/>
                <a:ea typeface="Arial"/>
                <a:cs typeface="Arial"/>
                <a:sym typeface="Arial"/>
              </a:rPr>
              <a:t>Posted on Showoff (streaming TV screens)</a:t>
            </a:r>
            <a:endParaRPr sz="2200" dirty="0">
              <a:latin typeface="Arial"/>
              <a:ea typeface="Arial"/>
              <a:cs typeface="Arial"/>
              <a:sym typeface="Arial"/>
            </a:endParaRPr>
          </a:p>
          <a:p>
            <a:pPr marL="457200" lvl="0" indent="-368300" algn="l" rtl="0">
              <a:spcBef>
                <a:spcPts val="0"/>
              </a:spcBef>
              <a:spcAft>
                <a:spcPts val="0"/>
              </a:spcAft>
              <a:buClr>
                <a:schemeClr val="accent2"/>
              </a:buClr>
              <a:buSzPts val="2200"/>
              <a:buChar char="❏"/>
            </a:pPr>
            <a:r>
              <a:rPr lang="en-US" sz="2200" dirty="0">
                <a:latin typeface="Arial"/>
                <a:ea typeface="Arial"/>
                <a:cs typeface="Arial"/>
                <a:sym typeface="Arial"/>
              </a:rPr>
              <a:t>Residence Life Advisors</a:t>
            </a:r>
            <a:endParaRPr sz="2200" dirty="0">
              <a:latin typeface="Arial"/>
              <a:ea typeface="Arial"/>
              <a:cs typeface="Arial"/>
              <a:sym typeface="Arial"/>
            </a:endParaRPr>
          </a:p>
          <a:p>
            <a:pPr marL="457200" lvl="0" indent="-368300" algn="l" rtl="0">
              <a:spcBef>
                <a:spcPts val="0"/>
              </a:spcBef>
              <a:spcAft>
                <a:spcPts val="0"/>
              </a:spcAft>
              <a:buClr>
                <a:schemeClr val="accent2"/>
              </a:buClr>
              <a:buSzPts val="2200"/>
              <a:buChar char="❏"/>
            </a:pPr>
            <a:r>
              <a:rPr lang="en-US" sz="2200" dirty="0">
                <a:latin typeface="Arial"/>
                <a:ea typeface="Arial"/>
                <a:cs typeface="Arial"/>
                <a:sym typeface="Arial"/>
              </a:rPr>
              <a:t>Table cards in dining halls</a:t>
            </a:r>
            <a:endParaRPr sz="2200" dirty="0">
              <a:latin typeface="Arial"/>
              <a:ea typeface="Arial"/>
              <a:cs typeface="Arial"/>
              <a:sym typeface="Arial"/>
            </a:endParaRPr>
          </a:p>
          <a:p>
            <a:pPr marL="457200" lvl="0" indent="-368300" algn="l" rtl="0">
              <a:spcBef>
                <a:spcPts val="0"/>
              </a:spcBef>
              <a:spcAft>
                <a:spcPts val="0"/>
              </a:spcAft>
              <a:buClr>
                <a:schemeClr val="accent2"/>
              </a:buClr>
              <a:buSzPts val="2200"/>
              <a:buChar char="❏"/>
            </a:pPr>
            <a:r>
              <a:rPr lang="en-US" sz="2200" dirty="0">
                <a:latin typeface="Arial"/>
                <a:ea typeface="Arial"/>
                <a:cs typeface="Arial"/>
                <a:sym typeface="Arial"/>
              </a:rPr>
              <a:t>Corps of Cadets</a:t>
            </a:r>
            <a:endParaRPr sz="2200" dirty="0">
              <a:latin typeface="Arial"/>
              <a:ea typeface="Arial"/>
              <a:cs typeface="Arial"/>
              <a:sym typeface="Arial"/>
            </a:endParaRPr>
          </a:p>
          <a:p>
            <a:pPr marL="457200" lvl="0" indent="-368300" algn="l" rtl="0">
              <a:spcBef>
                <a:spcPts val="0"/>
              </a:spcBef>
              <a:spcAft>
                <a:spcPts val="0"/>
              </a:spcAft>
              <a:buClr>
                <a:schemeClr val="accent2"/>
              </a:buClr>
              <a:buSzPts val="2200"/>
              <a:buChar char="❏"/>
            </a:pPr>
            <a:r>
              <a:rPr lang="en-US" sz="2200" dirty="0">
                <a:latin typeface="Arial"/>
                <a:ea typeface="Arial"/>
                <a:cs typeface="Arial"/>
                <a:sym typeface="Arial"/>
              </a:rPr>
              <a:t>Residential Leadership Communities</a:t>
            </a:r>
            <a:endParaRPr sz="2200" dirty="0">
              <a:latin typeface="Arial"/>
              <a:ea typeface="Arial"/>
              <a:cs typeface="Arial"/>
              <a:sym typeface="Arial"/>
            </a:endParaRPr>
          </a:p>
          <a:p>
            <a:pPr marL="457200" lvl="0" indent="-368300" algn="l" rtl="0">
              <a:spcBef>
                <a:spcPts val="0"/>
              </a:spcBef>
              <a:spcAft>
                <a:spcPts val="0"/>
              </a:spcAft>
              <a:buClr>
                <a:schemeClr val="accent2"/>
              </a:buClr>
              <a:buSzPts val="2200"/>
              <a:buChar char="❏"/>
            </a:pPr>
            <a:r>
              <a:rPr lang="en-US" sz="2200" dirty="0">
                <a:latin typeface="Arial"/>
                <a:ea typeface="Arial"/>
                <a:cs typeface="Arial"/>
                <a:sym typeface="Arial"/>
              </a:rPr>
              <a:t>Career and Professional Development</a:t>
            </a:r>
            <a:endParaRPr sz="2200" dirty="0">
              <a:latin typeface="Arial"/>
              <a:ea typeface="Arial"/>
              <a:cs typeface="Arial"/>
              <a:sym typeface="Arial"/>
            </a:endParaRPr>
          </a:p>
          <a:p>
            <a:pPr marL="457200" lvl="0" indent="-368300" algn="l" rtl="0">
              <a:spcBef>
                <a:spcPts val="0"/>
              </a:spcBef>
              <a:spcAft>
                <a:spcPts val="0"/>
              </a:spcAft>
              <a:buClr>
                <a:schemeClr val="accent2"/>
              </a:buClr>
              <a:buSzPts val="2200"/>
              <a:buChar char="❏"/>
            </a:pPr>
            <a:r>
              <a:rPr lang="en-US" sz="2200" dirty="0">
                <a:latin typeface="Arial"/>
                <a:ea typeface="Arial"/>
                <a:cs typeface="Arial"/>
                <a:sym typeface="Arial"/>
              </a:rPr>
              <a:t>University Studies Advisor</a:t>
            </a:r>
            <a:endParaRPr sz="2200" dirty="0">
              <a:latin typeface="Arial"/>
              <a:ea typeface="Arial"/>
              <a:cs typeface="Arial"/>
              <a:sym typeface="Arial"/>
            </a:endParaRPr>
          </a:p>
          <a:p>
            <a:pPr marL="457200" lvl="0" indent="-368300" algn="l" rtl="0">
              <a:spcBef>
                <a:spcPts val="0"/>
              </a:spcBef>
              <a:spcAft>
                <a:spcPts val="0"/>
              </a:spcAft>
              <a:buClr>
                <a:schemeClr val="accent2"/>
              </a:buClr>
              <a:buSzPts val="2200"/>
              <a:buChar char="❏"/>
            </a:pPr>
            <a:r>
              <a:rPr lang="en-US" sz="2200" dirty="0">
                <a:latin typeface="Arial"/>
                <a:ea typeface="Arial"/>
                <a:cs typeface="Arial"/>
                <a:sym typeface="Arial"/>
              </a:rPr>
              <a:t>Non P2S first year students</a:t>
            </a:r>
            <a:endParaRPr sz="2200" dirty="0">
              <a:latin typeface="Arial"/>
              <a:ea typeface="Arial"/>
              <a:cs typeface="Arial"/>
              <a:sym typeface="Arial"/>
            </a:endParaRPr>
          </a:p>
          <a:p>
            <a:pPr marL="457200" lvl="0" indent="-368300" algn="l" rtl="0">
              <a:spcBef>
                <a:spcPts val="0"/>
              </a:spcBef>
              <a:spcAft>
                <a:spcPts val="0"/>
              </a:spcAft>
              <a:buClr>
                <a:schemeClr val="accent2"/>
              </a:buClr>
              <a:buSzPts val="2200"/>
              <a:buChar char="❏"/>
            </a:pPr>
            <a:r>
              <a:rPr lang="en-US" sz="2200" dirty="0">
                <a:latin typeface="Arial"/>
                <a:ea typeface="Arial"/>
                <a:cs typeface="Arial"/>
                <a:sym typeface="Arial"/>
              </a:rPr>
              <a:t>Continuing Students</a:t>
            </a:r>
            <a:endParaRPr sz="2200" dirty="0">
              <a:latin typeface="Arial"/>
              <a:ea typeface="Arial"/>
              <a:cs typeface="Arial"/>
              <a:sym typeface="Arial"/>
            </a:endParaRPr>
          </a:p>
        </p:txBody>
      </p:sp>
      <p:cxnSp>
        <p:nvCxnSpPr>
          <p:cNvPr id="297" name="Google Shape;297;p35"/>
          <p:cNvCxnSpPr/>
          <p:nvPr/>
        </p:nvCxnSpPr>
        <p:spPr>
          <a:xfrm flipV="1">
            <a:off x="-324465" y="1371600"/>
            <a:ext cx="7093975" cy="14748"/>
          </a:xfrm>
          <a:prstGeom prst="straightConnector1">
            <a:avLst/>
          </a:prstGeom>
          <a:noFill/>
          <a:ln w="38100" cap="flat" cmpd="sng">
            <a:solidFill>
              <a:schemeClr val="dk1"/>
            </a:solidFill>
            <a:prstDash val="dash"/>
            <a:round/>
            <a:headEnd type="none" w="med" len="med"/>
            <a:tailEnd type="none" w="med" len="med"/>
          </a:ln>
        </p:spPr>
      </p:cxnSp>
      <p:pic>
        <p:nvPicPr>
          <p:cNvPr id="298" name="Google Shape;298;p35"/>
          <p:cNvPicPr preferRelativeResize="0"/>
          <p:nvPr/>
        </p:nvPicPr>
        <p:blipFill rotWithShape="1">
          <a:blip r:embed="rId3">
            <a:alphaModFix amt="74000"/>
          </a:blip>
          <a:srcRect l="20375"/>
          <a:stretch/>
        </p:blipFill>
        <p:spPr>
          <a:xfrm>
            <a:off x="4967574" y="0"/>
            <a:ext cx="7224426" cy="6857999"/>
          </a:xfrm>
          <a:prstGeom prst="rect">
            <a:avLst/>
          </a:prstGeom>
          <a:noFill/>
          <a:ln>
            <a:noFill/>
          </a:ln>
        </p:spPr>
      </p:pic>
      <p:sp>
        <p:nvSpPr>
          <p:cNvPr id="299" name="Google Shape;299;p35"/>
          <p:cNvSpPr/>
          <p:nvPr/>
        </p:nvSpPr>
        <p:spPr>
          <a:xfrm>
            <a:off x="513346" y="416675"/>
            <a:ext cx="7419329" cy="641536"/>
          </a:xfrm>
          <a:prstGeom prst="rect">
            <a:avLst/>
          </a:prstGeom>
          <a:ln>
            <a:noFill/>
          </a:ln>
        </p:spPr>
        <p:txBody>
          <a:bodyPr>
            <a:prstTxWarp prst="textPlain">
              <a:avLst/>
            </a:prstTxWarp>
          </a:bodyPr>
          <a:lstStyle/>
          <a:p>
            <a:pPr lvl="0" algn="ctr"/>
            <a:r>
              <a:rPr i="0" dirty="0">
                <a:ln w="0"/>
                <a:solidFill>
                  <a:schemeClr val="tx1"/>
                </a:solidFill>
                <a:effectLst>
                  <a:outerShdw blurRad="38100" dist="19050" dir="2700000" algn="tl" rotWithShape="0">
                    <a:schemeClr val="dk1">
                      <a:alpha val="40000"/>
                    </a:schemeClr>
                  </a:outerShdw>
                </a:effectLst>
                <a:latin typeface="Arial"/>
              </a:rPr>
              <a:t>20</a:t>
            </a:r>
            <a:r>
              <a:rPr i="0" dirty="0">
                <a:ln w="0">
                  <a:noFill/>
                </a:ln>
                <a:solidFill>
                  <a:schemeClr val="tx1"/>
                </a:solidFill>
                <a:effectLst>
                  <a:outerShdw blurRad="38100" dist="19050" dir="2700000" algn="tl" rotWithShape="0">
                    <a:schemeClr val="dk1">
                      <a:alpha val="40000"/>
                    </a:schemeClr>
                  </a:outerShdw>
                </a:effectLst>
                <a:latin typeface="Arial"/>
              </a:rPr>
              <a:t>18 Additional Recruitment Sources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48" name="Google Shape;348;p38" descr="pasted-image.pdf"/>
          <p:cNvPicPr preferRelativeResize="0"/>
          <p:nvPr/>
        </p:nvPicPr>
        <p:blipFill rotWithShape="1">
          <a:blip r:embed="rId3">
            <a:alphaModFix/>
          </a:blip>
          <a:srcRect/>
          <a:stretch/>
        </p:blipFill>
        <p:spPr>
          <a:xfrm>
            <a:off x="829720" y="540252"/>
            <a:ext cx="665307" cy="564946"/>
          </a:xfrm>
          <a:prstGeom prst="rect">
            <a:avLst/>
          </a:prstGeom>
          <a:noFill/>
          <a:ln>
            <a:noFill/>
          </a:ln>
        </p:spPr>
      </p:pic>
      <p:sp>
        <p:nvSpPr>
          <p:cNvPr id="349" name="Google Shape;349;p38"/>
          <p:cNvSpPr/>
          <p:nvPr/>
        </p:nvSpPr>
        <p:spPr>
          <a:xfrm>
            <a:off x="1167700" y="631675"/>
            <a:ext cx="10744200" cy="668100"/>
          </a:xfrm>
          <a:prstGeom prst="rect">
            <a:avLst/>
          </a:prstGeom>
          <a:noFill/>
          <a:ln>
            <a:noFill/>
          </a:ln>
        </p:spPr>
        <p:txBody>
          <a:bodyPr spcFirstLastPara="1" wrap="square" lIns="45700" tIns="45700" rIns="45700"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000" b="1" i="0" u="sng" strike="noStrike" cap="none" dirty="0">
                <a:solidFill>
                  <a:schemeClr val="accent1"/>
                </a:solidFill>
              </a:rPr>
              <a:t>The Group Interview Application Process</a:t>
            </a:r>
            <a:r>
              <a:rPr lang="en-US" sz="3000" b="1" dirty="0">
                <a:solidFill>
                  <a:schemeClr val="accent1"/>
                </a:solidFill>
              </a:rPr>
              <a:t> - The Student</a:t>
            </a:r>
            <a:r>
              <a:rPr lang="en-US" sz="3000" u="sng" dirty="0">
                <a:solidFill>
                  <a:schemeClr val="accent1"/>
                </a:solidFill>
              </a:rPr>
              <a:t> </a:t>
            </a:r>
            <a:endParaRPr sz="3000" b="0" i="0" u="sng" strike="noStrike" cap="none" dirty="0">
              <a:solidFill>
                <a:schemeClr val="accent1"/>
              </a:solidFill>
              <a:latin typeface="Arial"/>
              <a:ea typeface="Arial"/>
              <a:cs typeface="Arial"/>
              <a:sym typeface="Arial"/>
            </a:endParaRPr>
          </a:p>
        </p:txBody>
      </p:sp>
      <p:pic>
        <p:nvPicPr>
          <p:cNvPr id="350" name="Google Shape;350;p38" descr="Picture 9"/>
          <p:cNvPicPr preferRelativeResize="0"/>
          <p:nvPr/>
        </p:nvPicPr>
        <p:blipFill rotWithShape="1">
          <a:blip r:embed="rId4">
            <a:alphaModFix/>
          </a:blip>
          <a:srcRect r="57620"/>
          <a:stretch/>
        </p:blipFill>
        <p:spPr>
          <a:xfrm>
            <a:off x="11383890" y="-849669"/>
            <a:ext cx="556100" cy="247857"/>
          </a:xfrm>
          <a:prstGeom prst="rect">
            <a:avLst/>
          </a:prstGeom>
          <a:noFill/>
          <a:ln>
            <a:noFill/>
          </a:ln>
        </p:spPr>
      </p:pic>
      <p:cxnSp>
        <p:nvCxnSpPr>
          <p:cNvPr id="351" name="Google Shape;351;p38"/>
          <p:cNvCxnSpPr/>
          <p:nvPr/>
        </p:nvCxnSpPr>
        <p:spPr>
          <a:xfrm>
            <a:off x="8114036" y="-1155244"/>
            <a:ext cx="1" cy="890536"/>
          </a:xfrm>
          <a:prstGeom prst="straightConnector1">
            <a:avLst/>
          </a:prstGeom>
          <a:noFill/>
          <a:ln w="9525" cap="flat" cmpd="sng">
            <a:solidFill>
              <a:schemeClr val="accent3"/>
            </a:solidFill>
            <a:prstDash val="dash"/>
            <a:miter lim="8000"/>
            <a:headEnd type="none" w="sm" len="sm"/>
            <a:tailEnd type="none" w="sm" len="sm"/>
          </a:ln>
        </p:spPr>
      </p:cxnSp>
      <p:cxnSp>
        <p:nvCxnSpPr>
          <p:cNvPr id="352" name="Google Shape;352;p38"/>
          <p:cNvCxnSpPr/>
          <p:nvPr/>
        </p:nvCxnSpPr>
        <p:spPr>
          <a:xfrm>
            <a:off x="7939664" y="-443895"/>
            <a:ext cx="4729163" cy="1"/>
          </a:xfrm>
          <a:prstGeom prst="straightConnector1">
            <a:avLst/>
          </a:prstGeom>
          <a:noFill/>
          <a:ln w="9525" cap="flat" cmpd="sng">
            <a:solidFill>
              <a:schemeClr val="accent3"/>
            </a:solidFill>
            <a:prstDash val="dash"/>
            <a:miter lim="8000"/>
            <a:headEnd type="none" w="sm" len="sm"/>
            <a:tailEnd type="none" w="sm" len="sm"/>
          </a:ln>
        </p:spPr>
      </p:cxnSp>
      <p:sp>
        <p:nvSpPr>
          <p:cNvPr id="353" name="Google Shape;353;p38"/>
          <p:cNvSpPr/>
          <p:nvPr/>
        </p:nvSpPr>
        <p:spPr>
          <a:xfrm>
            <a:off x="5396870" y="-987702"/>
            <a:ext cx="5835090" cy="415217"/>
          </a:xfrm>
          <a:prstGeom prst="rect">
            <a:avLst/>
          </a:prstGeom>
          <a:no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Clr>
                <a:schemeClr val="accent3"/>
              </a:buClr>
              <a:buSzPts val="1400"/>
              <a:buFont typeface="Arial"/>
              <a:buNone/>
            </a:pPr>
            <a:r>
              <a:rPr lang="en-US" sz="1400" b="0" i="0" u="none" strike="noStrike" cap="none">
                <a:solidFill>
                  <a:schemeClr val="accent3"/>
                </a:solidFill>
                <a:latin typeface="Arial"/>
                <a:ea typeface="Arial"/>
                <a:cs typeface="Arial"/>
                <a:sym typeface="Arial"/>
              </a:rPr>
              <a:t>TITLE  </a:t>
            </a:r>
            <a:r>
              <a:rPr lang="en-US" sz="1400" b="0" i="0" u="none" strike="noStrike" cap="none">
                <a:solidFill>
                  <a:schemeClr val="accent1"/>
                </a:solidFill>
                <a:latin typeface="Arial"/>
                <a:ea typeface="Arial"/>
                <a:cs typeface="Arial"/>
                <a:sym typeface="Arial"/>
              </a:rPr>
              <a:t>|  SECTION TITLE</a:t>
            </a:r>
            <a:endParaRPr/>
          </a:p>
        </p:txBody>
      </p:sp>
      <p:sp>
        <p:nvSpPr>
          <p:cNvPr id="354" name="Google Shape;354;p38"/>
          <p:cNvSpPr/>
          <p:nvPr/>
        </p:nvSpPr>
        <p:spPr>
          <a:xfrm>
            <a:off x="3930532" y="3468338"/>
            <a:ext cx="1841100" cy="5232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accent1"/>
              </a:buClr>
              <a:buSzPts val="1400"/>
              <a:buFont typeface="Arial"/>
              <a:buNone/>
            </a:pPr>
            <a:r>
              <a:rPr lang="en-US" sz="2400" b="0" i="0" u="none" strike="noStrike" cap="none" dirty="0">
                <a:solidFill>
                  <a:schemeClr val="accent1"/>
                </a:solidFill>
                <a:latin typeface="Arial"/>
                <a:ea typeface="Arial"/>
                <a:cs typeface="Arial"/>
                <a:sym typeface="Arial"/>
              </a:rPr>
              <a:t>Decide</a:t>
            </a:r>
            <a:r>
              <a:rPr lang="en-US" sz="2400" dirty="0">
                <a:solidFill>
                  <a:schemeClr val="accent1"/>
                </a:solidFill>
              </a:rPr>
              <a:t>d</a:t>
            </a:r>
            <a:r>
              <a:rPr lang="en-US" sz="2400" b="0" i="0" u="none" strike="noStrike" cap="none" dirty="0">
                <a:solidFill>
                  <a:schemeClr val="accent1"/>
                </a:solidFill>
                <a:latin typeface="Arial"/>
                <a:ea typeface="Arial"/>
                <a:cs typeface="Arial"/>
                <a:sym typeface="Arial"/>
              </a:rPr>
              <a:t> which application</a:t>
            </a:r>
            <a:r>
              <a:rPr lang="en-US" sz="2400" dirty="0">
                <a:solidFill>
                  <a:schemeClr val="accent1"/>
                </a:solidFill>
              </a:rPr>
              <a:t> to submit</a:t>
            </a:r>
            <a:endParaRPr sz="2400" b="0" i="0" u="none" strike="noStrike" cap="none" dirty="0">
              <a:solidFill>
                <a:schemeClr val="accent1"/>
              </a:solidFill>
              <a:latin typeface="Arial"/>
              <a:ea typeface="Arial"/>
              <a:cs typeface="Arial"/>
              <a:sym typeface="Arial"/>
            </a:endParaRPr>
          </a:p>
        </p:txBody>
      </p:sp>
      <p:sp>
        <p:nvSpPr>
          <p:cNvPr id="355" name="Google Shape;355;p38"/>
          <p:cNvSpPr/>
          <p:nvPr/>
        </p:nvSpPr>
        <p:spPr>
          <a:xfrm>
            <a:off x="1588140" y="3468359"/>
            <a:ext cx="1841100" cy="523200"/>
          </a:xfrm>
          <a:prstGeom prst="rect">
            <a:avLst/>
          </a:prstGeom>
          <a:noFill/>
          <a:ln>
            <a:noFill/>
          </a:ln>
        </p:spPr>
        <p:txBody>
          <a:bodyPr spcFirstLastPara="1" wrap="square" lIns="45700" tIns="45700" rIns="45700" bIns="45700" anchor="t" anchorCtr="0">
            <a:noAutofit/>
          </a:bodyPr>
          <a:lstStyle/>
          <a:p>
            <a:pPr marL="0" marR="0" lvl="0" indent="457200" algn="l" rtl="0">
              <a:lnSpc>
                <a:spcPct val="100000"/>
              </a:lnSpc>
              <a:spcBef>
                <a:spcPts val="0"/>
              </a:spcBef>
              <a:spcAft>
                <a:spcPts val="0"/>
              </a:spcAft>
              <a:buClr>
                <a:schemeClr val="accent1"/>
              </a:buClr>
              <a:buSzPts val="1400"/>
              <a:buFont typeface="Arial"/>
              <a:buNone/>
            </a:pPr>
            <a:r>
              <a:rPr lang="en-US" sz="2400" dirty="0">
                <a:solidFill>
                  <a:schemeClr val="accent2"/>
                </a:solidFill>
              </a:rPr>
              <a:t>Joined Canvas Site</a:t>
            </a:r>
            <a:endParaRPr sz="2400" b="0" i="0" u="none" strike="noStrike" cap="none" dirty="0">
              <a:solidFill>
                <a:schemeClr val="accent2"/>
              </a:solidFill>
              <a:sym typeface="Arial"/>
            </a:endParaRPr>
          </a:p>
        </p:txBody>
      </p:sp>
      <p:sp>
        <p:nvSpPr>
          <p:cNvPr id="356" name="Google Shape;356;p38"/>
          <p:cNvSpPr/>
          <p:nvPr/>
        </p:nvSpPr>
        <p:spPr>
          <a:xfrm>
            <a:off x="6272922" y="3468354"/>
            <a:ext cx="1841100" cy="5232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accent1"/>
              </a:buClr>
              <a:buSzPts val="1400"/>
              <a:buFont typeface="Arial"/>
              <a:buNone/>
            </a:pPr>
            <a:r>
              <a:rPr lang="en-US" sz="2400" dirty="0">
                <a:solidFill>
                  <a:schemeClr val="accent2"/>
                </a:solidFill>
              </a:rPr>
              <a:t>Completed </a:t>
            </a:r>
            <a:r>
              <a:rPr lang="en-US" sz="2400" dirty="0" smtClean="0">
                <a:solidFill>
                  <a:schemeClr val="accent2"/>
                </a:solidFill>
              </a:rPr>
              <a:t>Application (Quiz) </a:t>
            </a:r>
            <a:r>
              <a:rPr lang="en-US" sz="2400" dirty="0">
                <a:solidFill>
                  <a:schemeClr val="accent2"/>
                </a:solidFill>
              </a:rPr>
              <a:t>and uploaded headshot</a:t>
            </a:r>
            <a:endParaRPr sz="2400" b="0" i="0" u="none" strike="noStrike" cap="none" dirty="0">
              <a:solidFill>
                <a:schemeClr val="accent2"/>
              </a:solidFill>
              <a:sym typeface="Arial"/>
            </a:endParaRPr>
          </a:p>
        </p:txBody>
      </p:sp>
      <p:sp>
        <p:nvSpPr>
          <p:cNvPr id="357" name="Google Shape;357;p38"/>
          <p:cNvSpPr/>
          <p:nvPr/>
        </p:nvSpPr>
        <p:spPr>
          <a:xfrm>
            <a:off x="8509291" y="3609841"/>
            <a:ext cx="1841100" cy="5232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accent1"/>
              </a:buClr>
              <a:buSzPts val="1400"/>
              <a:buFont typeface="Arial"/>
              <a:buNone/>
            </a:pPr>
            <a:r>
              <a:rPr lang="en-US" sz="2400" b="0" i="0" u="none" strike="noStrike" cap="none" dirty="0">
                <a:solidFill>
                  <a:schemeClr val="accent1"/>
                </a:solidFill>
                <a:latin typeface="Arial"/>
                <a:ea typeface="Arial"/>
                <a:cs typeface="Arial"/>
                <a:sym typeface="Arial"/>
              </a:rPr>
              <a:t>Chose a time for interview </a:t>
            </a:r>
            <a:r>
              <a:rPr lang="en-US" sz="2400" b="0" i="0" u="none" strike="noStrike" cap="none" dirty="0" smtClean="0">
                <a:solidFill>
                  <a:schemeClr val="accent1"/>
                </a:solidFill>
                <a:latin typeface="Arial"/>
                <a:ea typeface="Arial"/>
                <a:cs typeface="Arial"/>
                <a:sym typeface="Arial"/>
              </a:rPr>
              <a:t>prefere</a:t>
            </a:r>
            <a:r>
              <a:rPr lang="en-US" sz="2400" dirty="0" smtClean="0">
                <a:solidFill>
                  <a:schemeClr val="accent1"/>
                </a:solidFill>
              </a:rPr>
              <a:t>nce</a:t>
            </a:r>
          </a:p>
          <a:p>
            <a:pPr marL="0" marR="0" lvl="0" indent="0" algn="ctr" rtl="0">
              <a:lnSpc>
                <a:spcPct val="100000"/>
              </a:lnSpc>
              <a:spcBef>
                <a:spcPts val="0"/>
              </a:spcBef>
              <a:spcAft>
                <a:spcPts val="0"/>
              </a:spcAft>
              <a:buClr>
                <a:schemeClr val="accent1"/>
              </a:buClr>
              <a:buSzPts val="1400"/>
              <a:buFont typeface="Arial"/>
              <a:buNone/>
            </a:pPr>
            <a:r>
              <a:rPr lang="en-US" sz="2400" b="0" i="0" u="none" strike="noStrike" cap="none" dirty="0" smtClean="0">
                <a:solidFill>
                  <a:schemeClr val="accent1"/>
                </a:solidFill>
                <a:latin typeface="Arial"/>
                <a:ea typeface="Arial"/>
                <a:cs typeface="Arial"/>
                <a:sym typeface="Arial"/>
              </a:rPr>
              <a:t>(AM or PM)</a:t>
            </a:r>
            <a:endParaRPr sz="2400" b="0" i="0" u="none" strike="noStrike" cap="none" dirty="0">
              <a:solidFill>
                <a:schemeClr val="accent1"/>
              </a:solidFill>
              <a:latin typeface="Arial"/>
              <a:ea typeface="Arial"/>
              <a:cs typeface="Arial"/>
              <a:sym typeface="Arial"/>
            </a:endParaRPr>
          </a:p>
        </p:txBody>
      </p:sp>
      <p:pic>
        <p:nvPicPr>
          <p:cNvPr id="358" name="Google Shape;358;p38" descr="pasted-image.pdf"/>
          <p:cNvPicPr preferRelativeResize="0"/>
          <p:nvPr/>
        </p:nvPicPr>
        <p:blipFill rotWithShape="1">
          <a:blip r:embed="rId3">
            <a:alphaModFix/>
          </a:blip>
          <a:srcRect/>
          <a:stretch/>
        </p:blipFill>
        <p:spPr>
          <a:xfrm rot="10800000">
            <a:off x="10566652" y="5941413"/>
            <a:ext cx="665307" cy="564946"/>
          </a:xfrm>
          <a:prstGeom prst="rect">
            <a:avLst/>
          </a:prstGeom>
          <a:noFill/>
          <a:ln>
            <a:noFill/>
          </a:ln>
        </p:spPr>
      </p:pic>
      <p:cxnSp>
        <p:nvCxnSpPr>
          <p:cNvPr id="359" name="Google Shape;359;p38"/>
          <p:cNvCxnSpPr/>
          <p:nvPr/>
        </p:nvCxnSpPr>
        <p:spPr>
          <a:xfrm>
            <a:off x="829725" y="6443125"/>
            <a:ext cx="8911500" cy="3900"/>
          </a:xfrm>
          <a:prstGeom prst="straightConnector1">
            <a:avLst/>
          </a:prstGeom>
          <a:noFill/>
          <a:ln w="28575" cap="flat" cmpd="sng">
            <a:solidFill>
              <a:schemeClr val="accent1"/>
            </a:solidFill>
            <a:prstDash val="solid"/>
            <a:miter lim="800000"/>
            <a:headEnd type="none" w="sm" len="sm"/>
            <a:tailEnd type="none" w="sm" len="sm"/>
          </a:ln>
          <a:effectLst>
            <a:outerShdw blurRad="50800" dist="50800" dir="5400000" algn="ctr" rotWithShape="0">
              <a:schemeClr val="accent1"/>
            </a:outerShdw>
          </a:effectLst>
        </p:spPr>
      </p:cxnSp>
      <p:sp>
        <p:nvSpPr>
          <p:cNvPr id="360" name="Google Shape;360;p38"/>
          <p:cNvSpPr txBox="1"/>
          <p:nvPr/>
        </p:nvSpPr>
        <p:spPr>
          <a:xfrm>
            <a:off x="4200667" y="2061450"/>
            <a:ext cx="1542900" cy="1062900"/>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1" i="0" u="none" strike="noStrike" cap="none" dirty="0">
                <a:solidFill>
                  <a:schemeClr val="lt1"/>
                </a:solidFill>
                <a:latin typeface="Arial"/>
                <a:ea typeface="Arial"/>
                <a:cs typeface="Arial"/>
                <a:sym typeface="Arial"/>
              </a:rPr>
              <a:t>STEP 2</a:t>
            </a:r>
            <a:endParaRPr dirty="0"/>
          </a:p>
        </p:txBody>
      </p:sp>
      <p:sp>
        <p:nvSpPr>
          <p:cNvPr id="361" name="Google Shape;361;p38"/>
          <p:cNvSpPr/>
          <p:nvPr/>
        </p:nvSpPr>
        <p:spPr>
          <a:xfrm>
            <a:off x="8318769" y="2079548"/>
            <a:ext cx="2594700" cy="10629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txBox="1"/>
          <p:nvPr/>
        </p:nvSpPr>
        <p:spPr>
          <a:xfrm>
            <a:off x="9195515" y="2396037"/>
            <a:ext cx="975300" cy="42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FEFEFE"/>
                </a:solidFill>
              </a:rPr>
              <a:t>STEP 4</a:t>
            </a:r>
            <a:endParaRPr b="1" dirty="0">
              <a:solidFill>
                <a:srgbClr val="FEFEFE"/>
              </a:solidFill>
            </a:endParaRPr>
          </a:p>
        </p:txBody>
      </p:sp>
      <p:pic>
        <p:nvPicPr>
          <p:cNvPr id="3" name="Picture 2"/>
          <p:cNvPicPr>
            <a:picLocks noChangeAspect="1"/>
          </p:cNvPicPr>
          <p:nvPr/>
        </p:nvPicPr>
        <p:blipFill>
          <a:blip r:embed="rId5"/>
          <a:stretch>
            <a:fillRect/>
          </a:stretch>
        </p:blipFill>
        <p:spPr>
          <a:xfrm>
            <a:off x="5955730" y="2061450"/>
            <a:ext cx="2591025" cy="1060796"/>
          </a:xfrm>
          <a:prstGeom prst="rect">
            <a:avLst/>
          </a:prstGeom>
          <a:ln>
            <a:noFill/>
          </a:ln>
        </p:spPr>
      </p:pic>
      <p:pic>
        <p:nvPicPr>
          <p:cNvPr id="4" name="Picture 3"/>
          <p:cNvPicPr>
            <a:picLocks noChangeAspect="1"/>
          </p:cNvPicPr>
          <p:nvPr/>
        </p:nvPicPr>
        <p:blipFill>
          <a:blip r:embed="rId6"/>
          <a:stretch>
            <a:fillRect/>
          </a:stretch>
        </p:blipFill>
        <p:spPr>
          <a:xfrm>
            <a:off x="3555569" y="2063554"/>
            <a:ext cx="2591025" cy="1060796"/>
          </a:xfrm>
          <a:prstGeom prst="rect">
            <a:avLst/>
          </a:prstGeom>
        </p:spPr>
      </p:pic>
      <p:pic>
        <p:nvPicPr>
          <p:cNvPr id="5" name="Picture 4"/>
          <p:cNvPicPr>
            <a:picLocks noChangeAspect="1"/>
          </p:cNvPicPr>
          <p:nvPr/>
        </p:nvPicPr>
        <p:blipFill>
          <a:blip r:embed="rId7"/>
          <a:stretch>
            <a:fillRect/>
          </a:stretch>
        </p:blipFill>
        <p:spPr>
          <a:xfrm>
            <a:off x="1155066" y="2061450"/>
            <a:ext cx="2591025" cy="1060796"/>
          </a:xfrm>
          <a:prstGeom prst="rect">
            <a:avLst/>
          </a:prstGeom>
        </p:spPr>
      </p:pic>
      <p:sp>
        <p:nvSpPr>
          <p:cNvPr id="6" name="TextBox 5"/>
          <p:cNvSpPr txBox="1"/>
          <p:nvPr/>
        </p:nvSpPr>
        <p:spPr>
          <a:xfrm>
            <a:off x="2106977" y="2437959"/>
            <a:ext cx="803425" cy="307777"/>
          </a:xfrm>
          <a:prstGeom prst="rect">
            <a:avLst/>
          </a:prstGeom>
          <a:noFill/>
        </p:spPr>
        <p:txBody>
          <a:bodyPr wrap="none" rtlCol="0">
            <a:spAutoFit/>
          </a:bodyPr>
          <a:lstStyle/>
          <a:p>
            <a:r>
              <a:rPr lang="en-US" b="1" dirty="0" smtClean="0">
                <a:solidFill>
                  <a:schemeClr val="bg1"/>
                </a:solidFill>
              </a:rPr>
              <a:t>STEP</a:t>
            </a:r>
            <a:r>
              <a:rPr lang="en-US" dirty="0" smtClean="0">
                <a:solidFill>
                  <a:schemeClr val="bg1"/>
                </a:solidFill>
              </a:rPr>
              <a:t> 1</a:t>
            </a:r>
            <a:endParaRPr lang="en-US" dirty="0">
              <a:solidFill>
                <a:schemeClr val="bg1"/>
              </a:solidFill>
            </a:endParaRPr>
          </a:p>
        </p:txBody>
      </p:sp>
      <p:sp>
        <p:nvSpPr>
          <p:cNvPr id="7" name="TextBox 6"/>
          <p:cNvSpPr txBox="1"/>
          <p:nvPr/>
        </p:nvSpPr>
        <p:spPr>
          <a:xfrm>
            <a:off x="4593445" y="2420415"/>
            <a:ext cx="803425" cy="307777"/>
          </a:xfrm>
          <a:prstGeom prst="rect">
            <a:avLst/>
          </a:prstGeom>
          <a:noFill/>
        </p:spPr>
        <p:txBody>
          <a:bodyPr wrap="none" rtlCol="0">
            <a:spAutoFit/>
          </a:bodyPr>
          <a:lstStyle/>
          <a:p>
            <a:r>
              <a:rPr lang="en-US" b="1" dirty="0" smtClean="0">
                <a:solidFill>
                  <a:schemeClr val="bg1"/>
                </a:solidFill>
              </a:rPr>
              <a:t>STEP 2</a:t>
            </a:r>
            <a:endParaRPr lang="en-US" b="1" dirty="0">
              <a:solidFill>
                <a:schemeClr val="bg1"/>
              </a:solidFill>
            </a:endParaRPr>
          </a:p>
        </p:txBody>
      </p:sp>
      <p:sp>
        <p:nvSpPr>
          <p:cNvPr id="8" name="TextBox 7"/>
          <p:cNvSpPr txBox="1"/>
          <p:nvPr/>
        </p:nvSpPr>
        <p:spPr>
          <a:xfrm>
            <a:off x="7075240" y="2437959"/>
            <a:ext cx="803425" cy="307777"/>
          </a:xfrm>
          <a:prstGeom prst="rect">
            <a:avLst/>
          </a:prstGeom>
          <a:noFill/>
        </p:spPr>
        <p:txBody>
          <a:bodyPr wrap="none" rtlCol="0">
            <a:spAutoFit/>
          </a:bodyPr>
          <a:lstStyle/>
          <a:p>
            <a:r>
              <a:rPr lang="en-US" b="1" dirty="0" smtClean="0">
                <a:solidFill>
                  <a:schemeClr val="bg1"/>
                </a:solidFill>
              </a:rPr>
              <a:t>STEP 3</a:t>
            </a:r>
            <a:endParaRPr lang="en-US" b="1" dirty="0">
              <a:solidFill>
                <a:schemeClr val="bg1"/>
              </a:solidFill>
            </a:endParaRPr>
          </a:p>
        </p:txBody>
      </p:sp>
    </p:spTree>
    <p:extLst>
      <p:ext uri="{BB962C8B-B14F-4D97-AF65-F5344CB8AC3E}">
        <p14:creationId xmlns:p14="http://schemas.microsoft.com/office/powerpoint/2010/main" val="76629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anim calcmode="lin" valueType="num">
                                      <p:cBhvr additive="base">
                                        <p:cTn id="7" dur="500" fill="hold"/>
                                        <p:tgtEl>
                                          <p:spTgt spid="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4">
                                            <p:txEl>
                                              <p:pRg st="0" end="0"/>
                                            </p:txEl>
                                          </p:spTgt>
                                        </p:tgtEl>
                                        <p:attrNameLst>
                                          <p:attrName>style.visibility</p:attrName>
                                        </p:attrNameLst>
                                      </p:cBhvr>
                                      <p:to>
                                        <p:strVal val="visible"/>
                                      </p:to>
                                    </p:set>
                                    <p:anim calcmode="lin" valueType="num">
                                      <p:cBhvr additive="base">
                                        <p:cTn id="13" dur="500" fill="hold"/>
                                        <p:tgtEl>
                                          <p:spTgt spid="35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6">
                                            <p:txEl>
                                              <p:pRg st="0" end="0"/>
                                            </p:txEl>
                                          </p:spTgt>
                                        </p:tgtEl>
                                        <p:attrNameLst>
                                          <p:attrName>style.visibility</p:attrName>
                                        </p:attrNameLst>
                                      </p:cBhvr>
                                      <p:to>
                                        <p:strVal val="visible"/>
                                      </p:to>
                                    </p:set>
                                    <p:anim calcmode="lin" valueType="num">
                                      <p:cBhvr additive="base">
                                        <p:cTn id="19" dur="500" fill="hold"/>
                                        <p:tgtEl>
                                          <p:spTgt spid="35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7">
                                            <p:txEl>
                                              <p:pRg st="0" end="0"/>
                                            </p:txEl>
                                          </p:spTgt>
                                        </p:tgtEl>
                                        <p:attrNameLst>
                                          <p:attrName>style.visibility</p:attrName>
                                        </p:attrNameLst>
                                      </p:cBhvr>
                                      <p:to>
                                        <p:strVal val="visible"/>
                                      </p:to>
                                    </p:set>
                                    <p:anim calcmode="lin" valueType="num">
                                      <p:cBhvr additive="base">
                                        <p:cTn id="25" dur="500" fill="hold"/>
                                        <p:tgtEl>
                                          <p:spTgt spid="35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7">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57">
                                            <p:txEl>
                                              <p:pRg st="1" end="1"/>
                                            </p:txEl>
                                          </p:spTgt>
                                        </p:tgtEl>
                                        <p:attrNameLst>
                                          <p:attrName>style.visibility</p:attrName>
                                        </p:attrNameLst>
                                      </p:cBhvr>
                                      <p:to>
                                        <p:strVal val="visible"/>
                                      </p:to>
                                    </p:set>
                                    <p:anim calcmode="lin" valueType="num">
                                      <p:cBhvr additive="base">
                                        <p:cTn id="29" dur="500" fill="hold"/>
                                        <p:tgtEl>
                                          <p:spTgt spid="35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5"/>
        <p:cNvGrpSpPr/>
        <p:nvPr/>
      </p:nvGrpSpPr>
      <p:grpSpPr>
        <a:xfrm>
          <a:off x="0" y="0"/>
          <a:ext cx="0" cy="0"/>
          <a:chOff x="0" y="0"/>
          <a:chExt cx="0" cy="0"/>
        </a:xfrm>
      </p:grpSpPr>
      <p:pic>
        <p:nvPicPr>
          <p:cNvPr id="326" name="Google Shape;326;p37"/>
          <p:cNvPicPr preferRelativeResize="0"/>
          <p:nvPr/>
        </p:nvPicPr>
        <p:blipFill>
          <a:blip r:embed="rId3">
            <a:alphaModFix/>
          </a:blip>
          <a:stretch>
            <a:fillRect/>
          </a:stretch>
        </p:blipFill>
        <p:spPr>
          <a:xfrm>
            <a:off x="469350" y="338800"/>
            <a:ext cx="5249325" cy="3994025"/>
          </a:xfrm>
          <a:prstGeom prst="rect">
            <a:avLst/>
          </a:prstGeom>
          <a:noFill/>
          <a:ln w="76200" cap="flat" cmpd="sng">
            <a:solidFill>
              <a:srgbClr val="000000"/>
            </a:solidFill>
            <a:prstDash val="solid"/>
            <a:round/>
            <a:headEnd type="none" w="sm" len="sm"/>
            <a:tailEnd type="none" w="sm" len="sm"/>
          </a:ln>
          <a:effectLst>
            <a:outerShdw blurRad="57150" dist="381000" dir="8400000" algn="bl" rotWithShape="0">
              <a:srgbClr val="000000">
                <a:alpha val="50000"/>
              </a:srgbClr>
            </a:outerShdw>
          </a:effectLst>
        </p:spPr>
      </p:pic>
      <p:pic>
        <p:nvPicPr>
          <p:cNvPr id="327" name="Google Shape;327;p37"/>
          <p:cNvPicPr preferRelativeResize="0"/>
          <p:nvPr/>
        </p:nvPicPr>
        <p:blipFill>
          <a:blip r:embed="rId4">
            <a:alphaModFix/>
          </a:blip>
          <a:stretch>
            <a:fillRect/>
          </a:stretch>
        </p:blipFill>
        <p:spPr>
          <a:xfrm>
            <a:off x="6361250" y="338800"/>
            <a:ext cx="5432501" cy="3994025"/>
          </a:xfrm>
          <a:prstGeom prst="rect">
            <a:avLst/>
          </a:prstGeom>
          <a:noFill/>
          <a:ln w="76200" cap="flat" cmpd="sng">
            <a:solidFill>
              <a:srgbClr val="000000"/>
            </a:solidFill>
            <a:prstDash val="solid"/>
            <a:round/>
            <a:headEnd type="none" w="sm" len="sm"/>
            <a:tailEnd type="none" w="sm" len="sm"/>
          </a:ln>
          <a:effectLst>
            <a:outerShdw blurRad="57150" dist="361950" dir="7920000" algn="bl" rotWithShape="0">
              <a:srgbClr val="000000">
                <a:alpha val="50000"/>
              </a:srgbClr>
            </a:outerShdw>
          </a:effectLst>
        </p:spPr>
      </p:pic>
      <p:sp>
        <p:nvSpPr>
          <p:cNvPr id="328" name="Google Shape;328;p37"/>
          <p:cNvSpPr txBox="1"/>
          <p:nvPr/>
        </p:nvSpPr>
        <p:spPr>
          <a:xfrm>
            <a:off x="291675" y="4991550"/>
            <a:ext cx="11880900" cy="1219200"/>
          </a:xfrm>
          <a:prstGeom prst="rect">
            <a:avLst/>
          </a:prstGeom>
          <a:noFill/>
          <a:ln>
            <a:noFill/>
          </a:ln>
          <a:effectLst>
            <a:outerShdw blurRad="57150" dist="85725" dir="7560000" algn="bl" rotWithShape="0">
              <a:srgbClr val="000000">
                <a:alpha val="95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chemeClr val="lt1"/>
                </a:solidFill>
              </a:rPr>
              <a:t>The application was available the first week of February </a:t>
            </a:r>
            <a:endParaRPr sz="2800">
              <a:solidFill>
                <a:schemeClr val="lt1"/>
              </a:solidFill>
            </a:endParaRPr>
          </a:p>
          <a:p>
            <a:pPr marL="0" lvl="0" indent="0" algn="ctr" rtl="0">
              <a:spcBef>
                <a:spcPts val="0"/>
              </a:spcBef>
              <a:spcAft>
                <a:spcPts val="0"/>
              </a:spcAft>
              <a:buNone/>
            </a:pPr>
            <a:r>
              <a:rPr lang="en-US" sz="2800">
                <a:solidFill>
                  <a:schemeClr val="lt1"/>
                </a:solidFill>
              </a:rPr>
              <a:t>with a March 2nd deadline. All students who met application </a:t>
            </a:r>
            <a:endParaRPr sz="2800">
              <a:solidFill>
                <a:schemeClr val="lt1"/>
              </a:solidFill>
            </a:endParaRPr>
          </a:p>
          <a:p>
            <a:pPr marL="0" lvl="0" indent="0" algn="ctr" rtl="0">
              <a:spcBef>
                <a:spcPts val="0"/>
              </a:spcBef>
              <a:spcAft>
                <a:spcPts val="0"/>
              </a:spcAft>
              <a:buNone/>
            </a:pPr>
            <a:r>
              <a:rPr lang="en-US" sz="2800">
                <a:solidFill>
                  <a:schemeClr val="lt1"/>
                </a:solidFill>
              </a:rPr>
              <a:t>requirements were invited to interview.</a:t>
            </a:r>
            <a:endParaRPr sz="2800">
              <a:solidFill>
                <a:schemeClr val="lt1"/>
              </a:solidFill>
            </a:endParaRPr>
          </a:p>
        </p:txBody>
      </p:sp>
      <p:cxnSp>
        <p:nvCxnSpPr>
          <p:cNvPr id="329" name="Google Shape;329;p37"/>
          <p:cNvCxnSpPr/>
          <p:nvPr/>
        </p:nvCxnSpPr>
        <p:spPr>
          <a:xfrm>
            <a:off x="138000" y="4751875"/>
            <a:ext cx="12736200" cy="27600"/>
          </a:xfrm>
          <a:prstGeom prst="straightConnector1">
            <a:avLst/>
          </a:prstGeom>
          <a:noFill/>
          <a:ln w="76200" cap="flat" cmpd="sng">
            <a:solidFill>
              <a:schemeClr val="accent2"/>
            </a:solidFill>
            <a:prstDash val="dot"/>
            <a:round/>
            <a:headEnd type="none" w="med" len="med"/>
            <a:tailEnd type="none" w="med" len="med"/>
          </a:ln>
        </p:spPr>
      </p:cxnSp>
      <p:cxnSp>
        <p:nvCxnSpPr>
          <p:cNvPr id="330" name="Google Shape;330;p37"/>
          <p:cNvCxnSpPr/>
          <p:nvPr/>
        </p:nvCxnSpPr>
        <p:spPr>
          <a:xfrm>
            <a:off x="273375" y="-546725"/>
            <a:ext cx="18300" cy="8055000"/>
          </a:xfrm>
          <a:prstGeom prst="straightConnector1">
            <a:avLst/>
          </a:prstGeom>
          <a:noFill/>
          <a:ln w="38100" cap="flat" cmpd="sng">
            <a:solidFill>
              <a:srgbClr val="FEFEFE"/>
            </a:solidFill>
            <a:prstDash val="dashDot"/>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additive="base">
                                        <p:cTn id="7" dur="1000"/>
                                        <p:tgtEl>
                                          <p:spTgt spid="32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27"/>
                                        </p:tgtEl>
                                        <p:attrNameLst>
                                          <p:attrName>style.visibility</p:attrName>
                                        </p:attrNameLst>
                                      </p:cBhvr>
                                      <p:to>
                                        <p:strVal val="visible"/>
                                      </p:to>
                                    </p:set>
                                    <p:anim calcmode="lin" valueType="num">
                                      <p:cBhvr additive="base">
                                        <p:cTn id="12" dur="1000"/>
                                        <p:tgtEl>
                                          <p:spTgt spid="3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66"/>
        <p:cNvGrpSpPr/>
        <p:nvPr/>
      </p:nvGrpSpPr>
      <p:grpSpPr>
        <a:xfrm>
          <a:off x="0" y="0"/>
          <a:ext cx="0" cy="0"/>
          <a:chOff x="0" y="0"/>
          <a:chExt cx="0" cy="0"/>
        </a:xfrm>
      </p:grpSpPr>
      <p:cxnSp>
        <p:nvCxnSpPr>
          <p:cNvPr id="367" name="Google Shape;367;p39"/>
          <p:cNvCxnSpPr/>
          <p:nvPr/>
        </p:nvCxnSpPr>
        <p:spPr>
          <a:xfrm>
            <a:off x="675738" y="-806437"/>
            <a:ext cx="0" cy="7902600"/>
          </a:xfrm>
          <a:prstGeom prst="straightConnector1">
            <a:avLst/>
          </a:prstGeom>
          <a:noFill/>
          <a:ln w="76200" cap="flat" cmpd="sng">
            <a:solidFill>
              <a:schemeClr val="accent1"/>
            </a:solidFill>
            <a:prstDash val="dash"/>
            <a:miter lim="8000"/>
            <a:headEnd type="none" w="sm" len="sm"/>
            <a:tailEnd type="none" w="sm" len="sm"/>
          </a:ln>
        </p:spPr>
      </p:cxnSp>
      <p:sp>
        <p:nvSpPr>
          <p:cNvPr id="368" name="Google Shape;368;p39"/>
          <p:cNvSpPr/>
          <p:nvPr/>
        </p:nvSpPr>
        <p:spPr>
          <a:xfrm>
            <a:off x="986669" y="122925"/>
            <a:ext cx="8607300" cy="861900"/>
          </a:xfrm>
          <a:prstGeom prst="rect">
            <a:avLst/>
          </a:prstGeom>
          <a:noFill/>
          <a:ln>
            <a:noFill/>
          </a:ln>
        </p:spPr>
        <p:txBody>
          <a:bodyPr spcFirstLastPara="1" wrap="square" lIns="45700" tIns="45700" rIns="45700" bIns="45700" anchor="t" anchorCtr="0">
            <a:noAutofit/>
          </a:bodyPr>
          <a:lstStyle/>
          <a:p>
            <a:pPr marL="0" marR="0" lvl="0" indent="0" algn="l" rtl="0">
              <a:lnSpc>
                <a:spcPct val="125000"/>
              </a:lnSpc>
              <a:spcBef>
                <a:spcPts val="0"/>
              </a:spcBef>
              <a:spcAft>
                <a:spcPts val="0"/>
              </a:spcAft>
              <a:buClr>
                <a:srgbClr val="83003F"/>
              </a:buClr>
              <a:buSzPts val="2400"/>
              <a:buFont typeface="Arial"/>
              <a:buNone/>
            </a:pPr>
            <a:r>
              <a:rPr lang="en-US" sz="3600" b="1" i="0" u="none" strike="noStrike" cap="none" dirty="0">
                <a:solidFill>
                  <a:schemeClr val="dk1"/>
                </a:solidFill>
                <a:latin typeface="Arial"/>
                <a:ea typeface="Arial"/>
                <a:cs typeface="Arial"/>
                <a:sym typeface="Arial"/>
              </a:rPr>
              <a:t>Structure of the Group Interview Event</a:t>
            </a:r>
            <a:endParaRPr sz="3600" b="1" i="0" u="none" strike="noStrike" cap="none" dirty="0">
              <a:solidFill>
                <a:schemeClr val="dk1"/>
              </a:solidFill>
              <a:latin typeface="Calibri"/>
              <a:ea typeface="Calibri"/>
              <a:cs typeface="Calibri"/>
              <a:sym typeface="Calibri"/>
            </a:endParaRPr>
          </a:p>
        </p:txBody>
      </p:sp>
      <p:sp>
        <p:nvSpPr>
          <p:cNvPr id="369" name="Google Shape;369;p39"/>
          <p:cNvSpPr/>
          <p:nvPr/>
        </p:nvSpPr>
        <p:spPr>
          <a:xfrm>
            <a:off x="986675" y="776825"/>
            <a:ext cx="8982600" cy="6022200"/>
          </a:xfrm>
          <a:prstGeom prst="rect">
            <a:avLst/>
          </a:prstGeom>
          <a:noFill/>
          <a:ln>
            <a:noFill/>
          </a:ln>
        </p:spPr>
        <p:txBody>
          <a:bodyPr spcFirstLastPara="1" wrap="square" lIns="45700" tIns="45700" rIns="45700" bIns="45700" anchor="ctr" anchorCtr="0">
            <a:noAutofit/>
          </a:bodyPr>
          <a:lstStyle/>
          <a:p>
            <a:pPr marL="285750" marR="0" lvl="0" indent="-232409" algn="l" rtl="0">
              <a:lnSpc>
                <a:spcPct val="150000"/>
              </a:lnSpc>
              <a:spcBef>
                <a:spcPts val="0"/>
              </a:spcBef>
              <a:spcAft>
                <a:spcPts val="0"/>
              </a:spcAft>
              <a:buClr>
                <a:srgbClr val="585C5E"/>
              </a:buClr>
              <a:buSzPts val="840"/>
              <a:buFont typeface="Noto Sans Symbols"/>
              <a:buNone/>
            </a:pPr>
            <a:endParaRPr sz="1200" b="0" i="0" u="none" strike="noStrike" cap="none" dirty="0">
              <a:solidFill>
                <a:srgbClr val="585C5E"/>
              </a:solidFill>
              <a:latin typeface="Crimson Text"/>
              <a:ea typeface="Crimson Text"/>
              <a:cs typeface="Crimson Text"/>
              <a:sym typeface="Crimson Text"/>
            </a:endParaRPr>
          </a:p>
          <a:p>
            <a:pPr marL="0" marR="0" lvl="0" indent="0" algn="l" rtl="0">
              <a:lnSpc>
                <a:spcPct val="100000"/>
              </a:lnSpc>
              <a:spcBef>
                <a:spcPts val="700"/>
              </a:spcBef>
              <a:spcAft>
                <a:spcPts val="0"/>
              </a:spcAft>
              <a:buClr>
                <a:srgbClr val="585C5E"/>
              </a:buClr>
              <a:buSzPts val="1260"/>
              <a:buFont typeface="Crimson Text"/>
              <a:buNone/>
            </a:pPr>
            <a:endParaRPr sz="1800" i="0" u="none" strike="noStrike" cap="none" dirty="0">
              <a:solidFill>
                <a:srgbClr val="585C5E"/>
              </a:solidFill>
              <a:latin typeface="Caveat"/>
              <a:ea typeface="Caveat"/>
              <a:cs typeface="Caveat"/>
              <a:sym typeface="Caveat"/>
            </a:endParaRPr>
          </a:p>
          <a:p>
            <a:pPr marL="0" marR="0" lvl="0" indent="0" algn="l" rtl="0">
              <a:lnSpc>
                <a:spcPct val="100000"/>
              </a:lnSpc>
              <a:spcBef>
                <a:spcPts val="700"/>
              </a:spcBef>
              <a:spcAft>
                <a:spcPts val="0"/>
              </a:spcAft>
              <a:buClr>
                <a:srgbClr val="585C5E"/>
              </a:buClr>
              <a:buSzPts val="1260"/>
              <a:buFont typeface="Crimson Text"/>
              <a:buNone/>
            </a:pPr>
            <a:endParaRPr sz="2000" b="0" i="0" u="none" strike="noStrike" cap="none" dirty="0">
              <a:solidFill>
                <a:schemeClr val="accent1"/>
              </a:solidFill>
              <a:latin typeface="Crimson Text"/>
              <a:ea typeface="Crimson Text"/>
              <a:cs typeface="Crimson Text"/>
              <a:sym typeface="Crimson Text"/>
            </a:endParaRPr>
          </a:p>
          <a:p>
            <a:pPr marL="285750" marR="0" lvl="0" indent="-232409" algn="l" rtl="0">
              <a:lnSpc>
                <a:spcPct val="150000"/>
              </a:lnSpc>
              <a:spcBef>
                <a:spcPts val="700"/>
              </a:spcBef>
              <a:spcAft>
                <a:spcPts val="0"/>
              </a:spcAft>
              <a:buClr>
                <a:srgbClr val="585C5E"/>
              </a:buClr>
              <a:buSzPts val="840"/>
              <a:buFont typeface="Noto Sans Symbols"/>
              <a:buNone/>
            </a:pPr>
            <a:endParaRPr sz="1200" b="0" i="0" u="none" strike="noStrike" cap="none" dirty="0">
              <a:solidFill>
                <a:srgbClr val="585C5E"/>
              </a:solidFill>
              <a:latin typeface="Crimson Text"/>
              <a:ea typeface="Crimson Text"/>
              <a:cs typeface="Crimson Text"/>
              <a:sym typeface="Crimson Text"/>
            </a:endParaRPr>
          </a:p>
        </p:txBody>
      </p:sp>
      <p:cxnSp>
        <p:nvCxnSpPr>
          <p:cNvPr id="370" name="Google Shape;370;p39"/>
          <p:cNvCxnSpPr/>
          <p:nvPr/>
        </p:nvCxnSpPr>
        <p:spPr>
          <a:xfrm>
            <a:off x="27664" y="1072655"/>
            <a:ext cx="13693800" cy="48900"/>
          </a:xfrm>
          <a:prstGeom prst="straightConnector1">
            <a:avLst/>
          </a:prstGeom>
          <a:noFill/>
          <a:ln w="38100" cap="flat" cmpd="sng">
            <a:solidFill>
              <a:schemeClr val="bg1">
                <a:lumMod val="50000"/>
              </a:schemeClr>
            </a:solidFill>
            <a:prstDash val="dash"/>
            <a:miter lim="8000"/>
            <a:headEnd type="none" w="sm" len="sm"/>
            <a:tailEnd type="none" w="sm" len="sm"/>
          </a:ln>
        </p:spPr>
      </p:cxnSp>
      <p:sp>
        <p:nvSpPr>
          <p:cNvPr id="2" name="TextBox 1"/>
          <p:cNvSpPr txBox="1"/>
          <p:nvPr/>
        </p:nvSpPr>
        <p:spPr>
          <a:xfrm>
            <a:off x="1616503" y="1449326"/>
            <a:ext cx="9849853" cy="4524315"/>
          </a:xfrm>
          <a:prstGeom prst="rect">
            <a:avLst/>
          </a:prstGeom>
          <a:noFill/>
        </p:spPr>
        <p:txBody>
          <a:bodyPr wrap="square" rtlCol="0">
            <a:spAutoFit/>
          </a:bodyPr>
          <a:lstStyle/>
          <a:p>
            <a:r>
              <a:rPr lang="en-US" sz="3200" dirty="0" smtClean="0"/>
              <a:t>	</a:t>
            </a:r>
            <a:r>
              <a:rPr lang="en-US" sz="3200" b="1" dirty="0" smtClean="0">
                <a:solidFill>
                  <a:srgbClr val="6C1035"/>
                </a:solidFill>
              </a:rPr>
              <a:t>CHECK-IN</a:t>
            </a:r>
          </a:p>
          <a:p>
            <a:endParaRPr lang="en-US" sz="3200" b="1" dirty="0">
              <a:solidFill>
                <a:srgbClr val="6C1035"/>
              </a:solidFill>
            </a:endParaRPr>
          </a:p>
          <a:p>
            <a:r>
              <a:rPr lang="en-US" sz="3200" b="1" dirty="0" smtClean="0">
                <a:solidFill>
                  <a:srgbClr val="6C1035"/>
                </a:solidFill>
              </a:rPr>
              <a:t>	OPENING SESSION</a:t>
            </a:r>
          </a:p>
          <a:p>
            <a:endParaRPr lang="en-US" sz="3200" b="1" dirty="0">
              <a:solidFill>
                <a:srgbClr val="6C1035"/>
              </a:solidFill>
            </a:endParaRPr>
          </a:p>
          <a:p>
            <a:r>
              <a:rPr lang="en-US" sz="3200" b="1" dirty="0">
                <a:solidFill>
                  <a:srgbClr val="6C1035"/>
                </a:solidFill>
              </a:rPr>
              <a:t>	</a:t>
            </a:r>
            <a:r>
              <a:rPr lang="en-US" sz="3200" b="1" dirty="0" smtClean="0">
                <a:solidFill>
                  <a:srgbClr val="6C1035"/>
                </a:solidFill>
              </a:rPr>
              <a:t>ICE BREAKER</a:t>
            </a:r>
          </a:p>
          <a:p>
            <a:endParaRPr lang="en-US" sz="3200" b="1" dirty="0">
              <a:solidFill>
                <a:srgbClr val="6C1035"/>
              </a:solidFill>
            </a:endParaRPr>
          </a:p>
          <a:p>
            <a:r>
              <a:rPr lang="en-US" sz="3200" b="1" dirty="0" smtClean="0">
                <a:solidFill>
                  <a:srgbClr val="6C1035"/>
                </a:solidFill>
              </a:rPr>
              <a:t>	ACTIVITIES</a:t>
            </a:r>
          </a:p>
          <a:p>
            <a:endParaRPr lang="en-US" sz="3200" b="1" dirty="0">
              <a:solidFill>
                <a:srgbClr val="6C1035"/>
              </a:solidFill>
            </a:endParaRPr>
          </a:p>
          <a:p>
            <a:r>
              <a:rPr lang="en-US" sz="3200" b="1" dirty="0" smtClean="0">
                <a:solidFill>
                  <a:srgbClr val="6C1035"/>
                </a:solidFill>
              </a:rPr>
              <a:t>	WRAP-UP</a:t>
            </a:r>
            <a:endParaRPr lang="en-US" sz="3200" b="1" dirty="0">
              <a:solidFill>
                <a:srgbClr val="6C1035"/>
              </a:solidFill>
            </a:endParaRPr>
          </a:p>
        </p:txBody>
      </p:sp>
      <p:sp>
        <p:nvSpPr>
          <p:cNvPr id="8" name="Google Shape;279;p33"/>
          <p:cNvSpPr/>
          <p:nvPr/>
        </p:nvSpPr>
        <p:spPr>
          <a:xfrm flipV="1">
            <a:off x="986669" y="2552742"/>
            <a:ext cx="1132500" cy="448896"/>
          </a:xfrm>
          <a:prstGeom prst="rightArrow">
            <a:avLst>
              <a:gd name="adj1" fmla="val 50000"/>
              <a:gd name="adj2" fmla="val 50000"/>
            </a:avLst>
          </a:prstGeom>
          <a:solidFill>
            <a:schemeClr val="bg1">
              <a:lumMod val="5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9;p33"/>
          <p:cNvSpPr/>
          <p:nvPr/>
        </p:nvSpPr>
        <p:spPr>
          <a:xfrm flipV="1">
            <a:off x="986669" y="1581979"/>
            <a:ext cx="1132500" cy="448896"/>
          </a:xfrm>
          <a:prstGeom prst="rightArrow">
            <a:avLst>
              <a:gd name="adj1" fmla="val 50000"/>
              <a:gd name="adj2" fmla="val 50000"/>
            </a:avLst>
          </a:prstGeom>
          <a:solidFill>
            <a:schemeClr val="bg1">
              <a:lumMod val="5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9;p33"/>
          <p:cNvSpPr/>
          <p:nvPr/>
        </p:nvSpPr>
        <p:spPr>
          <a:xfrm flipV="1">
            <a:off x="986669" y="3493185"/>
            <a:ext cx="1132500" cy="448896"/>
          </a:xfrm>
          <a:prstGeom prst="rightArrow">
            <a:avLst>
              <a:gd name="adj1" fmla="val 50000"/>
              <a:gd name="adj2" fmla="val 50000"/>
            </a:avLst>
          </a:prstGeom>
          <a:solidFill>
            <a:schemeClr val="bg1">
              <a:lumMod val="5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9;p33"/>
          <p:cNvSpPr/>
          <p:nvPr/>
        </p:nvSpPr>
        <p:spPr>
          <a:xfrm flipV="1">
            <a:off x="986669" y="4497294"/>
            <a:ext cx="1132500" cy="448896"/>
          </a:xfrm>
          <a:prstGeom prst="rightArrow">
            <a:avLst>
              <a:gd name="adj1" fmla="val 50000"/>
              <a:gd name="adj2" fmla="val 50000"/>
            </a:avLst>
          </a:prstGeom>
          <a:solidFill>
            <a:schemeClr val="bg1">
              <a:lumMod val="5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9;p33"/>
          <p:cNvSpPr/>
          <p:nvPr/>
        </p:nvSpPr>
        <p:spPr>
          <a:xfrm flipV="1">
            <a:off x="1050253" y="5423711"/>
            <a:ext cx="1132500" cy="448896"/>
          </a:xfrm>
          <a:prstGeom prst="rightArrow">
            <a:avLst>
              <a:gd name="adj1" fmla="val 50000"/>
              <a:gd name="adj2" fmla="val 50000"/>
            </a:avLst>
          </a:prstGeom>
          <a:solidFill>
            <a:schemeClr val="bg1">
              <a:lumMod val="5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T Color Theme">
      <a:dk1>
        <a:srgbClr val="6C1035"/>
      </a:dk1>
      <a:lt1>
        <a:srgbClr val="FFFFFF"/>
      </a:lt1>
      <a:dk2>
        <a:srgbClr val="A7A7A7"/>
      </a:dk2>
      <a:lt2>
        <a:srgbClr val="535353"/>
      </a:lt2>
      <a:accent1>
        <a:srgbClr val="6C1035"/>
      </a:accent1>
      <a:accent2>
        <a:srgbClr val="E57631"/>
      </a:accent2>
      <a:accent3>
        <a:srgbClr val="A5A5A5"/>
      </a:accent3>
      <a:accent4>
        <a:srgbClr val="417C79"/>
      </a:accent4>
      <a:accent5>
        <a:srgbClr val="E5E1EF"/>
      </a:accent5>
      <a:accent6>
        <a:srgbClr val="003C7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2 Opening Session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6C1035"/>
      </a:dk1>
      <a:lt1>
        <a:srgbClr val="5C6C66"/>
      </a:lt1>
      <a:dk2>
        <a:srgbClr val="A7A7A7"/>
      </a:dk2>
      <a:lt2>
        <a:srgbClr val="535353"/>
      </a:lt2>
      <a:accent1>
        <a:srgbClr val="6C1035"/>
      </a:accent1>
      <a:accent2>
        <a:srgbClr val="E57631"/>
      </a:accent2>
      <a:accent3>
        <a:srgbClr val="A5A5A5"/>
      </a:accent3>
      <a:accent4>
        <a:srgbClr val="417C79"/>
      </a:accent4>
      <a:accent5>
        <a:srgbClr val="E5E1EF"/>
      </a:accent5>
      <a:accent6>
        <a:srgbClr val="003C7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2153</Words>
  <Application>Microsoft Office PowerPoint</Application>
  <PresentationFormat>Widescreen</PresentationFormat>
  <Paragraphs>366</Paragraphs>
  <Slides>23</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Cambria</vt:lpstr>
      <vt:lpstr>Crimson Text</vt:lpstr>
      <vt:lpstr>Calibri</vt:lpstr>
      <vt:lpstr>Noto Sans Symbols</vt:lpstr>
      <vt:lpstr>Arial</vt:lpstr>
      <vt:lpstr>Times New Roman</vt:lpstr>
      <vt:lpstr>Caveat</vt:lpstr>
      <vt:lpstr>Open Sans</vt:lpstr>
      <vt:lpstr>Office Theme</vt:lpstr>
      <vt:lpstr>2012 Opening Session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remember to submit your evaluation on Guidebook!  https://guidebook.com/g/fye19/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Chatham, Janice</dc:creator>
  <cp:lastModifiedBy>Chatham, Janice</cp:lastModifiedBy>
  <cp:revision>59</cp:revision>
  <cp:lastPrinted>2019-02-15T14:29:06Z</cp:lastPrinted>
  <dcterms:modified xsi:type="dcterms:W3CDTF">2019-02-18T05:05:30Z</dcterms:modified>
</cp:coreProperties>
</file>