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125653C-F59F-435C-A279-7B99C2F444F3}">
  <a:tblStyle styleId="{6125653C-F59F-435C-A279-7B99C2F444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7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8866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61" name="Google Shape;1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e249378b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e249378b2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f683567c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f683567c4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ee2df797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ee2df797a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f683567c4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89" name="Google Shape;89;g4f683567c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fab630c2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fab630c24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f683567c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f683567c4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ee2df797a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5" name="Google Shape;255;g4ee2df797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f683567c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g4f683567c4_0_10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e50e0c85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e50e0c857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e50e0c8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e50e0c857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e249378b2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54" name="Google Shape;154;g4e249378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20260" y="6297929"/>
            <a:ext cx="292880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>
  <p:cSld name="Picture with Caption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Questrial"/>
              <a:buNone/>
              <a:defRPr sz="1700"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Questrial"/>
              <a:buNone/>
              <a:defRPr sz="1700"/>
            </a:lvl2pPr>
            <a:lvl3pPr marL="1371600" lvl="2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Questrial"/>
              <a:buNone/>
              <a:defRPr sz="1700"/>
            </a:lvl3pPr>
            <a:lvl4pPr marL="1828800" lvl="3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Questrial"/>
              <a:buNone/>
              <a:defRPr sz="1700"/>
            </a:lvl4pPr>
            <a:lvl5pPr marL="228600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Questrial"/>
              <a:buNone/>
              <a:defRPr sz="1700"/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/>
          <p:nvPr/>
        </p:nvSpPr>
        <p:spPr>
          <a:xfrm>
            <a:off x="-9145" y="4572000"/>
            <a:ext cx="9144001" cy="8869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6" name="Google Shape;56;p11"/>
          <p:cNvSpPr/>
          <p:nvPr/>
        </p:nvSpPr>
        <p:spPr>
          <a:xfrm>
            <a:off x="-9145" y="4663440"/>
            <a:ext cx="1463042" cy="7132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7" name="Google Shape;57;p11"/>
          <p:cNvSpPr/>
          <p:nvPr/>
        </p:nvSpPr>
        <p:spPr>
          <a:xfrm>
            <a:off x="1545336" y="4654296"/>
            <a:ext cx="7598665" cy="7132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/>
          <p:nvPr/>
        </p:nvSpPr>
        <p:spPr>
          <a:xfrm>
            <a:off x="1447800" y="0"/>
            <a:ext cx="100585" cy="6867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0" name="Google Shape;60;p11"/>
          <p:cNvSpPr>
            <a:spLocks noGrp="1"/>
          </p:cNvSpPr>
          <p:nvPr>
            <p:ph type="pic" idx="2"/>
          </p:nvPr>
        </p:nvSpPr>
        <p:spPr>
          <a:xfrm>
            <a:off x="1560575" y="0"/>
            <a:ext cx="7583425" cy="456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030"/>
              <a:buFont typeface="Noto Sans Symbols"/>
              <a:buChar char="◉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17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17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88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483091" y="4756467"/>
            <a:ext cx="481618" cy="48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>
  <p:cSld name="Vertical Title and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6553200" y="609600"/>
            <a:ext cx="2057400" cy="551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5562600" cy="551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●"/>
              <a:defRPr/>
            </a:lvl1pPr>
            <a:lvl2pPr marL="914400" lvl="1" indent="-30861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60"/>
              <a:buChar char="◉"/>
              <a:defRPr/>
            </a:lvl2pPr>
            <a:lvl3pPr marL="1371600" lvl="2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0289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/>
          <p:nvPr/>
        </p:nvSpPr>
        <p:spPr>
          <a:xfrm>
            <a:off x="6096317" y="0"/>
            <a:ext cx="32004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6" name="Google Shape;66;p12"/>
          <p:cNvSpPr/>
          <p:nvPr/>
        </p:nvSpPr>
        <p:spPr>
          <a:xfrm>
            <a:off x="6142037" y="609600"/>
            <a:ext cx="228601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7" name="Google Shape;67;p12"/>
          <p:cNvSpPr/>
          <p:nvPr/>
        </p:nvSpPr>
        <p:spPr>
          <a:xfrm>
            <a:off x="6142037" y="0"/>
            <a:ext cx="228601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 rot="5400000">
            <a:off x="6109898" y="125730"/>
            <a:ext cx="292880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Picture">
  <p:cSld name="Title Slide with Pictur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>
            <a:spLocks noGrp="1"/>
          </p:cNvSpPr>
          <p:nvPr>
            <p:ph type="pic" idx="2"/>
          </p:nvPr>
        </p:nvSpPr>
        <p:spPr>
          <a:xfrm rot="5400000">
            <a:off x="4585448" y="1603786"/>
            <a:ext cx="3474721" cy="347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030"/>
              <a:buFont typeface="Noto Sans Symbols"/>
              <a:buChar char="◉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17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17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88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1156447" y="3114114"/>
            <a:ext cx="3276601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Questrial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1156447" y="4343400"/>
            <a:ext cx="327660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>
                <a:solidFill>
                  <a:srgbClr val="FFFFFF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>
                <a:solidFill>
                  <a:srgbClr val="FFFFFF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>
                <a:solidFill>
                  <a:srgbClr val="FFFFFF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4459263" y="6429692"/>
            <a:ext cx="225474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Questrial"/>
              <a:buNone/>
              <a:defRPr sz="900" b="1" i="0" u="none" strike="noStrike" cap="none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Questrial"/>
              <a:buNone/>
              <a:defRPr sz="900" b="1" i="0" u="none" strike="noStrike" cap="none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Questrial"/>
              <a:buNone/>
              <a:defRPr sz="900" b="1" i="0" u="none" strike="noStrike" cap="none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Questrial"/>
              <a:buNone/>
              <a:defRPr sz="900" b="1" i="0" u="none" strike="noStrike" cap="none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Questrial"/>
              <a:buNone/>
              <a:defRPr sz="900" b="1" i="0" u="none" strike="noStrike" cap="none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Questrial"/>
              <a:buNone/>
              <a:defRPr sz="900" b="1" i="0" u="none" strike="noStrike" cap="none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Questrial"/>
              <a:buNone/>
              <a:defRPr sz="900" b="1" i="0" u="none" strike="noStrike" cap="none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Questrial"/>
              <a:buNone/>
              <a:defRPr sz="900" b="1" i="0" u="none" strike="noStrike" cap="none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Questrial"/>
              <a:buNone/>
              <a:defRPr sz="900" b="1" i="0" u="none" strike="noStrike" cap="none">
                <a:solidFill>
                  <a:srgbClr val="BFBFB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">
  <p:cSld name="Pictur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1371600" y="1447800"/>
            <a:ext cx="6477000" cy="990600"/>
          </a:xfrm>
          <a:prstGeom prst="rect">
            <a:avLst/>
          </a:prstGeom>
          <a:solidFill>
            <a:srgbClr val="FFFFFF">
              <a:alpha val="57254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6" name="Google Shape;76;p14"/>
          <p:cNvSpPr>
            <a:spLocks noGrp="1"/>
          </p:cNvSpPr>
          <p:nvPr>
            <p:ph type="pic" idx="2"/>
          </p:nvPr>
        </p:nvSpPr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030"/>
              <a:buFont typeface="Noto Sans Symbols"/>
              <a:buChar char="◉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17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17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88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5486400" y="6172200"/>
            <a:ext cx="21336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●"/>
              <a:defRPr/>
            </a:lvl1pPr>
            <a:lvl2pPr marL="914400" lvl="1" indent="-30861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60"/>
              <a:buChar char="◉"/>
              <a:defRPr/>
            </a:lvl2pPr>
            <a:lvl3pPr marL="1371600" lvl="2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0289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609600" y="1752600"/>
            <a:ext cx="3886200" cy="6400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●"/>
              <a:defRPr/>
            </a:lvl1pPr>
            <a:lvl2pPr marL="914400" lvl="1" indent="-30861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60"/>
              <a:buChar char="◉"/>
              <a:defRPr/>
            </a:lvl2pPr>
            <a:lvl3pPr marL="1371600" lvl="2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0289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3"/>
          </p:nvPr>
        </p:nvSpPr>
        <p:spPr>
          <a:xfrm>
            <a:off x="4800600" y="1752600"/>
            <a:ext cx="3886200" cy="6400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●"/>
              <a:defRPr/>
            </a:lvl1pPr>
            <a:lvl2pPr marL="914400" lvl="1" indent="-30861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60"/>
              <a:buChar char="◉"/>
              <a:defRPr/>
            </a:lvl2pPr>
            <a:lvl3pPr marL="1371600" lvl="2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0289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20260" y="1253489"/>
            <a:ext cx="292880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20260" y="1253489"/>
            <a:ext cx="292880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1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●"/>
              <a:defRPr/>
            </a:lvl1pPr>
            <a:lvl2pPr marL="914400" lvl="1" indent="-30861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60"/>
              <a:buChar char="◉"/>
              <a:defRPr/>
            </a:lvl2pPr>
            <a:lvl3pPr marL="1371600" lvl="2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0289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20260" y="1253489"/>
            <a:ext cx="292880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1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●"/>
              <a:defRPr/>
            </a:lvl1pPr>
            <a:lvl2pPr marL="914400" lvl="1" indent="-30861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60"/>
              <a:buChar char="◉"/>
              <a:defRPr/>
            </a:lvl2pPr>
            <a:lvl3pPr marL="1371600" lvl="2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0289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20260" y="1253489"/>
            <a:ext cx="292880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775F55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3" name="Google Shape;33;p7"/>
          <p:cNvSpPr/>
          <p:nvPr/>
        </p:nvSpPr>
        <p:spPr>
          <a:xfrm>
            <a:off x="-9144" y="6053328"/>
            <a:ext cx="2249424" cy="7132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4" name="Google Shape;34;p7"/>
          <p:cNvSpPr/>
          <p:nvPr/>
        </p:nvSpPr>
        <p:spPr>
          <a:xfrm>
            <a:off x="2359151" y="6044184"/>
            <a:ext cx="6784849" cy="7132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DDC3"/>
              </a:buClr>
              <a:buSzPts val="4400"/>
              <a:buFont typeface="Questrial"/>
              <a:buNone/>
              <a:defRPr cap="none">
                <a:solidFill>
                  <a:srgbClr val="EBDDC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2362200" y="6050036"/>
            <a:ext cx="6705600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Questrial"/>
              <a:buNone/>
              <a:defRPr sz="26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Questrial"/>
              <a:buNone/>
              <a:defRPr sz="26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Questrial"/>
              <a:buNone/>
              <a:defRPr sz="26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Questrial"/>
              <a:buNone/>
              <a:defRPr sz="26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Questrial"/>
              <a:buNone/>
              <a:defRPr sz="2600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273660" y="278129"/>
            <a:ext cx="292880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DDC3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EBDDC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DDC3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EBDDC3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DDC3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EBDDC3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DDC3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EBDDC3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DDC3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EBDDC3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DDC3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EBDDC3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DDC3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EBDDC3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DDC3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EBDDC3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DDC3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EBDDC3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1371600" y="2743200"/>
            <a:ext cx="7123114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75F55"/>
              </a:buClr>
              <a:buSzPts val="2800"/>
              <a:buFont typeface="Questrial"/>
              <a:buNone/>
              <a:defRPr sz="2800">
                <a:solidFill>
                  <a:srgbClr val="775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75F55"/>
              </a:buClr>
              <a:buSzPts val="2800"/>
              <a:buFont typeface="Questrial"/>
              <a:buNone/>
              <a:defRPr sz="2800">
                <a:solidFill>
                  <a:srgbClr val="775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75F55"/>
              </a:buClr>
              <a:buSzPts val="2800"/>
              <a:buFont typeface="Questrial"/>
              <a:buNone/>
              <a:defRPr sz="2800">
                <a:solidFill>
                  <a:srgbClr val="775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75F55"/>
              </a:buClr>
              <a:buSzPts val="2800"/>
              <a:buFont typeface="Questrial"/>
              <a:buNone/>
              <a:defRPr sz="2800">
                <a:solidFill>
                  <a:srgbClr val="775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775F55"/>
              </a:buClr>
              <a:buSzPts val="2800"/>
              <a:buFont typeface="Questrial"/>
              <a:buNone/>
              <a:defRPr sz="2800">
                <a:solidFill>
                  <a:srgbClr val="775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1" name="Google Shape;41;p8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2" name="Google Shape;42;p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Quest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0" y="1886268"/>
            <a:ext cx="427693" cy="434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estrial"/>
              <a:buNone/>
              <a:defRPr sz="2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estrial"/>
              <a:buNone/>
              <a:defRPr sz="2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estrial"/>
              <a:buNone/>
              <a:defRPr sz="2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estrial"/>
              <a:buNone/>
              <a:defRPr sz="2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estrial"/>
              <a:buNone/>
              <a:defRPr sz="2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estrial"/>
              <a:buNone/>
              <a:defRPr sz="2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estrial"/>
              <a:buNone/>
              <a:defRPr sz="2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estrial"/>
              <a:buNone/>
              <a:defRPr sz="2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estrial"/>
              <a:buNone/>
              <a:defRPr sz="2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●"/>
              <a:defRPr/>
            </a:lvl1pPr>
            <a:lvl2pPr marL="914400" lvl="1" indent="-30861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60"/>
              <a:buChar char="◉"/>
              <a:defRPr/>
            </a:lvl2pPr>
            <a:lvl3pPr marL="1371600" lvl="2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02895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120260" y="1253489"/>
            <a:ext cx="292880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w="50800" cap="sq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  <a:defRPr sz="18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  <a:defRPr sz="18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  <a:defRPr sz="18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  <a:defRPr sz="1800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120260" y="1253489"/>
            <a:ext cx="292880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234439"/>
            <a:ext cx="9144000" cy="320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1280160"/>
            <a:ext cx="533400" cy="228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590550" y="1280160"/>
            <a:ext cx="8553450" cy="228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4400"/>
              <a:buFont typeface="Questrial"/>
              <a:buNone/>
              <a:defRPr sz="4400" b="0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1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marR="0" lvl="0" indent="-33909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5750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030"/>
              <a:buFont typeface="Noto Sans Symbols"/>
              <a:buChar char="◉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6671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17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6671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17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4829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885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4127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4127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4127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4127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Noto Sans Symbols"/>
              <a:buChar char="●"/>
              <a:defRPr sz="29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20260" y="1253489"/>
            <a:ext cx="292880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Questrial"/>
              <a:buNone/>
              <a:defRPr sz="1400" b="1" i="0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erforengagedlearning.org/" TargetMode="External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l="81905" r="201" b="24355"/>
          <a:stretch/>
        </p:blipFill>
        <p:spPr>
          <a:xfrm>
            <a:off x="7407803" y="13218"/>
            <a:ext cx="1736194" cy="383178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100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00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480" t="47304" r="18782"/>
          <a:stretch/>
        </p:blipFill>
        <p:spPr>
          <a:xfrm>
            <a:off x="5702" y="1434184"/>
            <a:ext cx="7736922" cy="266922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/>
          <p:nvPr/>
        </p:nvSpPr>
        <p:spPr>
          <a:xfrm>
            <a:off x="0" y="3890990"/>
            <a:ext cx="9144000" cy="2161701"/>
          </a:xfrm>
          <a:prstGeom prst="rect">
            <a:avLst/>
          </a:prstGeom>
          <a:solidFill>
            <a:srgbClr val="000000"/>
          </a:solidFill>
          <a:ln w="100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00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690282" y="3950460"/>
            <a:ext cx="7754471" cy="187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Questrial"/>
              <a:buNone/>
            </a:pPr>
            <a:r>
              <a:rPr lang="en-US" sz="26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Defining Academic and Student Affairs </a:t>
            </a:r>
            <a:r>
              <a:rPr lang="en-US" sz="36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Collaboration</a:t>
            </a:r>
            <a:r>
              <a:rPr lang="en-US" sz="2600" b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in RLCs</a:t>
            </a:r>
            <a:endParaRPr sz="2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n-US"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MARGARET LEARY, TINA MULLER, SAMANTHA KRAMER, 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JOHN SOPPER, MARY ELLEN WADE, </a:t>
            </a:r>
            <a:r>
              <a:rPr lang="en-US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RICHIE</a:t>
            </a:r>
            <a:r>
              <a:rPr lang="en-US"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GEBAUER</a:t>
            </a:r>
            <a:br>
              <a:rPr lang="en-US" sz="1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400" b="1" i="1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/>
            </a:r>
            <a:br>
              <a:rPr lang="en-US" sz="1400" b="1" i="1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/>
        </p:nvSpPr>
        <p:spPr>
          <a:xfrm>
            <a:off x="872725" y="6131650"/>
            <a:ext cx="77730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Avenir"/>
                <a:ea typeface="Avenir"/>
                <a:cs typeface="Avenir"/>
                <a:sym typeface="Avenir"/>
              </a:rPr>
              <a:t>Manning, K., Kinzie, J., &amp; Schuh, J. (2013). </a:t>
            </a:r>
            <a:r>
              <a:rPr lang="en-US" sz="1200" i="1">
                <a:latin typeface="Avenir"/>
                <a:ea typeface="Avenir"/>
                <a:cs typeface="Avenir"/>
                <a:sym typeface="Avenir"/>
              </a:rPr>
              <a:t>One size does not fit all: Traditional and innovative models of student affairs practice.</a:t>
            </a:r>
            <a:r>
              <a:rPr lang="en-US" sz="1200">
                <a:latin typeface="Avenir"/>
                <a:ea typeface="Avenir"/>
                <a:cs typeface="Avenir"/>
                <a:sym typeface="Avenir"/>
              </a:rPr>
              <a:t> New York: Routledge. 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 t="15509" b="5401"/>
          <a:stretch/>
        </p:blipFill>
        <p:spPr>
          <a:xfrm>
            <a:off x="449650" y="1907425"/>
            <a:ext cx="8405601" cy="27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549750" y="5138275"/>
            <a:ext cx="80445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Avenir"/>
                <a:ea typeface="Avenir"/>
                <a:cs typeface="Avenir"/>
                <a:sym typeface="Avenir"/>
              </a:rPr>
              <a:t>Level of Collaboration Between AA and SA</a:t>
            </a:r>
            <a:endParaRPr sz="3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6" name="Google Shape;166;p24"/>
          <p:cNvSpPr/>
          <p:nvPr/>
        </p:nvSpPr>
        <p:spPr>
          <a:xfrm>
            <a:off x="702150" y="412717"/>
            <a:ext cx="8527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 b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LITERATURE</a:t>
            </a:r>
            <a:r>
              <a:rPr lang="en-US" sz="36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●</a:t>
            </a:r>
            <a:r>
              <a:rPr lang="en-US" sz="36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b="1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Collaboration Continuum </a:t>
            </a:r>
            <a:endParaRPr sz="3600" b="1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/>
          <p:nvPr/>
        </p:nvSpPr>
        <p:spPr>
          <a:xfrm>
            <a:off x="4805900" y="2159000"/>
            <a:ext cx="3825600" cy="3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With the permission of Karen Inkelas, this was administered to LLP/RLC Directors on our 6 campuses to provide us with descriptive information surrounding the organizational/ leadership structure of individual LLPs/RLCs.</a:t>
            </a: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Review</a:t>
            </a: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ed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data at Elon  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2" name="Google Shape;17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000" y="2771314"/>
            <a:ext cx="4007900" cy="17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/>
          <p:nvPr/>
        </p:nvSpPr>
        <p:spPr>
          <a:xfrm>
            <a:off x="612648" y="228600"/>
            <a:ext cx="81534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 b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PATH</a:t>
            </a:r>
            <a:r>
              <a:rPr lang="en-US" sz="3600" b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●</a:t>
            </a:r>
            <a:r>
              <a:rPr lang="en-US" sz="3600" b="1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 NSLLP </a:t>
            </a:r>
            <a:r>
              <a:rPr lang="en-US" sz="36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Adapted Survey</a:t>
            </a:r>
            <a:endParaRPr sz="3600" b="1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/>
          </a:blip>
          <a:srcRect t="12652"/>
          <a:stretch/>
        </p:blipFill>
        <p:spPr>
          <a:xfrm>
            <a:off x="0" y="1340223"/>
            <a:ext cx="9144000" cy="532628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685800" y="454299"/>
            <a:ext cx="7467600" cy="86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>
                <a:latin typeface="Avenir"/>
                <a:ea typeface="Avenir"/>
                <a:cs typeface="Avenir"/>
                <a:sym typeface="Avenir"/>
              </a:rPr>
              <a:t>METHODOLOGY</a:t>
            </a:r>
            <a:r>
              <a:rPr lang="en-US" sz="3600" cap="none">
                <a:latin typeface="Avenir"/>
                <a:ea typeface="Avenir"/>
                <a:cs typeface="Avenir"/>
                <a:sym typeface="Avenir"/>
              </a:rPr>
              <a:t> ● </a:t>
            </a:r>
            <a:r>
              <a:rPr lang="en-US" sz="3600" b="1" cap="none"/>
              <a:t>Collaboration</a:t>
            </a:r>
            <a:endParaRPr sz="3600"/>
          </a:p>
        </p:txBody>
      </p:sp>
      <p:sp>
        <p:nvSpPr>
          <p:cNvPr id="180" name="Google Shape;180;p2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100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00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udea"/>
              <a:buNone/>
            </a:pPr>
            <a:endParaRPr sz="1800" b="0" i="0" u="none" strike="noStrike" cap="none">
              <a:solidFill>
                <a:srgbClr val="FFFFFF"/>
              </a:solidFill>
              <a:latin typeface="Gudea"/>
              <a:ea typeface="Gudea"/>
              <a:cs typeface="Gudea"/>
              <a:sym typeface="Gudea"/>
            </a:endParaRPr>
          </a:p>
        </p:txBody>
      </p:sp>
      <p:grpSp>
        <p:nvGrpSpPr>
          <p:cNvPr id="181" name="Google Shape;181;p26"/>
          <p:cNvGrpSpPr/>
          <p:nvPr/>
        </p:nvGrpSpPr>
        <p:grpSpPr>
          <a:xfrm>
            <a:off x="394876" y="2219826"/>
            <a:ext cx="8354235" cy="2903167"/>
            <a:chOff x="-378839" y="1383"/>
            <a:chExt cx="6579692" cy="1582366"/>
          </a:xfrm>
        </p:grpSpPr>
        <p:grpSp>
          <p:nvGrpSpPr>
            <p:cNvPr id="182" name="Google Shape;182;p26"/>
            <p:cNvGrpSpPr/>
            <p:nvPr/>
          </p:nvGrpSpPr>
          <p:grpSpPr>
            <a:xfrm>
              <a:off x="-378839" y="1383"/>
              <a:ext cx="1897374" cy="1431001"/>
              <a:chOff x="-146766" y="-6"/>
              <a:chExt cx="1897373" cy="1431000"/>
            </a:xfrm>
          </p:grpSpPr>
          <p:sp>
            <p:nvSpPr>
              <p:cNvPr id="183" name="Google Shape;183;p26"/>
              <p:cNvSpPr/>
              <p:nvPr/>
            </p:nvSpPr>
            <p:spPr>
              <a:xfrm>
                <a:off x="-146766" y="-6"/>
                <a:ext cx="1897200" cy="1431000"/>
              </a:xfrm>
              <a:prstGeom prst="roundRect">
                <a:avLst>
                  <a:gd name="adj" fmla="val 7500"/>
                </a:avLst>
              </a:prstGeom>
              <a:solidFill>
                <a:srgbClr val="FFFFFF">
                  <a:alpha val="89411"/>
                </a:srgbClr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55"/>
                  <a:buFont typeface="Questrial"/>
                  <a:buNone/>
                </a:pPr>
                <a:endParaRPr sz="1854" b="0" i="0" u="none" strike="noStrike" cap="none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184" name="Google Shape;184;p26"/>
              <p:cNvSpPr/>
              <p:nvPr/>
            </p:nvSpPr>
            <p:spPr>
              <a:xfrm>
                <a:off x="-146593" y="135600"/>
                <a:ext cx="1897200" cy="115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lvl="0" indent="0" algn="ctr" rtl="0">
                  <a:lnSpc>
                    <a:spcPct val="10791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2400">
                    <a:solidFill>
                      <a:schemeClr val="dk1"/>
                    </a:solidFill>
                    <a:latin typeface="Avenir"/>
                    <a:ea typeface="Avenir"/>
                    <a:cs typeface="Avenir"/>
                    <a:sym typeface="Avenir"/>
                  </a:rPr>
                  <a:t>How is collaboration in RLCs between academic and student affairs defined?</a:t>
                </a:r>
                <a:endParaRPr sz="2400" b="0" i="0" u="none" strike="noStrike" cap="non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  <p:sp>
          <p:nvSpPr>
            <p:cNvPr id="185" name="Google Shape;185;p26"/>
            <p:cNvSpPr/>
            <p:nvPr/>
          </p:nvSpPr>
          <p:spPr>
            <a:xfrm>
              <a:off x="1518347" y="416350"/>
              <a:ext cx="345600" cy="345600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E7A8A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Quest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grpSp>
          <p:nvGrpSpPr>
            <p:cNvPr id="186" name="Google Shape;186;p26"/>
            <p:cNvGrpSpPr/>
            <p:nvPr/>
          </p:nvGrpSpPr>
          <p:grpSpPr>
            <a:xfrm>
              <a:off x="1940165" y="48374"/>
              <a:ext cx="2172601" cy="1535375"/>
              <a:chOff x="-111667" y="0"/>
              <a:chExt cx="2172600" cy="1535374"/>
            </a:xfrm>
          </p:grpSpPr>
          <p:sp>
            <p:nvSpPr>
              <p:cNvPr id="187" name="Google Shape;187;p26"/>
              <p:cNvSpPr/>
              <p:nvPr/>
            </p:nvSpPr>
            <p:spPr>
              <a:xfrm>
                <a:off x="0" y="0"/>
                <a:ext cx="1992336" cy="1494252"/>
              </a:xfrm>
              <a:prstGeom prst="roundRect">
                <a:avLst>
                  <a:gd name="adj" fmla="val 7500"/>
                </a:avLst>
              </a:prstGeom>
              <a:solidFill>
                <a:srgbClr val="FFFFFF">
                  <a:alpha val="89411"/>
                </a:srgbClr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55"/>
                  <a:buFont typeface="Questrial"/>
                  <a:buNone/>
                </a:pPr>
                <a:endParaRPr sz="1854" b="0" i="0" u="none" strike="noStrike" cap="none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188" name="Google Shape;188;p26"/>
              <p:cNvSpPr/>
              <p:nvPr/>
            </p:nvSpPr>
            <p:spPr>
              <a:xfrm>
                <a:off x="-111667" y="41074"/>
                <a:ext cx="2172600" cy="149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Questrial"/>
                  <a:buNone/>
                </a:pPr>
                <a:r>
                  <a:rPr lang="en-US" sz="2400">
                    <a:latin typeface="Avenir"/>
                    <a:ea typeface="Avenir"/>
                    <a:cs typeface="Avenir"/>
                    <a:sym typeface="Avenir"/>
                  </a:rPr>
                  <a:t>Lit Review </a:t>
                </a:r>
                <a:endParaRPr sz="2400"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Questrial"/>
                  <a:buNone/>
                </a:pPr>
                <a:r>
                  <a:rPr lang="en-US" sz="2400">
                    <a:latin typeface="Avenir"/>
                    <a:ea typeface="Avenir"/>
                    <a:cs typeface="Avenir"/>
                    <a:sym typeface="Avenir"/>
                  </a:rPr>
                  <a:t>+</a:t>
                </a:r>
                <a:endParaRPr sz="2400"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Questrial"/>
                  <a:buNone/>
                </a:pP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One Size Does </a:t>
                </a:r>
                <a:endParaRPr sz="2400" b="0" i="0" u="none" strike="noStrike" cap="non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Questrial"/>
                  <a:buNone/>
                </a:pP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Not Fit All</a:t>
                </a:r>
                <a:endParaRPr sz="2400" b="0" i="0" u="none" strike="noStrike" cap="non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Questrial"/>
                  <a:buNone/>
                </a:pPr>
                <a:r>
                  <a:rPr lang="en-US" sz="2400">
                    <a:latin typeface="Avenir"/>
                    <a:ea typeface="Avenir"/>
                    <a:cs typeface="Avenir"/>
                    <a:sym typeface="Avenir"/>
                  </a:rPr>
                  <a:t>+</a:t>
                </a:r>
                <a:endParaRPr sz="2400"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Questrial"/>
                  <a:buNone/>
                </a:pPr>
                <a:r>
                  <a:rPr lang="en-US" sz="2400">
                    <a:latin typeface="Avenir"/>
                    <a:ea typeface="Avenir"/>
                    <a:cs typeface="Avenir"/>
                    <a:sym typeface="Avenir"/>
                  </a:rPr>
                  <a:t>NSLLP survey</a:t>
                </a:r>
                <a:endParaRPr sz="2400"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  <p:sp>
          <p:nvSpPr>
            <p:cNvPr id="189" name="Google Shape;189;p26"/>
            <p:cNvSpPr/>
            <p:nvPr/>
          </p:nvSpPr>
          <p:spPr>
            <a:xfrm>
              <a:off x="4043391" y="416350"/>
              <a:ext cx="345600" cy="345600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E7A8A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Quest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grpSp>
          <p:nvGrpSpPr>
            <p:cNvPr id="190" name="Google Shape;190;p26"/>
            <p:cNvGrpSpPr/>
            <p:nvPr/>
          </p:nvGrpSpPr>
          <p:grpSpPr>
            <a:xfrm>
              <a:off x="4420052" y="175662"/>
              <a:ext cx="1780801" cy="1140001"/>
              <a:chOff x="-6" y="126549"/>
              <a:chExt cx="1780800" cy="1140000"/>
            </a:xfrm>
          </p:grpSpPr>
          <p:sp>
            <p:nvSpPr>
              <p:cNvPr id="191" name="Google Shape;191;p26"/>
              <p:cNvSpPr/>
              <p:nvPr/>
            </p:nvSpPr>
            <p:spPr>
              <a:xfrm>
                <a:off x="-6" y="250114"/>
                <a:ext cx="1780800" cy="937500"/>
              </a:xfrm>
              <a:prstGeom prst="roundRect">
                <a:avLst>
                  <a:gd name="adj" fmla="val 7500"/>
                </a:avLst>
              </a:prstGeom>
              <a:solidFill>
                <a:srgbClr val="FFFFFF">
                  <a:alpha val="89411"/>
                </a:srgbClr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55"/>
                  <a:buFont typeface="Questrial"/>
                  <a:buNone/>
                </a:pPr>
                <a:endParaRPr sz="1854" b="0" i="0" u="none" strike="noStrike" cap="none">
                  <a:solidFill>
                    <a:srgbClr val="000000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192" name="Google Shape;192;p26"/>
              <p:cNvSpPr/>
              <p:nvPr/>
            </p:nvSpPr>
            <p:spPr>
              <a:xfrm>
                <a:off x="114332" y="126549"/>
                <a:ext cx="1480800" cy="11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Questrial"/>
                  <a:buNone/>
                </a:pP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/>
                </a:r>
                <a:br>
                  <a:rPr lang="en-US" sz="2400" b="0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</a:b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Delphi Study - Defining </a:t>
                </a:r>
                <a:r>
                  <a:rPr lang="en-US" sz="2400">
                    <a:latin typeface="Avenir"/>
                    <a:ea typeface="Avenir"/>
                    <a:cs typeface="Avenir"/>
                    <a:sym typeface="Avenir"/>
                  </a:rPr>
                  <a:t>c</a:t>
                </a: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ollaboration </a:t>
                </a:r>
                <a:br>
                  <a:rPr lang="en-US" sz="2400" b="0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</a:b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in RLCs</a:t>
                </a:r>
                <a:endParaRPr sz="2400" b="0" i="0" u="none" strike="noStrike" cap="non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Questrial"/>
                  <a:buNone/>
                </a:pPr>
                <a:endParaRPr sz="1800"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p:grpSp>
      </p:grpSp>
      <p:sp>
        <p:nvSpPr>
          <p:cNvPr id="193" name="Google Shape;193;p26"/>
          <p:cNvSpPr/>
          <p:nvPr/>
        </p:nvSpPr>
        <p:spPr>
          <a:xfrm>
            <a:off x="0" y="1217886"/>
            <a:ext cx="9144000" cy="1063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endParaRPr sz="3600" b="0" i="0" u="none" strike="noStrike" cap="none">
              <a:solidFill>
                <a:srgbClr val="775F5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810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Collect input from experts via a structured process - feedback and synthesis (Ziglio, 1996)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810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Char char="●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Appropriate when expert judgement = evidence for answering a question (Linstone and Turoff, 1975)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810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Char char="●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Appropriate when limited knowledge exists or consensus is lacking (Kezar and Maxey, 2016)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9" name="Google Shape;199;p27"/>
          <p:cNvSpPr/>
          <p:nvPr/>
        </p:nvSpPr>
        <p:spPr>
          <a:xfrm>
            <a:off x="612650" y="356142"/>
            <a:ext cx="8527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 b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METHODOLOGY</a:t>
            </a:r>
            <a:r>
              <a:rPr lang="en-US" sz="36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●</a:t>
            </a:r>
            <a:r>
              <a:rPr lang="en-US" sz="36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b="1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Delphi Study</a:t>
            </a:r>
            <a:endParaRPr sz="3600" b="1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/>
          <p:nvPr/>
        </p:nvSpPr>
        <p:spPr>
          <a:xfrm>
            <a:off x="609600" y="39116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METHODOLOGY</a:t>
            </a:r>
            <a:r>
              <a:rPr lang="en-US" sz="36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● </a:t>
            </a:r>
            <a:r>
              <a:rPr lang="en-US" sz="36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Delphi Study</a:t>
            </a:r>
            <a:endParaRPr sz="1400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aphicFrame>
        <p:nvGraphicFramePr>
          <p:cNvPr id="205" name="Google Shape;205;p28"/>
          <p:cNvGraphicFramePr/>
          <p:nvPr/>
        </p:nvGraphicFramePr>
        <p:xfrm>
          <a:off x="609600" y="1591900"/>
          <a:ext cx="7915450" cy="5151000"/>
        </p:xfrm>
        <a:graphic>
          <a:graphicData uri="http://schemas.openxmlformats.org/drawingml/2006/table">
            <a:tbl>
              <a:tblPr>
                <a:noFill/>
                <a:tableStyleId>{6125653C-F59F-435C-A279-7B99C2F444F3}</a:tableStyleId>
              </a:tblPr>
              <a:tblGrid>
                <a:gridCol w="1129450"/>
                <a:gridCol w="6786000"/>
              </a:tblGrid>
              <a:tr h="1287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Round 1</a:t>
                      </a:r>
                      <a:endParaRPr sz="18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Open Ended Questions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Open Sans"/>
                        <a:buChar char="●"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role with RLCs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Open Sans"/>
                        <a:buChar char="●"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essential elements to be included in a common definition of collaboration between SA and AA in RLCs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/>
                </a:tc>
              </a:tr>
              <a:tr h="1287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Round 2</a:t>
                      </a:r>
                      <a:endParaRPr sz="18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Questrial"/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Likert-Scale Questions: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Open Sans"/>
                        <a:buChar char="●"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level of agreement with elements derived from Round 1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/>
                </a:tc>
              </a:tr>
              <a:tr h="1287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Round 3</a:t>
                      </a:r>
                      <a:endParaRPr sz="18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Draft Definition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Open Sans"/>
                        <a:buChar char="●"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feedback on the draft, open response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Open Sans"/>
                        <a:buChar char="●"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broad definition, four elements, overall feedback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/>
                </a:tc>
              </a:tr>
              <a:tr h="1287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Round 4</a:t>
                      </a:r>
                      <a:endParaRPr sz="18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Draft Definition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Font typeface="Open Sans"/>
                        <a:buChar char="●"/>
                      </a:pPr>
                      <a:r>
                        <a:rPr lang="en-US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repeated Round 3 with colleagues at Elon</a:t>
                      </a: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848" y="4013776"/>
            <a:ext cx="3432429" cy="211226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>
                <a:latin typeface="Avenir"/>
                <a:ea typeface="Avenir"/>
                <a:cs typeface="Avenir"/>
                <a:sym typeface="Avenir"/>
              </a:rPr>
              <a:t>FINDINGS</a:t>
            </a:r>
            <a:r>
              <a:rPr lang="en-US" sz="3600" b="1">
                <a:latin typeface="Avenir"/>
                <a:ea typeface="Avenir"/>
                <a:cs typeface="Avenir"/>
                <a:sym typeface="Avenir"/>
              </a:rPr>
              <a:t> ● </a:t>
            </a:r>
            <a:r>
              <a:rPr lang="en-US" sz="3600" b="1"/>
              <a:t>Collaboration Defined</a:t>
            </a:r>
            <a:endParaRPr/>
          </a:p>
        </p:txBody>
      </p:sp>
      <p:sp>
        <p:nvSpPr>
          <p:cNvPr id="212" name="Google Shape;212;p29"/>
          <p:cNvSpPr/>
          <p:nvPr/>
        </p:nvSpPr>
        <p:spPr>
          <a:xfrm>
            <a:off x="960120" y="1767007"/>
            <a:ext cx="749808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 following definition emerged from the study: 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Collaboration between academic and student affairs is the </a:t>
            </a:r>
            <a:r>
              <a:rPr lang="en-US" b="1" i="1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  <a:r>
              <a:rPr lang="en-US" sz="1400" b="1" i="1" u="none" strike="noStrike" cap="non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ontinuous process </a:t>
            </a:r>
            <a:r>
              <a:rPr lang="en-US" sz="1400" b="1" i="1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of cultivating an </a:t>
            </a:r>
            <a:r>
              <a:rPr lang="en-US" sz="1400" b="1" i="1" u="none" strike="noStrike" cap="non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interdependent relationship </a:t>
            </a:r>
            <a:r>
              <a:rPr lang="en-US" sz="1400" b="1" i="1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where each stakeholder is mutually committed to working toward the </a:t>
            </a:r>
            <a:r>
              <a:rPr lang="en-US" sz="1400" b="1" i="1" u="none" strike="noStrike" cap="non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shared purpose </a:t>
            </a:r>
            <a:r>
              <a:rPr lang="en-US" sz="1400" b="1" i="1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of holistic student learning.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4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More importantly, the researchers defined </a:t>
            </a:r>
            <a:r>
              <a:rPr lang="en-US" sz="1400" b="1" i="1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continuous process, interdependent relationship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and </a:t>
            </a:r>
            <a:r>
              <a:rPr lang="en-US" sz="1400" b="1" i="1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commitment to a shared purpose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which emerged as the key elements of collaboration within the context of RLCs.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 rotWithShape="1">
          <a:blip r:embed="rId4">
            <a:alphaModFix/>
          </a:blip>
          <a:srcRect t="24743"/>
          <a:stretch/>
        </p:blipFill>
        <p:spPr>
          <a:xfrm>
            <a:off x="4846282" y="4013776"/>
            <a:ext cx="3611918" cy="2038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1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>
                <a:latin typeface="Avenir"/>
                <a:ea typeface="Avenir"/>
                <a:cs typeface="Avenir"/>
                <a:sym typeface="Avenir"/>
              </a:rPr>
              <a:t>NEXT STEPS</a:t>
            </a:r>
            <a:r>
              <a:rPr lang="en-US" sz="3600" b="1">
                <a:latin typeface="Avenir"/>
                <a:ea typeface="Avenir"/>
                <a:cs typeface="Avenir"/>
                <a:sym typeface="Avenir"/>
              </a:rPr>
              <a:t> ● </a:t>
            </a:r>
            <a:r>
              <a:rPr lang="en-US" sz="3600" b="1"/>
              <a:t>Collaboration Tool</a:t>
            </a:r>
            <a:endParaRPr/>
          </a:p>
        </p:txBody>
      </p:sp>
      <p:sp>
        <p:nvSpPr>
          <p:cNvPr id="219" name="Google Shape;219;p30"/>
          <p:cNvSpPr/>
          <p:nvPr/>
        </p:nvSpPr>
        <p:spPr>
          <a:xfrm>
            <a:off x="1033276" y="1781525"/>
            <a:ext cx="70701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Translate these key elements from definition into a tool that faculty, staff, and student leaders can utilize to identify and evaluate collaborations within their institutional context. </a:t>
            </a:r>
            <a:endParaRPr sz="180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What type of collaboration do you have on your campuses? </a:t>
            </a:r>
            <a:endParaRPr sz="180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89353"/>
            <a:ext cx="9144000" cy="183478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/>
          <p:cNvSpPr/>
          <p:nvPr/>
        </p:nvSpPr>
        <p:spPr>
          <a:xfrm>
            <a:off x="6400800" y="4188935"/>
            <a:ext cx="2438400" cy="95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Avenir"/>
              <a:buNone/>
            </a:pPr>
            <a:r>
              <a:rPr lang="en-US" sz="14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Correlation b/w Academic Affairs &amp; Student Affairs COLLABORATION &amp; INTEGRATED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1"/>
          <p:cNvSpPr/>
          <p:nvPr/>
        </p:nvSpPr>
        <p:spPr>
          <a:xfrm>
            <a:off x="858779" y="4309585"/>
            <a:ext cx="2778242" cy="52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Avenir"/>
              <a:buNone/>
            </a:pPr>
            <a:r>
              <a:rPr lang="en-US" sz="14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RLC COLLABORATION defined and instrument created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1"/>
          <p:cNvSpPr/>
          <p:nvPr/>
        </p:nvSpPr>
        <p:spPr>
          <a:xfrm>
            <a:off x="3914010" y="4296885"/>
            <a:ext cx="2209801" cy="73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Avenir"/>
              <a:buNone/>
            </a:pPr>
            <a:r>
              <a:rPr lang="en-US" sz="14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SURVEY IMPLEMENTATION</a:t>
            </a:r>
            <a:br>
              <a:rPr lang="en-US" sz="14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4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focus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1"/>
          <p:cNvSpPr/>
          <p:nvPr/>
        </p:nvSpPr>
        <p:spPr>
          <a:xfrm>
            <a:off x="752525" y="1580700"/>
            <a:ext cx="8086500" cy="17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Test survey-rubric instrument based on our Delphi Study and 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Elon participants</a:t>
            </a:r>
            <a:endParaRPr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Final edits, based on feedback and finalize process to administer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Administer at all six campuses Winter/Spring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Develop a methodology to determine if there is a correlation between AA/SA Collaboration and Integrative Learning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9" name="Google Shape;229;p31"/>
          <p:cNvSpPr/>
          <p:nvPr/>
        </p:nvSpPr>
        <p:spPr>
          <a:xfrm>
            <a:off x="2875200" y="604625"/>
            <a:ext cx="596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2800"/>
              <a:buFont typeface="Avenir"/>
              <a:buNone/>
            </a:pPr>
            <a:r>
              <a:rPr lang="en-US" sz="2800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CONCLUSION</a:t>
            </a:r>
            <a:r>
              <a:rPr lang="en-US" sz="28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b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●</a:t>
            </a:r>
            <a:r>
              <a:rPr lang="en-US" sz="28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Next Steps </a:t>
            </a:r>
            <a:endParaRPr sz="3600" b="1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body" idx="1"/>
          </p:nvPr>
        </p:nvSpPr>
        <p:spPr>
          <a:xfrm>
            <a:off x="612650" y="1570825"/>
            <a:ext cx="8153400" cy="4601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Arcelus, V. J. (2011). If student affairs-academic affairs collaboration is such a good idea, why are there so few examples of these partnerships in American higher education? In P. M. Magolda &amp; M. B. Baxter Magolda (Eds.), </a:t>
            </a:r>
            <a:r>
              <a:rPr lang="en-US" sz="1200" i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Contested issues in student affairs: Diverse perspectives and respectful dialogue</a:t>
            </a: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(pp. 61-74). Sterling, VA: Stylus.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Browne, M. N., Headworth, S., &amp; Saum, K. (2009). The rare, but promising, involvement of faculty in residence hall programming. </a:t>
            </a:r>
            <a:r>
              <a:rPr lang="en-US" sz="1200" i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College Student Journal, 43</a:t>
            </a: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(1), 22-30.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Ellett, T. &amp; Schmidt, A. (2011). Faculty perspectives on creating community in residence halls. T</a:t>
            </a:r>
            <a:r>
              <a:rPr lang="en-US" sz="1200" i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he Journal of College and University Student Housing, 38</a:t>
            </a: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(1), 26-39.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Frost, R. A., Strom, S. L., Downe, J., Schultz, D. D., &amp; Holland, T. A. (2010). Enhancing student learning with academic and student affairs collaboration. </a:t>
            </a:r>
            <a:r>
              <a:rPr lang="en-US" sz="1200" i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The Community College Enterprise, 16</a:t>
            </a: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(1), 37-51.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Golde, C. M. &amp; Pribbenow, D. A. (2000). Understanding faculty involvement in residential learning communities. </a:t>
            </a:r>
            <a:r>
              <a:rPr lang="en-US" sz="1200" i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Journal of College Student Development, 40</a:t>
            </a: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(1), 27-40.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Inkelas, K. K., Jessup-Anger, J. E., Benjamin, M., &amp; Wawrzynski, M. R. (2018). </a:t>
            </a:r>
            <a:r>
              <a:rPr lang="en-US" sz="1200" i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Living-learning communities that work: A research-based model for design, delivery, and assessment</a:t>
            </a: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 Sterling, VA: Stylus Publishing, LLC.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Kezar, A. (2001). Documenting the landscape: Results of a national study on academic and student affairs collaborations. </a:t>
            </a:r>
            <a:r>
              <a:rPr lang="en-US" sz="1200" i="1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New Directions for Higher Education, 116,</a:t>
            </a: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39-51.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Kezar, A., &amp; Maxey, D. (2016). The Delphi technique: An untapped approach of participatory research.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International Journal of Social Research Methodology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(2), 143-160.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Kuh, G. D. (1996). Guiding principles for creating seamless learning environments for undergraduates.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Journal of College Student Development, 37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(2), 135-148.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body" idx="1"/>
          </p:nvPr>
        </p:nvSpPr>
        <p:spPr>
          <a:xfrm>
            <a:off x="612650" y="1596925"/>
            <a:ext cx="8153400" cy="46146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Linstone, H. A., &amp; Turoff, M. (2002).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Delphi method: Techniques and applications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Reading, MA: Addison-Wesley Publishing Company, Advanced Book Program.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Love, P. G. &amp; Love, A. G. (1995).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Enhancing student learning: Intellectual, social, and emotional integration.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ASHE-ERIC Higher Education Report, no. 4. Washington, DC: George Washington University, Graduate School of Education and Human Development.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Magolda, P. M. (2005). Proceed with caution: Uncommon wisdom about academic and student affairs partnerships.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About Campus, 9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(6), 16-21.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Manning, K., Kinzie, J., &amp; Schuh, J. (2013).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One size does not fit all: Traditional and innovative models of student affairs practice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New York, NY: Routledge.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Nesheim, B. E., Guentzel, M. J., Kellogg, A. H., McDonald, W. M., Wells, C. A., &amp; Whitt, E. J. (2007). Outcomes for student affairs-academic affairs partnership programs.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Journal of College Student Development, 48(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4), 435-454.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Pearson, F. &amp; Bowman, R. L. (2000). The faculty role: Implications for collaboration with student affairs.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College Student Affairs Journal, 19(2)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29-40.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Peltier, M. S. (2014).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impact of faculty perception of student affairs personnel on collaborative initiatives: A case study 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(Doctoral dissertation). Retrieved from ProQuest Dissertations Publishing.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Philpott, J. L. &amp; Strange, C. C. (2003). On the road to Cambridge: A case study of faculty and student affairs in collaboration.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The Journal of Higher Education, 74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(1), 77-95.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Schroeder, C. C. (1999). Partnerships: An imperative for enhancing student learning and institutional effectiveness.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New Directions for Student Services, 87,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5-18.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100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0000" dir="5400000" rotWithShape="0">
              <a:srgbClr val="000000">
                <a:alpha val="4431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r="4452"/>
          <a:stretch/>
        </p:blipFill>
        <p:spPr>
          <a:xfrm>
            <a:off x="0" y="838200"/>
            <a:ext cx="3240809" cy="49316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6"/>
          <p:cNvGrpSpPr/>
          <p:nvPr/>
        </p:nvGrpSpPr>
        <p:grpSpPr>
          <a:xfrm>
            <a:off x="6668832" y="685799"/>
            <a:ext cx="2475307" cy="3745494"/>
            <a:chOff x="-1" y="0"/>
            <a:chExt cx="2475307" cy="3745494"/>
          </a:xfrm>
        </p:grpSpPr>
        <p:sp>
          <p:nvSpPr>
            <p:cNvPr id="94" name="Google Shape;94;p16"/>
            <p:cNvSpPr/>
            <p:nvPr/>
          </p:nvSpPr>
          <p:spPr>
            <a:xfrm>
              <a:off x="-1" y="0"/>
              <a:ext cx="2475144" cy="374549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27"/>
                  </a:moveTo>
                  <a:lnTo>
                    <a:pt x="0" y="1227"/>
                  </a:lnTo>
                  <a:cubicBezTo>
                    <a:pt x="0" y="549"/>
                    <a:pt x="831" y="0"/>
                    <a:pt x="1856" y="0"/>
                  </a:cubicBezTo>
                  <a:lnTo>
                    <a:pt x="19744" y="0"/>
                  </a:lnTo>
                  <a:lnTo>
                    <a:pt x="19744" y="0"/>
                  </a:lnTo>
                  <a:cubicBezTo>
                    <a:pt x="20769" y="0"/>
                    <a:pt x="21600" y="549"/>
                    <a:pt x="21600" y="1227"/>
                  </a:cubicBezTo>
                  <a:lnTo>
                    <a:pt x="21600" y="20373"/>
                  </a:lnTo>
                  <a:lnTo>
                    <a:pt x="21600" y="20373"/>
                  </a:lnTo>
                  <a:cubicBezTo>
                    <a:pt x="21600" y="21051"/>
                    <a:pt x="20769" y="21600"/>
                    <a:pt x="19744" y="21600"/>
                  </a:cubicBezTo>
                  <a:lnTo>
                    <a:pt x="1856" y="21600"/>
                  </a:lnTo>
                  <a:lnTo>
                    <a:pt x="1856" y="21600"/>
                  </a:lnTo>
                  <a:cubicBezTo>
                    <a:pt x="831" y="21600"/>
                    <a:pt x="0" y="21051"/>
                    <a:pt x="0" y="2037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Quest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pic>
          <p:nvPicPr>
            <p:cNvPr id="95" name="Google Shape;95;p16"/>
            <p:cNvPicPr preferRelativeResize="0"/>
            <p:nvPr/>
          </p:nvPicPr>
          <p:blipFill rotWithShape="1">
            <a:blip r:embed="rId4">
              <a:alphaModFix/>
            </a:blip>
            <a:srcRect l="23587" r="40312" b="26492"/>
            <a:stretch/>
          </p:blipFill>
          <p:spPr>
            <a:xfrm>
              <a:off x="0" y="0"/>
              <a:ext cx="2475306" cy="374533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56" y="0"/>
                  </a:moveTo>
                  <a:cubicBezTo>
                    <a:pt x="831" y="0"/>
                    <a:pt x="0" y="549"/>
                    <a:pt x="0" y="1227"/>
                  </a:cubicBezTo>
                  <a:lnTo>
                    <a:pt x="0" y="20373"/>
                  </a:lnTo>
                  <a:cubicBezTo>
                    <a:pt x="0" y="21051"/>
                    <a:pt x="831" y="21600"/>
                    <a:pt x="1856" y="21600"/>
                  </a:cubicBezTo>
                  <a:lnTo>
                    <a:pt x="19744" y="21600"/>
                  </a:lnTo>
                  <a:cubicBezTo>
                    <a:pt x="20769" y="21600"/>
                    <a:pt x="21600" y="21051"/>
                    <a:pt x="21600" y="20373"/>
                  </a:cubicBezTo>
                  <a:lnTo>
                    <a:pt x="21600" y="1227"/>
                  </a:lnTo>
                  <a:cubicBezTo>
                    <a:pt x="21600" y="549"/>
                    <a:pt x="20769" y="0"/>
                    <a:pt x="19744" y="0"/>
                  </a:cubicBezTo>
                  <a:lnTo>
                    <a:pt x="1856" y="0"/>
                  </a:lnTo>
                  <a:close/>
                </a:path>
              </a:pathLst>
            </a:custGeom>
            <a:noFill/>
            <a:ln>
              <a:noFill/>
            </a:ln>
            <a:effectLst>
              <a:reflection stA="38000" endPos="40000" fadeDir="5400012" sy="-100000" algn="bl" rotWithShape="0"/>
            </a:effectLst>
          </p:spPr>
        </p:pic>
      </p:grpSp>
      <p:sp>
        <p:nvSpPr>
          <p:cNvPr id="96" name="Google Shape;96;p16"/>
          <p:cNvSpPr/>
          <p:nvPr/>
        </p:nvSpPr>
        <p:spPr>
          <a:xfrm>
            <a:off x="6858000" y="5026223"/>
            <a:ext cx="220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Avenir"/>
              <a:buNone/>
            </a:pPr>
            <a:r>
              <a:rPr lang="en-US" sz="14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FUTURE STEPS</a:t>
            </a:r>
            <a:br>
              <a:rPr lang="en-US" sz="14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200" b="1" i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findings</a:t>
            </a:r>
            <a:r>
              <a:rPr lang="en-US" sz="1200" b="1" i="1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, data, conclusion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3428999" y="5031199"/>
            <a:ext cx="30480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PATH TO COLLABORATION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Avenir"/>
              <a:buNone/>
            </a:pPr>
            <a:r>
              <a:rPr lang="en-US" sz="1200" b="1" i="1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lit review, models, </a:t>
            </a:r>
            <a:br>
              <a:rPr lang="en-US" sz="1200" b="1" i="1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200" b="1" i="1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adapted NSLLP survey</a:t>
            </a:r>
            <a:br>
              <a:rPr lang="en-US" sz="1200" b="1" i="1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200" b="1" i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delphi study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685799" y="5026223"/>
            <a:ext cx="2478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Avenir"/>
              <a:buNone/>
            </a:pPr>
            <a:r>
              <a:rPr lang="en-US" sz="14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Year One STORY</a:t>
            </a:r>
            <a:br>
              <a:rPr lang="en-US" sz="14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b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COLLABORATION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1400"/>
              <a:buFont typeface="Avenir"/>
              <a:buNone/>
            </a:pPr>
            <a:r>
              <a:rPr lang="en-US" sz="1200" b="1" i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introduction</a:t>
            </a:r>
            <a:br>
              <a:rPr lang="en-US" sz="1200" b="1" i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200" b="1" i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purpose of the study</a:t>
            </a:r>
            <a:br>
              <a:rPr lang="en-US" sz="1200" b="1" i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200" b="1" i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research question(s)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4135" y="685799"/>
            <a:ext cx="3181371" cy="4241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body" idx="1"/>
          </p:nvPr>
        </p:nvSpPr>
        <p:spPr>
          <a:xfrm>
            <a:off x="612650" y="1596925"/>
            <a:ext cx="8153400" cy="46146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Ziglio, E. (1996). The Delphi method and its contribution to decision-making. In Adler, M., &amp; Ziglio, E. (Eds.), </a:t>
            </a:r>
            <a:r>
              <a:rPr lang="en-US" sz="1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Gazing into the oracle: The Delphi method and its application to social policy and public health (pp. 3-33)</a:t>
            </a: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Philadelphia, PA: Jessica Kingsley Publishers.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5"/>
          <p:cNvPicPr preferRelativeResize="0"/>
          <p:nvPr/>
        </p:nvPicPr>
        <p:blipFill rotWithShape="1">
          <a:blip r:embed="rId3">
            <a:alphaModFix/>
          </a:blip>
          <a:srcRect t="-4259" r="1312" b="4260"/>
          <a:stretch/>
        </p:blipFill>
        <p:spPr>
          <a:xfrm>
            <a:off x="237275" y="1350400"/>
            <a:ext cx="8772175" cy="530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/>
          <p:nvPr/>
        </p:nvSpPr>
        <p:spPr>
          <a:xfrm>
            <a:off x="204024" y="231018"/>
            <a:ext cx="5176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This project was supported by the 2017-2019 Research Seminar on Residential Learning Communities as a High-Impact Practice, a multi-institutional research initiative hosted by Elon University’s Center for Engaged Learning (</a:t>
            </a:r>
            <a:r>
              <a:rPr lang="en-US" sz="1400" b="0" i="1" u="sng" strike="noStrike" cap="non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www.CenterForEngagedLearning.org</a:t>
            </a:r>
            <a:r>
              <a:rPr lang="en-US" sz="1400" b="0" i="1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).</a:t>
            </a:r>
            <a:endParaRPr i="1"/>
          </a:p>
        </p:txBody>
      </p:sp>
      <p:pic>
        <p:nvPicPr>
          <p:cNvPr id="258" name="Google Shape;258;p36"/>
          <p:cNvPicPr preferRelativeResize="0"/>
          <p:nvPr/>
        </p:nvPicPr>
        <p:blipFill rotWithShape="1">
          <a:blip r:embed="rId4">
            <a:alphaModFix/>
          </a:blip>
          <a:srcRect r="21929" b="6393"/>
          <a:stretch/>
        </p:blipFill>
        <p:spPr>
          <a:xfrm>
            <a:off x="0" y="1506950"/>
            <a:ext cx="6125123" cy="41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6"/>
          <p:cNvPicPr preferRelativeResize="0"/>
          <p:nvPr/>
        </p:nvPicPr>
        <p:blipFill rotWithShape="1">
          <a:blip r:embed="rId5">
            <a:alphaModFix/>
          </a:blip>
          <a:srcRect l="35701" r="26602"/>
          <a:stretch/>
        </p:blipFill>
        <p:spPr>
          <a:xfrm>
            <a:off x="5526700" y="0"/>
            <a:ext cx="36173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6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rgbClr val="000000"/>
          </a:solidFill>
          <a:ln w="100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0000" dir="5400000" rotWithShape="0">
              <a:srgbClr val="000000">
                <a:alpha val="4431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estrial"/>
              <a:buNone/>
            </a:pPr>
            <a:endParaRPr sz="18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1" name="Google Shape;261;p36"/>
          <p:cNvSpPr/>
          <p:nvPr/>
        </p:nvSpPr>
        <p:spPr>
          <a:xfrm>
            <a:off x="0" y="5839500"/>
            <a:ext cx="9144000" cy="9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280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r>
              <a:rPr lang="en-US" sz="2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- </a:t>
            </a:r>
            <a:r>
              <a:rPr lang="en-US" sz="3600" b="1" u="none" strike="noStrike" cap="non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Questions</a:t>
            </a:r>
            <a:endParaRPr sz="360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100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00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udea"/>
              <a:buNone/>
            </a:pPr>
            <a:endParaRPr sz="1800" b="0" i="0" u="none" strike="noStrike" cap="none">
              <a:solidFill>
                <a:srgbClr val="FFFFFF"/>
              </a:solidFill>
              <a:latin typeface="Gudea"/>
              <a:ea typeface="Gudea"/>
              <a:cs typeface="Gudea"/>
              <a:sym typeface="Gudea"/>
            </a:endParaRPr>
          </a:p>
        </p:txBody>
      </p:sp>
      <p:pic>
        <p:nvPicPr>
          <p:cNvPr id="105" name="Google Shape;105;p17" descr="http://redoitdesign.files.wordpress.com/2012/06/empty-roo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1335087"/>
            <a:ext cx="8610600" cy="5032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/>
          <p:nvPr/>
        </p:nvSpPr>
        <p:spPr>
          <a:xfrm>
            <a:off x="533400" y="327817"/>
            <a:ext cx="8527288" cy="99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ELON</a:t>
            </a:r>
            <a:r>
              <a:rPr lang="en-US" sz="36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●</a:t>
            </a:r>
            <a:r>
              <a:rPr lang="en-US" sz="18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0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Multi-Institutional Research Study</a:t>
            </a:r>
            <a:endParaRPr sz="3000" b="1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5713" y="1310923"/>
            <a:ext cx="749301" cy="80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6792" y="5796186"/>
            <a:ext cx="2720848" cy="95443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/>
          <p:nvPr/>
        </p:nvSpPr>
        <p:spPr>
          <a:xfrm>
            <a:off x="927736" y="1488144"/>
            <a:ext cx="699797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Residential Learning Communities as a High-Impact Practice:</a:t>
            </a:r>
            <a:endParaRPr sz="1400" b="1" i="0" u="none" strike="noStrike" cap="none">
              <a:solidFill>
                <a:srgbClr val="33333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T</a:t>
            </a:r>
            <a:r>
              <a:rPr lang="en-US" sz="1400" b="0" i="0" u="none" strike="noStrike" cap="none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hree-summer research seminar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F</a:t>
            </a:r>
            <a:r>
              <a:rPr lang="en-US" sz="1400" b="0" i="0" u="none" strike="noStrike" cap="none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acilitates multi-institutional research on types of Residential Learning Communities (RLCs)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P</a:t>
            </a:r>
            <a:r>
              <a:rPr lang="en-US" sz="1400" b="0" i="0" u="none" strike="noStrike" cap="none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rojects use mixed-methods approach to conduct qualitative and quantitative research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086" y="4691875"/>
            <a:ext cx="7258050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/>
          <p:nvPr/>
        </p:nvSpPr>
        <p:spPr>
          <a:xfrm>
            <a:off x="927736" y="2959616"/>
            <a:ext cx="699797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Our Research Study:</a:t>
            </a:r>
            <a:endParaRPr sz="1400" b="1" i="0" u="none" strike="noStrike" cap="none">
              <a:solidFill>
                <a:srgbClr val="33333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Established collaboration and integrative learning themes at all 6 participating </a:t>
            </a:r>
            <a:r>
              <a:rPr lang="en-US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u</a:t>
            </a:r>
            <a:r>
              <a:rPr lang="en-US" sz="1400" b="0" i="0" u="none" strike="noStrike" cap="none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niversities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Using AAC&amp;U Integrative Learning rubric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Focuses on developing a better understanding of how to successfully assess SA/AA collaboration within RLCs on individual campuses</a:t>
            </a:r>
            <a:endParaRPr sz="1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100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00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udea"/>
              <a:buNone/>
            </a:pPr>
            <a:endParaRPr sz="1800" b="0" i="0" u="none" strike="noStrike" cap="none">
              <a:solidFill>
                <a:srgbClr val="FFFFFF"/>
              </a:solidFill>
              <a:latin typeface="Gudea"/>
              <a:ea typeface="Gudea"/>
              <a:cs typeface="Gudea"/>
              <a:sym typeface="Gudea"/>
            </a:endParaRPr>
          </a:p>
        </p:txBody>
      </p:sp>
      <p:pic>
        <p:nvPicPr>
          <p:cNvPr id="117" name="Google Shape;117;p18" descr="http://redoitdesign.files.wordpress.com/2012/06/empty-roo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488" y="1344230"/>
            <a:ext cx="8668512" cy="506571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/>
          <p:nvPr/>
        </p:nvSpPr>
        <p:spPr>
          <a:xfrm>
            <a:off x="638048" y="316150"/>
            <a:ext cx="8153401" cy="99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PURPOSE</a:t>
            </a:r>
            <a:r>
              <a:rPr lang="en-US" sz="36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●</a:t>
            </a:r>
            <a:r>
              <a:rPr lang="en-US" sz="36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b="1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Goals</a:t>
            </a:r>
            <a:endParaRPr sz="1400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792" y="5796186"/>
            <a:ext cx="2720848" cy="95443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/>
          <p:nvPr/>
        </p:nvSpPr>
        <p:spPr>
          <a:xfrm>
            <a:off x="1395800" y="1231325"/>
            <a:ext cx="6887400" cy="28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Learn about the research </a:t>
            </a: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question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Delphi study process and how we used it to create a definition of collaboration in RLCs.</a:t>
            </a:r>
            <a:br>
              <a:rPr lang="en-US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Identify the importance of collaboration and assessing the levels of collaboration in RLCs to increase effectiveness and student success.</a:t>
            </a:r>
            <a:br>
              <a:rPr lang="en-US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Develop strategies for key collaboration elements to utilize on their campuses.</a:t>
            </a: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5">
            <a:alphaModFix/>
          </a:blip>
          <a:srcRect l="9294" t="21818" r="12797" b="21505"/>
          <a:stretch/>
        </p:blipFill>
        <p:spPr>
          <a:xfrm>
            <a:off x="2646950" y="4517275"/>
            <a:ext cx="3452099" cy="188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100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0000" dir="5400000" rotWithShape="0">
              <a:srgbClr val="000000">
                <a:alpha val="4431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udea"/>
              <a:buNone/>
            </a:pPr>
            <a:endParaRPr sz="1800" b="0" i="0" u="none" strike="noStrike" cap="none">
              <a:solidFill>
                <a:srgbClr val="FFFFFF"/>
              </a:solidFill>
              <a:latin typeface="Gudea"/>
              <a:ea typeface="Gudea"/>
              <a:cs typeface="Gudea"/>
              <a:sym typeface="Gudea"/>
            </a:endParaRPr>
          </a:p>
        </p:txBody>
      </p:sp>
      <p:pic>
        <p:nvPicPr>
          <p:cNvPr id="127" name="Google Shape;127;p19" descr="http://redoitdesign.files.wordpress.com/2012/06/empty-roo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64775"/>
            <a:ext cx="9144001" cy="476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638048" y="31615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INTRO</a:t>
            </a:r>
            <a:r>
              <a:rPr lang="en-US" sz="36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● </a:t>
            </a:r>
            <a:r>
              <a:rPr lang="en-US" sz="3600" b="1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Research Questions</a:t>
            </a:r>
            <a:endParaRPr sz="3600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1234375" y="1763200"/>
            <a:ext cx="6534000" cy="31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is the relationship between academic and student affairs collaboration and the practice of integrative learning in residential learning communities (RLCs)?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Specifically...</a:t>
            </a:r>
            <a:endParaRPr sz="1800" i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is collaboration in RLCs between </a:t>
            </a:r>
            <a:b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academic and student affairs defined?</a:t>
            </a:r>
            <a:b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Which elements of collaboration between academic and students affairs foster the practice of integrative learning?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137160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000000"/>
          </a:solidFill>
          <a:ln w="100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300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udea"/>
              <a:buNone/>
            </a:pPr>
            <a:endParaRPr sz="1800" b="0" i="0" u="none" strike="noStrike" cap="none">
              <a:solidFill>
                <a:srgbClr val="FFFFFF"/>
              </a:solidFill>
              <a:latin typeface="Gudea"/>
              <a:ea typeface="Gudea"/>
              <a:cs typeface="Gudea"/>
              <a:sym typeface="Gudea"/>
            </a:endParaRPr>
          </a:p>
        </p:txBody>
      </p:sp>
      <p:sp>
        <p:nvSpPr>
          <p:cNvPr id="135" name="Google Shape;135;p20"/>
          <p:cNvSpPr/>
          <p:nvPr/>
        </p:nvSpPr>
        <p:spPr>
          <a:xfrm>
            <a:off x="533400" y="327817"/>
            <a:ext cx="8527288" cy="99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 b="1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LITERATURE </a:t>
            </a:r>
            <a:r>
              <a:rPr lang="en-US" sz="36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●</a:t>
            </a:r>
            <a:r>
              <a:rPr lang="en-US" sz="36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b="1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Influences</a:t>
            </a:r>
            <a:endParaRPr sz="3600" b="1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136" name="Google Shape;136;p20"/>
          <p:cNvGrpSpPr/>
          <p:nvPr/>
        </p:nvGrpSpPr>
        <p:grpSpPr>
          <a:xfrm>
            <a:off x="3460325" y="2144174"/>
            <a:ext cx="5466301" cy="3785626"/>
            <a:chOff x="3489700" y="2281349"/>
            <a:chExt cx="5466301" cy="3785626"/>
          </a:xfrm>
        </p:grpSpPr>
        <p:pic>
          <p:nvPicPr>
            <p:cNvPr id="137" name="Google Shape;137;p20"/>
            <p:cNvPicPr preferRelativeResize="0"/>
            <p:nvPr/>
          </p:nvPicPr>
          <p:blipFill rotWithShape="1">
            <a:blip r:embed="rId3">
              <a:alphaModFix/>
            </a:blip>
            <a:srcRect t="17273"/>
            <a:stretch/>
          </p:blipFill>
          <p:spPr>
            <a:xfrm>
              <a:off x="3489700" y="2281349"/>
              <a:ext cx="5466301" cy="3391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20"/>
            <p:cNvSpPr txBox="1"/>
            <p:nvPr/>
          </p:nvSpPr>
          <p:spPr>
            <a:xfrm>
              <a:off x="4047850" y="5322375"/>
              <a:ext cx="4663500" cy="7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The BPM for LLCs. Reprinted from </a:t>
              </a:r>
              <a:r>
                <a:rPr lang="en-US" sz="1000" i="1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Living-Learning Communities That Work: A Research-Based Model for Design, Delivery, and Assessment</a:t>
              </a:r>
              <a:r>
                <a:rPr lang="en-US" sz="10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 (p. 18), by K. K. Inkelas, J. E. Jessup-Anger, M. Benjamin, &amp; M. R. Wawrzynski, 2018, Sterling, VA: Stylus. Copyright 2018 by Stylus Publishing, LLC.</a:t>
              </a:r>
              <a:endParaRPr sz="1000"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39" name="Google Shape;139;p20"/>
          <p:cNvSpPr/>
          <p:nvPr/>
        </p:nvSpPr>
        <p:spPr>
          <a:xfrm>
            <a:off x="582400" y="1785950"/>
            <a:ext cx="3880200" cy="19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venir"/>
              <a:buChar char="●"/>
            </a:pP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LLP Best Practices Model </a:t>
            </a:r>
            <a:r>
              <a:rPr lang="en-US" sz="18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(Inkelas</a:t>
            </a: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 et al., 2018</a:t>
            </a:r>
            <a:r>
              <a:rPr lang="en-US" sz="18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  <a:endParaRPr sz="180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venir"/>
              <a:buChar char="●"/>
            </a:pPr>
            <a:r>
              <a:rPr lang="en-US" sz="1800" i="1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One Size Does Not Fit All</a:t>
            </a:r>
            <a:r>
              <a:rPr lang="en-US" sz="18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 (Manning</a:t>
            </a: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 et al., </a:t>
            </a:r>
            <a:r>
              <a:rPr lang="en-US" sz="180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2014)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1800"/>
              <a:buFont typeface="Avenir"/>
              <a:buChar char="●"/>
            </a:pP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RLC Literature</a:t>
            </a:r>
            <a:endParaRPr sz="180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612650" y="1600200"/>
            <a:ext cx="7508700" cy="4495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81000" algn="l" rtl="0">
              <a:spcBef>
                <a:spcPts val="70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Learning from multiple perspectives </a:t>
            </a: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(Frost et al., 2010; Kezar, 2001)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Re-center focus on student learning </a:t>
            </a: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(Kezar, 2001; Kuh, 1996; Love &amp; Love, 1995; Nesheim et al., 2007)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Improves retention, academic performance, overall institutional environment </a:t>
            </a: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(Arcelus, 2011; Ellett &amp; Schmidt, 2011; Magolda, 2005)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533400" y="327825"/>
            <a:ext cx="8610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LITERATURE </a:t>
            </a:r>
            <a:r>
              <a:rPr lang="en-US" sz="36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●</a:t>
            </a:r>
            <a:r>
              <a:rPr lang="en-US" sz="36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 Benefits of </a:t>
            </a:r>
            <a:r>
              <a:rPr lang="en-US" sz="3600" b="1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Collaboration </a:t>
            </a:r>
            <a:endParaRPr sz="3600" b="1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81000" algn="l" rtl="0">
              <a:spcBef>
                <a:spcPts val="70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Complexity of campus climates and cultures </a:t>
            </a: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(Brown et al., 2009; Schroeder, 1999)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Misunderstanding of roles </a:t>
            </a: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(Golde &amp; Pribbenow, 2000; Peltier, 2014; Philpott &amp; Strange, 2003)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Font typeface="Avenir"/>
              <a:buChar char="●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Value of research and student engagement </a:t>
            </a: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(Pearson &amp; Bowman, 2000)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Font typeface="Avenir"/>
              <a:buChar char="●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Clear definition of </a:t>
            </a:r>
            <a:r>
              <a:rPr lang="en-US" sz="2400" i="1">
                <a:latin typeface="Avenir"/>
                <a:ea typeface="Avenir"/>
                <a:cs typeface="Avenir"/>
                <a:sym typeface="Avenir"/>
              </a:rPr>
              <a:t>collaboration </a:t>
            </a: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n-US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Golde &amp; Pribbenow, 2000)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533400" y="327817"/>
            <a:ext cx="8527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LITERATURE </a:t>
            </a:r>
            <a:r>
              <a:rPr lang="en-US" sz="36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●</a:t>
            </a:r>
            <a:r>
              <a:rPr lang="en-US" sz="36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b="1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Barriers to Collaboration </a:t>
            </a:r>
            <a:endParaRPr sz="3600" b="1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" name="Google Shape;156;p23"/>
          <p:cNvGraphicFramePr/>
          <p:nvPr/>
        </p:nvGraphicFramePr>
        <p:xfrm>
          <a:off x="843775" y="1589475"/>
          <a:ext cx="7922275" cy="4802700"/>
        </p:xfrm>
        <a:graphic>
          <a:graphicData uri="http://schemas.openxmlformats.org/drawingml/2006/table">
            <a:tbl>
              <a:tblPr>
                <a:noFill/>
                <a:tableStyleId>{6125653C-F59F-435C-A279-7B99C2F444F3}</a:tableStyleId>
              </a:tblPr>
              <a:tblGrid>
                <a:gridCol w="2093475"/>
                <a:gridCol w="5828800"/>
              </a:tblGrid>
              <a:tr h="1066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Out of Classroom Centered</a:t>
                      </a:r>
                      <a:endParaRPr sz="2000" b="1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Extracurricular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Co-curricular</a:t>
                      </a:r>
                      <a:endParaRPr sz="20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69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Administrative Centered</a:t>
                      </a:r>
                      <a:endParaRPr sz="2000" b="1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Functional Silos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Student Services</a:t>
                      </a:r>
                      <a:endParaRPr sz="20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69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Learning Centered</a:t>
                      </a:r>
                      <a:endParaRPr sz="2000" b="1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Competitive and Adversarial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Seamless Learning</a:t>
                      </a:r>
                      <a:endParaRPr sz="20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6FA8D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66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Student Centered</a:t>
                      </a:r>
                      <a:endParaRPr sz="2000" b="1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Ethic of Care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Student Driven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Student Agency</a:t>
                      </a:r>
                      <a:endParaRPr sz="20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69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Academic Centered</a:t>
                      </a:r>
                      <a:endParaRPr sz="2000" b="1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Academic--Student Affairs Collaboration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Academic Driven</a:t>
                      </a:r>
                      <a:endParaRPr sz="2000"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57" name="Google Shape;157;p23"/>
          <p:cNvSpPr txBox="1"/>
          <p:nvPr/>
        </p:nvSpPr>
        <p:spPr>
          <a:xfrm>
            <a:off x="843750" y="6312000"/>
            <a:ext cx="7922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latin typeface="Avenir"/>
                <a:ea typeface="Avenir"/>
                <a:cs typeface="Avenir"/>
                <a:sym typeface="Avenir"/>
              </a:rPr>
              <a:t>Manning, K., Kinzie, J., &amp; Schuh, J. (2013). One size does not fit all: traditional and innovative models of student affairs practice. New York: Routledge</a:t>
            </a:r>
            <a:r>
              <a:rPr lang="en-US" sz="1200" i="1"/>
              <a:t>. </a:t>
            </a:r>
            <a:endParaRPr sz="1200" i="1"/>
          </a:p>
        </p:txBody>
      </p:sp>
      <p:sp>
        <p:nvSpPr>
          <p:cNvPr id="158" name="Google Shape;158;p23"/>
          <p:cNvSpPr/>
          <p:nvPr/>
        </p:nvSpPr>
        <p:spPr>
          <a:xfrm>
            <a:off x="685125" y="335217"/>
            <a:ext cx="8527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Pts val="3600"/>
              <a:buFont typeface="Avenir"/>
              <a:buNone/>
            </a:pPr>
            <a:r>
              <a:rPr lang="en-US" sz="2800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LITERATURE</a:t>
            </a:r>
            <a:r>
              <a:rPr lang="en-US" sz="3600" b="1" i="0" u="none" strike="noStrike" cap="none">
                <a:solidFill>
                  <a:srgbClr val="775F55"/>
                </a:solidFill>
                <a:latin typeface="Avenir"/>
                <a:ea typeface="Avenir"/>
                <a:cs typeface="Avenir"/>
                <a:sym typeface="Avenir"/>
              </a:rPr>
              <a:t> ●</a:t>
            </a:r>
            <a:r>
              <a:rPr lang="en-US" sz="3600" b="1" i="0" u="none" strike="noStrike" cap="none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b="1">
                <a:solidFill>
                  <a:srgbClr val="775F55"/>
                </a:solidFill>
                <a:latin typeface="Questrial"/>
                <a:ea typeface="Questrial"/>
                <a:cs typeface="Questrial"/>
                <a:sym typeface="Questrial"/>
              </a:rPr>
              <a:t>One Size Does Not Fit All </a:t>
            </a:r>
            <a:endParaRPr sz="3600" b="1" i="0" u="none" strike="noStrike" cap="non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Media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50032"/>
      </a:accent1>
      <a:accent2>
        <a:srgbClr val="D8D8D8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50032"/>
      </a:accent1>
      <a:accent2>
        <a:srgbClr val="D8D8D8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1684</Words>
  <Application>Microsoft Macintosh PowerPoint</Application>
  <PresentationFormat>On-screen Show (4:3)</PresentationFormat>
  <Paragraphs>154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Gudea</vt:lpstr>
      <vt:lpstr>Questrial</vt:lpstr>
      <vt:lpstr>Open Sans</vt:lpstr>
      <vt:lpstr>Median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METHODOLOGY ● Collaboration</vt:lpstr>
      <vt:lpstr>PowerPoint Presentation</vt:lpstr>
      <vt:lpstr>PowerPoint Presentation</vt:lpstr>
      <vt:lpstr>FINDINGS ● Collaboration Defined</vt:lpstr>
      <vt:lpstr>NEXT STEPS ● Collaboration Tool</vt:lpstr>
      <vt:lpstr>PowerPoint Presentation</vt:lpstr>
      <vt:lpstr>References</vt:lpstr>
      <vt:lpstr>References</vt:lpstr>
      <vt:lpstr>References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Richie Gebauer</cp:lastModifiedBy>
  <cp:revision>1</cp:revision>
  <dcterms:modified xsi:type="dcterms:W3CDTF">2019-02-21T18:51:16Z</dcterms:modified>
</cp:coreProperties>
</file>