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8" r:id="rId3"/>
    <p:sldId id="298" r:id="rId4"/>
    <p:sldId id="259" r:id="rId5"/>
    <p:sldId id="299" r:id="rId6"/>
    <p:sldId id="344" r:id="rId7"/>
    <p:sldId id="302" r:id="rId8"/>
    <p:sldId id="293" r:id="rId9"/>
    <p:sldId id="301" r:id="rId10"/>
    <p:sldId id="346" r:id="rId11"/>
    <p:sldId id="300" r:id="rId12"/>
    <p:sldId id="272" r:id="rId13"/>
    <p:sldId id="273" r:id="rId14"/>
    <p:sldId id="264" r:id="rId15"/>
    <p:sldId id="281" r:id="rId16"/>
    <p:sldId id="286" r:id="rId17"/>
    <p:sldId id="294" r:id="rId18"/>
    <p:sldId id="303" r:id="rId19"/>
    <p:sldId id="285" r:id="rId20"/>
    <p:sldId id="304" r:id="rId21"/>
    <p:sldId id="265" r:id="rId22"/>
    <p:sldId id="306" r:id="rId23"/>
    <p:sldId id="307" r:id="rId24"/>
    <p:sldId id="308" r:id="rId25"/>
    <p:sldId id="309" r:id="rId26"/>
    <p:sldId id="310" r:id="rId27"/>
    <p:sldId id="279" r:id="rId28"/>
    <p:sldId id="262" r:id="rId29"/>
  </p:sldIdLst>
  <p:sldSz cx="9144000" cy="6858000" type="screen4x3"/>
  <p:notesSz cx="6858000" cy="9144000"/>
  <p:embeddedFontLst>
    <p:embeddedFont>
      <p:font typeface="Amatic SC" pitchFamily="2" charset="-79"/>
      <p:regular r:id="rId31"/>
      <p:bold r:id="rId32"/>
    </p:embeddedFont>
    <p:embeddedFont>
      <p:font typeface="Andalus" panose="02020603050405020304" pitchFamily="18" charset="-78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erriweather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1A"/>
    <a:srgbClr val="F08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6D44A8-E3CF-4DF8-98BF-433D46D5F25F}">
  <a:tblStyle styleId="{B56D44A8-E3CF-4DF8-98BF-433D46D5F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3" autoAdjust="0"/>
    <p:restoredTop sz="94515"/>
  </p:normalViewPr>
  <p:slideViewPr>
    <p:cSldViewPr snapToGrid="0">
      <p:cViewPr varScale="1">
        <p:scale>
          <a:sx n="102" d="100"/>
          <a:sy n="102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394BD-D65B-4466-91FB-017EF3E8EC61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1CEAB2C-597C-4E19-B267-D42C8598D5F9}">
      <dgm:prSet/>
      <dgm:spPr/>
      <dgm:t>
        <a:bodyPr/>
        <a:lstStyle/>
        <a:p>
          <a:pPr>
            <a:defRPr cap="all"/>
          </a:pPr>
          <a:r>
            <a:rPr lang="en-US"/>
            <a:t>Informal writing can lead to learning improvements</a:t>
          </a:r>
        </a:p>
      </dgm:t>
    </dgm:pt>
    <dgm:pt modelId="{1296B1B2-9078-40DC-89DB-B853415A6429}" type="parTrans" cxnId="{E3D772C0-2513-4A23-B7CB-A9752098E9D6}">
      <dgm:prSet/>
      <dgm:spPr/>
      <dgm:t>
        <a:bodyPr/>
        <a:lstStyle/>
        <a:p>
          <a:endParaRPr lang="en-US"/>
        </a:p>
      </dgm:t>
    </dgm:pt>
    <dgm:pt modelId="{705644AF-82C1-4C3C-83C9-39963C072B41}" type="sibTrans" cxnId="{E3D772C0-2513-4A23-B7CB-A9752098E9D6}">
      <dgm:prSet/>
      <dgm:spPr/>
      <dgm:t>
        <a:bodyPr/>
        <a:lstStyle/>
        <a:p>
          <a:endParaRPr lang="en-US"/>
        </a:p>
      </dgm:t>
    </dgm:pt>
    <dgm:pt modelId="{1AA163E8-C3D8-45E0-B4D4-06E37C4D078F}">
      <dgm:prSet/>
      <dgm:spPr/>
      <dgm:t>
        <a:bodyPr/>
        <a:lstStyle/>
        <a:p>
          <a:pPr>
            <a:defRPr cap="all"/>
          </a:pPr>
          <a:r>
            <a:rPr lang="en-US"/>
            <a:t>Writing is listed as one of the top five skills employers look for in new hires</a:t>
          </a:r>
        </a:p>
      </dgm:t>
    </dgm:pt>
    <dgm:pt modelId="{B9A7AEDA-E35C-490B-B0F6-7CAA8B0EF3A3}" type="parTrans" cxnId="{A9B3375C-A40C-47D7-BD08-782AC7177EB1}">
      <dgm:prSet/>
      <dgm:spPr/>
      <dgm:t>
        <a:bodyPr/>
        <a:lstStyle/>
        <a:p>
          <a:endParaRPr lang="en-US"/>
        </a:p>
      </dgm:t>
    </dgm:pt>
    <dgm:pt modelId="{343F4FAF-3EE1-452D-86A4-6A037C310ACE}" type="sibTrans" cxnId="{A9B3375C-A40C-47D7-BD08-782AC7177EB1}">
      <dgm:prSet/>
      <dgm:spPr/>
      <dgm:t>
        <a:bodyPr/>
        <a:lstStyle/>
        <a:p>
          <a:endParaRPr lang="en-US"/>
        </a:p>
      </dgm:t>
    </dgm:pt>
    <dgm:pt modelId="{0D756065-DA14-4347-9AC9-BDA3865C14A9}">
      <dgm:prSet/>
      <dgm:spPr/>
      <dgm:t>
        <a:bodyPr/>
        <a:lstStyle/>
        <a:p>
          <a:pPr>
            <a:defRPr cap="all"/>
          </a:pPr>
          <a:r>
            <a:rPr lang="en-US"/>
            <a:t>Writing can improve critical thinking skills</a:t>
          </a:r>
        </a:p>
      </dgm:t>
    </dgm:pt>
    <dgm:pt modelId="{767398B7-A618-4B77-B400-4665F625F153}" type="parTrans" cxnId="{33094E25-0F4F-4E4C-AAFC-00930FFE5085}">
      <dgm:prSet/>
      <dgm:spPr/>
      <dgm:t>
        <a:bodyPr/>
        <a:lstStyle/>
        <a:p>
          <a:endParaRPr lang="en-US"/>
        </a:p>
      </dgm:t>
    </dgm:pt>
    <dgm:pt modelId="{E733DA35-625B-4ADB-AEBA-8C53553F78EB}" type="sibTrans" cxnId="{33094E25-0F4F-4E4C-AAFC-00930FFE5085}">
      <dgm:prSet/>
      <dgm:spPr/>
      <dgm:t>
        <a:bodyPr/>
        <a:lstStyle/>
        <a:p>
          <a:endParaRPr lang="en-US"/>
        </a:p>
      </dgm:t>
    </dgm:pt>
    <dgm:pt modelId="{088B8B83-3D57-4E2F-BFBA-6D686CFF0C51}" type="pres">
      <dgm:prSet presAssocID="{932394BD-D65B-4466-91FB-017EF3E8EC61}" presName="root" presStyleCnt="0">
        <dgm:presLayoutVars>
          <dgm:dir/>
          <dgm:resizeHandles val="exact"/>
        </dgm:presLayoutVars>
      </dgm:prSet>
      <dgm:spPr/>
    </dgm:pt>
    <dgm:pt modelId="{A4C7DCDC-393A-415D-8EEA-E7FBEE3E7942}" type="pres">
      <dgm:prSet presAssocID="{B1CEAB2C-597C-4E19-B267-D42C8598D5F9}" presName="compNode" presStyleCnt="0"/>
      <dgm:spPr/>
    </dgm:pt>
    <dgm:pt modelId="{9DD7FACD-AEE8-47D8-A833-4BABF42AA1CE}" type="pres">
      <dgm:prSet presAssocID="{B1CEAB2C-597C-4E19-B267-D42C8598D5F9}" presName="iconBgRect" presStyleLbl="bgShp" presStyleIdx="0" presStyleCnt="3"/>
      <dgm:spPr/>
    </dgm:pt>
    <dgm:pt modelId="{62F9DD24-A942-4DCD-B1D6-387F54CC1FF4}" type="pres">
      <dgm:prSet presAssocID="{B1CEAB2C-597C-4E19-B267-D42C8598D5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6B4D13A-6743-4D66-B9DB-13F6AC1DB48E}" type="pres">
      <dgm:prSet presAssocID="{B1CEAB2C-597C-4E19-B267-D42C8598D5F9}" presName="spaceRect" presStyleCnt="0"/>
      <dgm:spPr/>
    </dgm:pt>
    <dgm:pt modelId="{2EA5F0ED-D60A-4A4B-B8F1-31AF966DD532}" type="pres">
      <dgm:prSet presAssocID="{B1CEAB2C-597C-4E19-B267-D42C8598D5F9}" presName="textRect" presStyleLbl="revTx" presStyleIdx="0" presStyleCnt="3">
        <dgm:presLayoutVars>
          <dgm:chMax val="1"/>
          <dgm:chPref val="1"/>
        </dgm:presLayoutVars>
      </dgm:prSet>
      <dgm:spPr/>
    </dgm:pt>
    <dgm:pt modelId="{2C06CDC0-F9AA-490C-869E-6D11C2556FD4}" type="pres">
      <dgm:prSet presAssocID="{705644AF-82C1-4C3C-83C9-39963C072B41}" presName="sibTrans" presStyleCnt="0"/>
      <dgm:spPr/>
    </dgm:pt>
    <dgm:pt modelId="{CE4AA03F-D07D-498B-98CD-4A5106A1A626}" type="pres">
      <dgm:prSet presAssocID="{1AA163E8-C3D8-45E0-B4D4-06E37C4D078F}" presName="compNode" presStyleCnt="0"/>
      <dgm:spPr/>
    </dgm:pt>
    <dgm:pt modelId="{C05C116B-9277-4873-808C-2333D8364A5C}" type="pres">
      <dgm:prSet presAssocID="{1AA163E8-C3D8-45E0-B4D4-06E37C4D078F}" presName="iconBgRect" presStyleLbl="bgShp" presStyleIdx="1" presStyleCnt="3"/>
      <dgm:spPr/>
    </dgm:pt>
    <dgm:pt modelId="{C6B397F0-CAC6-4999-9E3A-F6A53641D865}" type="pres">
      <dgm:prSet presAssocID="{1AA163E8-C3D8-45E0-B4D4-06E37C4D07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8BDF868-13EA-44F6-9854-B3A436B880ED}" type="pres">
      <dgm:prSet presAssocID="{1AA163E8-C3D8-45E0-B4D4-06E37C4D078F}" presName="spaceRect" presStyleCnt="0"/>
      <dgm:spPr/>
    </dgm:pt>
    <dgm:pt modelId="{B5D89D99-8F76-4CBC-B39B-7F2ED42D625B}" type="pres">
      <dgm:prSet presAssocID="{1AA163E8-C3D8-45E0-B4D4-06E37C4D078F}" presName="textRect" presStyleLbl="revTx" presStyleIdx="1" presStyleCnt="3">
        <dgm:presLayoutVars>
          <dgm:chMax val="1"/>
          <dgm:chPref val="1"/>
        </dgm:presLayoutVars>
      </dgm:prSet>
      <dgm:spPr/>
    </dgm:pt>
    <dgm:pt modelId="{D7657166-0E81-4145-8EE1-6E18C5E7FC26}" type="pres">
      <dgm:prSet presAssocID="{343F4FAF-3EE1-452D-86A4-6A037C310ACE}" presName="sibTrans" presStyleCnt="0"/>
      <dgm:spPr/>
    </dgm:pt>
    <dgm:pt modelId="{0344E6B0-5009-41DE-8B3E-C56540167331}" type="pres">
      <dgm:prSet presAssocID="{0D756065-DA14-4347-9AC9-BDA3865C14A9}" presName="compNode" presStyleCnt="0"/>
      <dgm:spPr/>
    </dgm:pt>
    <dgm:pt modelId="{0C2A97C6-462A-420E-A53C-B58BE699C991}" type="pres">
      <dgm:prSet presAssocID="{0D756065-DA14-4347-9AC9-BDA3865C14A9}" presName="iconBgRect" presStyleLbl="bgShp" presStyleIdx="2" presStyleCnt="3"/>
      <dgm:spPr/>
    </dgm:pt>
    <dgm:pt modelId="{D8765AAD-1FCC-4CEB-B3D3-39354466855E}" type="pres">
      <dgm:prSet presAssocID="{0D756065-DA14-4347-9AC9-BDA3865C14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97DD976A-6FEA-4C5B-98C4-B8B42420F950}" type="pres">
      <dgm:prSet presAssocID="{0D756065-DA14-4347-9AC9-BDA3865C14A9}" presName="spaceRect" presStyleCnt="0"/>
      <dgm:spPr/>
    </dgm:pt>
    <dgm:pt modelId="{2D4240E9-1121-4F86-982A-D11FD0A7A74E}" type="pres">
      <dgm:prSet presAssocID="{0D756065-DA14-4347-9AC9-BDA3865C14A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3094E25-0F4F-4E4C-AAFC-00930FFE5085}" srcId="{932394BD-D65B-4466-91FB-017EF3E8EC61}" destId="{0D756065-DA14-4347-9AC9-BDA3865C14A9}" srcOrd="2" destOrd="0" parTransId="{767398B7-A618-4B77-B400-4665F625F153}" sibTransId="{E733DA35-625B-4ADB-AEBA-8C53553F78EB}"/>
    <dgm:cxn modelId="{72F9D43B-B745-4D2F-8302-9ACB5DF72D85}" type="presOf" srcId="{B1CEAB2C-597C-4E19-B267-D42C8598D5F9}" destId="{2EA5F0ED-D60A-4A4B-B8F1-31AF966DD532}" srcOrd="0" destOrd="0" presId="urn:microsoft.com/office/officeart/2018/5/layout/IconCircleLabelList"/>
    <dgm:cxn modelId="{A7BF6243-C7EE-43E9-A05E-E63CB8076718}" type="presOf" srcId="{1AA163E8-C3D8-45E0-B4D4-06E37C4D078F}" destId="{B5D89D99-8F76-4CBC-B39B-7F2ED42D625B}" srcOrd="0" destOrd="0" presId="urn:microsoft.com/office/officeart/2018/5/layout/IconCircleLabelList"/>
    <dgm:cxn modelId="{A9B3375C-A40C-47D7-BD08-782AC7177EB1}" srcId="{932394BD-D65B-4466-91FB-017EF3E8EC61}" destId="{1AA163E8-C3D8-45E0-B4D4-06E37C4D078F}" srcOrd="1" destOrd="0" parTransId="{B9A7AEDA-E35C-490B-B0F6-7CAA8B0EF3A3}" sibTransId="{343F4FAF-3EE1-452D-86A4-6A037C310ACE}"/>
    <dgm:cxn modelId="{F6D92C64-7A9E-4BDC-9C07-11781861EDF3}" type="presOf" srcId="{932394BD-D65B-4466-91FB-017EF3E8EC61}" destId="{088B8B83-3D57-4E2F-BFBA-6D686CFF0C51}" srcOrd="0" destOrd="0" presId="urn:microsoft.com/office/officeart/2018/5/layout/IconCircleLabelList"/>
    <dgm:cxn modelId="{E3D772C0-2513-4A23-B7CB-A9752098E9D6}" srcId="{932394BD-D65B-4466-91FB-017EF3E8EC61}" destId="{B1CEAB2C-597C-4E19-B267-D42C8598D5F9}" srcOrd="0" destOrd="0" parTransId="{1296B1B2-9078-40DC-89DB-B853415A6429}" sibTransId="{705644AF-82C1-4C3C-83C9-39963C072B41}"/>
    <dgm:cxn modelId="{833BF5DD-C75C-40CF-B4A5-9620BACB23AC}" type="presOf" srcId="{0D756065-DA14-4347-9AC9-BDA3865C14A9}" destId="{2D4240E9-1121-4F86-982A-D11FD0A7A74E}" srcOrd="0" destOrd="0" presId="urn:microsoft.com/office/officeart/2018/5/layout/IconCircleLabelList"/>
    <dgm:cxn modelId="{97DD5A63-950B-45E4-B2EF-A135AB36BB5E}" type="presParOf" srcId="{088B8B83-3D57-4E2F-BFBA-6D686CFF0C51}" destId="{A4C7DCDC-393A-415D-8EEA-E7FBEE3E7942}" srcOrd="0" destOrd="0" presId="urn:microsoft.com/office/officeart/2018/5/layout/IconCircleLabelList"/>
    <dgm:cxn modelId="{B071FAED-AD7A-4615-A369-3C03C4D9FAEF}" type="presParOf" srcId="{A4C7DCDC-393A-415D-8EEA-E7FBEE3E7942}" destId="{9DD7FACD-AEE8-47D8-A833-4BABF42AA1CE}" srcOrd="0" destOrd="0" presId="urn:microsoft.com/office/officeart/2018/5/layout/IconCircleLabelList"/>
    <dgm:cxn modelId="{83DEF67A-3DD0-4952-9935-C35489E6DDAD}" type="presParOf" srcId="{A4C7DCDC-393A-415D-8EEA-E7FBEE3E7942}" destId="{62F9DD24-A942-4DCD-B1D6-387F54CC1FF4}" srcOrd="1" destOrd="0" presId="urn:microsoft.com/office/officeart/2018/5/layout/IconCircleLabelList"/>
    <dgm:cxn modelId="{FC002F2E-3A7F-40EE-90D3-80F69D229255}" type="presParOf" srcId="{A4C7DCDC-393A-415D-8EEA-E7FBEE3E7942}" destId="{66B4D13A-6743-4D66-B9DB-13F6AC1DB48E}" srcOrd="2" destOrd="0" presId="urn:microsoft.com/office/officeart/2018/5/layout/IconCircleLabelList"/>
    <dgm:cxn modelId="{91CEE429-3ADA-4239-8188-1F38EC8C1921}" type="presParOf" srcId="{A4C7DCDC-393A-415D-8EEA-E7FBEE3E7942}" destId="{2EA5F0ED-D60A-4A4B-B8F1-31AF966DD532}" srcOrd="3" destOrd="0" presId="urn:microsoft.com/office/officeart/2018/5/layout/IconCircleLabelList"/>
    <dgm:cxn modelId="{80F0A5FA-E2C5-4926-882B-E25682A7DAD0}" type="presParOf" srcId="{088B8B83-3D57-4E2F-BFBA-6D686CFF0C51}" destId="{2C06CDC0-F9AA-490C-869E-6D11C2556FD4}" srcOrd="1" destOrd="0" presId="urn:microsoft.com/office/officeart/2018/5/layout/IconCircleLabelList"/>
    <dgm:cxn modelId="{9180C78C-268B-4CB8-868E-4AC7E45C39BB}" type="presParOf" srcId="{088B8B83-3D57-4E2F-BFBA-6D686CFF0C51}" destId="{CE4AA03F-D07D-498B-98CD-4A5106A1A626}" srcOrd="2" destOrd="0" presId="urn:microsoft.com/office/officeart/2018/5/layout/IconCircleLabelList"/>
    <dgm:cxn modelId="{82F2A77C-2325-4D55-9F46-CF7C2010DCF0}" type="presParOf" srcId="{CE4AA03F-D07D-498B-98CD-4A5106A1A626}" destId="{C05C116B-9277-4873-808C-2333D8364A5C}" srcOrd="0" destOrd="0" presId="urn:microsoft.com/office/officeart/2018/5/layout/IconCircleLabelList"/>
    <dgm:cxn modelId="{B2515A29-0461-4416-B420-ED08E0AB0AD5}" type="presParOf" srcId="{CE4AA03F-D07D-498B-98CD-4A5106A1A626}" destId="{C6B397F0-CAC6-4999-9E3A-F6A53641D865}" srcOrd="1" destOrd="0" presId="urn:microsoft.com/office/officeart/2018/5/layout/IconCircleLabelList"/>
    <dgm:cxn modelId="{82DB2EA2-1543-4375-8375-BC9690379DF4}" type="presParOf" srcId="{CE4AA03F-D07D-498B-98CD-4A5106A1A626}" destId="{A8BDF868-13EA-44F6-9854-B3A436B880ED}" srcOrd="2" destOrd="0" presId="urn:microsoft.com/office/officeart/2018/5/layout/IconCircleLabelList"/>
    <dgm:cxn modelId="{5A4EE3D8-475C-45CF-9286-EC29323055FC}" type="presParOf" srcId="{CE4AA03F-D07D-498B-98CD-4A5106A1A626}" destId="{B5D89D99-8F76-4CBC-B39B-7F2ED42D625B}" srcOrd="3" destOrd="0" presId="urn:microsoft.com/office/officeart/2018/5/layout/IconCircleLabelList"/>
    <dgm:cxn modelId="{5E9DE1D5-8754-4DFE-882C-D13C202CD2B1}" type="presParOf" srcId="{088B8B83-3D57-4E2F-BFBA-6D686CFF0C51}" destId="{D7657166-0E81-4145-8EE1-6E18C5E7FC26}" srcOrd="3" destOrd="0" presId="urn:microsoft.com/office/officeart/2018/5/layout/IconCircleLabelList"/>
    <dgm:cxn modelId="{6C1B6252-55C9-4DC9-BCA7-28BB8E91BEBD}" type="presParOf" srcId="{088B8B83-3D57-4E2F-BFBA-6D686CFF0C51}" destId="{0344E6B0-5009-41DE-8B3E-C56540167331}" srcOrd="4" destOrd="0" presId="urn:microsoft.com/office/officeart/2018/5/layout/IconCircleLabelList"/>
    <dgm:cxn modelId="{66D21B56-2D99-43F2-8B5C-74CEFCE6A02F}" type="presParOf" srcId="{0344E6B0-5009-41DE-8B3E-C56540167331}" destId="{0C2A97C6-462A-420E-A53C-B58BE699C991}" srcOrd="0" destOrd="0" presId="urn:microsoft.com/office/officeart/2018/5/layout/IconCircleLabelList"/>
    <dgm:cxn modelId="{AC2113F3-513F-41BD-A374-CF012508A606}" type="presParOf" srcId="{0344E6B0-5009-41DE-8B3E-C56540167331}" destId="{D8765AAD-1FCC-4CEB-B3D3-39354466855E}" srcOrd="1" destOrd="0" presId="urn:microsoft.com/office/officeart/2018/5/layout/IconCircleLabelList"/>
    <dgm:cxn modelId="{E8F6D536-E72E-4A5B-8B65-76D88AA38EC1}" type="presParOf" srcId="{0344E6B0-5009-41DE-8B3E-C56540167331}" destId="{97DD976A-6FEA-4C5B-98C4-B8B42420F950}" srcOrd="2" destOrd="0" presId="urn:microsoft.com/office/officeart/2018/5/layout/IconCircleLabelList"/>
    <dgm:cxn modelId="{468AF7A7-AEA8-46E1-8C9E-DB029541303E}" type="presParOf" srcId="{0344E6B0-5009-41DE-8B3E-C56540167331}" destId="{2D4240E9-1121-4F86-982A-D11FD0A7A7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53097-BF49-4D22-A827-623FABEA2C1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EDEF2B-A4FC-4A9D-9971-E2BEB3357FF6}">
      <dgm:prSet phldrT="[Text]"/>
      <dgm:spPr>
        <a:solidFill>
          <a:srgbClr val="F08010"/>
        </a:solidFill>
      </dgm:spPr>
      <dgm:t>
        <a:bodyPr/>
        <a:lstStyle/>
        <a:p>
          <a:r>
            <a:rPr lang="en-US" dirty="0">
              <a:latin typeface="Merriweather" panose="020B0604020202020204" charset="0"/>
              <a:ea typeface="Arial"/>
              <a:cs typeface="Arial"/>
              <a:sym typeface="Arial"/>
            </a:rPr>
            <a:t>The assessment activity is subjective in nature.</a:t>
          </a:r>
          <a:endParaRPr lang="en-US" dirty="0">
            <a:latin typeface="Merriweather" panose="020B0604020202020204" charset="0"/>
          </a:endParaRPr>
        </a:p>
      </dgm:t>
    </dgm:pt>
    <dgm:pt modelId="{5801A4E9-F76B-4ACF-8E0C-83EA1AA948FF}" type="parTrans" cxnId="{528D0F76-C7D7-4D92-B751-13097A84B85D}">
      <dgm:prSet/>
      <dgm:spPr/>
      <dgm:t>
        <a:bodyPr/>
        <a:lstStyle/>
        <a:p>
          <a:endParaRPr lang="en-US"/>
        </a:p>
      </dgm:t>
    </dgm:pt>
    <dgm:pt modelId="{01B07B72-6A13-4A73-9BA4-B01B66D9E778}" type="sibTrans" cxnId="{528D0F76-C7D7-4D92-B751-13097A84B85D}">
      <dgm:prSet/>
      <dgm:spPr/>
      <dgm:t>
        <a:bodyPr/>
        <a:lstStyle/>
        <a:p>
          <a:endParaRPr lang="en-US"/>
        </a:p>
      </dgm:t>
    </dgm:pt>
    <dgm:pt modelId="{2A50EB22-EC58-4DCF-BE21-546DC8C9E13B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>
              <a:latin typeface="Merriweather" panose="020B0604020202020204" charset="0"/>
              <a:ea typeface="Arial"/>
              <a:cs typeface="Arial"/>
              <a:sym typeface="Arial"/>
            </a:rPr>
            <a:t>There is a need to improve reliability and validity of assessment data.</a:t>
          </a:r>
          <a:endParaRPr lang="en-US" dirty="0">
            <a:latin typeface="Merriweather" panose="020B0604020202020204" charset="0"/>
          </a:endParaRPr>
        </a:p>
      </dgm:t>
    </dgm:pt>
    <dgm:pt modelId="{F5EFD682-0E65-420C-BEE2-019254BE85D2}" type="parTrans" cxnId="{BA196A19-BD9A-4FC2-8638-5C0472E26B6D}">
      <dgm:prSet/>
      <dgm:spPr/>
      <dgm:t>
        <a:bodyPr/>
        <a:lstStyle/>
        <a:p>
          <a:endParaRPr lang="en-US"/>
        </a:p>
      </dgm:t>
    </dgm:pt>
    <dgm:pt modelId="{620ADB36-D7EA-4639-8FA8-B8C7D3BF392B}" type="sibTrans" cxnId="{BA196A19-BD9A-4FC2-8638-5C0472E26B6D}">
      <dgm:prSet/>
      <dgm:spPr/>
      <dgm:t>
        <a:bodyPr/>
        <a:lstStyle/>
        <a:p>
          <a:endParaRPr lang="en-US"/>
        </a:p>
      </dgm:t>
    </dgm:pt>
    <dgm:pt modelId="{99560D55-9694-4197-8E3F-AA1E9F4E7DDA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>
              <a:latin typeface="Merriweather" panose="020B0604020202020204" charset="0"/>
              <a:ea typeface="Arial"/>
              <a:cs typeface="Arial"/>
              <a:sym typeface="Arial"/>
            </a:rPr>
            <a:t>To help ensure that resulting data is actionable.</a:t>
          </a:r>
          <a:endParaRPr lang="en-US" dirty="0">
            <a:latin typeface="Merriweather" panose="020B0604020202020204" charset="0"/>
          </a:endParaRPr>
        </a:p>
      </dgm:t>
    </dgm:pt>
    <dgm:pt modelId="{CC95469F-6105-48E8-B4F2-E7FC362C829B}" type="parTrans" cxnId="{5DAF372D-77D0-46F3-B3FA-19EB85459440}">
      <dgm:prSet/>
      <dgm:spPr/>
      <dgm:t>
        <a:bodyPr/>
        <a:lstStyle/>
        <a:p>
          <a:endParaRPr lang="en-US"/>
        </a:p>
      </dgm:t>
    </dgm:pt>
    <dgm:pt modelId="{9713191A-1AB7-44EE-AB62-0E478C56B245}" type="sibTrans" cxnId="{5DAF372D-77D0-46F3-B3FA-19EB85459440}">
      <dgm:prSet/>
      <dgm:spPr/>
      <dgm:t>
        <a:bodyPr/>
        <a:lstStyle/>
        <a:p>
          <a:endParaRPr lang="en-US"/>
        </a:p>
      </dgm:t>
    </dgm:pt>
    <dgm:pt modelId="{38C3B74A-C468-4EC6-BF33-8F949BD080F0}">
      <dgm:prSet phldrT="[Text]"/>
      <dgm:spPr>
        <a:solidFill>
          <a:srgbClr val="F08010"/>
        </a:solidFill>
      </dgm:spPr>
      <dgm:t>
        <a:bodyPr/>
        <a:lstStyle/>
        <a:p>
          <a:r>
            <a:rPr lang="en-US" dirty="0">
              <a:latin typeface="Merriweather" panose="020B0604020202020204" charset="0"/>
              <a:ea typeface="Arial"/>
              <a:cs typeface="Arial"/>
              <a:sym typeface="Arial"/>
            </a:rPr>
            <a:t>To provide students with a clear understanding of your expectations for the learning activity.</a:t>
          </a:r>
          <a:endParaRPr lang="en-US" dirty="0">
            <a:latin typeface="Merriweather" panose="020B0604020202020204" charset="0"/>
          </a:endParaRPr>
        </a:p>
      </dgm:t>
    </dgm:pt>
    <dgm:pt modelId="{9D58F2B2-6EC6-4024-9808-26207581E28D}" type="parTrans" cxnId="{1467221A-7F11-4526-B156-AA028D512727}">
      <dgm:prSet/>
      <dgm:spPr/>
      <dgm:t>
        <a:bodyPr/>
        <a:lstStyle/>
        <a:p>
          <a:endParaRPr lang="en-US"/>
        </a:p>
      </dgm:t>
    </dgm:pt>
    <dgm:pt modelId="{34BB88E8-2531-41B8-8512-2CB9695326FD}" type="sibTrans" cxnId="{1467221A-7F11-4526-B156-AA028D512727}">
      <dgm:prSet/>
      <dgm:spPr/>
      <dgm:t>
        <a:bodyPr/>
        <a:lstStyle/>
        <a:p>
          <a:endParaRPr lang="en-US"/>
        </a:p>
      </dgm:t>
    </dgm:pt>
    <dgm:pt modelId="{96423C35-72E0-4C76-AFD3-C69BFC0CD370}" type="pres">
      <dgm:prSet presAssocID="{4B553097-BF49-4D22-A827-623FABEA2C1A}" presName="diagram" presStyleCnt="0">
        <dgm:presLayoutVars>
          <dgm:dir/>
          <dgm:resizeHandles val="exact"/>
        </dgm:presLayoutVars>
      </dgm:prSet>
      <dgm:spPr/>
    </dgm:pt>
    <dgm:pt modelId="{0614DD68-0A69-474B-8F77-D6B262DFB812}" type="pres">
      <dgm:prSet presAssocID="{D4EDEF2B-A4FC-4A9D-9971-E2BEB3357FF6}" presName="node" presStyleLbl="node1" presStyleIdx="0" presStyleCnt="4" custScaleX="180033">
        <dgm:presLayoutVars>
          <dgm:bulletEnabled val="1"/>
        </dgm:presLayoutVars>
      </dgm:prSet>
      <dgm:spPr/>
    </dgm:pt>
    <dgm:pt modelId="{1183C5CE-4EBB-4AB0-BD06-4627FAF9A91E}" type="pres">
      <dgm:prSet presAssocID="{01B07B72-6A13-4A73-9BA4-B01B66D9E778}" presName="sibTrans" presStyleCnt="0"/>
      <dgm:spPr/>
    </dgm:pt>
    <dgm:pt modelId="{E8930642-B966-4160-8891-8F7E81BCEEC9}" type="pres">
      <dgm:prSet presAssocID="{2A50EB22-EC58-4DCF-BE21-546DC8C9E13B}" presName="node" presStyleLbl="node1" presStyleIdx="1" presStyleCnt="4" custScaleX="165383">
        <dgm:presLayoutVars>
          <dgm:bulletEnabled val="1"/>
        </dgm:presLayoutVars>
      </dgm:prSet>
      <dgm:spPr/>
    </dgm:pt>
    <dgm:pt modelId="{F516B557-5F81-492D-88DF-122654A18979}" type="pres">
      <dgm:prSet presAssocID="{620ADB36-D7EA-4639-8FA8-B8C7D3BF392B}" presName="sibTrans" presStyleCnt="0"/>
      <dgm:spPr/>
    </dgm:pt>
    <dgm:pt modelId="{5BA1FF78-62B6-4C2D-8099-1C253B977480}" type="pres">
      <dgm:prSet presAssocID="{99560D55-9694-4197-8E3F-AA1E9F4E7DDA}" presName="node" presStyleLbl="node1" presStyleIdx="2" presStyleCnt="4" custScaleX="197098">
        <dgm:presLayoutVars>
          <dgm:bulletEnabled val="1"/>
        </dgm:presLayoutVars>
      </dgm:prSet>
      <dgm:spPr/>
    </dgm:pt>
    <dgm:pt modelId="{9BF27F7B-3BA3-47EC-AF6E-B3EBB1F8F737}" type="pres">
      <dgm:prSet presAssocID="{9713191A-1AB7-44EE-AB62-0E478C56B245}" presName="sibTrans" presStyleCnt="0"/>
      <dgm:spPr/>
    </dgm:pt>
    <dgm:pt modelId="{1E24A5C3-64BE-4010-A2F6-11B97F44C142}" type="pres">
      <dgm:prSet presAssocID="{38C3B74A-C468-4EC6-BF33-8F949BD080F0}" presName="node" presStyleLbl="node1" presStyleIdx="3" presStyleCnt="4" custScaleX="186602">
        <dgm:presLayoutVars>
          <dgm:bulletEnabled val="1"/>
        </dgm:presLayoutVars>
      </dgm:prSet>
      <dgm:spPr/>
    </dgm:pt>
  </dgm:ptLst>
  <dgm:cxnLst>
    <dgm:cxn modelId="{A3D52B0E-31A5-41D0-B5D5-B3FE3EA12E20}" type="presOf" srcId="{99560D55-9694-4197-8E3F-AA1E9F4E7DDA}" destId="{5BA1FF78-62B6-4C2D-8099-1C253B977480}" srcOrd="0" destOrd="0" presId="urn:microsoft.com/office/officeart/2005/8/layout/default"/>
    <dgm:cxn modelId="{BA196A19-BD9A-4FC2-8638-5C0472E26B6D}" srcId="{4B553097-BF49-4D22-A827-623FABEA2C1A}" destId="{2A50EB22-EC58-4DCF-BE21-546DC8C9E13B}" srcOrd="1" destOrd="0" parTransId="{F5EFD682-0E65-420C-BEE2-019254BE85D2}" sibTransId="{620ADB36-D7EA-4639-8FA8-B8C7D3BF392B}"/>
    <dgm:cxn modelId="{1467221A-7F11-4526-B156-AA028D512727}" srcId="{4B553097-BF49-4D22-A827-623FABEA2C1A}" destId="{38C3B74A-C468-4EC6-BF33-8F949BD080F0}" srcOrd="3" destOrd="0" parTransId="{9D58F2B2-6EC6-4024-9808-26207581E28D}" sibTransId="{34BB88E8-2531-41B8-8512-2CB9695326FD}"/>
    <dgm:cxn modelId="{5DAF372D-77D0-46F3-B3FA-19EB85459440}" srcId="{4B553097-BF49-4D22-A827-623FABEA2C1A}" destId="{99560D55-9694-4197-8E3F-AA1E9F4E7DDA}" srcOrd="2" destOrd="0" parTransId="{CC95469F-6105-48E8-B4F2-E7FC362C829B}" sibTransId="{9713191A-1AB7-44EE-AB62-0E478C56B245}"/>
    <dgm:cxn modelId="{CB40046D-D258-4A4A-99FC-6F236E9A8C94}" type="presOf" srcId="{D4EDEF2B-A4FC-4A9D-9971-E2BEB3357FF6}" destId="{0614DD68-0A69-474B-8F77-D6B262DFB812}" srcOrd="0" destOrd="0" presId="urn:microsoft.com/office/officeart/2005/8/layout/default"/>
    <dgm:cxn modelId="{528D0F76-C7D7-4D92-B751-13097A84B85D}" srcId="{4B553097-BF49-4D22-A827-623FABEA2C1A}" destId="{D4EDEF2B-A4FC-4A9D-9971-E2BEB3357FF6}" srcOrd="0" destOrd="0" parTransId="{5801A4E9-F76B-4ACF-8E0C-83EA1AA948FF}" sibTransId="{01B07B72-6A13-4A73-9BA4-B01B66D9E778}"/>
    <dgm:cxn modelId="{1254CAC0-74F5-45CD-BE4E-7D03A30B58C2}" type="presOf" srcId="{38C3B74A-C468-4EC6-BF33-8F949BD080F0}" destId="{1E24A5C3-64BE-4010-A2F6-11B97F44C142}" srcOrd="0" destOrd="0" presId="urn:microsoft.com/office/officeart/2005/8/layout/default"/>
    <dgm:cxn modelId="{B5AAA8DD-D6F3-4B4A-A18E-1EB90475FE9A}" type="presOf" srcId="{2A50EB22-EC58-4DCF-BE21-546DC8C9E13B}" destId="{E8930642-B966-4160-8891-8F7E81BCEEC9}" srcOrd="0" destOrd="0" presId="urn:microsoft.com/office/officeart/2005/8/layout/default"/>
    <dgm:cxn modelId="{CEB3C2F3-E2AD-443C-82DA-94C858247A1C}" type="presOf" srcId="{4B553097-BF49-4D22-A827-623FABEA2C1A}" destId="{96423C35-72E0-4C76-AFD3-C69BFC0CD370}" srcOrd="0" destOrd="0" presId="urn:microsoft.com/office/officeart/2005/8/layout/default"/>
    <dgm:cxn modelId="{EDF91DDF-818F-4D36-9B4C-64827E20F95C}" type="presParOf" srcId="{96423C35-72E0-4C76-AFD3-C69BFC0CD370}" destId="{0614DD68-0A69-474B-8F77-D6B262DFB812}" srcOrd="0" destOrd="0" presId="urn:microsoft.com/office/officeart/2005/8/layout/default"/>
    <dgm:cxn modelId="{7EBF2F0B-E8E9-4738-A30D-80287E4C8B9F}" type="presParOf" srcId="{96423C35-72E0-4C76-AFD3-C69BFC0CD370}" destId="{1183C5CE-4EBB-4AB0-BD06-4627FAF9A91E}" srcOrd="1" destOrd="0" presId="urn:microsoft.com/office/officeart/2005/8/layout/default"/>
    <dgm:cxn modelId="{1E9E5722-A2EA-4370-99CA-E3C91F2F667B}" type="presParOf" srcId="{96423C35-72E0-4C76-AFD3-C69BFC0CD370}" destId="{E8930642-B966-4160-8891-8F7E81BCEEC9}" srcOrd="2" destOrd="0" presId="urn:microsoft.com/office/officeart/2005/8/layout/default"/>
    <dgm:cxn modelId="{C490819F-3797-4754-BB00-135CFF50B0C1}" type="presParOf" srcId="{96423C35-72E0-4C76-AFD3-C69BFC0CD370}" destId="{F516B557-5F81-492D-88DF-122654A18979}" srcOrd="3" destOrd="0" presId="urn:microsoft.com/office/officeart/2005/8/layout/default"/>
    <dgm:cxn modelId="{29AE318B-838C-4C0B-9215-F4F24E050C45}" type="presParOf" srcId="{96423C35-72E0-4C76-AFD3-C69BFC0CD370}" destId="{5BA1FF78-62B6-4C2D-8099-1C253B977480}" srcOrd="4" destOrd="0" presId="urn:microsoft.com/office/officeart/2005/8/layout/default"/>
    <dgm:cxn modelId="{06DC966E-015A-4395-A383-B2B2453F0EFF}" type="presParOf" srcId="{96423C35-72E0-4C76-AFD3-C69BFC0CD370}" destId="{9BF27F7B-3BA3-47EC-AF6E-B3EBB1F8F737}" srcOrd="5" destOrd="0" presId="urn:microsoft.com/office/officeart/2005/8/layout/default"/>
    <dgm:cxn modelId="{449A7F4D-1C80-485C-8874-2E8C8B177B66}" type="presParOf" srcId="{96423C35-72E0-4C76-AFD3-C69BFC0CD370}" destId="{1E24A5C3-64BE-4010-A2F6-11B97F44C1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FACD-AEE8-47D8-A833-4BABF42AA1CE}">
      <dsp:nvSpPr>
        <dsp:cNvPr id="0" name=""/>
        <dsp:cNvSpPr/>
      </dsp:nvSpPr>
      <dsp:spPr>
        <a:xfrm>
          <a:off x="530099" y="349252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9DD24-A942-4DCD-B1D6-387F54CC1FF4}">
      <dsp:nvSpPr>
        <dsp:cNvPr id="0" name=""/>
        <dsp:cNvSpPr/>
      </dsp:nvSpPr>
      <dsp:spPr>
        <a:xfrm>
          <a:off x="829912" y="64906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5F0ED-D60A-4A4B-B8F1-31AF966DD532}">
      <dsp:nvSpPr>
        <dsp:cNvPr id="0" name=""/>
        <dsp:cNvSpPr/>
      </dsp:nvSpPr>
      <dsp:spPr>
        <a:xfrm>
          <a:off x="80381" y="219425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Informal writing can lead to learning improvements</a:t>
          </a:r>
        </a:p>
      </dsp:txBody>
      <dsp:txXfrm>
        <a:off x="80381" y="2194252"/>
        <a:ext cx="2306250" cy="720000"/>
      </dsp:txXfrm>
    </dsp:sp>
    <dsp:sp modelId="{C05C116B-9277-4873-808C-2333D8364A5C}">
      <dsp:nvSpPr>
        <dsp:cNvPr id="0" name=""/>
        <dsp:cNvSpPr/>
      </dsp:nvSpPr>
      <dsp:spPr>
        <a:xfrm>
          <a:off x="3239943" y="349252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B397F0-CAC6-4999-9E3A-F6A53641D865}">
      <dsp:nvSpPr>
        <dsp:cNvPr id="0" name=""/>
        <dsp:cNvSpPr/>
      </dsp:nvSpPr>
      <dsp:spPr>
        <a:xfrm>
          <a:off x="3539756" y="64906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89D99-8F76-4CBC-B39B-7F2ED42D625B}">
      <dsp:nvSpPr>
        <dsp:cNvPr id="0" name=""/>
        <dsp:cNvSpPr/>
      </dsp:nvSpPr>
      <dsp:spPr>
        <a:xfrm>
          <a:off x="2790224" y="219425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Writing is listed as one of the top five skills employers look for in new hires</a:t>
          </a:r>
        </a:p>
      </dsp:txBody>
      <dsp:txXfrm>
        <a:off x="2790224" y="2194252"/>
        <a:ext cx="2306250" cy="720000"/>
      </dsp:txXfrm>
    </dsp:sp>
    <dsp:sp modelId="{0C2A97C6-462A-420E-A53C-B58BE699C991}">
      <dsp:nvSpPr>
        <dsp:cNvPr id="0" name=""/>
        <dsp:cNvSpPr/>
      </dsp:nvSpPr>
      <dsp:spPr>
        <a:xfrm>
          <a:off x="5949787" y="349252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765AAD-1FCC-4CEB-B3D3-39354466855E}">
      <dsp:nvSpPr>
        <dsp:cNvPr id="0" name=""/>
        <dsp:cNvSpPr/>
      </dsp:nvSpPr>
      <dsp:spPr>
        <a:xfrm>
          <a:off x="6249600" y="649064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240E9-1121-4F86-982A-D11FD0A7A74E}">
      <dsp:nvSpPr>
        <dsp:cNvPr id="0" name=""/>
        <dsp:cNvSpPr/>
      </dsp:nvSpPr>
      <dsp:spPr>
        <a:xfrm>
          <a:off x="5500068" y="219425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Writing can improve critical thinking skills</a:t>
          </a:r>
        </a:p>
      </dsp:txBody>
      <dsp:txXfrm>
        <a:off x="5500068" y="2194252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4DD68-0A69-474B-8F77-D6B262DFB812}">
      <dsp:nvSpPr>
        <dsp:cNvPr id="0" name=""/>
        <dsp:cNvSpPr/>
      </dsp:nvSpPr>
      <dsp:spPr>
        <a:xfrm>
          <a:off x="355516" y="131675"/>
          <a:ext cx="3330963" cy="1110117"/>
        </a:xfrm>
        <a:prstGeom prst="rect">
          <a:avLst/>
        </a:prstGeom>
        <a:solidFill>
          <a:srgbClr val="F0801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erriweather" panose="020B0604020202020204" charset="0"/>
              <a:ea typeface="Arial"/>
              <a:cs typeface="Arial"/>
              <a:sym typeface="Arial"/>
            </a:rPr>
            <a:t>The assessment activity is subjective in nature.</a:t>
          </a:r>
          <a:endParaRPr lang="en-US" sz="1700" kern="1200" dirty="0">
            <a:latin typeface="Merriweather" panose="020B0604020202020204" charset="0"/>
          </a:endParaRPr>
        </a:p>
      </dsp:txBody>
      <dsp:txXfrm>
        <a:off x="355516" y="131675"/>
        <a:ext cx="3330963" cy="1110117"/>
      </dsp:txXfrm>
    </dsp:sp>
    <dsp:sp modelId="{E8930642-B966-4160-8891-8F7E81BCEEC9}">
      <dsp:nvSpPr>
        <dsp:cNvPr id="0" name=""/>
        <dsp:cNvSpPr/>
      </dsp:nvSpPr>
      <dsp:spPr>
        <a:xfrm>
          <a:off x="3871499" y="131675"/>
          <a:ext cx="3059909" cy="1110117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erriweather" panose="020B0604020202020204" charset="0"/>
              <a:ea typeface="Arial"/>
              <a:cs typeface="Arial"/>
              <a:sym typeface="Arial"/>
            </a:rPr>
            <a:t>There is a need to improve reliability and validity of assessment data.</a:t>
          </a:r>
          <a:endParaRPr lang="en-US" sz="1700" kern="1200" dirty="0">
            <a:latin typeface="Merriweather" panose="020B0604020202020204" charset="0"/>
          </a:endParaRPr>
        </a:p>
      </dsp:txBody>
      <dsp:txXfrm>
        <a:off x="3871499" y="131675"/>
        <a:ext cx="3059909" cy="1110117"/>
      </dsp:txXfrm>
    </dsp:sp>
    <dsp:sp modelId="{5BA1FF78-62B6-4C2D-8099-1C253B977480}">
      <dsp:nvSpPr>
        <dsp:cNvPr id="0" name=""/>
        <dsp:cNvSpPr/>
      </dsp:nvSpPr>
      <dsp:spPr>
        <a:xfrm>
          <a:off x="1352" y="1426812"/>
          <a:ext cx="3646699" cy="1110117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erriweather" panose="020B0604020202020204" charset="0"/>
              <a:ea typeface="Arial"/>
              <a:cs typeface="Arial"/>
              <a:sym typeface="Arial"/>
            </a:rPr>
            <a:t>To help ensure that resulting data is actionable.</a:t>
          </a:r>
          <a:endParaRPr lang="en-US" sz="1700" kern="1200" dirty="0">
            <a:latin typeface="Merriweather" panose="020B0604020202020204" charset="0"/>
          </a:endParaRPr>
        </a:p>
      </dsp:txBody>
      <dsp:txXfrm>
        <a:off x="1352" y="1426812"/>
        <a:ext cx="3646699" cy="1110117"/>
      </dsp:txXfrm>
    </dsp:sp>
    <dsp:sp modelId="{1E24A5C3-64BE-4010-A2F6-11B97F44C142}">
      <dsp:nvSpPr>
        <dsp:cNvPr id="0" name=""/>
        <dsp:cNvSpPr/>
      </dsp:nvSpPr>
      <dsp:spPr>
        <a:xfrm>
          <a:off x="3833071" y="1426812"/>
          <a:ext cx="3452502" cy="1110117"/>
        </a:xfrm>
        <a:prstGeom prst="rect">
          <a:avLst/>
        </a:prstGeom>
        <a:solidFill>
          <a:srgbClr val="F0801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erriweather" panose="020B0604020202020204" charset="0"/>
              <a:ea typeface="Arial"/>
              <a:cs typeface="Arial"/>
              <a:sym typeface="Arial"/>
            </a:rPr>
            <a:t>To provide students with a clear understanding of your expectations for the learning activity.</a:t>
          </a:r>
          <a:endParaRPr lang="en-US" sz="1700" kern="1200" dirty="0">
            <a:latin typeface="Merriweather" panose="020B0604020202020204" charset="0"/>
          </a:endParaRPr>
        </a:p>
      </dsp:txBody>
      <dsp:txXfrm>
        <a:off x="3833071" y="1426812"/>
        <a:ext cx="3452502" cy="111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</p:spTree>
    <p:extLst>
      <p:ext uri="{BB962C8B-B14F-4D97-AF65-F5344CB8AC3E}">
        <p14:creationId xmlns:p14="http://schemas.microsoft.com/office/powerpoint/2010/main" val="120791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</a:p>
        </p:txBody>
      </p:sp>
    </p:spTree>
    <p:extLst>
      <p:ext uri="{BB962C8B-B14F-4D97-AF65-F5344CB8AC3E}">
        <p14:creationId xmlns:p14="http://schemas.microsoft.com/office/powerpoint/2010/main" val="78948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</a:p>
        </p:txBody>
      </p:sp>
    </p:spTree>
    <p:extLst>
      <p:ext uri="{BB962C8B-B14F-4D97-AF65-F5344CB8AC3E}">
        <p14:creationId xmlns:p14="http://schemas.microsoft.com/office/powerpoint/2010/main" val="10410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38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828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79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2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685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4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95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108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80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3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</a:p>
        </p:txBody>
      </p:sp>
    </p:spTree>
    <p:extLst>
      <p:ext uri="{BB962C8B-B14F-4D97-AF65-F5344CB8AC3E}">
        <p14:creationId xmlns:p14="http://schemas.microsoft.com/office/powerpoint/2010/main" val="1496765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95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Kenyatta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80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Kenyatta</a:t>
            </a:r>
          </a:p>
        </p:txBody>
      </p:sp>
    </p:spTree>
    <p:extLst>
      <p:ext uri="{BB962C8B-B14F-4D97-AF65-F5344CB8AC3E}">
        <p14:creationId xmlns:p14="http://schemas.microsoft.com/office/powerpoint/2010/main" val="284535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</a:p>
        </p:txBody>
      </p:sp>
    </p:spTree>
    <p:extLst>
      <p:ext uri="{BB962C8B-B14F-4D97-AF65-F5344CB8AC3E}">
        <p14:creationId xmlns:p14="http://schemas.microsoft.com/office/powerpoint/2010/main" val="53597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21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Jennifer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15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ncil_clipart.sv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0801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618ED10A-423F-4184-BF92-4168575F8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pic>
        <p:nvPicPr>
          <p:cNvPr id="209" name="Image" descr="Image">
            <a:extLst>
              <a:ext uri="{FF2B5EF4-FFF2-40B4-BE49-F238E27FC236}">
                <a16:creationId xmlns:a16="http://schemas.microsoft.com/office/drawing/2014/main" id="{635F07C1-4879-45D8-99AB-5FFB891DDB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1368" y="6108013"/>
            <a:ext cx="1663416" cy="66501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2155;p40">
            <a:extLst>
              <a:ext uri="{FF2B5EF4-FFF2-40B4-BE49-F238E27FC236}">
                <a16:creationId xmlns:a16="http://schemas.microsoft.com/office/drawing/2014/main" id="{FBC05327-65D5-4C10-AF3F-2BA2BE24AD6B}"/>
              </a:ext>
            </a:extLst>
          </p:cNvPr>
          <p:cNvSpPr/>
          <p:nvPr userDrawn="1"/>
        </p:nvSpPr>
        <p:spPr>
          <a:xfrm>
            <a:off x="8247918" y="1610051"/>
            <a:ext cx="649619" cy="71619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70" name="Google Shape;2155;p40">
            <a:extLst>
              <a:ext uri="{FF2B5EF4-FFF2-40B4-BE49-F238E27FC236}">
                <a16:creationId xmlns:a16="http://schemas.microsoft.com/office/drawing/2014/main" id="{97F09388-0DE9-4CDD-A597-F5445975CD28}"/>
              </a:ext>
            </a:extLst>
          </p:cNvPr>
          <p:cNvSpPr/>
          <p:nvPr userDrawn="1"/>
        </p:nvSpPr>
        <p:spPr>
          <a:xfrm>
            <a:off x="8081006" y="4034567"/>
            <a:ext cx="649619" cy="71619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7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9" name="Google Shape;1029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3" name="Google Shape;1203;p7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7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7"/>
          <p:cNvSpPr txBox="1">
            <a:spLocks noGrp="1"/>
          </p:cNvSpPr>
          <p:nvPr>
            <p:ph type="body" idx="2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6" name="Google Shape;1206;p7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7" name="Google Shape;1207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08010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8" name="Google Shape;2155;p40">
            <a:extLst>
              <a:ext uri="{FF2B5EF4-FFF2-40B4-BE49-F238E27FC236}">
                <a16:creationId xmlns:a16="http://schemas.microsoft.com/office/drawing/2014/main" id="{C4EFCBA6-46A5-42AF-8F15-6BCEBD103666}"/>
              </a:ext>
            </a:extLst>
          </p:cNvPr>
          <p:cNvSpPr/>
          <p:nvPr userDrawn="1"/>
        </p:nvSpPr>
        <p:spPr>
          <a:xfrm>
            <a:off x="8222620" y="1503498"/>
            <a:ext cx="649619" cy="71619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18E7-CF3D-274C-B6FD-DD930881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81C4-1779-7E42-8833-0AA526F9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83B3-8BE4-A24A-9904-9AD98BCA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38D-8EE4-B542-91B0-4501097197CE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D5F7-37DC-FD49-B3F2-AFF3C817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0BB5B-AFF7-304A-B9D1-7056E366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8594-E4A2-4442-8810-4C1ECDE8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8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10" name="Google Shape;1210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4" name="Google Shape;1384;p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9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60" r:id="rId7"/>
    <p:sldLayoutId id="214748366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www.shoutoutuk.org/2014/01/22/4-employment-tips-for-the-graduate-recruitment-market/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b9ECM59_x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book.com/g/fye19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1504223" y="2345649"/>
            <a:ext cx="6135553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#WriteOnFAMU</a:t>
            </a:r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Guide to Implementing Writing Cultures Across FYE Curriculums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Jennifer Collins &amp; Kenyatta Rosier 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5027B3-19F3-40FB-9BF8-9E4231FF5816}"/>
              </a:ext>
            </a:extLst>
          </p:cNvPr>
          <p:cNvGrpSpPr/>
          <p:nvPr/>
        </p:nvGrpSpPr>
        <p:grpSpPr>
          <a:xfrm>
            <a:off x="2269724" y="145385"/>
            <a:ext cx="4604552" cy="464215"/>
            <a:chOff x="133139" y="2009953"/>
            <a:chExt cx="8871714" cy="13330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688D9D-EB4C-47F4-8B63-C5A68A6AEEE5}"/>
                </a:ext>
              </a:extLst>
            </p:cNvPr>
            <p:cNvGrpSpPr/>
            <p:nvPr/>
          </p:nvGrpSpPr>
          <p:grpSpPr>
            <a:xfrm>
              <a:off x="2226410" y="2009954"/>
              <a:ext cx="4262212" cy="1293251"/>
              <a:chOff x="3687350" y="2493599"/>
              <a:chExt cx="1288421" cy="1535338"/>
            </a:xfrm>
            <a:solidFill>
              <a:schemeClr val="accent2">
                <a:lumMod val="75000"/>
              </a:schemeClr>
            </a:solidFill>
            <a:effectLst>
              <a:glow rad="254000">
                <a:schemeClr val="bg1">
                  <a:alpha val="70000"/>
                </a:schemeClr>
              </a:glow>
              <a:outerShdw blurRad="190500" dist="254000" dir="2700000" algn="tl" rotWithShape="0">
                <a:prstClr val="black">
                  <a:alpha val="17000"/>
                </a:prstClr>
              </a:outerShdw>
            </a:effectLst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D1ACD7E8-8332-4F6F-BA65-7C3BE9DE8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73091" y="2618876"/>
                <a:ext cx="1116940" cy="1288421"/>
              </a:xfrm>
              <a:custGeom>
                <a:avLst/>
                <a:gdLst>
                  <a:gd name="T0" fmla="*/ 1351 w 1352"/>
                  <a:gd name="T1" fmla="*/ 0 h 1086"/>
                  <a:gd name="T2" fmla="*/ 0 w 1352"/>
                  <a:gd name="T3" fmla="*/ 0 h 1086"/>
                  <a:gd name="T4" fmla="*/ 0 w 1352"/>
                  <a:gd name="T5" fmla="*/ 1085 h 1086"/>
                  <a:gd name="T6" fmla="*/ 1351 w 1352"/>
                  <a:gd name="T7" fmla="*/ 1085 h 1086"/>
                  <a:gd name="T8" fmla="*/ 1351 w 1352"/>
                  <a:gd name="T9" fmla="*/ 0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2" h="1086">
                    <a:moveTo>
                      <a:pt x="1351" y="0"/>
                    </a:moveTo>
                    <a:lnTo>
                      <a:pt x="0" y="0"/>
                    </a:lnTo>
                    <a:lnTo>
                      <a:pt x="0" y="1085"/>
                    </a:lnTo>
                    <a:lnTo>
                      <a:pt x="1351" y="1085"/>
                    </a:lnTo>
                    <a:lnTo>
                      <a:pt x="1351" y="0"/>
                    </a:ln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7924C9A1-0718-4DFF-B0D8-5B6782D56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26052" y="1954897"/>
                <a:ext cx="211018" cy="1288421"/>
              </a:xfrm>
              <a:custGeom>
                <a:avLst/>
                <a:gdLst>
                  <a:gd name="T0" fmla="*/ 0 w 255"/>
                  <a:gd name="T1" fmla="*/ 1085 h 1086"/>
                  <a:gd name="T2" fmla="*/ 254 w 255"/>
                  <a:gd name="T3" fmla="*/ 1085 h 1086"/>
                  <a:gd name="T4" fmla="*/ 254 w 255"/>
                  <a:gd name="T5" fmla="*/ 0 h 1086"/>
                  <a:gd name="T6" fmla="*/ 0 w 255"/>
                  <a:gd name="T7" fmla="*/ 0 h 1086"/>
                  <a:gd name="T8" fmla="*/ 0 w 255"/>
                  <a:gd name="T9" fmla="*/ 108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086">
                    <a:moveTo>
                      <a:pt x="0" y="1085"/>
                    </a:moveTo>
                    <a:lnTo>
                      <a:pt x="254" y="1085"/>
                    </a:lnTo>
                    <a:lnTo>
                      <a:pt x="254" y="0"/>
                    </a:lnTo>
                    <a:lnTo>
                      <a:pt x="0" y="0"/>
                    </a:lnTo>
                    <a:lnTo>
                      <a:pt x="0" y="1085"/>
                    </a:ln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E94B96DB-71A7-46AD-80AB-87B1A6A3D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26052" y="3279217"/>
                <a:ext cx="211018" cy="1288421"/>
              </a:xfrm>
              <a:custGeom>
                <a:avLst/>
                <a:gdLst>
                  <a:gd name="T0" fmla="*/ 254 w 255"/>
                  <a:gd name="T1" fmla="*/ 0 h 1086"/>
                  <a:gd name="T2" fmla="*/ 0 w 255"/>
                  <a:gd name="T3" fmla="*/ 0 h 1086"/>
                  <a:gd name="T4" fmla="*/ 0 w 255"/>
                  <a:gd name="T5" fmla="*/ 1085 h 1086"/>
                  <a:gd name="T6" fmla="*/ 254 w 255"/>
                  <a:gd name="T7" fmla="*/ 1085 h 1086"/>
                  <a:gd name="T8" fmla="*/ 254 w 255"/>
                  <a:gd name="T9" fmla="*/ 0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086">
                    <a:moveTo>
                      <a:pt x="254" y="0"/>
                    </a:moveTo>
                    <a:lnTo>
                      <a:pt x="0" y="0"/>
                    </a:lnTo>
                    <a:lnTo>
                      <a:pt x="0" y="1085"/>
                    </a:lnTo>
                    <a:lnTo>
                      <a:pt x="254" y="1085"/>
                    </a:lnTo>
                    <a:lnTo>
                      <a:pt x="254" y="0"/>
                    </a:ln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08F8292-4BE1-4328-AD54-C5D9414A28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253896" y="2282567"/>
              <a:ext cx="778403" cy="723510"/>
            </a:xfrm>
            <a:custGeom>
              <a:avLst/>
              <a:gdLst>
                <a:gd name="T0" fmla="*/ 1118 w 1119"/>
                <a:gd name="T1" fmla="*/ 77 h 721"/>
                <a:gd name="T2" fmla="*/ 1118 w 1119"/>
                <a:gd name="T3" fmla="*/ 77 h 721"/>
                <a:gd name="T4" fmla="*/ 575 w 1119"/>
                <a:gd name="T5" fmla="*/ 0 h 721"/>
                <a:gd name="T6" fmla="*/ 0 w 1119"/>
                <a:gd name="T7" fmla="*/ 77 h 721"/>
                <a:gd name="T8" fmla="*/ 575 w 1119"/>
                <a:gd name="T9" fmla="*/ 720 h 721"/>
                <a:gd name="T10" fmla="*/ 1118 w 1119"/>
                <a:gd name="T11" fmla="*/ 7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9" h="721">
                  <a:moveTo>
                    <a:pt x="1118" y="77"/>
                  </a:moveTo>
                  <a:lnTo>
                    <a:pt x="1118" y="77"/>
                  </a:lnTo>
                  <a:cubicBezTo>
                    <a:pt x="952" y="33"/>
                    <a:pt x="775" y="0"/>
                    <a:pt x="575" y="0"/>
                  </a:cubicBezTo>
                  <a:cubicBezTo>
                    <a:pt x="366" y="0"/>
                    <a:pt x="178" y="33"/>
                    <a:pt x="0" y="77"/>
                  </a:cubicBezTo>
                  <a:cubicBezTo>
                    <a:pt x="575" y="720"/>
                    <a:pt x="575" y="720"/>
                    <a:pt x="575" y="720"/>
                  </a:cubicBezTo>
                  <a:lnTo>
                    <a:pt x="1118" y="77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CE4F75D-A56D-4199-95B4-DE4C7C46B1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41349" y="1979392"/>
              <a:ext cx="1293252" cy="1354376"/>
            </a:xfrm>
            <a:custGeom>
              <a:avLst/>
              <a:gdLst>
                <a:gd name="T0" fmla="*/ 1848 w 1860"/>
                <a:gd name="T1" fmla="*/ 931 h 1352"/>
                <a:gd name="T2" fmla="*/ 1848 w 1860"/>
                <a:gd name="T3" fmla="*/ 931 h 1352"/>
                <a:gd name="T4" fmla="*/ 1605 w 1860"/>
                <a:gd name="T5" fmla="*/ 410 h 1352"/>
                <a:gd name="T6" fmla="*/ 1605 w 1860"/>
                <a:gd name="T7" fmla="*/ 288 h 1352"/>
                <a:gd name="T8" fmla="*/ 1605 w 1860"/>
                <a:gd name="T9" fmla="*/ 211 h 1352"/>
                <a:gd name="T10" fmla="*/ 1605 w 1860"/>
                <a:gd name="T11" fmla="*/ 0 h 1352"/>
                <a:gd name="T12" fmla="*/ 1151 w 1860"/>
                <a:gd name="T13" fmla="*/ 632 h 1352"/>
                <a:gd name="T14" fmla="*/ 929 w 1860"/>
                <a:gd name="T15" fmla="*/ 676 h 1352"/>
                <a:gd name="T16" fmla="*/ 929 w 1860"/>
                <a:gd name="T17" fmla="*/ 676 h 1352"/>
                <a:gd name="T18" fmla="*/ 697 w 1860"/>
                <a:gd name="T19" fmla="*/ 632 h 1352"/>
                <a:gd name="T20" fmla="*/ 254 w 1860"/>
                <a:gd name="T21" fmla="*/ 0 h 1352"/>
                <a:gd name="T22" fmla="*/ 254 w 1860"/>
                <a:gd name="T23" fmla="*/ 211 h 1352"/>
                <a:gd name="T24" fmla="*/ 254 w 1860"/>
                <a:gd name="T25" fmla="*/ 288 h 1352"/>
                <a:gd name="T26" fmla="*/ 254 w 1860"/>
                <a:gd name="T27" fmla="*/ 410 h 1352"/>
                <a:gd name="T28" fmla="*/ 11 w 1860"/>
                <a:gd name="T29" fmla="*/ 931 h 1352"/>
                <a:gd name="T30" fmla="*/ 0 w 1860"/>
                <a:gd name="T31" fmla="*/ 931 h 1352"/>
                <a:gd name="T32" fmla="*/ 387 w 1860"/>
                <a:gd name="T33" fmla="*/ 1351 h 1352"/>
                <a:gd name="T34" fmla="*/ 962 w 1860"/>
                <a:gd name="T35" fmla="*/ 1274 h 1352"/>
                <a:gd name="T36" fmla="*/ 1505 w 1860"/>
                <a:gd name="T37" fmla="*/ 1351 h 1352"/>
                <a:gd name="T38" fmla="*/ 1859 w 1860"/>
                <a:gd name="T39" fmla="*/ 931 h 1352"/>
                <a:gd name="T40" fmla="*/ 1848 w 1860"/>
                <a:gd name="T41" fmla="*/ 931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0" h="1352">
                  <a:moveTo>
                    <a:pt x="1848" y="931"/>
                  </a:moveTo>
                  <a:lnTo>
                    <a:pt x="1848" y="931"/>
                  </a:lnTo>
                  <a:cubicBezTo>
                    <a:pt x="1704" y="809"/>
                    <a:pt x="1605" y="620"/>
                    <a:pt x="1605" y="410"/>
                  </a:cubicBezTo>
                  <a:cubicBezTo>
                    <a:pt x="1605" y="288"/>
                    <a:pt x="1605" y="288"/>
                    <a:pt x="1605" y="288"/>
                  </a:cubicBezTo>
                  <a:cubicBezTo>
                    <a:pt x="1605" y="211"/>
                    <a:pt x="1605" y="211"/>
                    <a:pt x="1605" y="211"/>
                  </a:cubicBezTo>
                  <a:cubicBezTo>
                    <a:pt x="1605" y="0"/>
                    <a:pt x="1605" y="0"/>
                    <a:pt x="1605" y="0"/>
                  </a:cubicBezTo>
                  <a:cubicBezTo>
                    <a:pt x="1605" y="288"/>
                    <a:pt x="1416" y="543"/>
                    <a:pt x="1151" y="632"/>
                  </a:cubicBezTo>
                  <a:cubicBezTo>
                    <a:pt x="1084" y="665"/>
                    <a:pt x="1006" y="676"/>
                    <a:pt x="929" y="676"/>
                  </a:cubicBezTo>
                  <a:lnTo>
                    <a:pt x="929" y="676"/>
                  </a:lnTo>
                  <a:cubicBezTo>
                    <a:pt x="852" y="676"/>
                    <a:pt x="775" y="665"/>
                    <a:pt x="697" y="632"/>
                  </a:cubicBezTo>
                  <a:cubicBezTo>
                    <a:pt x="443" y="543"/>
                    <a:pt x="254" y="288"/>
                    <a:pt x="254" y="0"/>
                  </a:cubicBezTo>
                  <a:cubicBezTo>
                    <a:pt x="254" y="211"/>
                    <a:pt x="254" y="211"/>
                    <a:pt x="254" y="211"/>
                  </a:cubicBezTo>
                  <a:cubicBezTo>
                    <a:pt x="254" y="288"/>
                    <a:pt x="254" y="288"/>
                    <a:pt x="254" y="288"/>
                  </a:cubicBezTo>
                  <a:cubicBezTo>
                    <a:pt x="254" y="410"/>
                    <a:pt x="254" y="410"/>
                    <a:pt x="254" y="410"/>
                  </a:cubicBezTo>
                  <a:cubicBezTo>
                    <a:pt x="254" y="620"/>
                    <a:pt x="155" y="809"/>
                    <a:pt x="11" y="931"/>
                  </a:cubicBezTo>
                  <a:cubicBezTo>
                    <a:pt x="0" y="931"/>
                    <a:pt x="0" y="931"/>
                    <a:pt x="0" y="931"/>
                  </a:cubicBezTo>
                  <a:cubicBezTo>
                    <a:pt x="387" y="1351"/>
                    <a:pt x="387" y="1351"/>
                    <a:pt x="387" y="1351"/>
                  </a:cubicBezTo>
                  <a:cubicBezTo>
                    <a:pt x="565" y="1307"/>
                    <a:pt x="753" y="1274"/>
                    <a:pt x="962" y="1274"/>
                  </a:cubicBezTo>
                  <a:cubicBezTo>
                    <a:pt x="1162" y="1274"/>
                    <a:pt x="1339" y="1307"/>
                    <a:pt x="1505" y="1351"/>
                  </a:cubicBezTo>
                  <a:cubicBezTo>
                    <a:pt x="1859" y="931"/>
                    <a:pt x="1859" y="931"/>
                    <a:pt x="1859" y="931"/>
                  </a:cubicBezTo>
                  <a:lnTo>
                    <a:pt x="1848" y="931"/>
                  </a:lnTo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F2BF6AB-A35A-4AFC-9D4A-3561E38A8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15277" y="2247828"/>
              <a:ext cx="940825" cy="820567"/>
            </a:xfrm>
            <a:custGeom>
              <a:avLst/>
              <a:gdLst>
                <a:gd name="T0" fmla="*/ 0 w 1352"/>
                <a:gd name="T1" fmla="*/ 143 h 820"/>
                <a:gd name="T2" fmla="*/ 0 w 1352"/>
                <a:gd name="T3" fmla="*/ 143 h 820"/>
                <a:gd name="T4" fmla="*/ 443 w 1352"/>
                <a:gd name="T5" fmla="*/ 775 h 820"/>
                <a:gd name="T6" fmla="*/ 675 w 1352"/>
                <a:gd name="T7" fmla="*/ 819 h 820"/>
                <a:gd name="T8" fmla="*/ 675 w 1352"/>
                <a:gd name="T9" fmla="*/ 819 h 820"/>
                <a:gd name="T10" fmla="*/ 897 w 1352"/>
                <a:gd name="T11" fmla="*/ 775 h 820"/>
                <a:gd name="T12" fmla="*/ 1351 w 1352"/>
                <a:gd name="T13" fmla="*/ 143 h 820"/>
                <a:gd name="T14" fmla="*/ 1351 w 1352"/>
                <a:gd name="T15" fmla="*/ 0 h 820"/>
                <a:gd name="T16" fmla="*/ 0 w 1352"/>
                <a:gd name="T17" fmla="*/ 0 h 820"/>
                <a:gd name="T18" fmla="*/ 0 w 1352"/>
                <a:gd name="T19" fmla="*/ 14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2" h="820">
                  <a:moveTo>
                    <a:pt x="0" y="143"/>
                  </a:moveTo>
                  <a:lnTo>
                    <a:pt x="0" y="143"/>
                  </a:lnTo>
                  <a:cubicBezTo>
                    <a:pt x="0" y="431"/>
                    <a:pt x="189" y="686"/>
                    <a:pt x="443" y="775"/>
                  </a:cubicBezTo>
                  <a:cubicBezTo>
                    <a:pt x="521" y="808"/>
                    <a:pt x="598" y="819"/>
                    <a:pt x="675" y="819"/>
                  </a:cubicBezTo>
                  <a:lnTo>
                    <a:pt x="675" y="819"/>
                  </a:lnTo>
                  <a:cubicBezTo>
                    <a:pt x="752" y="819"/>
                    <a:pt x="830" y="808"/>
                    <a:pt x="897" y="775"/>
                  </a:cubicBezTo>
                  <a:cubicBezTo>
                    <a:pt x="1162" y="686"/>
                    <a:pt x="1351" y="431"/>
                    <a:pt x="1351" y="143"/>
                  </a:cubicBezTo>
                  <a:cubicBezTo>
                    <a:pt x="1351" y="0"/>
                    <a:pt x="1351" y="0"/>
                    <a:pt x="13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E25E382C-DD48-4B0F-AD4F-66729A250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24755" y="1560605"/>
              <a:ext cx="177745" cy="1076443"/>
            </a:xfrm>
            <a:custGeom>
              <a:avLst/>
              <a:gdLst>
                <a:gd name="T0" fmla="*/ 0 w 255"/>
                <a:gd name="T1" fmla="*/ 0 h 1075"/>
                <a:gd name="T2" fmla="*/ 0 w 255"/>
                <a:gd name="T3" fmla="*/ 0 h 1075"/>
                <a:gd name="T4" fmla="*/ 0 w 255"/>
                <a:gd name="T5" fmla="*/ 143 h 1075"/>
                <a:gd name="T6" fmla="*/ 0 w 255"/>
                <a:gd name="T7" fmla="*/ 354 h 1075"/>
                <a:gd name="T8" fmla="*/ 0 w 255"/>
                <a:gd name="T9" fmla="*/ 431 h 1075"/>
                <a:gd name="T10" fmla="*/ 0 w 255"/>
                <a:gd name="T11" fmla="*/ 553 h 1075"/>
                <a:gd name="T12" fmla="*/ 243 w 255"/>
                <a:gd name="T13" fmla="*/ 1074 h 1075"/>
                <a:gd name="T14" fmla="*/ 254 w 255"/>
                <a:gd name="T15" fmla="*/ 1074 h 1075"/>
                <a:gd name="T16" fmla="*/ 254 w 255"/>
                <a:gd name="T17" fmla="*/ 0 h 1075"/>
                <a:gd name="T18" fmla="*/ 0 w 255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1075">
                  <a:moveTo>
                    <a:pt x="0" y="0"/>
                  </a:moveTo>
                  <a:lnTo>
                    <a:pt x="0" y="0"/>
                  </a:lnTo>
                  <a:cubicBezTo>
                    <a:pt x="0" y="143"/>
                    <a:pt x="0" y="143"/>
                    <a:pt x="0" y="143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763"/>
                    <a:pt x="99" y="952"/>
                    <a:pt x="243" y="1074"/>
                  </a:cubicBezTo>
                  <a:cubicBezTo>
                    <a:pt x="254" y="1074"/>
                    <a:pt x="254" y="1074"/>
                    <a:pt x="254" y="107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A62C9F1-D25D-40D7-8AB8-63D94ACC33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24755" y="2676112"/>
              <a:ext cx="177745" cy="1076443"/>
            </a:xfrm>
            <a:custGeom>
              <a:avLst/>
              <a:gdLst>
                <a:gd name="T0" fmla="*/ 254 w 255"/>
                <a:gd name="T1" fmla="*/ 553 h 1075"/>
                <a:gd name="T2" fmla="*/ 254 w 255"/>
                <a:gd name="T3" fmla="*/ 553 h 1075"/>
                <a:gd name="T4" fmla="*/ 254 w 255"/>
                <a:gd name="T5" fmla="*/ 431 h 1075"/>
                <a:gd name="T6" fmla="*/ 254 w 255"/>
                <a:gd name="T7" fmla="*/ 354 h 1075"/>
                <a:gd name="T8" fmla="*/ 254 w 255"/>
                <a:gd name="T9" fmla="*/ 143 h 1075"/>
                <a:gd name="T10" fmla="*/ 254 w 255"/>
                <a:gd name="T11" fmla="*/ 0 h 1075"/>
                <a:gd name="T12" fmla="*/ 0 w 255"/>
                <a:gd name="T13" fmla="*/ 0 h 1075"/>
                <a:gd name="T14" fmla="*/ 0 w 255"/>
                <a:gd name="T15" fmla="*/ 1074 h 1075"/>
                <a:gd name="T16" fmla="*/ 11 w 255"/>
                <a:gd name="T17" fmla="*/ 1074 h 1075"/>
                <a:gd name="T18" fmla="*/ 254 w 255"/>
                <a:gd name="T19" fmla="*/ 55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1075">
                  <a:moveTo>
                    <a:pt x="254" y="553"/>
                  </a:moveTo>
                  <a:lnTo>
                    <a:pt x="254" y="553"/>
                  </a:lnTo>
                  <a:cubicBezTo>
                    <a:pt x="254" y="431"/>
                    <a:pt x="254" y="431"/>
                    <a:pt x="254" y="431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11" y="1074"/>
                    <a:pt x="11" y="1074"/>
                    <a:pt x="11" y="1074"/>
                  </a:cubicBezTo>
                  <a:cubicBezTo>
                    <a:pt x="155" y="952"/>
                    <a:pt x="254" y="763"/>
                    <a:pt x="254" y="55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8C1CD140-735E-4F9D-B752-BF099C7B03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1045" y="1875110"/>
              <a:ext cx="1330027" cy="1605840"/>
            </a:xfrm>
            <a:custGeom>
              <a:avLst/>
              <a:gdLst>
                <a:gd name="T0" fmla="*/ 963 w 1916"/>
                <a:gd name="T1" fmla="*/ 0 h 1607"/>
                <a:gd name="T2" fmla="*/ 963 w 1916"/>
                <a:gd name="T3" fmla="*/ 0 h 1607"/>
                <a:gd name="T4" fmla="*/ 56 w 1916"/>
                <a:gd name="T5" fmla="*/ 521 h 1607"/>
                <a:gd name="T6" fmla="*/ 56 w 1916"/>
                <a:gd name="T7" fmla="*/ 787 h 1607"/>
                <a:gd name="T8" fmla="*/ 56 w 1916"/>
                <a:gd name="T9" fmla="*/ 1606 h 1607"/>
                <a:gd name="T10" fmla="*/ 1915 w 1916"/>
                <a:gd name="T11" fmla="*/ 1606 h 1607"/>
                <a:gd name="T12" fmla="*/ 1915 w 1916"/>
                <a:gd name="T13" fmla="*/ 787 h 1607"/>
                <a:gd name="T14" fmla="*/ 1915 w 1916"/>
                <a:gd name="T15" fmla="*/ 521 h 1607"/>
                <a:gd name="T16" fmla="*/ 963 w 1916"/>
                <a:gd name="T17" fmla="*/ 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6" h="1607">
                  <a:moveTo>
                    <a:pt x="963" y="0"/>
                  </a:moveTo>
                  <a:lnTo>
                    <a:pt x="963" y="0"/>
                  </a:lnTo>
                  <a:cubicBezTo>
                    <a:pt x="0" y="0"/>
                    <a:pt x="56" y="521"/>
                    <a:pt x="56" y="521"/>
                  </a:cubicBezTo>
                  <a:cubicBezTo>
                    <a:pt x="56" y="787"/>
                    <a:pt x="56" y="787"/>
                    <a:pt x="56" y="787"/>
                  </a:cubicBezTo>
                  <a:cubicBezTo>
                    <a:pt x="56" y="1606"/>
                    <a:pt x="56" y="1606"/>
                    <a:pt x="56" y="1606"/>
                  </a:cubicBezTo>
                  <a:cubicBezTo>
                    <a:pt x="1915" y="1606"/>
                    <a:pt x="1915" y="1606"/>
                    <a:pt x="1915" y="1606"/>
                  </a:cubicBezTo>
                  <a:cubicBezTo>
                    <a:pt x="1915" y="787"/>
                    <a:pt x="1915" y="787"/>
                    <a:pt x="1915" y="787"/>
                  </a:cubicBezTo>
                  <a:cubicBezTo>
                    <a:pt x="1915" y="521"/>
                    <a:pt x="1915" y="521"/>
                    <a:pt x="1915" y="521"/>
                  </a:cubicBezTo>
                  <a:cubicBezTo>
                    <a:pt x="1915" y="521"/>
                    <a:pt x="1915" y="0"/>
                    <a:pt x="963" y="0"/>
                  </a:cubicBezTo>
                </a:path>
              </a:pathLst>
            </a:custGeom>
            <a:gradFill flip="none" rotWithShape="0">
              <a:gsLst>
                <a:gs pos="7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32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dirty="0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60B55445-5BF2-4E2B-BD5B-8FA0CBA066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40151" y="2499965"/>
              <a:ext cx="1293252" cy="313228"/>
            </a:xfrm>
            <a:custGeom>
              <a:avLst/>
              <a:gdLst>
                <a:gd name="T0" fmla="*/ 0 w 1860"/>
                <a:gd name="T1" fmla="*/ 310 h 311"/>
                <a:gd name="T2" fmla="*/ 1859 w 1860"/>
                <a:gd name="T3" fmla="*/ 310 h 311"/>
                <a:gd name="T4" fmla="*/ 1859 w 1860"/>
                <a:gd name="T5" fmla="*/ 0 h 311"/>
                <a:gd name="T6" fmla="*/ 0 w 1860"/>
                <a:gd name="T7" fmla="*/ 0 h 311"/>
                <a:gd name="T8" fmla="*/ 0 w 1860"/>
                <a:gd name="T9" fmla="*/ 31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11">
                  <a:moveTo>
                    <a:pt x="0" y="310"/>
                  </a:moveTo>
                  <a:lnTo>
                    <a:pt x="1859" y="310"/>
                  </a:lnTo>
                  <a:lnTo>
                    <a:pt x="1859" y="0"/>
                  </a:lnTo>
                  <a:lnTo>
                    <a:pt x="0" y="0"/>
                  </a:lnTo>
                  <a:lnTo>
                    <a:pt x="0" y="31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32500" lnSpcReduction="20000"/>
            </a:bodyPr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2676139D-D7D0-40A8-A794-088281579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5441" y="2557318"/>
              <a:ext cx="1293252" cy="198523"/>
            </a:xfrm>
            <a:custGeom>
              <a:avLst/>
              <a:gdLst>
                <a:gd name="T0" fmla="*/ 0 w 1860"/>
                <a:gd name="T1" fmla="*/ 199 h 200"/>
                <a:gd name="T2" fmla="*/ 1859 w 1860"/>
                <a:gd name="T3" fmla="*/ 199 h 200"/>
                <a:gd name="T4" fmla="*/ 1859 w 1860"/>
                <a:gd name="T5" fmla="*/ 0 h 200"/>
                <a:gd name="T6" fmla="*/ 0 w 1860"/>
                <a:gd name="T7" fmla="*/ 0 h 200"/>
                <a:gd name="T8" fmla="*/ 0 w 1860"/>
                <a:gd name="T9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200">
                  <a:moveTo>
                    <a:pt x="0" y="199"/>
                  </a:moveTo>
                  <a:lnTo>
                    <a:pt x="1859" y="199"/>
                  </a:lnTo>
                  <a:lnTo>
                    <a:pt x="1859" y="0"/>
                  </a:lnTo>
                  <a:lnTo>
                    <a:pt x="0" y="0"/>
                  </a:lnTo>
                  <a:lnTo>
                    <a:pt x="0" y="199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3000">
                  <a:schemeClr val="tx2">
                    <a:lumMod val="40000"/>
                    <a:lumOff val="60000"/>
                  </a:schemeClr>
                </a:gs>
                <a:gs pos="73000">
                  <a:schemeClr val="bg1"/>
                </a:gs>
              </a:gsLst>
              <a:lin ang="0" scaled="0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C59307E6-68D3-4EFF-9D4F-222077CA22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6039" y="2561729"/>
              <a:ext cx="1293252" cy="189701"/>
            </a:xfrm>
            <a:custGeom>
              <a:avLst/>
              <a:gdLst>
                <a:gd name="T0" fmla="*/ 0 w 1860"/>
                <a:gd name="T1" fmla="*/ 189 h 190"/>
                <a:gd name="T2" fmla="*/ 1859 w 1860"/>
                <a:gd name="T3" fmla="*/ 189 h 190"/>
                <a:gd name="T4" fmla="*/ 1859 w 1860"/>
                <a:gd name="T5" fmla="*/ 0 h 190"/>
                <a:gd name="T6" fmla="*/ 0 w 1860"/>
                <a:gd name="T7" fmla="*/ 0 h 190"/>
                <a:gd name="T8" fmla="*/ 0 w 1860"/>
                <a:gd name="T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190">
                  <a:moveTo>
                    <a:pt x="0" y="189"/>
                  </a:moveTo>
                  <a:lnTo>
                    <a:pt x="1859" y="189"/>
                  </a:lnTo>
                  <a:lnTo>
                    <a:pt x="1859" y="0"/>
                  </a:lnTo>
                  <a:lnTo>
                    <a:pt x="0" y="0"/>
                  </a:lnTo>
                  <a:lnTo>
                    <a:pt x="0" y="189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3000">
                  <a:schemeClr val="tx2">
                    <a:lumMod val="40000"/>
                    <a:lumOff val="60000"/>
                  </a:schemeClr>
                </a:gs>
                <a:gs pos="73000">
                  <a:schemeClr val="bg1"/>
                </a:gs>
              </a:gsLst>
              <a:lin ang="0" scaled="0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3E44D2-156F-4C7D-A0ED-40A2AF0E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769" y="2309245"/>
              <a:ext cx="4001814" cy="1029689"/>
            </a:xfrm>
            <a:prstGeom prst="rect">
              <a:avLst/>
            </a:prstGeom>
          </p:spPr>
        </p:pic>
      </p:grp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3C83D350-D1C8-4693-AE99-3DC69BB18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80490">
            <a:off x="6874276" y="5447898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A86C-46DC-654B-8C82-CC48DB73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02" y="526660"/>
            <a:ext cx="7762498" cy="994173"/>
          </a:xfrm>
        </p:spPr>
        <p:txBody>
          <a:bodyPr>
            <a:normAutofit/>
          </a:bodyPr>
          <a:lstStyle/>
          <a:p>
            <a:r>
              <a:rPr lang="en-US" sz="4400" b="1" dirty="0"/>
              <a:t>WAC Best Practices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D39047E-87E1-784A-8798-48835677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81" y="377421"/>
            <a:ext cx="2569467" cy="1143412"/>
          </a:xfrm>
          <a:prstGeom prst="rect">
            <a:avLst/>
          </a:prstGeom>
        </p:spPr>
      </p:pic>
      <p:sp>
        <p:nvSpPr>
          <p:cNvPr id="274" name="Writing to Learn…"/>
          <p:cNvSpPr txBox="1">
            <a:spLocks noGrp="1"/>
          </p:cNvSpPr>
          <p:nvPr>
            <p:ph idx="1"/>
          </p:nvPr>
        </p:nvSpPr>
        <p:spPr>
          <a:xfrm>
            <a:off x="898902" y="1630282"/>
            <a:ext cx="7963977" cy="3115771"/>
          </a:xfrm>
          <a:prstGeom prst="rect">
            <a:avLst/>
          </a:prstGeom>
        </p:spPr>
        <p:txBody>
          <a:bodyPr spcFirstLastPara="1" vert="horz" wrap="square" lIns="25717" tIns="25717" rIns="25717" bIns="25717" rtlCol="0" anchor="t" anchorCtr="0">
            <a:noAutofit/>
          </a:bodyPr>
          <a:lstStyle/>
          <a:p>
            <a:pPr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Writing to Learn</a:t>
            </a:r>
          </a:p>
          <a:p>
            <a:pPr lvl="1"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Low-stake/ungraded activities	</a:t>
            </a:r>
          </a:p>
          <a:p>
            <a:pPr marL="342900" lvl="1" indent="0" defTabSz="624026">
              <a:spcBef>
                <a:spcPts val="633"/>
              </a:spcBef>
              <a:buNone/>
              <a:defRPr sz="3822" b="1">
                <a:latin typeface="+mn-lt"/>
                <a:ea typeface="+mn-ea"/>
                <a:cs typeface="+mn-cs"/>
                <a:sym typeface="Calibri"/>
              </a:defRPr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Frequent Reading and Writing</a:t>
            </a:r>
          </a:p>
          <a:p>
            <a:pPr lvl="1"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Assigned readings coupled with writing activities</a:t>
            </a:r>
          </a:p>
          <a:p>
            <a:pPr marL="342900" lvl="1" indent="0" defTabSz="624026">
              <a:spcBef>
                <a:spcPts val="633"/>
              </a:spcBef>
              <a:buNone/>
              <a:defRPr sz="3822" b="1">
                <a:latin typeface="+mn-lt"/>
                <a:ea typeface="+mn-ea"/>
                <a:cs typeface="+mn-cs"/>
                <a:sym typeface="Calibri"/>
              </a:defRPr>
            </a:pPr>
            <a:endParaRPr lang="en-US" sz="2000" dirty="0"/>
          </a:p>
          <a:p>
            <a:pPr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Revision</a:t>
            </a:r>
          </a:p>
          <a:p>
            <a:pPr lvl="1"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Editing for content and proofreading for mechanics</a:t>
            </a:r>
          </a:p>
          <a:p>
            <a:pPr marL="342900" lvl="1" indent="0" defTabSz="624026">
              <a:spcBef>
                <a:spcPts val="633"/>
              </a:spcBef>
              <a:buNone/>
              <a:defRPr sz="3822" b="1">
                <a:latin typeface="+mn-lt"/>
                <a:ea typeface="+mn-ea"/>
                <a:cs typeface="+mn-cs"/>
                <a:sym typeface="Calibri"/>
              </a:defRPr>
            </a:pPr>
            <a:endParaRPr lang="en-US" sz="2000" dirty="0"/>
          </a:p>
          <a:p>
            <a:pPr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Peer Review</a:t>
            </a:r>
          </a:p>
          <a:p>
            <a:pPr lvl="1" defTabSz="624026">
              <a:spcBef>
                <a:spcPts val="633"/>
              </a:spcBef>
              <a:buFont typeface="Wingdings" pitchFamily="2" charset="2"/>
              <a:buChar char="ü"/>
              <a:defRPr sz="3822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dirty="0"/>
              <a:t>Constant revisits to writing at various stages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22034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925" y="1728520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Enhanced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At Glance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137836"/>
            <a:ext cx="5766950" cy="821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 1092 Intro to Professional Leadership Development, II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16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29"/>
          <p:cNvSpPr txBox="1">
            <a:spLocks noGrp="1"/>
          </p:cNvSpPr>
          <p:nvPr>
            <p:ph type="ctrTitle" idx="4294967295"/>
          </p:nvPr>
        </p:nvSpPr>
        <p:spPr>
          <a:xfrm>
            <a:off x="685800" y="864000"/>
            <a:ext cx="77724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FFFF"/>
                </a:solidFill>
              </a:rPr>
              <a:t>168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31" name="Google Shape;2031;p29"/>
          <p:cNvSpPr txBox="1">
            <a:spLocks noGrp="1"/>
          </p:cNvSpPr>
          <p:nvPr>
            <p:ph type="subTitle" idx="4294967295"/>
          </p:nvPr>
        </p:nvSpPr>
        <p:spPr>
          <a:xfrm>
            <a:off x="685800" y="1729345"/>
            <a:ext cx="7772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#of Students across 4 sections</a:t>
            </a:r>
            <a:endParaRPr sz="2000" dirty="0"/>
          </a:p>
        </p:txBody>
      </p:sp>
      <p:sp>
        <p:nvSpPr>
          <p:cNvPr id="2032" name="Google Shape;2032;p29"/>
          <p:cNvSpPr txBox="1">
            <a:spLocks noGrp="1"/>
          </p:cNvSpPr>
          <p:nvPr>
            <p:ph type="ctrTitle" idx="4294967295"/>
          </p:nvPr>
        </p:nvSpPr>
        <p:spPr>
          <a:xfrm>
            <a:off x="685800" y="4224821"/>
            <a:ext cx="77724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FFFF"/>
                </a:solidFill>
              </a:rPr>
              <a:t>1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2033" name="Google Shape;2033;p29"/>
          <p:cNvSpPr txBox="1">
            <a:spLocks noGrp="1"/>
          </p:cNvSpPr>
          <p:nvPr>
            <p:ph type="subTitle" idx="4294967295"/>
          </p:nvPr>
        </p:nvSpPr>
        <p:spPr>
          <a:xfrm>
            <a:off x="685800" y="5109371"/>
            <a:ext cx="7772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/>
              <a:t>#of Instructors; Credit hours</a:t>
            </a:r>
            <a:endParaRPr sz="2000" dirty="0"/>
          </a:p>
        </p:txBody>
      </p:sp>
      <p:sp>
        <p:nvSpPr>
          <p:cNvPr id="2034" name="Google Shape;2034;p29"/>
          <p:cNvSpPr txBox="1">
            <a:spLocks noGrp="1"/>
          </p:cNvSpPr>
          <p:nvPr>
            <p:ph type="ctrTitle" idx="4294967295"/>
          </p:nvPr>
        </p:nvSpPr>
        <p:spPr>
          <a:xfrm>
            <a:off x="685800" y="2616600"/>
            <a:ext cx="77724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FFFF"/>
                </a:solidFill>
              </a:rPr>
              <a:t>100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2035" name="Google Shape;2035;p29"/>
          <p:cNvSpPr txBox="1">
            <a:spLocks noGrp="1"/>
          </p:cNvSpPr>
          <p:nvPr>
            <p:ph type="subTitle" idx="4294967295"/>
          </p:nvPr>
        </p:nvSpPr>
        <p:spPr>
          <a:xfrm>
            <a:off x="685800" y="3481945"/>
            <a:ext cx="77724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# of contact hrs per week</a:t>
            </a:r>
            <a:endParaRPr sz="2000" dirty="0"/>
          </a:p>
        </p:txBody>
      </p:sp>
      <p:sp>
        <p:nvSpPr>
          <p:cNvPr id="2036" name="Google Shape;2036;p2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30"/>
          <p:cNvSpPr txBox="1">
            <a:spLocks noGrp="1"/>
          </p:cNvSpPr>
          <p:nvPr>
            <p:ph type="title"/>
          </p:nvPr>
        </p:nvSpPr>
        <p:spPr>
          <a:xfrm>
            <a:off x="1301043" y="521841"/>
            <a:ext cx="6880500" cy="964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learning community focus</a:t>
            </a:r>
            <a:endParaRPr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7EFE51-7671-4229-83F1-E90BEC8DB915}"/>
              </a:ext>
            </a:extLst>
          </p:cNvPr>
          <p:cNvGrpSpPr/>
          <p:nvPr/>
        </p:nvGrpSpPr>
        <p:grpSpPr>
          <a:xfrm>
            <a:off x="1130561" y="2200985"/>
            <a:ext cx="6880499" cy="1657397"/>
            <a:chOff x="1118642" y="2586450"/>
            <a:chExt cx="6906716" cy="1685100"/>
          </a:xfrm>
        </p:grpSpPr>
        <p:sp>
          <p:nvSpPr>
            <p:cNvPr id="2042" name="Google Shape;2042;p30"/>
            <p:cNvSpPr/>
            <p:nvPr/>
          </p:nvSpPr>
          <p:spPr>
            <a:xfrm>
              <a:off x="1118642" y="2586450"/>
              <a:ext cx="1685100" cy="1685100"/>
            </a:xfrm>
            <a:prstGeom prst="ellipse">
              <a:avLst/>
            </a:prstGeom>
            <a:solidFill>
              <a:srgbClr val="F55D4B"/>
            </a:solidFill>
            <a:ln w="9525" cap="flat" cmpd="sng">
              <a:solidFill>
                <a:srgbClr val="2C3E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/>
                  <a:ea typeface="Merriweather"/>
                  <a:cs typeface="Merriweather"/>
                  <a:sym typeface="Merriweather"/>
                </a:rPr>
                <a:t>REVIEW</a:t>
              </a:r>
              <a:endParaRPr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6340258" y="2586450"/>
              <a:ext cx="1685100" cy="1685100"/>
            </a:xfrm>
            <a:prstGeom prst="ellipse">
              <a:avLst/>
            </a:prstGeom>
            <a:solidFill>
              <a:srgbClr val="F55D4B"/>
            </a:solidFill>
            <a:ln w="9525" cap="flat" cmpd="sng">
              <a:solidFill>
                <a:srgbClr val="2C3E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/>
                  <a:ea typeface="Merriweather"/>
                  <a:cs typeface="Merriweather"/>
                  <a:sym typeface="Merriweather"/>
                </a:rPr>
                <a:t>RE-SUMBIT</a:t>
              </a:r>
              <a:endParaRPr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3729449" y="2586450"/>
              <a:ext cx="1735157" cy="1685100"/>
            </a:xfrm>
            <a:prstGeom prst="ellipse">
              <a:avLst/>
            </a:prstGeom>
            <a:solidFill>
              <a:srgbClr val="F55D4B"/>
            </a:solidFill>
            <a:ln w="9525" cap="flat" cmpd="sng">
              <a:solidFill>
                <a:srgbClr val="2C3E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/>
                  <a:ea typeface="Merriweather"/>
                  <a:cs typeface="Merriweather"/>
                  <a:sym typeface="Merriweather"/>
                </a:rPr>
                <a:t>REVISE &amp; RETURN</a:t>
              </a:r>
              <a:endParaRPr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45" name="Google Shape;2045;p30"/>
            <p:cNvCxnSpPr>
              <a:cxnSpLocks/>
              <a:endCxn id="2044" idx="2"/>
            </p:cNvCxnSpPr>
            <p:nvPr/>
          </p:nvCxnSpPr>
          <p:spPr>
            <a:xfrm>
              <a:off x="2803650" y="3429000"/>
              <a:ext cx="925799" cy="0"/>
            </a:xfrm>
            <a:prstGeom prst="straightConnector1">
              <a:avLst/>
            </a:prstGeom>
            <a:noFill/>
            <a:ln w="9525" cap="flat" cmpd="sng">
              <a:solidFill>
                <a:srgbClr val="2C3E50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2046" name="Google Shape;2046;p30"/>
            <p:cNvCxnSpPr>
              <a:endCxn id="2043" idx="2"/>
            </p:cNvCxnSpPr>
            <p:nvPr/>
          </p:nvCxnSpPr>
          <p:spPr>
            <a:xfrm>
              <a:off x="5414458" y="3429000"/>
              <a:ext cx="925800" cy="0"/>
            </a:xfrm>
            <a:prstGeom prst="straightConnector1">
              <a:avLst/>
            </a:prstGeom>
            <a:noFill/>
            <a:ln w="9525" cap="flat" cmpd="sng">
              <a:solidFill>
                <a:srgbClr val="2C3E50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sp>
        <p:nvSpPr>
          <p:cNvPr id="2047" name="Google Shape;2047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09E8E-3999-4BC5-A7CD-7432627147A2}"/>
              </a:ext>
            </a:extLst>
          </p:cNvPr>
          <p:cNvSpPr/>
          <p:nvPr/>
        </p:nvSpPr>
        <p:spPr>
          <a:xfrm>
            <a:off x="1130561" y="4001432"/>
            <a:ext cx="7618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Partner with Campus Resources for Co-Curricular activities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Add a “Fix-it” list to syllabus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Host an in-class feedback session for at least 2 different writing assignments; students give and receive feedback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Require students to submit a second draft of assignments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Writing assignments are worth 20% of the course grade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C9A3D-4306-4383-9B13-3FACC106F147}"/>
              </a:ext>
            </a:extLst>
          </p:cNvPr>
          <p:cNvSpPr txBox="1"/>
          <p:nvPr/>
        </p:nvSpPr>
        <p:spPr>
          <a:xfrm>
            <a:off x="691775" y="1449999"/>
            <a:ext cx="775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" panose="020B0604020202020204" charset="0"/>
              </a:rPr>
              <a:t>Incorporate Writing to Learn Activities; minimum of 2 assignments; Low stakes/ungraded; Formal &amp; Informal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3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1131750" y="1082429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writing Challenges </a:t>
            </a:r>
            <a:endParaRPr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0" name="Google Shape;1880;p21"/>
          <p:cNvSpPr txBox="1">
            <a:spLocks noGrp="1"/>
          </p:cNvSpPr>
          <p:nvPr>
            <p:ph type="body" idx="1"/>
          </p:nvPr>
        </p:nvSpPr>
        <p:spPr>
          <a:xfrm>
            <a:off x="977301" y="2055044"/>
            <a:ext cx="2296500" cy="2747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Challenge #1</a:t>
            </a:r>
            <a:endParaRPr b="1" dirty="0"/>
          </a:p>
          <a:p>
            <a:pPr marL="0" lvl="0" indent="0" algn="ctr">
              <a:buNone/>
            </a:pPr>
            <a:r>
              <a:rPr lang="en-US" sz="2000" dirty="0"/>
              <a:t>Requiring students to do too many assignments</a:t>
            </a:r>
            <a:endParaRPr sz="2000" dirty="0"/>
          </a:p>
        </p:txBody>
      </p:sp>
      <p:sp>
        <p:nvSpPr>
          <p:cNvPr id="1881" name="Google Shape;1881;p21"/>
          <p:cNvSpPr txBox="1">
            <a:spLocks noGrp="1"/>
          </p:cNvSpPr>
          <p:nvPr>
            <p:ph type="body" idx="2"/>
          </p:nvPr>
        </p:nvSpPr>
        <p:spPr>
          <a:xfrm>
            <a:off x="3338096" y="2055044"/>
            <a:ext cx="2296500" cy="2908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b="1" dirty="0"/>
              <a:t>Challenge #2</a:t>
            </a:r>
          </a:p>
          <a:p>
            <a:pPr marL="0" lvl="0" indent="0" algn="ctr">
              <a:buNone/>
            </a:pPr>
            <a:r>
              <a:rPr lang="en-US" sz="2000" dirty="0"/>
              <a:t>Assigning too few writing assignments that are usually required for assessment purposes</a:t>
            </a:r>
          </a:p>
        </p:txBody>
      </p:sp>
      <p:sp>
        <p:nvSpPr>
          <p:cNvPr id="1882" name="Google Shape;1882;p21"/>
          <p:cNvSpPr txBox="1">
            <a:spLocks noGrp="1"/>
          </p:cNvSpPr>
          <p:nvPr>
            <p:ph type="body" idx="3"/>
          </p:nvPr>
        </p:nvSpPr>
        <p:spPr>
          <a:xfrm>
            <a:off x="5715750" y="2055044"/>
            <a:ext cx="2296500" cy="3136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b="1" dirty="0"/>
              <a:t>Challenge #3</a:t>
            </a:r>
          </a:p>
          <a:p>
            <a:pPr marL="0" lvl="0" indent="0" algn="ctr">
              <a:buNone/>
            </a:pPr>
            <a:r>
              <a:rPr lang="en-US" sz="2000" dirty="0"/>
              <a:t>Not allotting enough time for grading and feedback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7" name="Google Shape;1879;p21">
            <a:extLst>
              <a:ext uri="{FF2B5EF4-FFF2-40B4-BE49-F238E27FC236}">
                <a16:creationId xmlns:a16="http://schemas.microsoft.com/office/drawing/2014/main" id="{1F8795FF-1D1D-4FC4-A13D-CDA56F13F6FD}"/>
              </a:ext>
            </a:extLst>
          </p:cNvPr>
          <p:cNvSpPr txBox="1">
            <a:spLocks/>
          </p:cNvSpPr>
          <p:nvPr/>
        </p:nvSpPr>
        <p:spPr>
          <a:xfrm>
            <a:off x="1390028" y="4956934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000" dirty="0"/>
              <a:t>Moving on to Course Revisions…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38"/>
          <p:cNvSpPr txBox="1">
            <a:spLocks noGrp="1"/>
          </p:cNvSpPr>
          <p:nvPr>
            <p:ph type="title"/>
          </p:nvPr>
        </p:nvSpPr>
        <p:spPr>
          <a:xfrm>
            <a:off x="883508" y="669201"/>
            <a:ext cx="7376983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1</a:t>
            </a:r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| 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Align With Course Goals</a:t>
            </a:r>
            <a:endParaRPr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19" name="Google Shape;2119;p3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C67B20-767A-4266-A308-3975844F5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407098"/>
              </p:ext>
            </p:extLst>
          </p:nvPr>
        </p:nvGraphicFramePr>
        <p:xfrm>
          <a:off x="549274" y="1283570"/>
          <a:ext cx="8045450" cy="364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3164954848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95780822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534796126"/>
                    </a:ext>
                  </a:extLst>
                </a:gridCol>
              </a:tblGrid>
              <a:tr h="89817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Course Goals </a:t>
                      </a:r>
                    </a:p>
                    <a:p>
                      <a:pPr algn="ctr"/>
                      <a:r>
                        <a:rPr lang="en-US" sz="1200" i="1" dirty="0"/>
                        <a:t>What do you want students to achieve? How do you want them to leave your class?</a:t>
                      </a:r>
                    </a:p>
                  </a:txBody>
                  <a:tcPr marL="68580" marR="68580" marT="34290" marB="34290">
                    <a:solidFill>
                      <a:srgbClr val="F080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Learning Objectives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What will you ask students to achieve this goal? What would practice look like in the classroom?</a:t>
                      </a:r>
                    </a:p>
                  </a:txBody>
                  <a:tcPr marL="68580" marR="68580" marT="34290" marB="34290">
                    <a:solidFill>
                      <a:srgbClr val="F08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Measurable Learning Outcomes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What could others pinpoint to show students had achieved these goals? 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08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31572"/>
                  </a:ext>
                </a:extLst>
              </a:tr>
              <a:tr h="734873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</a:rPr>
                        <a:t>I want students to be able to construct and proofread business documents.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Draft memos and use a handout of proofreading symbols to find and correct errors.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Upperclassmen will serve as team leaders and company leaders creating documents.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53504"/>
                  </a:ext>
                </a:extLst>
              </a:tr>
              <a:tr h="734873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</a:rPr>
                        <a:t>I want students to avoid common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writing</a:t>
                      </a:r>
                      <a:r>
                        <a:rPr lang="en-US" sz="1500" kern="1200" dirty="0">
                          <a:effectLst/>
                        </a:rPr>
                        <a:t> pitfalls.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Complete and attach rubrics to assignments showing they adhere to the fatal error policy.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Students will apply rules of writing and hold themselves accountable in submissions.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114046"/>
                  </a:ext>
                </a:extLst>
              </a:tr>
              <a:tr h="882446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</a:rPr>
                        <a:t>I want students to ask well-researched, issue oriented, thought-provoking questions.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Students will learn to use the question formulation process to draft questions.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During seminars, forums, and information sessions, students ask great questions. </a:t>
                      </a:r>
                      <a:endParaRPr lang="en-US" sz="1500" baseline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666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F1F490-D54E-49DD-BB49-6F7A1ACA9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08890"/>
              </p:ext>
            </p:extLst>
          </p:nvPr>
        </p:nvGraphicFramePr>
        <p:xfrm>
          <a:off x="549274" y="4925930"/>
          <a:ext cx="8045450" cy="1367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252228691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80217801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589904169"/>
                    </a:ext>
                  </a:extLst>
                </a:gridCol>
              </a:tblGrid>
              <a:tr h="505386"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</a:rPr>
                        <a:t>I want students to read and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write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</a:rPr>
                        <a:t> more.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#Best Sentence Ever; Summarize articles in 25 words or less.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Students site articles read in classroom discussions.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13061"/>
                  </a:ext>
                </a:extLst>
              </a:tr>
              <a:tr h="613044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</a:rPr>
                        <a:t>I want students to improve their grammar mechanics. 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Students will edit sentence fragments.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Upperclassmen will serve as editors in clubs and orgs. </a:t>
                      </a:r>
                      <a:endParaRPr lang="en-US" sz="1500" baseline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816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783051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to Learn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Informal; Low Stakes; Thinking on Paper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Assignments &amp; Activities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4B087A5-97C3-5E4C-B6A9-AC249862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9360" y="231779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185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3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7" name="Google Shape;2117;p38">
            <a:extLst>
              <a:ext uri="{FF2B5EF4-FFF2-40B4-BE49-F238E27FC236}">
                <a16:creationId xmlns:a16="http://schemas.microsoft.com/office/drawing/2014/main" id="{78B14C36-7F00-4764-96D5-35935A5F8979}"/>
              </a:ext>
            </a:extLst>
          </p:cNvPr>
          <p:cNvSpPr txBox="1">
            <a:spLocks/>
          </p:cNvSpPr>
          <p:nvPr/>
        </p:nvSpPr>
        <p:spPr>
          <a:xfrm>
            <a:off x="979425" y="1063837"/>
            <a:ext cx="7376983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2</a:t>
            </a:r>
            <a:r>
              <a:rPr lang="en-US" sz="54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| </a:t>
            </a:r>
            <a:r>
              <a:rPr lang="en-US" sz="4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In &amp; OUT of Class Writing</a:t>
            </a:r>
          </a:p>
        </p:txBody>
      </p:sp>
      <p:sp>
        <p:nvSpPr>
          <p:cNvPr id="10" name="Google Shape;1880;p21">
            <a:extLst>
              <a:ext uri="{FF2B5EF4-FFF2-40B4-BE49-F238E27FC236}">
                <a16:creationId xmlns:a16="http://schemas.microsoft.com/office/drawing/2014/main" id="{A4B088D5-4B75-4E18-9D59-FDA7A5986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9666" y="1986062"/>
            <a:ext cx="2296500" cy="3893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Out of Class</a:t>
            </a:r>
            <a:endParaRPr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Reading &amp; 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Shaped Exercises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Guided Reflections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Journaling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Blogs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Discussion Forums</a:t>
            </a:r>
          </a:p>
          <a:p>
            <a:pPr marL="63500" indent="0">
              <a:buNone/>
            </a:pPr>
            <a:endParaRPr lang="en-US" sz="1700" dirty="0">
              <a:solidFill>
                <a:schemeClr val="tx1"/>
              </a:solidFill>
              <a:latin typeface="Merriweather" panose="020B0604020202020204" charset="0"/>
              <a:cs typeface="Andalus" panose="02020603050405020304" pitchFamily="18" charset="-78"/>
            </a:endParaRPr>
          </a:p>
        </p:txBody>
      </p:sp>
      <p:sp>
        <p:nvSpPr>
          <p:cNvPr id="8" name="Google Shape;1880;p21">
            <a:extLst>
              <a:ext uri="{FF2B5EF4-FFF2-40B4-BE49-F238E27FC236}">
                <a16:creationId xmlns:a16="http://schemas.microsoft.com/office/drawing/2014/main" id="{0C3059E7-0633-48AF-849C-06CDB605EB29}"/>
              </a:ext>
            </a:extLst>
          </p:cNvPr>
          <p:cNvSpPr txBox="1">
            <a:spLocks/>
          </p:cNvSpPr>
          <p:nvPr/>
        </p:nvSpPr>
        <p:spPr>
          <a:xfrm>
            <a:off x="1041596" y="1986062"/>
            <a:ext cx="2296500" cy="38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buFont typeface="Merriweather"/>
              <a:buNone/>
            </a:pPr>
            <a:r>
              <a:rPr lang="en-US" sz="2000" b="1" dirty="0"/>
              <a:t>In-Class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25 Words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Poll everywhere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Think-Pair-Share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1Minute Essays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Peer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Use “Fix-it” lists</a:t>
            </a:r>
          </a:p>
        </p:txBody>
      </p:sp>
      <p:sp>
        <p:nvSpPr>
          <p:cNvPr id="9" name="Google Shape;1880;p21">
            <a:extLst>
              <a:ext uri="{FF2B5EF4-FFF2-40B4-BE49-F238E27FC236}">
                <a16:creationId xmlns:a16="http://schemas.microsoft.com/office/drawing/2014/main" id="{99A34D1A-2334-4C73-A807-BBE9A5B2E4DC}"/>
              </a:ext>
            </a:extLst>
          </p:cNvPr>
          <p:cNvSpPr txBox="1">
            <a:spLocks/>
          </p:cNvSpPr>
          <p:nvPr/>
        </p:nvSpPr>
        <p:spPr>
          <a:xfrm>
            <a:off x="5997736" y="1986062"/>
            <a:ext cx="2296500" cy="38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buFont typeface="Merriweather"/>
              <a:buNone/>
            </a:pPr>
            <a:r>
              <a:rPr lang="en-US" sz="2000" b="1" dirty="0"/>
              <a:t>Guidelines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Low Stakes</a:t>
            </a:r>
          </a:p>
          <a:p>
            <a:pPr marL="63500" indent="0" algn="ctr">
              <a:buNone/>
            </a:pPr>
            <a:endParaRPr lang="en-US" sz="1700" dirty="0">
              <a:latin typeface="Merriweather" panose="020B0604020202020204" charset="0"/>
            </a:endParaRPr>
          </a:p>
          <a:p>
            <a:pPr marL="63500" indent="0" algn="ctr">
              <a:buNone/>
            </a:pPr>
            <a:r>
              <a:rPr lang="en-US" sz="1700" dirty="0">
                <a:latin typeface="Merriweather" panose="020B0604020202020204" charset="0"/>
              </a:rPr>
              <a:t>Great:</a:t>
            </a:r>
            <a:r>
              <a:rPr lang="en-US" sz="1700" dirty="0">
                <a:latin typeface="Merriweather" panose="020B0604020202020204" charset="0"/>
                <a:ea typeface="Zapf Dingbats"/>
                <a:cs typeface="Zapf Dingbats"/>
                <a:sym typeface="Zapf Dingbats"/>
              </a:rPr>
              <a:t>  ✓</a:t>
            </a:r>
            <a:r>
              <a:rPr lang="en-US" sz="1700" dirty="0">
                <a:latin typeface="Merriweather" panose="020B0604020202020204" charset="0"/>
              </a:rPr>
              <a:t>+ </a:t>
            </a:r>
          </a:p>
          <a:p>
            <a:pPr marL="63500" indent="0" algn="ctr">
              <a:buNone/>
            </a:pPr>
            <a:r>
              <a:rPr lang="en-US" sz="1700" dirty="0">
                <a:latin typeface="Merriweather" panose="020B0604020202020204" charset="0"/>
              </a:rPr>
              <a:t>Good: </a:t>
            </a:r>
            <a:r>
              <a:rPr lang="en-US" sz="1700" dirty="0">
                <a:latin typeface="Merriweather" panose="020B0604020202020204" charset="0"/>
                <a:ea typeface="Zapf Dingbats"/>
                <a:cs typeface="Zapf Dingbats"/>
                <a:sym typeface="Zapf Dingbats"/>
              </a:rPr>
              <a:t>✓ </a:t>
            </a:r>
          </a:p>
          <a:p>
            <a:pPr marL="63500" indent="0" algn="ctr">
              <a:buNone/>
            </a:pPr>
            <a:r>
              <a:rPr lang="en-US" sz="1700" dirty="0">
                <a:latin typeface="Merriweather" panose="020B0604020202020204" charset="0"/>
              </a:rPr>
              <a:t>Poor:   </a:t>
            </a:r>
            <a:r>
              <a:rPr lang="en-US" sz="1700" dirty="0">
                <a:latin typeface="Merriweather" panose="020B0604020202020204" charset="0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700" dirty="0">
                <a:latin typeface="Merriweather" panose="020B0604020202020204" charset="0"/>
                <a:ea typeface="ＭＳ ゴシック"/>
                <a:cs typeface="ＭＳ ゴシック"/>
                <a:sym typeface="Zapf Dingbats"/>
              </a:rPr>
              <a:t>−</a:t>
            </a:r>
          </a:p>
          <a:p>
            <a:pPr marL="63500" indent="0">
              <a:buNone/>
            </a:pPr>
            <a:endParaRPr lang="en-US" sz="1700" dirty="0">
              <a:solidFill>
                <a:schemeClr val="tx1"/>
              </a:solidFill>
              <a:latin typeface="Merriweather" panose="020B0604020202020204" charset="0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Peer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Fix-it Lists</a:t>
            </a:r>
          </a:p>
          <a:p>
            <a:pPr marL="63500" indent="0">
              <a:buFont typeface="Merriweather"/>
              <a:buNone/>
            </a:pPr>
            <a:endParaRPr lang="en-US" sz="1700" dirty="0">
              <a:solidFill>
                <a:schemeClr val="tx1"/>
              </a:solidFill>
              <a:latin typeface="Merriweather" panose="020B060402020202020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70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3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7" name="Google Shape;2117;p38">
            <a:extLst>
              <a:ext uri="{FF2B5EF4-FFF2-40B4-BE49-F238E27FC236}">
                <a16:creationId xmlns:a16="http://schemas.microsoft.com/office/drawing/2014/main" id="{78B14C36-7F00-4764-96D5-35935A5F8979}"/>
              </a:ext>
            </a:extLst>
          </p:cNvPr>
          <p:cNvSpPr txBox="1">
            <a:spLocks/>
          </p:cNvSpPr>
          <p:nvPr/>
        </p:nvSpPr>
        <p:spPr>
          <a:xfrm>
            <a:off x="979425" y="1063837"/>
            <a:ext cx="7376983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3</a:t>
            </a:r>
            <a:r>
              <a:rPr lang="en-US" sz="54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| </a:t>
            </a:r>
            <a:r>
              <a:rPr lang="en-US" sz="4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Co-Curricular Activities</a:t>
            </a:r>
          </a:p>
        </p:txBody>
      </p:sp>
      <p:sp>
        <p:nvSpPr>
          <p:cNvPr id="10" name="Google Shape;1880;p21">
            <a:extLst>
              <a:ext uri="{FF2B5EF4-FFF2-40B4-BE49-F238E27FC236}">
                <a16:creationId xmlns:a16="http://schemas.microsoft.com/office/drawing/2014/main" id="{A4B088D5-4B75-4E18-9D59-FDA7A5986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9666" y="1986062"/>
            <a:ext cx="2296500" cy="3893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Libraries</a:t>
            </a:r>
            <a:endParaRPr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Info Literacy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Library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Research Subject Guides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Citation Guides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Manuals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Inter-Library Loans &amp; Off-Campus Access</a:t>
            </a:r>
          </a:p>
          <a:p>
            <a:pPr marL="63500" indent="0">
              <a:buNone/>
            </a:pPr>
            <a:endParaRPr lang="en-US" sz="1700" dirty="0">
              <a:solidFill>
                <a:schemeClr val="tx1"/>
              </a:solidFill>
              <a:latin typeface="Merriweather" panose="020B0604020202020204" charset="0"/>
              <a:cs typeface="Andalus" panose="02020603050405020304" pitchFamily="18" charset="-78"/>
            </a:endParaRPr>
          </a:p>
        </p:txBody>
      </p:sp>
      <p:sp>
        <p:nvSpPr>
          <p:cNvPr id="8" name="Google Shape;1880;p21">
            <a:extLst>
              <a:ext uri="{FF2B5EF4-FFF2-40B4-BE49-F238E27FC236}">
                <a16:creationId xmlns:a16="http://schemas.microsoft.com/office/drawing/2014/main" id="{0C3059E7-0633-48AF-849C-06CDB605EB29}"/>
              </a:ext>
            </a:extLst>
          </p:cNvPr>
          <p:cNvSpPr txBox="1">
            <a:spLocks/>
          </p:cNvSpPr>
          <p:nvPr/>
        </p:nvSpPr>
        <p:spPr>
          <a:xfrm>
            <a:off x="1041596" y="1986062"/>
            <a:ext cx="2296500" cy="38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buFont typeface="Merriweather"/>
              <a:buNone/>
            </a:pPr>
            <a:r>
              <a:rPr lang="en-US" sz="2000" b="1" dirty="0"/>
              <a:t>Career 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Coaching &amp; Advising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Career 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Career Assessments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Workshops &amp; Seminars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Resumes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Employer Connections</a:t>
            </a:r>
          </a:p>
        </p:txBody>
      </p:sp>
      <p:sp>
        <p:nvSpPr>
          <p:cNvPr id="9" name="Google Shape;1880;p21">
            <a:extLst>
              <a:ext uri="{FF2B5EF4-FFF2-40B4-BE49-F238E27FC236}">
                <a16:creationId xmlns:a16="http://schemas.microsoft.com/office/drawing/2014/main" id="{99A34D1A-2334-4C73-A807-BBE9A5B2E4DC}"/>
              </a:ext>
            </a:extLst>
          </p:cNvPr>
          <p:cNvSpPr txBox="1">
            <a:spLocks/>
          </p:cNvSpPr>
          <p:nvPr/>
        </p:nvSpPr>
        <p:spPr>
          <a:xfrm>
            <a:off x="5997736" y="1986062"/>
            <a:ext cx="2296500" cy="38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 algn="ctr">
              <a:buFont typeface="Merriweather"/>
              <a:buNone/>
            </a:pPr>
            <a:r>
              <a:rPr lang="en-US" sz="2000" b="1" dirty="0"/>
              <a:t>Writing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Grammar &amp; Mechanics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Sentence Structure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Punctuation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Essays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APA/MLA Formatting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Plagiarism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One-on-ones</a:t>
            </a:r>
          </a:p>
          <a:p>
            <a:pPr marL="63500" indent="0">
              <a:buFont typeface="Merriweather"/>
              <a:buNone/>
            </a:pPr>
            <a:endParaRPr lang="en-US" sz="1700" dirty="0">
              <a:solidFill>
                <a:schemeClr val="tx1"/>
              </a:solidFill>
              <a:latin typeface="Merriweather" panose="020B0604020202020204" charset="0"/>
              <a:cs typeface="Andalus" panose="02020603050405020304" pitchFamily="18" charset="-78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27A8F37-CC0B-DF43-883A-BB5F2C32A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8096" y="137133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088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Assignments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34B0422-FDDF-294A-8AF1-52EFA9BFA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521" y="446126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865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15"/>
          <p:cNvSpPr txBox="1">
            <a:spLocks noGrp="1"/>
          </p:cNvSpPr>
          <p:nvPr>
            <p:ph type="ctrTitle" idx="4294967295"/>
          </p:nvPr>
        </p:nvSpPr>
        <p:spPr>
          <a:xfrm>
            <a:off x="1737077" y="4214907"/>
            <a:ext cx="5713500" cy="6526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500" dirty="0"/>
              <a:t>Sunday, February 17, 2019</a:t>
            </a:r>
            <a:br>
              <a:rPr lang="en-US" sz="4800" dirty="0"/>
            </a:br>
            <a:r>
              <a:rPr lang="en-US" sz="2500" dirty="0"/>
              <a:t>First Year Experience Conference</a:t>
            </a:r>
            <a:br>
              <a:rPr lang="en-US" sz="2500" dirty="0"/>
            </a:br>
            <a:r>
              <a:rPr lang="en-US" sz="2500" dirty="0"/>
              <a:t>Las Vegas, NV</a:t>
            </a:r>
            <a:endParaRPr sz="2500" dirty="0"/>
          </a:p>
        </p:txBody>
      </p:sp>
      <p:sp>
        <p:nvSpPr>
          <p:cNvPr id="1834" name="Google Shape;1834;p15"/>
          <p:cNvSpPr txBox="1">
            <a:spLocks noGrp="1"/>
          </p:cNvSpPr>
          <p:nvPr>
            <p:ph type="subTitle" idx="4294967295"/>
          </p:nvPr>
        </p:nvSpPr>
        <p:spPr>
          <a:xfrm>
            <a:off x="1404977" y="1919574"/>
            <a:ext cx="6334046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800" b="1" dirty="0"/>
              <a:t>A University’s Guide to Implementing Writing Cultures Across FYE Curriculums </a:t>
            </a:r>
            <a:endParaRPr sz="2800" b="1" dirty="0"/>
          </a:p>
        </p:txBody>
      </p:sp>
      <p:sp>
        <p:nvSpPr>
          <p:cNvPr id="1835" name="Google Shape;1835;p15"/>
          <p:cNvSpPr txBox="1">
            <a:spLocks noGrp="1"/>
          </p:cNvSpPr>
          <p:nvPr>
            <p:ph type="body" idx="4294967295"/>
          </p:nvPr>
        </p:nvSpPr>
        <p:spPr>
          <a:xfrm>
            <a:off x="1404977" y="4780351"/>
            <a:ext cx="6468488" cy="1575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/>
              <a:t>Dr. Jennifer Collins, Assistant Dean of Assessment</a:t>
            </a:r>
          </a:p>
          <a:p>
            <a:pPr marL="0" lvl="0" indent="0" algn="ctr">
              <a:buNone/>
            </a:pPr>
            <a:r>
              <a:rPr lang="en-US" sz="1800" b="1" dirty="0"/>
              <a:t>Kenyatta Rosier, DBA Candidate</a:t>
            </a:r>
          </a:p>
          <a:p>
            <a:pPr marL="0" lvl="0" indent="0" algn="ctr">
              <a:buNone/>
            </a:pPr>
            <a:r>
              <a:rPr lang="en-US" sz="1800" dirty="0"/>
              <a:t>Florida A&amp;M University</a:t>
            </a:r>
          </a:p>
          <a:p>
            <a:pPr marL="0" lvl="0" indent="0" algn="ctr">
              <a:buNone/>
            </a:pPr>
            <a:r>
              <a:rPr lang="en-US" sz="1500" dirty="0"/>
              <a:t>Tallahassee, FL</a:t>
            </a:r>
            <a:endParaRPr sz="1500" dirty="0"/>
          </a:p>
        </p:txBody>
      </p:sp>
      <p:pic>
        <p:nvPicPr>
          <p:cNvPr id="1836" name="Google Shape;1836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23505" y="501841"/>
            <a:ext cx="1258200" cy="11677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7" name="Google Shape;1836;p15">
            <a:extLst>
              <a:ext uri="{FF2B5EF4-FFF2-40B4-BE49-F238E27FC236}">
                <a16:creationId xmlns:a16="http://schemas.microsoft.com/office/drawing/2014/main" id="{45F84D62-CCE2-4998-93A4-850151BACE3F}"/>
              </a:ext>
            </a:extLst>
          </p:cNvPr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3410" y="501841"/>
            <a:ext cx="1181695" cy="11677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Google Shape;1836;p15">
            <a:extLst>
              <a:ext uri="{FF2B5EF4-FFF2-40B4-BE49-F238E27FC236}">
                <a16:creationId xmlns:a16="http://schemas.microsoft.com/office/drawing/2014/main" id="{1BD6E4B0-0291-4EF5-95F7-111023789D46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893455" y="501841"/>
            <a:ext cx="1258201" cy="11677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Writing Assignments</a:t>
            </a:r>
            <a:endParaRPr sz="43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365125" y="1557116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FA7F340-2D60-473F-B6EB-917BA56D9CEF}"/>
              </a:ext>
            </a:extLst>
          </p:cNvPr>
          <p:cNvSpPr txBox="1">
            <a:spLocks/>
          </p:cNvSpPr>
          <p:nvPr/>
        </p:nvSpPr>
        <p:spPr>
          <a:xfrm>
            <a:off x="1503598" y="1557116"/>
            <a:ext cx="3274181" cy="458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200" b="1" dirty="0"/>
              <a:t>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Task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Genre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Audience(s)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Processes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Peers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Reflection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Criteria for Success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Response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Grade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B8EC5-1845-4B91-8761-C18174742560}"/>
              </a:ext>
            </a:extLst>
          </p:cNvPr>
          <p:cNvSpPr/>
          <p:nvPr/>
        </p:nvSpPr>
        <p:spPr>
          <a:xfrm>
            <a:off x="4572000" y="1822844"/>
            <a:ext cx="37827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tx1"/>
                </a:solidFill>
                <a:latin typeface="Merriweather" panose="020B0604020202020204" charset="0"/>
              </a:rPr>
              <a:t>Scaffolding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Case Analysis Example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Problem Identification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Internal Analysis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External Analysis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Recommendation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Implementation plan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chemeClr val="tx1"/>
                </a:solidFill>
                <a:latin typeface="Merriweather" panose="020B0604020202020204" charset="0"/>
              </a:rPr>
              <a:t>ROI</a:t>
            </a:r>
          </a:p>
        </p:txBody>
      </p: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2D553F6A-C160-D946-B100-45BE83B3F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057" y="5747666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02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DBF1BD3-FB71-4701-B8DF-E02D9AB98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24890"/>
              </p:ext>
            </p:extLst>
          </p:nvPr>
        </p:nvGraphicFramePr>
        <p:xfrm>
          <a:off x="885524" y="2194559"/>
          <a:ext cx="7286926" cy="266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F5829C-5E83-4FBD-BDB8-4DDC8344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Should Rubrics Be Used?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900" y="2739181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Feedback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Review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Grading</a:t>
            </a: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82CD7F1C-7F39-7B42-B11E-0210011E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4202" y="660477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392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Feedback Helps Students…</a:t>
            </a:r>
            <a:endParaRPr sz="45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683752" y="1605243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D7780FF-D548-47BA-9C27-45ED2D30C3BA}"/>
              </a:ext>
            </a:extLst>
          </p:cNvPr>
          <p:cNvSpPr txBox="1">
            <a:spLocks/>
          </p:cNvSpPr>
          <p:nvPr/>
        </p:nvSpPr>
        <p:spPr>
          <a:xfrm>
            <a:off x="1503598" y="1840739"/>
            <a:ext cx="6774128" cy="367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Learn how to read carefully, with attention to the details of a piece of </a:t>
            </a:r>
            <a:r>
              <a:rPr lang="en-US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dirty="0"/>
              <a:t> (whether their own or another writer’s);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Learn how to strengthen their </a:t>
            </a:r>
            <a:r>
              <a:rPr lang="en-US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dirty="0"/>
              <a:t> by taking into account the responses of actual and anticipated readers;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Make the transition from </a:t>
            </a:r>
            <a:r>
              <a:rPr lang="en-US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dirty="0"/>
              <a:t> primarily for themselves or for an instructor to writing for a broader audience–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Learn how to formulate and communicate constructive feedback on a peer’s work;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Learn how to gather and respond to feedback on their own work.</a:t>
            </a:r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09BD14D1-FC27-234F-A49B-62AB50247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4641" y="5885699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509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Peer review</a:t>
            </a:r>
            <a:endParaRPr sz="45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683752" y="1605243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D8FA36B-F13D-4A0F-A075-5CB71AFFF2E6}"/>
              </a:ext>
            </a:extLst>
          </p:cNvPr>
          <p:cNvSpPr txBox="1">
            <a:spLocks/>
          </p:cNvSpPr>
          <p:nvPr/>
        </p:nvSpPr>
        <p:spPr>
          <a:xfrm>
            <a:off x="1822225" y="1973179"/>
            <a:ext cx="5529173" cy="347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Identify and teach the skills required for peer review.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Teach peer review as an essential part of the </a:t>
            </a:r>
            <a:r>
              <a:rPr lang="en-US" sz="19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1900" dirty="0"/>
              <a:t> process.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Describe peer review as an opportunity for students to learn how to </a:t>
            </a:r>
            <a:r>
              <a:rPr lang="en-US" sz="19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1900" dirty="0"/>
              <a:t> for an audience.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Define the role of the peer-reviewer as that of a reader, not an evaluator. </a:t>
            </a:r>
          </a:p>
        </p:txBody>
      </p: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C65359D6-6C02-3044-BA3E-4570E4D4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2657" y="5813340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6256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3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7" name="Google Shape;2117;p38">
            <a:extLst>
              <a:ext uri="{FF2B5EF4-FFF2-40B4-BE49-F238E27FC236}">
                <a16:creationId xmlns:a16="http://schemas.microsoft.com/office/drawing/2014/main" id="{78B14C36-7F00-4764-96D5-35935A5F8979}"/>
              </a:ext>
            </a:extLst>
          </p:cNvPr>
          <p:cNvSpPr txBox="1">
            <a:spLocks/>
          </p:cNvSpPr>
          <p:nvPr/>
        </p:nvSpPr>
        <p:spPr>
          <a:xfrm>
            <a:off x="979425" y="1063837"/>
            <a:ext cx="7376983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4</a:t>
            </a:r>
            <a:r>
              <a:rPr lang="en-US" sz="54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| </a:t>
            </a:r>
            <a:r>
              <a:rPr lang="en-US" sz="4000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Feedback &amp; Peer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AEAB4-5F0A-4CFC-B179-D0478BC21EDE}"/>
              </a:ext>
            </a:extLst>
          </p:cNvPr>
          <p:cNvSpPr/>
          <p:nvPr/>
        </p:nvSpPr>
        <p:spPr>
          <a:xfrm>
            <a:off x="1145405" y="1732023"/>
            <a:ext cx="38212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Merriweather" panose="020B0604020202020204" charset="0"/>
                <a:cs typeface="Andalus" panose="02020603050405020304" pitchFamily="18" charset="-78"/>
              </a:rPr>
              <a:t>Giving Feedback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Resist Urge to </a:t>
            </a: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Mark-up</a:t>
            </a: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 first drafts!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Less commenting on grammar; download Grammarly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More feedback on gaps in logic, confusion, etc.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Professor feedback (Journal Entries - Blackboard)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Sandwich method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Merriweather" panose="020B0604020202020204" charset="0"/>
                <a:cs typeface="Andalus" panose="02020603050405020304" pitchFamily="18" charset="-78"/>
              </a:rPr>
              <a:t>Use Rubrics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46D38-EEC3-40ED-A7A2-EF47704C4AD4}"/>
              </a:ext>
            </a:extLst>
          </p:cNvPr>
          <p:cNvSpPr/>
          <p:nvPr/>
        </p:nvSpPr>
        <p:spPr>
          <a:xfrm>
            <a:off x="5019576" y="1840837"/>
            <a:ext cx="29790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Peer Review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Students value peer feedback more than ours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Peers should help identify areas of improvement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Provide guidelines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Get a spokesperson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Monitor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cs typeface="Andalus" panose="02020603050405020304" pitchFamily="18" charset="-78"/>
              </a:rPr>
              <a:t>Document progress</a:t>
            </a:r>
          </a:p>
        </p:txBody>
      </p:sp>
    </p:spTree>
    <p:extLst>
      <p:ext uri="{BB962C8B-B14F-4D97-AF65-F5344CB8AC3E}">
        <p14:creationId xmlns:p14="http://schemas.microsoft.com/office/powerpoint/2010/main" val="179117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Grading</a:t>
            </a:r>
            <a:endParaRPr sz="45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683752" y="1605243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D8FA36B-F13D-4A0F-A075-5CB71AFFF2E6}"/>
              </a:ext>
            </a:extLst>
          </p:cNvPr>
          <p:cNvSpPr txBox="1">
            <a:spLocks/>
          </p:cNvSpPr>
          <p:nvPr/>
        </p:nvSpPr>
        <p:spPr>
          <a:xfrm>
            <a:off x="1882098" y="1973179"/>
            <a:ext cx="6183874" cy="413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Don’t grade every assignment!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Do Incorporate writing exercises early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Don’t do it alone! Use campus support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Don’t minimize the value of peer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Do give students a choice of topic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Merriweather" panose="020B0604020202020204" charset="0"/>
                <a:cs typeface="Andalus" panose="02020603050405020304" pitchFamily="18" charset="-78"/>
              </a:rPr>
              <a:t>Wine helps!</a:t>
            </a:r>
          </a:p>
        </p:txBody>
      </p:sp>
    </p:spTree>
    <p:extLst>
      <p:ext uri="{BB962C8B-B14F-4D97-AF65-F5344CB8AC3E}">
        <p14:creationId xmlns:p14="http://schemas.microsoft.com/office/powerpoint/2010/main" val="37094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36"/>
          <p:cNvSpPr/>
          <p:nvPr/>
        </p:nvSpPr>
        <p:spPr>
          <a:xfrm>
            <a:off x="2213050" y="1032750"/>
            <a:ext cx="4717800" cy="3007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999999"/>
                </a:solidFill>
              </a:rPr>
              <a:t>Place your screenshot here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2102" name="Google Shape;2102;p36"/>
          <p:cNvSpPr/>
          <p:nvPr/>
        </p:nvSpPr>
        <p:spPr>
          <a:xfrm>
            <a:off x="2001788" y="820213"/>
            <a:ext cx="5140316" cy="400179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3" name="Google Shape;2103;p36"/>
          <p:cNvSpPr txBox="1">
            <a:spLocks noGrp="1"/>
          </p:cNvSpPr>
          <p:nvPr>
            <p:ph type="body" idx="4294967295"/>
          </p:nvPr>
        </p:nvSpPr>
        <p:spPr>
          <a:xfrm>
            <a:off x="1308981" y="4763387"/>
            <a:ext cx="6525929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55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  <a:ea typeface="Amatic SC"/>
                <a:cs typeface="Amatic SC"/>
                <a:sym typeface="Amatic SC"/>
              </a:rPr>
              <a:t>#WriteOnFAMU Promotional Video</a:t>
            </a:r>
            <a:endParaRPr sz="3000" b="1" dirty="0">
              <a:solidFill>
                <a:srgbClr val="F55D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>
              <a:buNone/>
            </a:pPr>
            <a:r>
              <a:rPr lang="en-US" sz="1200" dirty="0"/>
              <a:t>Aims to build a campus climate in which FYE faculty are encouraged and supported to teach with high-impact educational practices and create opportunities for students to enhance their </a:t>
            </a:r>
            <a:r>
              <a:rPr lang="en-US" sz="12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1200" dirty="0"/>
              <a:t> proficiency, reflect on their own </a:t>
            </a:r>
            <a:r>
              <a:rPr lang="en-US" sz="12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1200" dirty="0"/>
              <a:t>, and provide meaningful feedback to their peers.</a:t>
            </a:r>
            <a:endParaRPr sz="1200" dirty="0"/>
          </a:p>
        </p:txBody>
      </p:sp>
      <p:sp>
        <p:nvSpPr>
          <p:cNvPr id="2104" name="Google Shape;2104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pic>
        <p:nvPicPr>
          <p:cNvPr id="4" name="Online Media 3" title="#WriteOnFAMU - Quality Enhancement Plan - Full Video">
            <a:hlinkClick r:id="" action="ppaction://media"/>
            <a:extLst>
              <a:ext uri="{FF2B5EF4-FFF2-40B4-BE49-F238E27FC236}">
                <a16:creationId xmlns:a16="http://schemas.microsoft.com/office/drawing/2014/main" id="{6A72A1C7-CA78-44BB-92F1-796C47B4D5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3050" y="1032750"/>
            <a:ext cx="4717800" cy="3007500"/>
          </a:xfrm>
          <a:prstGeom prst="rect">
            <a:avLst/>
          </a:prstGeom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98AB76E-9CCC-7D4A-9BB9-147DC2B1C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0057" y="6003909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5575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</a:rPr>
              <a:t>THE END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63" name="Google Shape;1863;p19"/>
          <p:cNvSpPr txBox="1">
            <a:spLocks noGrp="1"/>
          </p:cNvSpPr>
          <p:nvPr>
            <p:ph type="subTitle" idx="4294967295"/>
          </p:nvPr>
        </p:nvSpPr>
        <p:spPr>
          <a:xfrm>
            <a:off x="1374143" y="147907"/>
            <a:ext cx="6395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Any Questions?</a:t>
            </a:r>
            <a:endParaRPr sz="2200" dirty="0"/>
          </a:p>
        </p:txBody>
      </p:sp>
      <p:sp>
        <p:nvSpPr>
          <p:cNvPr id="1864" name="Google Shape;1864;p1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5" name="Google Shape;1865;p1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D9E2F4-D799-4318-BE35-4FB108BEB315}"/>
              </a:ext>
            </a:extLst>
          </p:cNvPr>
          <p:cNvSpPr txBox="1">
            <a:spLocks/>
          </p:cNvSpPr>
          <p:nvPr/>
        </p:nvSpPr>
        <p:spPr>
          <a:xfrm>
            <a:off x="418781" y="4433648"/>
            <a:ext cx="8460242" cy="8572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b="1" dirty="0">
                <a:latin typeface="+mn-lt"/>
              </a:rPr>
              <a:t>Please remember to submit your evaluation on the FYE Guidebook!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  <a:hlinkClick r:id="rId3"/>
              </a:rPr>
              <a:t>https://guidebook.com/g/fye19/</a:t>
            </a:r>
            <a:endParaRPr lang="en-US" sz="2000" b="1" dirty="0">
              <a:latin typeface="+mn-lt"/>
            </a:endParaRPr>
          </a:p>
          <a:p>
            <a:pPr>
              <a:defRPr/>
            </a:pPr>
            <a:endParaRPr lang="en-US" sz="2000" b="1" dirty="0">
              <a:latin typeface="+mn-lt"/>
            </a:endParaRPr>
          </a:p>
          <a:p>
            <a:pPr>
              <a:defRPr/>
            </a:pPr>
            <a:endParaRPr lang="en-US" sz="20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C61B2-7D29-470A-B21D-24763DD58394}"/>
              </a:ext>
            </a:extLst>
          </p:cNvPr>
          <p:cNvSpPr txBox="1"/>
          <p:nvPr/>
        </p:nvSpPr>
        <p:spPr>
          <a:xfrm>
            <a:off x="3679355" y="5296848"/>
            <a:ext cx="1785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#FYE19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71867" y="631443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Today’s Agenda</a:t>
            </a:r>
            <a:endParaRPr sz="50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C5A6C-A4E9-429A-B4EE-5546840C44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94246" y="1408443"/>
            <a:ext cx="7470621" cy="500698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Icebreaker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Why Writing Matters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Video &amp; Overview of the                    Initiative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Overview of Writing Across the Curriculum (WAC)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WAC Best Practices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Closer look at an Writing-Enhanced Course Upgrade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/>
              <a:t>Writing to Learn (Informal) Assignments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/>
              <a:t>Formal Assignments &amp; Peer Feedback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/>
              <a:t>Managing the Grading Workload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Closing Thoughts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dirty="0"/>
              <a:t>Q&amp;A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365125" y="1557116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1FA2C0F-E3E0-4112-9978-2C41D49A5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7862" y="2249952"/>
            <a:ext cx="1083388" cy="433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23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ICEBREAKER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4" y="3329551"/>
            <a:ext cx="6028201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“Share one word or a short phrase you would use to describe written assignments in the FYE classroom.”</a:t>
            </a: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Faculty Comments About Student Writing</a:t>
            </a:r>
            <a:endParaRPr sz="43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365125" y="1557116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FA7F340-2D60-473F-B6EB-917BA56D9CEF}"/>
              </a:ext>
            </a:extLst>
          </p:cNvPr>
          <p:cNvSpPr txBox="1">
            <a:spLocks/>
          </p:cNvSpPr>
          <p:nvPr/>
        </p:nvSpPr>
        <p:spPr>
          <a:xfrm>
            <a:off x="1230442" y="1444194"/>
            <a:ext cx="6880500" cy="494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“I’m not an English teacher; I can’t be expected to correct spelling and grammar.”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“I don’t have time in class to teach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 — I barely have enough time to teach content.”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“Why should students be penalized for bad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 if they get the correct answer?”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“Mine isn’t supposed to be a ‘W’ course, so I’ll leave the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 to others.”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“There is no way to work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 into the subject matter of my course.”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“They hate to read and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3100" dirty="0"/>
              <a:t> and won’t take the time to revise their work.”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“I don’t have a teaching assistant and don’t want to do a lot of extra correcting—I have enough to do.”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“Our students come to college with such poor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 skills that we can’t make up for years of bad </a:t>
            </a:r>
            <a:r>
              <a:rPr lang="en-US" sz="3100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sz="3100" dirty="0"/>
              <a:t>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“They never make the corrections I suggest; I see the same mistakes over and over again, so why bother?”</a:t>
            </a:r>
          </a:p>
        </p:txBody>
      </p: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5E1E2CBA-11D4-C641-A169-D2A19FBD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3827" y="97030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36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3"/>
          </a:xfrm>
        </p:spPr>
        <p:txBody>
          <a:bodyPr>
            <a:normAutofit/>
          </a:bodyPr>
          <a:lstStyle/>
          <a:p>
            <a:r>
              <a:rPr lang="en-US" dirty="0"/>
              <a:t>Why Writing in the FYE course matters</a:t>
            </a:r>
            <a:r>
              <a:rPr lang="mr-IN" dirty="0"/>
              <a:t>…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6BE110-C83A-4F1D-AA65-EA25919625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45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882500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Across the Curriculum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movement that concerns itself with writing in classes outside of other English courses.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9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557875" y="1545616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#Write On FAMU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270535" y="3021542"/>
            <a:ext cx="631554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five-year plan that seeks to create a culture in which students become actively engaged in their </a:t>
            </a:r>
            <a:r>
              <a:rPr lang="en-US" b="1" dirty="0">
                <a:solidFill>
                  <a:srgbClr val="E64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proficiency.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09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81136" y="921602"/>
            <a:ext cx="7579112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in Post-Secondary Writing Programs</a:t>
            </a:r>
            <a:endParaRPr sz="43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595F7-DCC6-436E-B37A-16AB5E5BD7F1}"/>
              </a:ext>
            </a:extLst>
          </p:cNvPr>
          <p:cNvGrpSpPr/>
          <p:nvPr/>
        </p:nvGrpSpPr>
        <p:grpSpPr>
          <a:xfrm>
            <a:off x="970291" y="1698602"/>
            <a:ext cx="766625" cy="4506508"/>
            <a:chOff x="740272" y="264104"/>
            <a:chExt cx="935849" cy="46152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2F994A-FE5D-45DD-B81D-4814AA73C6BC}"/>
                </a:ext>
              </a:extLst>
            </p:cNvPr>
            <p:cNvGrpSpPr/>
            <p:nvPr/>
          </p:nvGrpSpPr>
          <p:grpSpPr>
            <a:xfrm>
              <a:off x="740272" y="264104"/>
              <a:ext cx="935849" cy="4615292"/>
              <a:chOff x="472841" y="264104"/>
              <a:chExt cx="935849" cy="4615292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5510BDD-0CBB-41CC-AFCE-24B2DE699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28" y="4503008"/>
                <a:ext cx="546450" cy="376388"/>
              </a:xfrm>
              <a:custGeom>
                <a:avLst/>
                <a:gdLst>
                  <a:gd name="T0" fmla="*/ 1118 w 1119"/>
                  <a:gd name="T1" fmla="*/ 77 h 721"/>
                  <a:gd name="T2" fmla="*/ 1118 w 1119"/>
                  <a:gd name="T3" fmla="*/ 77 h 721"/>
                  <a:gd name="T4" fmla="*/ 575 w 1119"/>
                  <a:gd name="T5" fmla="*/ 0 h 721"/>
                  <a:gd name="T6" fmla="*/ 0 w 1119"/>
                  <a:gd name="T7" fmla="*/ 77 h 721"/>
                  <a:gd name="T8" fmla="*/ 575 w 1119"/>
                  <a:gd name="T9" fmla="*/ 720 h 721"/>
                  <a:gd name="T10" fmla="*/ 1118 w 1119"/>
                  <a:gd name="T11" fmla="*/ 7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9" h="721">
                    <a:moveTo>
                      <a:pt x="1118" y="77"/>
                    </a:moveTo>
                    <a:lnTo>
                      <a:pt x="1118" y="77"/>
                    </a:lnTo>
                    <a:cubicBezTo>
                      <a:pt x="952" y="33"/>
                      <a:pt x="775" y="0"/>
                      <a:pt x="575" y="0"/>
                    </a:cubicBezTo>
                    <a:cubicBezTo>
                      <a:pt x="366" y="0"/>
                      <a:pt x="178" y="33"/>
                      <a:pt x="0" y="77"/>
                    </a:cubicBezTo>
                    <a:cubicBezTo>
                      <a:pt x="575" y="720"/>
                      <a:pt x="575" y="720"/>
                      <a:pt x="575" y="720"/>
                    </a:cubicBezTo>
                    <a:lnTo>
                      <a:pt x="1118" y="77"/>
                    </a:lnTo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09833EB-4EFD-4CA9-B4EF-303EA20C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7" y="3842033"/>
                <a:ext cx="907881" cy="704581"/>
              </a:xfrm>
              <a:custGeom>
                <a:avLst/>
                <a:gdLst>
                  <a:gd name="T0" fmla="*/ 1848 w 1860"/>
                  <a:gd name="T1" fmla="*/ 931 h 1352"/>
                  <a:gd name="T2" fmla="*/ 1848 w 1860"/>
                  <a:gd name="T3" fmla="*/ 931 h 1352"/>
                  <a:gd name="T4" fmla="*/ 1605 w 1860"/>
                  <a:gd name="T5" fmla="*/ 410 h 1352"/>
                  <a:gd name="T6" fmla="*/ 1605 w 1860"/>
                  <a:gd name="T7" fmla="*/ 288 h 1352"/>
                  <a:gd name="T8" fmla="*/ 1605 w 1860"/>
                  <a:gd name="T9" fmla="*/ 211 h 1352"/>
                  <a:gd name="T10" fmla="*/ 1605 w 1860"/>
                  <a:gd name="T11" fmla="*/ 0 h 1352"/>
                  <a:gd name="T12" fmla="*/ 1151 w 1860"/>
                  <a:gd name="T13" fmla="*/ 632 h 1352"/>
                  <a:gd name="T14" fmla="*/ 929 w 1860"/>
                  <a:gd name="T15" fmla="*/ 676 h 1352"/>
                  <a:gd name="T16" fmla="*/ 929 w 1860"/>
                  <a:gd name="T17" fmla="*/ 676 h 1352"/>
                  <a:gd name="T18" fmla="*/ 697 w 1860"/>
                  <a:gd name="T19" fmla="*/ 632 h 1352"/>
                  <a:gd name="T20" fmla="*/ 254 w 1860"/>
                  <a:gd name="T21" fmla="*/ 0 h 1352"/>
                  <a:gd name="T22" fmla="*/ 254 w 1860"/>
                  <a:gd name="T23" fmla="*/ 211 h 1352"/>
                  <a:gd name="T24" fmla="*/ 254 w 1860"/>
                  <a:gd name="T25" fmla="*/ 288 h 1352"/>
                  <a:gd name="T26" fmla="*/ 254 w 1860"/>
                  <a:gd name="T27" fmla="*/ 410 h 1352"/>
                  <a:gd name="T28" fmla="*/ 11 w 1860"/>
                  <a:gd name="T29" fmla="*/ 931 h 1352"/>
                  <a:gd name="T30" fmla="*/ 0 w 1860"/>
                  <a:gd name="T31" fmla="*/ 931 h 1352"/>
                  <a:gd name="T32" fmla="*/ 387 w 1860"/>
                  <a:gd name="T33" fmla="*/ 1351 h 1352"/>
                  <a:gd name="T34" fmla="*/ 962 w 1860"/>
                  <a:gd name="T35" fmla="*/ 1274 h 1352"/>
                  <a:gd name="T36" fmla="*/ 1505 w 1860"/>
                  <a:gd name="T37" fmla="*/ 1351 h 1352"/>
                  <a:gd name="T38" fmla="*/ 1859 w 1860"/>
                  <a:gd name="T39" fmla="*/ 931 h 1352"/>
                  <a:gd name="T40" fmla="*/ 1848 w 1860"/>
                  <a:gd name="T41" fmla="*/ 931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0" h="1352">
                    <a:moveTo>
                      <a:pt x="1848" y="931"/>
                    </a:moveTo>
                    <a:lnTo>
                      <a:pt x="1848" y="931"/>
                    </a:lnTo>
                    <a:cubicBezTo>
                      <a:pt x="1704" y="809"/>
                      <a:pt x="1605" y="620"/>
                      <a:pt x="1605" y="410"/>
                    </a:cubicBezTo>
                    <a:cubicBezTo>
                      <a:pt x="1605" y="288"/>
                      <a:pt x="1605" y="288"/>
                      <a:pt x="1605" y="288"/>
                    </a:cubicBezTo>
                    <a:cubicBezTo>
                      <a:pt x="1605" y="211"/>
                      <a:pt x="1605" y="211"/>
                      <a:pt x="1605" y="211"/>
                    </a:cubicBezTo>
                    <a:cubicBezTo>
                      <a:pt x="1605" y="0"/>
                      <a:pt x="1605" y="0"/>
                      <a:pt x="1605" y="0"/>
                    </a:cubicBezTo>
                    <a:cubicBezTo>
                      <a:pt x="1605" y="288"/>
                      <a:pt x="1416" y="543"/>
                      <a:pt x="1151" y="632"/>
                    </a:cubicBezTo>
                    <a:cubicBezTo>
                      <a:pt x="1084" y="665"/>
                      <a:pt x="1006" y="676"/>
                      <a:pt x="929" y="676"/>
                    </a:cubicBezTo>
                    <a:lnTo>
                      <a:pt x="929" y="676"/>
                    </a:lnTo>
                    <a:cubicBezTo>
                      <a:pt x="852" y="676"/>
                      <a:pt x="775" y="665"/>
                      <a:pt x="697" y="632"/>
                    </a:cubicBezTo>
                    <a:cubicBezTo>
                      <a:pt x="443" y="543"/>
                      <a:pt x="254" y="288"/>
                      <a:pt x="254" y="0"/>
                    </a:cubicBezTo>
                    <a:cubicBezTo>
                      <a:pt x="254" y="211"/>
                      <a:pt x="254" y="211"/>
                      <a:pt x="254" y="211"/>
                    </a:cubicBezTo>
                    <a:cubicBezTo>
                      <a:pt x="254" y="288"/>
                      <a:pt x="254" y="288"/>
                      <a:pt x="254" y="288"/>
                    </a:cubicBezTo>
                    <a:cubicBezTo>
                      <a:pt x="254" y="410"/>
                      <a:pt x="254" y="410"/>
                      <a:pt x="254" y="410"/>
                    </a:cubicBezTo>
                    <a:cubicBezTo>
                      <a:pt x="254" y="620"/>
                      <a:pt x="155" y="809"/>
                      <a:pt x="11" y="931"/>
                    </a:cubicBezTo>
                    <a:cubicBezTo>
                      <a:pt x="0" y="931"/>
                      <a:pt x="0" y="931"/>
                      <a:pt x="0" y="931"/>
                    </a:cubicBezTo>
                    <a:cubicBezTo>
                      <a:pt x="387" y="1351"/>
                      <a:pt x="387" y="1351"/>
                      <a:pt x="387" y="1351"/>
                    </a:cubicBezTo>
                    <a:cubicBezTo>
                      <a:pt x="565" y="1307"/>
                      <a:pt x="753" y="1274"/>
                      <a:pt x="962" y="1274"/>
                    </a:cubicBezTo>
                    <a:cubicBezTo>
                      <a:pt x="1162" y="1274"/>
                      <a:pt x="1339" y="1307"/>
                      <a:pt x="1505" y="1351"/>
                    </a:cubicBezTo>
                    <a:cubicBezTo>
                      <a:pt x="1859" y="931"/>
                      <a:pt x="1859" y="931"/>
                      <a:pt x="1859" y="931"/>
                    </a:cubicBezTo>
                    <a:lnTo>
                      <a:pt x="1848" y="931"/>
                    </a:ln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50A960A-60C0-4B91-AE1B-1B7F16400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" y="3771605"/>
                <a:ext cx="660472" cy="426880"/>
              </a:xfrm>
              <a:custGeom>
                <a:avLst/>
                <a:gdLst>
                  <a:gd name="T0" fmla="*/ 0 w 1352"/>
                  <a:gd name="T1" fmla="*/ 143 h 820"/>
                  <a:gd name="T2" fmla="*/ 0 w 1352"/>
                  <a:gd name="T3" fmla="*/ 143 h 820"/>
                  <a:gd name="T4" fmla="*/ 443 w 1352"/>
                  <a:gd name="T5" fmla="*/ 775 h 820"/>
                  <a:gd name="T6" fmla="*/ 675 w 1352"/>
                  <a:gd name="T7" fmla="*/ 819 h 820"/>
                  <a:gd name="T8" fmla="*/ 675 w 1352"/>
                  <a:gd name="T9" fmla="*/ 819 h 820"/>
                  <a:gd name="T10" fmla="*/ 897 w 1352"/>
                  <a:gd name="T11" fmla="*/ 775 h 820"/>
                  <a:gd name="T12" fmla="*/ 1351 w 1352"/>
                  <a:gd name="T13" fmla="*/ 143 h 820"/>
                  <a:gd name="T14" fmla="*/ 1351 w 1352"/>
                  <a:gd name="T15" fmla="*/ 0 h 820"/>
                  <a:gd name="T16" fmla="*/ 0 w 1352"/>
                  <a:gd name="T17" fmla="*/ 0 h 820"/>
                  <a:gd name="T18" fmla="*/ 0 w 1352"/>
                  <a:gd name="T19" fmla="*/ 143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2" h="820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431"/>
                      <a:pt x="189" y="686"/>
                      <a:pt x="443" y="775"/>
                    </a:cubicBezTo>
                    <a:cubicBezTo>
                      <a:pt x="521" y="808"/>
                      <a:pt x="598" y="819"/>
                      <a:pt x="675" y="819"/>
                    </a:cubicBezTo>
                    <a:lnTo>
                      <a:pt x="675" y="819"/>
                    </a:lnTo>
                    <a:cubicBezTo>
                      <a:pt x="752" y="819"/>
                      <a:pt x="830" y="808"/>
                      <a:pt x="897" y="775"/>
                    </a:cubicBezTo>
                    <a:cubicBezTo>
                      <a:pt x="1162" y="686"/>
                      <a:pt x="1351" y="431"/>
                      <a:pt x="1351" y="143"/>
                    </a:cubicBezTo>
                    <a:cubicBezTo>
                      <a:pt x="1351" y="0"/>
                      <a:pt x="1351" y="0"/>
                      <a:pt x="13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0F44FF06-4B2B-42DE-928E-8611A30DE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09" y="3771605"/>
                <a:ext cx="124780" cy="559993"/>
              </a:xfrm>
              <a:custGeom>
                <a:avLst/>
                <a:gdLst>
                  <a:gd name="T0" fmla="*/ 0 w 255"/>
                  <a:gd name="T1" fmla="*/ 0 h 1075"/>
                  <a:gd name="T2" fmla="*/ 0 w 255"/>
                  <a:gd name="T3" fmla="*/ 0 h 1075"/>
                  <a:gd name="T4" fmla="*/ 0 w 255"/>
                  <a:gd name="T5" fmla="*/ 143 h 1075"/>
                  <a:gd name="T6" fmla="*/ 0 w 255"/>
                  <a:gd name="T7" fmla="*/ 354 h 1075"/>
                  <a:gd name="T8" fmla="*/ 0 w 255"/>
                  <a:gd name="T9" fmla="*/ 431 h 1075"/>
                  <a:gd name="T10" fmla="*/ 0 w 255"/>
                  <a:gd name="T11" fmla="*/ 553 h 1075"/>
                  <a:gd name="T12" fmla="*/ 243 w 255"/>
                  <a:gd name="T13" fmla="*/ 1074 h 1075"/>
                  <a:gd name="T14" fmla="*/ 254 w 255"/>
                  <a:gd name="T15" fmla="*/ 1074 h 1075"/>
                  <a:gd name="T16" fmla="*/ 254 w 255"/>
                  <a:gd name="T17" fmla="*/ 0 h 1075"/>
                  <a:gd name="T18" fmla="*/ 0 w 255"/>
                  <a:gd name="T19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3"/>
                      <a:pt x="0" y="143"/>
                      <a:pt x="0" y="14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0" y="763"/>
                      <a:pt x="99" y="952"/>
                      <a:pt x="243" y="1074"/>
                    </a:cubicBezTo>
                    <a:cubicBezTo>
                      <a:pt x="254" y="1074"/>
                      <a:pt x="254" y="1074"/>
                      <a:pt x="254" y="107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C481BC2-D765-46B1-8256-AE28FD28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3771605"/>
                <a:ext cx="124780" cy="559993"/>
              </a:xfrm>
              <a:custGeom>
                <a:avLst/>
                <a:gdLst>
                  <a:gd name="T0" fmla="*/ 254 w 255"/>
                  <a:gd name="T1" fmla="*/ 553 h 1075"/>
                  <a:gd name="T2" fmla="*/ 254 w 255"/>
                  <a:gd name="T3" fmla="*/ 553 h 1075"/>
                  <a:gd name="T4" fmla="*/ 254 w 255"/>
                  <a:gd name="T5" fmla="*/ 431 h 1075"/>
                  <a:gd name="T6" fmla="*/ 254 w 255"/>
                  <a:gd name="T7" fmla="*/ 354 h 1075"/>
                  <a:gd name="T8" fmla="*/ 254 w 255"/>
                  <a:gd name="T9" fmla="*/ 143 h 1075"/>
                  <a:gd name="T10" fmla="*/ 254 w 255"/>
                  <a:gd name="T11" fmla="*/ 0 h 1075"/>
                  <a:gd name="T12" fmla="*/ 0 w 255"/>
                  <a:gd name="T13" fmla="*/ 0 h 1075"/>
                  <a:gd name="T14" fmla="*/ 0 w 255"/>
                  <a:gd name="T15" fmla="*/ 1074 h 1075"/>
                  <a:gd name="T16" fmla="*/ 11 w 255"/>
                  <a:gd name="T17" fmla="*/ 1074 h 1075"/>
                  <a:gd name="T18" fmla="*/ 254 w 255"/>
                  <a:gd name="T19" fmla="*/ 553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075">
                    <a:moveTo>
                      <a:pt x="254" y="553"/>
                    </a:moveTo>
                    <a:lnTo>
                      <a:pt x="254" y="553"/>
                    </a:lnTo>
                    <a:cubicBezTo>
                      <a:pt x="254" y="431"/>
                      <a:pt x="254" y="431"/>
                      <a:pt x="254" y="431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4" y="143"/>
                      <a:pt x="254" y="143"/>
                      <a:pt x="254" y="143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11" y="1074"/>
                      <a:pt x="11" y="1074"/>
                      <a:pt x="11" y="1074"/>
                    </a:cubicBezTo>
                    <a:cubicBezTo>
                      <a:pt x="155" y="952"/>
                      <a:pt x="254" y="763"/>
                      <a:pt x="254" y="553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778D18D8-9890-410A-AB4F-C4B13A0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41" y="264104"/>
                <a:ext cx="933698" cy="835399"/>
              </a:xfrm>
              <a:custGeom>
                <a:avLst/>
                <a:gdLst>
                  <a:gd name="T0" fmla="*/ 963 w 1916"/>
                  <a:gd name="T1" fmla="*/ 0 h 1607"/>
                  <a:gd name="T2" fmla="*/ 963 w 1916"/>
                  <a:gd name="T3" fmla="*/ 0 h 1607"/>
                  <a:gd name="T4" fmla="*/ 56 w 1916"/>
                  <a:gd name="T5" fmla="*/ 521 h 1607"/>
                  <a:gd name="T6" fmla="*/ 56 w 1916"/>
                  <a:gd name="T7" fmla="*/ 787 h 1607"/>
                  <a:gd name="T8" fmla="*/ 56 w 1916"/>
                  <a:gd name="T9" fmla="*/ 1606 h 1607"/>
                  <a:gd name="T10" fmla="*/ 1915 w 1916"/>
                  <a:gd name="T11" fmla="*/ 1606 h 1607"/>
                  <a:gd name="T12" fmla="*/ 1915 w 1916"/>
                  <a:gd name="T13" fmla="*/ 787 h 1607"/>
                  <a:gd name="T14" fmla="*/ 1915 w 1916"/>
                  <a:gd name="T15" fmla="*/ 521 h 1607"/>
                  <a:gd name="T16" fmla="*/ 963 w 1916"/>
                  <a:gd name="T17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6" h="1607">
                    <a:moveTo>
                      <a:pt x="963" y="0"/>
                    </a:moveTo>
                    <a:lnTo>
                      <a:pt x="963" y="0"/>
                    </a:lnTo>
                    <a:cubicBezTo>
                      <a:pt x="0" y="0"/>
                      <a:pt x="56" y="521"/>
                      <a:pt x="56" y="521"/>
                    </a:cubicBezTo>
                    <a:cubicBezTo>
                      <a:pt x="56" y="787"/>
                      <a:pt x="56" y="787"/>
                      <a:pt x="56" y="787"/>
                    </a:cubicBezTo>
                    <a:cubicBezTo>
                      <a:pt x="56" y="1606"/>
                      <a:pt x="56" y="1606"/>
                      <a:pt x="56" y="1606"/>
                    </a:cubicBezTo>
                    <a:cubicBezTo>
                      <a:pt x="1915" y="1606"/>
                      <a:pt x="1915" y="1606"/>
                      <a:pt x="1915" y="1606"/>
                    </a:cubicBezTo>
                    <a:cubicBezTo>
                      <a:pt x="1915" y="787"/>
                      <a:pt x="1915" y="787"/>
                      <a:pt x="1915" y="787"/>
                    </a:cubicBezTo>
                    <a:cubicBezTo>
                      <a:pt x="1915" y="521"/>
                      <a:pt x="1915" y="521"/>
                      <a:pt x="1915" y="521"/>
                    </a:cubicBezTo>
                    <a:cubicBezTo>
                      <a:pt x="1915" y="521"/>
                      <a:pt x="1915" y="0"/>
                      <a:pt x="963" y="0"/>
                    </a:cubicBezTo>
                  </a:path>
                </a:pathLst>
              </a:custGeom>
              <a:gradFill flip="none" rotWithShape="0">
                <a:gsLst>
                  <a:gs pos="7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32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D3F1FAB-3BDA-4223-B0C8-B04E6EBA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938849"/>
                <a:ext cx="907881" cy="162949"/>
              </a:xfrm>
              <a:custGeom>
                <a:avLst/>
                <a:gdLst>
                  <a:gd name="T0" fmla="*/ 0 w 1860"/>
                  <a:gd name="T1" fmla="*/ 310 h 311"/>
                  <a:gd name="T2" fmla="*/ 1859 w 1860"/>
                  <a:gd name="T3" fmla="*/ 310 h 311"/>
                  <a:gd name="T4" fmla="*/ 1859 w 1860"/>
                  <a:gd name="T5" fmla="*/ 0 h 311"/>
                  <a:gd name="T6" fmla="*/ 0 w 1860"/>
                  <a:gd name="T7" fmla="*/ 0 h 311"/>
                  <a:gd name="T8" fmla="*/ 0 w 1860"/>
                  <a:gd name="T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311">
                    <a:moveTo>
                      <a:pt x="0" y="310"/>
                    </a:moveTo>
                    <a:lnTo>
                      <a:pt x="1859" y="310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310"/>
                    </a:lnTo>
                  </a:path>
                </a:pathLst>
              </a:custGeom>
              <a:solidFill>
                <a:srgbClr val="F08010"/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FDD194FF-CBBA-42FA-8D85-6DCC68FA3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8" y="1065078"/>
                <a:ext cx="907881" cy="103277"/>
              </a:xfrm>
              <a:custGeom>
                <a:avLst/>
                <a:gdLst>
                  <a:gd name="T0" fmla="*/ 0 w 1860"/>
                  <a:gd name="T1" fmla="*/ 199 h 200"/>
                  <a:gd name="T2" fmla="*/ 1859 w 1860"/>
                  <a:gd name="T3" fmla="*/ 199 h 200"/>
                  <a:gd name="T4" fmla="*/ 1859 w 1860"/>
                  <a:gd name="T5" fmla="*/ 0 h 200"/>
                  <a:gd name="T6" fmla="*/ 0 w 1860"/>
                  <a:gd name="T7" fmla="*/ 0 h 200"/>
                  <a:gd name="T8" fmla="*/ 0 w 1860"/>
                  <a:gd name="T9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200">
                    <a:moveTo>
                      <a:pt x="0" y="199"/>
                    </a:moveTo>
                    <a:lnTo>
                      <a:pt x="1859" y="19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AA53CA2B-D447-4149-B764-FBCA8155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809" y="869998"/>
                <a:ext cx="907881" cy="98687"/>
              </a:xfrm>
              <a:custGeom>
                <a:avLst/>
                <a:gdLst>
                  <a:gd name="T0" fmla="*/ 0 w 1860"/>
                  <a:gd name="T1" fmla="*/ 189 h 190"/>
                  <a:gd name="T2" fmla="*/ 1859 w 1860"/>
                  <a:gd name="T3" fmla="*/ 189 h 190"/>
                  <a:gd name="T4" fmla="*/ 1859 w 1860"/>
                  <a:gd name="T5" fmla="*/ 0 h 190"/>
                  <a:gd name="T6" fmla="*/ 0 w 1860"/>
                  <a:gd name="T7" fmla="*/ 0 h 190"/>
                  <a:gd name="T8" fmla="*/ 0 w 1860"/>
                  <a:gd name="T9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0" h="190">
                    <a:moveTo>
                      <a:pt x="0" y="189"/>
                    </a:moveTo>
                    <a:lnTo>
                      <a:pt x="1859" y="189"/>
                    </a:lnTo>
                    <a:lnTo>
                      <a:pt x="1859" y="0"/>
                    </a:lnTo>
                    <a:lnTo>
                      <a:pt x="0" y="0"/>
                    </a:lnTo>
                    <a:lnTo>
                      <a:pt x="0" y="189"/>
                    </a:lnTo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3000">
                    <a:schemeClr val="tx2">
                      <a:lumMod val="40000"/>
                      <a:lumOff val="60000"/>
                    </a:schemeClr>
                  </a:gs>
                  <a:gs pos="73000">
                    <a:schemeClr val="bg1"/>
                  </a:gs>
                </a:gsLst>
                <a:lin ang="0" scaled="0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288053E-41CE-4A5B-8F2A-2A22948D5939}"/>
                  </a:ext>
                </a:extLst>
              </p:cNvPr>
              <p:cNvGrpSpPr/>
              <p:nvPr/>
            </p:nvGrpSpPr>
            <p:grpSpPr>
              <a:xfrm rot="5400000">
                <a:off x="-153669" y="2022763"/>
                <a:ext cx="2203793" cy="907881"/>
                <a:chOff x="5709831" y="2504627"/>
                <a:chExt cx="2831426" cy="1535339"/>
              </a:xfrm>
              <a:solidFill>
                <a:srgbClr val="008000"/>
              </a:solidFill>
              <a:effectLst>
                <a:glow rad="254000">
                  <a:schemeClr val="bg1">
                    <a:alpha val="70000"/>
                  </a:schemeClr>
                </a:glow>
                <a:outerShdw blurRad="190500" dist="254000" dir="2700000" algn="tl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18991205-F21F-493B-A9E9-15B33838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567075" y="1858403"/>
                  <a:ext cx="1116940" cy="2831425"/>
                </a:xfrm>
                <a:custGeom>
                  <a:avLst/>
                  <a:gdLst>
                    <a:gd name="T0" fmla="*/ 1351 w 1352"/>
                    <a:gd name="T1" fmla="*/ 0 h 1086"/>
                    <a:gd name="T2" fmla="*/ 0 w 1352"/>
                    <a:gd name="T3" fmla="*/ 0 h 1086"/>
                    <a:gd name="T4" fmla="*/ 0 w 1352"/>
                    <a:gd name="T5" fmla="*/ 1085 h 1086"/>
                    <a:gd name="T6" fmla="*/ 1351 w 1352"/>
                    <a:gd name="T7" fmla="*/ 1085 h 1086"/>
                    <a:gd name="T8" fmla="*/ 1351 w 1352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1086">
                      <a:moveTo>
                        <a:pt x="1351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1351" y="1085"/>
                      </a:lnTo>
                      <a:lnTo>
                        <a:pt x="13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3B6D01D-8E0A-439E-8546-23547249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1194423"/>
                  <a:ext cx="211018" cy="2831425"/>
                </a:xfrm>
                <a:custGeom>
                  <a:avLst/>
                  <a:gdLst>
                    <a:gd name="T0" fmla="*/ 0 w 255"/>
                    <a:gd name="T1" fmla="*/ 1085 h 1086"/>
                    <a:gd name="T2" fmla="*/ 254 w 255"/>
                    <a:gd name="T3" fmla="*/ 1085 h 1086"/>
                    <a:gd name="T4" fmla="*/ 254 w 255"/>
                    <a:gd name="T5" fmla="*/ 0 h 1086"/>
                    <a:gd name="T6" fmla="*/ 0 w 255"/>
                    <a:gd name="T7" fmla="*/ 0 h 1086"/>
                    <a:gd name="T8" fmla="*/ 0 w 255"/>
                    <a:gd name="T9" fmla="*/ 108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0" y="1085"/>
                      </a:moveTo>
                      <a:lnTo>
                        <a:pt x="254" y="1085"/>
                      </a:lnTo>
                      <a:lnTo>
                        <a:pt x="254" y="0"/>
                      </a:lnTo>
                      <a:lnTo>
                        <a:pt x="0" y="0"/>
                      </a:lnTo>
                      <a:lnTo>
                        <a:pt x="0" y="10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5B38F7D1-F3D8-4021-8B1D-8DB03AFB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020035" y="2518744"/>
                  <a:ext cx="211018" cy="2831425"/>
                </a:xfrm>
                <a:custGeom>
                  <a:avLst/>
                  <a:gdLst>
                    <a:gd name="T0" fmla="*/ 254 w 255"/>
                    <a:gd name="T1" fmla="*/ 0 h 1086"/>
                    <a:gd name="T2" fmla="*/ 0 w 255"/>
                    <a:gd name="T3" fmla="*/ 0 h 1086"/>
                    <a:gd name="T4" fmla="*/ 0 w 255"/>
                    <a:gd name="T5" fmla="*/ 1085 h 1086"/>
                    <a:gd name="T6" fmla="*/ 254 w 255"/>
                    <a:gd name="T7" fmla="*/ 1085 h 1086"/>
                    <a:gd name="T8" fmla="*/ 254 w 255"/>
                    <a:gd name="T9" fmla="*/ 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086">
                      <a:moveTo>
                        <a:pt x="254" y="0"/>
                      </a:moveTo>
                      <a:lnTo>
                        <a:pt x="0" y="0"/>
                      </a:lnTo>
                      <a:lnTo>
                        <a:pt x="0" y="1085"/>
                      </a:lnTo>
                      <a:lnTo>
                        <a:pt x="254" y="1085"/>
                      </a:lnTo>
                      <a:lnTo>
                        <a:pt x="25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anchor="ctr">
                  <a:norm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D60AB9CA-2D94-434C-B62E-220F149E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416818" y="2100220"/>
              <a:ext cx="1441449" cy="668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2012920-380A-4B60-BA26-CEC68C75AA75}"/>
              </a:ext>
            </a:extLst>
          </p:cNvPr>
          <p:cNvSpPr txBox="1">
            <a:spLocks/>
          </p:cNvSpPr>
          <p:nvPr/>
        </p:nvSpPr>
        <p:spPr>
          <a:xfrm>
            <a:off x="1937823" y="2011680"/>
            <a:ext cx="6320653" cy="382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✖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/>
              <a:t>Developing Flexible Writing Processes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/>
              <a:t>Developing Knowledge of Conventions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/>
              <a:t>Composing in Multiple Environments</a:t>
            </a:r>
            <a:r>
              <a:rPr lang="en-US" sz="2200" dirty="0"/>
              <a:t>  </a:t>
            </a:r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F29A2ACB-CD5C-5F42-AC98-AFED537C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2657" y="5862322"/>
            <a:ext cx="2136343" cy="8540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7085578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1331</Words>
  <Application>Microsoft Macintosh PowerPoint</Application>
  <PresentationFormat>On-screen Show (4:3)</PresentationFormat>
  <Paragraphs>275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Amatic SC</vt:lpstr>
      <vt:lpstr>Andalus</vt:lpstr>
      <vt:lpstr>Wingdings</vt:lpstr>
      <vt:lpstr>Merriweather</vt:lpstr>
      <vt:lpstr>Arial</vt:lpstr>
      <vt:lpstr>Calibri</vt:lpstr>
      <vt:lpstr>Nathaniel template</vt:lpstr>
      <vt:lpstr>#WriteOnFAMU University Guide to Implementing Writing Cultures Across FYE Curriculums Dr. Jennifer Collins &amp; Kenyatta Rosier </vt:lpstr>
      <vt:lpstr>Sunday, February 17, 2019 First Year Experience Conference Las Vegas, NV</vt:lpstr>
      <vt:lpstr>Today’s Agenda</vt:lpstr>
      <vt:lpstr>ICEBREAKER</vt:lpstr>
      <vt:lpstr>Top Faculty Comments About Student Writing</vt:lpstr>
      <vt:lpstr>Why Writing in the FYE course matters…</vt:lpstr>
      <vt:lpstr>Writing Across the Curriculum</vt:lpstr>
      <vt:lpstr>#Write On FAMU</vt:lpstr>
      <vt:lpstr>Success in Post-Secondary Writing Programs</vt:lpstr>
      <vt:lpstr>WAC Best Practices</vt:lpstr>
      <vt:lpstr>Writing Enhanced  Course At Glance</vt:lpstr>
      <vt:lpstr>168</vt:lpstr>
      <vt:lpstr>Summer learning community focus</vt:lpstr>
      <vt:lpstr>Course writing Challenges </vt:lpstr>
      <vt:lpstr>Revision 1 | Align With Course Goals</vt:lpstr>
      <vt:lpstr>Writing to Learn</vt:lpstr>
      <vt:lpstr>PowerPoint Presentation</vt:lpstr>
      <vt:lpstr>PowerPoint Presentation</vt:lpstr>
      <vt:lpstr>Formal Assignments</vt:lpstr>
      <vt:lpstr>Formal Writing Assignments</vt:lpstr>
      <vt:lpstr>When Should Rubrics Be Used?</vt:lpstr>
      <vt:lpstr>Giving Feedback Peer Review Grading</vt:lpstr>
      <vt:lpstr>Peer Feedback Helps Students…</vt:lpstr>
      <vt:lpstr>Strategies For Peer review</vt:lpstr>
      <vt:lpstr>PowerPoint Presentation</vt:lpstr>
      <vt:lpstr>Strategies For Grading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ARTICLE CRITIQUE Prof. Kenyatta Rosier</dc:title>
  <dc:creator>KBROSIER</dc:creator>
  <cp:lastModifiedBy>Bowers, Jennifer</cp:lastModifiedBy>
  <cp:revision>59</cp:revision>
  <dcterms:modified xsi:type="dcterms:W3CDTF">2019-02-17T21:13:10Z</dcterms:modified>
</cp:coreProperties>
</file>