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2" r:id="rId5"/>
    <p:sldId id="264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59" r:id="rId15"/>
    <p:sldId id="273" r:id="rId16"/>
    <p:sldId id="274" r:id="rId17"/>
    <p:sldId id="275" r:id="rId18"/>
    <p:sldId id="279" r:id="rId19"/>
    <p:sldId id="278" r:id="rId20"/>
    <p:sldId id="277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91" r:id="rId29"/>
    <p:sldId id="293" r:id="rId30"/>
    <p:sldId id="290" r:id="rId31"/>
    <p:sldId id="289" r:id="rId32"/>
    <p:sldId id="294" r:id="rId33"/>
    <p:sldId id="295" r:id="rId34"/>
    <p:sldId id="29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6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A37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23-4F63-87FE-17EE5FE35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Senior Capstone</c:v>
                </c:pt>
                <c:pt idx="1">
                  <c:v>FY Seminars</c:v>
                </c:pt>
                <c:pt idx="2">
                  <c:v>Early Warning</c:v>
                </c:pt>
                <c:pt idx="3">
                  <c:v>UG Research</c:v>
                </c:pt>
                <c:pt idx="4">
                  <c:v>FY Learning Communities</c:v>
                </c:pt>
                <c:pt idx="5">
                  <c:v>Service-Learning</c:v>
                </c:pt>
                <c:pt idx="6">
                  <c:v>Pre-Term Orientation</c:v>
                </c:pt>
                <c:pt idx="7">
                  <c:v>Summer Bridge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97.1</c:v>
                </c:pt>
                <c:pt idx="1">
                  <c:v>96.5</c:v>
                </c:pt>
                <c:pt idx="2">
                  <c:v>93.1</c:v>
                </c:pt>
                <c:pt idx="3">
                  <c:v>91</c:v>
                </c:pt>
                <c:pt idx="4">
                  <c:v>90.3</c:v>
                </c:pt>
                <c:pt idx="5">
                  <c:v>83.2</c:v>
                </c:pt>
                <c:pt idx="6">
                  <c:v>80</c:v>
                </c:pt>
                <c:pt idx="7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3-4F63-87FE-17EE5FE35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128416"/>
        <c:axId val="780122816"/>
      </c:barChart>
      <c:catAx>
        <c:axId val="78012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780122816"/>
        <c:crosses val="autoZero"/>
        <c:auto val="1"/>
        <c:lblAlgn val="ctr"/>
        <c:lblOffset val="100"/>
        <c:noMultiLvlLbl val="0"/>
      </c:catAx>
      <c:valAx>
        <c:axId val="78012281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78012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BD80-26AD-4399-92D8-E32F04EDD21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BC0E-C2BC-4949-B746-E03E35DF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BC0E-C2BC-4949-B746-E03E35DF5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/>
              <a:t>This growth in a base of scholarship and best practice really positioned FYS well and gave them traction in the higher education landscape.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So much so that when AAC&amp;U released their list of 10 high-impact practices as part of their LEAP project (Liberal Education and America</a:t>
            </a:r>
            <a:r>
              <a:rPr lang="ja-JP" altLang="en-US" sz="1600" smtClean="0"/>
              <a:t>’</a:t>
            </a:r>
            <a:r>
              <a:rPr lang="en-US" altLang="ja-JP" sz="1600" smtClean="0"/>
              <a:t>s Promise), LC were on it.</a:t>
            </a:r>
          </a:p>
          <a:p>
            <a:endParaRPr lang="en-US" altLang="en-US" sz="1600" smtClean="0"/>
          </a:p>
          <a:p>
            <a:r>
              <a:rPr lang="en-US" altLang="en-US" sz="1600" smtClean="0"/>
              <a:t>Really a sign that these programs have become institutionalized. 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8E7988-0A45-4161-8668-00DBAE680FF2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4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BDE3B2-51E7-41DB-A564-BAD0A11B8465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9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5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2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2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4A15-70DC-4CB8-A6F5-5F8218CEE1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177A-2EAA-4E45-A335-88F650AFE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source=images&amp;cd=&amp;cad=rja&amp;docid=LnVBmIH13wkwEM&amp;tbnid=3neR5GK9dl5acM:&amp;ved=0CAgQjRwwAA&amp;url=http://www.naspa.org/programs/faculty/roster.cfm&amp;ei=ezUuUuC8HpKE8gSg2oHoAQ&amp;psig=AFQjCNFa2KuBJyLuDi4KU-j05FfjjAOBKw&amp;ust=13788464595677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source=images&amp;cd=&amp;cad=rja&amp;docid=1jrihdC15B0BFM&amp;tbnid=73RvREMRt_J10M:&amp;ved=0CAgQjRwwAA&amp;url=http://www.bgsu.edu/colleges/library/cac/sahp/pages/keepsakesgallery.html&amp;ei=IjIuUry2DoHo8QTfsIGYDQ&amp;psig=AFQjCNEfYn_kNyCj8QXCTPjcqUUxlhY1xA&amp;ust=1378845602323806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images+of+toolboxes&amp;source=images&amp;cd=&amp;cad=rja&amp;docid=eyDr_FXkGIPcuM&amp;tbnid=OCWfudIYNShBrM:&amp;ved=0CAUQjRw&amp;url=http://gadgets.boingboing.net/2008/12/03/oobject-lists-ten-fa.html&amp;ei=TLN-UcXLOIXO9ATOtYGIAQ&amp;bvm=bv.45645796,d.dmQ&amp;psig=AFQjCNEGDXrzv8FcsMKMw6DW30Or9atKLA&amp;ust=136734431633737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htLfCxreUiUQIM&amp;tbnid=pkVRAkPxxWhw3M:&amp;ved=0CAgQjRwwAA&amp;url=http://www.coplac.org/leap/&amp;ei=T2AeUp-iG--6sQTf7oGgBg&amp;psig=AFQjCNFdTyrS1XwiT47GbMVW1g2M_MxicQ&amp;ust=1377808847529494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htLfCxreUiUQIM&amp;tbnid=pkVRAkPxxWhw3M:&amp;ved=0CAgQjRwwAA&amp;url=http://www.coplac.org/leap/&amp;ei=T2AeUp-iG--6sQTf7oGgBg&amp;psig=AFQjCNFdTyrS1XwiT47GbMVW1g2M_MxicQ&amp;ust=1377808847529494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www.jngi.org/uploads/File/JNGINatSurvey-Prelim2011.pdf" TargetMode="Externa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source=images&amp;cd=&amp;cad=rja&amp;docid=WIKKDECccdriyM&amp;tbnid=XpnL8fuM8-ycCM:&amp;ved=0CAgQjRwwAA&amp;url=http://the-office.com/bedtime-story/classics-alice-1.htm&amp;ei=8JAnUtOXIrSn4APy9oCoCg&amp;psig=AFQjCNFMWSenWfb7FqxWXy3QcYwbVJAThg&amp;ust=13784111206045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malduhishy\AppData\Local\Microsoft\Windows\Temporary Internet Files\Content.Outlook\FPEDJYHI\power point- Cov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-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88687"/>
            <a:ext cx="8382000" cy="1295400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solidFill>
                  <a:schemeClr val="tx1"/>
                </a:solidFill>
              </a:rPr>
              <a:t>Structuring the Prep Year of College for Student Success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4594225"/>
            <a:ext cx="8915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Jennifer R. </a:t>
            </a:r>
            <a:r>
              <a:rPr lang="en-US" sz="3200" dirty="0" err="1" smtClean="0"/>
              <a:t>Keup,</a:t>
            </a:r>
            <a:r>
              <a:rPr lang="en-US" sz="3200" dirty="0" smtClean="0"/>
              <a:t> Ph.D.</a:t>
            </a:r>
          </a:p>
          <a:p>
            <a:pPr algn="ctr"/>
            <a:r>
              <a:rPr lang="en-US" sz="2800" dirty="0" smtClean="0"/>
              <a:t>Director</a:t>
            </a:r>
          </a:p>
          <a:p>
            <a:pPr algn="ctr"/>
            <a:r>
              <a:rPr lang="en-US" sz="2800" dirty="0" smtClean="0"/>
              <a:t>National Resource Center for The First-Year Experience </a:t>
            </a:r>
          </a:p>
          <a:p>
            <a:pPr algn="ctr"/>
            <a:r>
              <a:rPr lang="en-US" sz="2800" dirty="0" smtClean="0"/>
              <a:t>and Students in Transition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Beyond Retention</a:t>
            </a:r>
            <a:endParaRPr lang="en-US" sz="4000" b="1" dirty="0"/>
          </a:p>
        </p:txBody>
      </p:sp>
      <p:pic>
        <p:nvPicPr>
          <p:cNvPr id="8" name="Picture 2" descr="http://www.naspa.org/Robert%20Reas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3814" y="4343400"/>
            <a:ext cx="1552986" cy="1942044"/>
          </a:xfrm>
          <a:prstGeom prst="rect">
            <a:avLst/>
          </a:prstGeom>
          <a:noFill/>
        </p:spPr>
      </p:pic>
      <p:pic>
        <p:nvPicPr>
          <p:cNvPr id="9" name="Picture 8" descr="Journal25.1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29" y="4419600"/>
            <a:ext cx="1346300" cy="19350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578757" y="819505"/>
            <a:ext cx="7950200" cy="3909526"/>
          </a:xfrm>
          <a:prstGeom prst="wedgeEllipseCallout">
            <a:avLst>
              <a:gd name="adj1" fmla="val 30523"/>
              <a:gd name="adj2" fmla="val 70468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“The almost singular focus on retention and graduation rates as…[first-year] student success is inadequate, [there must be] a revised definition grounded in student learning outcomes.” “Definitions of student success must include not only retention and graduation rates, but also a wide range of student learning and developmental outcomes.”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(Reason &amp; </a:t>
            </a:r>
            <a:r>
              <a:rPr lang="en-US" sz="2000" i="1" dirty="0" err="1" smtClean="0">
                <a:solidFill>
                  <a:schemeClr val="tx1"/>
                </a:solidFill>
              </a:rPr>
              <a:t>Gansemer-Topf</a:t>
            </a:r>
            <a:r>
              <a:rPr lang="en-US" sz="2000" i="1" dirty="0" smtClean="0">
                <a:solidFill>
                  <a:schemeClr val="tx1"/>
                </a:solidFill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3293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Beyond Retention</a:t>
            </a:r>
            <a:endParaRPr lang="en-US" sz="4000" b="1" dirty="0"/>
          </a:p>
        </p:txBody>
      </p:sp>
      <p:pic>
        <p:nvPicPr>
          <p:cNvPr id="9" name="Picture 8" descr="Journal25.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495800"/>
            <a:ext cx="1346300" cy="19350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2" descr="http://www.sc.edu/fye/center/advisory/2013/Jillian_Kinzi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611367"/>
            <a:ext cx="1749533" cy="1819514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584300" y="1104651"/>
            <a:ext cx="8229600" cy="3909526"/>
          </a:xfrm>
          <a:prstGeom prst="wedgeEllipseCallout">
            <a:avLst>
              <a:gd name="adj1" fmla="val -31108"/>
              <a:gd name="adj2" fmla="val 66071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“Student persistence, or retention to the sophomore year, and academic achievement…are common measures [and] are of great importance as metrics for student success [but] learning outcomes desirable for all college students, such as written and oral communication, information literacy, problem solving, civic engagement, and intercultural and global understanding are also worthy of study.”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(Kinzie, 2013)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Beyond Retention</a:t>
            </a:r>
            <a:endParaRPr lang="en-US" sz="4000" b="1" dirty="0"/>
          </a:p>
        </p:txBody>
      </p:sp>
      <p:pic>
        <p:nvPicPr>
          <p:cNvPr id="9" name="Picture 8" descr="Journal25.1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9" y="4419600"/>
            <a:ext cx="1346300" cy="19350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4" descr="http://www.bgsu.edu/colleges/library/cac/sahp/New%20Images/Vasti_Torre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233127"/>
            <a:ext cx="1317145" cy="2097491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457200" y="898358"/>
            <a:ext cx="7950200" cy="3564293"/>
          </a:xfrm>
          <a:prstGeom prst="wedgeEllipseCallout">
            <a:avLst>
              <a:gd name="adj1" fmla="val 38295"/>
              <a:gd name="adj2" fmla="val 72980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“While many [theories] have seen the role of first-year and transition programs as solely focused on retaining the student, these programs should have a greater influence on setting the tone for what it means to be an educated individual and the responsibilities that come with gaining a postsecondary education.”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(Torres &amp; </a:t>
            </a:r>
            <a:r>
              <a:rPr lang="en-US" sz="2000" i="1" dirty="0" err="1" smtClean="0">
                <a:solidFill>
                  <a:schemeClr val="tx1"/>
                </a:solidFill>
              </a:rPr>
              <a:t>LePeau</a:t>
            </a:r>
            <a:r>
              <a:rPr lang="en-US" sz="2000" i="1" dirty="0" smtClean="0">
                <a:solidFill>
                  <a:schemeClr val="tx1"/>
                </a:solidFill>
              </a:rPr>
              <a:t>, 2013)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pic>
        <p:nvPicPr>
          <p:cNvPr id="10" name="Picture 9" descr="man thinking-hand on ch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25" y="2215681"/>
            <a:ext cx="2993588" cy="427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loud Callout 12"/>
          <p:cNvSpPr/>
          <p:nvPr/>
        </p:nvSpPr>
        <p:spPr>
          <a:xfrm>
            <a:off x="457200" y="723122"/>
            <a:ext cx="5105401" cy="3696478"/>
          </a:xfrm>
          <a:prstGeom prst="cloudCallout">
            <a:avLst>
              <a:gd name="adj1" fmla="val 71788"/>
              <a:gd name="adj2" fmla="val 15514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How would you know you had a “successful” and “effective” prep year if you had 100% retention?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Knowledge of human cultures and the physical and natural world</a:t>
            </a:r>
          </a:p>
          <a:p>
            <a:pPr>
              <a:spcBef>
                <a:spcPts val="900"/>
              </a:spcBef>
            </a:pPr>
            <a:r>
              <a:rPr lang="en-US" dirty="0"/>
              <a:t>Intellectual and practical skills</a:t>
            </a:r>
          </a:p>
          <a:p>
            <a:pPr>
              <a:spcBef>
                <a:spcPts val="900"/>
              </a:spcBef>
            </a:pPr>
            <a:r>
              <a:rPr lang="en-US" dirty="0"/>
              <a:t>Personal and social responsibility</a:t>
            </a:r>
          </a:p>
          <a:p>
            <a:pPr>
              <a:spcBef>
                <a:spcPts val="900"/>
              </a:spcBef>
            </a:pPr>
            <a:r>
              <a:rPr lang="en-US" dirty="0"/>
              <a:t>Integrative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Century:</a:t>
            </a:r>
          </a:p>
          <a:p>
            <a:pPr algn="ctr"/>
            <a:r>
              <a:rPr lang="en-US" sz="4000" b="1" dirty="0" smtClean="0"/>
              <a:t>Learning Outcomes</a:t>
            </a:r>
            <a:endParaRPr lang="en-US" sz="4000" b="1" dirty="0"/>
          </a:p>
        </p:txBody>
      </p:sp>
      <p:pic>
        <p:nvPicPr>
          <p:cNvPr id="8" name="Picture 2" descr="https://secure.aacu.org/PubImages/LEAP-Vision_Summary_cov_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2511">
            <a:off x="7323227" y="4617403"/>
            <a:ext cx="1249045" cy="1617513"/>
          </a:xfrm>
          <a:prstGeom prst="rect">
            <a:avLst/>
          </a:prstGeom>
          <a:noFill/>
        </p:spPr>
      </p:pic>
      <p:pic>
        <p:nvPicPr>
          <p:cNvPr id="9" name="Picture 4" descr="https://secure.aacu.org/PubImages/CollegeLearningCov_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10006">
            <a:off x="6016102" y="4605261"/>
            <a:ext cx="1249045" cy="161751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55455"/>
            <a:ext cx="2807650" cy="14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61619"/>
          </a:xfrm>
        </p:spPr>
        <p:txBody>
          <a:bodyPr>
            <a:normAutofit/>
          </a:bodyPr>
          <a:lstStyle/>
          <a:p>
            <a:r>
              <a:rPr lang="en-US" sz="3000" dirty="0"/>
              <a:t>Build &amp; sustain working professional relationships</a:t>
            </a:r>
          </a:p>
          <a:p>
            <a:r>
              <a:rPr lang="en-US" sz="3000" dirty="0"/>
              <a:t>Analyze, evaluate, and interpret data from various sources</a:t>
            </a:r>
          </a:p>
          <a:p>
            <a:r>
              <a:rPr lang="en-US" sz="3000" dirty="0"/>
              <a:t>Engage in continuous learning</a:t>
            </a:r>
          </a:p>
          <a:p>
            <a:r>
              <a:rPr lang="en-US" sz="3000" dirty="0"/>
              <a:t>Oral communication and persuasion</a:t>
            </a:r>
          </a:p>
          <a:p>
            <a:r>
              <a:rPr lang="en-US" sz="3000" dirty="0"/>
              <a:t>Project planning and management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Metacompetencies</a:t>
            </a:r>
            <a:r>
              <a:rPr lang="en-US" sz="4000" b="1" dirty="0" smtClean="0"/>
              <a:t> for</a:t>
            </a:r>
          </a:p>
          <a:p>
            <a:pPr algn="ctr"/>
            <a:r>
              <a:rPr lang="en-US" sz="4000" b="1" dirty="0" smtClean="0"/>
              <a:t>Employability</a:t>
            </a:r>
            <a:endParaRPr lang="en-US" sz="4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4040">
            <a:off x="7530327" y="3414944"/>
            <a:ext cx="1264852" cy="158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://www.ceri.msu.edu/wp-content/uploads/2010/11/RT_2010-20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8373" y="4876800"/>
            <a:ext cx="1217133" cy="157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78598"/>
            <a:ext cx="2457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6161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000" dirty="0"/>
              <a:t>Ability to create new knowledge</a:t>
            </a:r>
          </a:p>
          <a:p>
            <a:pPr>
              <a:spcBef>
                <a:spcPts val="1000"/>
              </a:spcBef>
            </a:pPr>
            <a:r>
              <a:rPr lang="en-US" sz="3000" dirty="0"/>
              <a:t>Understand the impact of company practices in a global setting</a:t>
            </a:r>
          </a:p>
          <a:p>
            <a:pPr>
              <a:spcBef>
                <a:spcPts val="1000"/>
              </a:spcBef>
            </a:pPr>
            <a:r>
              <a:rPr lang="en-US" sz="3000" dirty="0"/>
              <a:t>Build a successful team</a:t>
            </a:r>
          </a:p>
          <a:p>
            <a:pPr>
              <a:spcBef>
                <a:spcPts val="1000"/>
              </a:spcBef>
            </a:pPr>
            <a:r>
              <a:rPr lang="en-US" sz="3000" dirty="0"/>
              <a:t>Coach, mentor, &amp; develop others</a:t>
            </a:r>
          </a:p>
          <a:p>
            <a:pPr>
              <a:spcBef>
                <a:spcPts val="1000"/>
              </a:spcBef>
            </a:pPr>
            <a:r>
              <a:rPr lang="en-US" sz="3000" dirty="0"/>
              <a:t>Initiative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Metacompetencies</a:t>
            </a:r>
            <a:r>
              <a:rPr lang="en-US" sz="4000" b="1" dirty="0" smtClean="0"/>
              <a:t> for</a:t>
            </a:r>
          </a:p>
          <a:p>
            <a:pPr algn="ctr"/>
            <a:r>
              <a:rPr lang="en-US" sz="4000" b="1" dirty="0" smtClean="0"/>
              <a:t>Employability</a:t>
            </a:r>
            <a:endParaRPr lang="en-US" sz="4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4040">
            <a:off x="7530327" y="3414944"/>
            <a:ext cx="1264852" cy="158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://www.ceri.msu.edu/wp-content/uploads/2010/11/RT_2010-20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8373" y="4876800"/>
            <a:ext cx="1217133" cy="157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78598"/>
            <a:ext cx="2457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3000" dirty="0"/>
              <a:t>Retention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Academic skills/experiences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Campus connection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Interpersonal skills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Personal development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Employability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Civic engagement/democratic citizenship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Domains for FYE/Prep Year Outcomes</a:t>
            </a:r>
            <a:endParaRPr lang="en-US" sz="4000" b="1" dirty="0"/>
          </a:p>
        </p:txBody>
      </p:sp>
      <p:pic>
        <p:nvPicPr>
          <p:cNvPr id="11" name="Picture 10" descr="FYS_v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49379"/>
            <a:ext cx="1931358" cy="28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Formula for Success?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1542613"/>
            <a:ext cx="5572125" cy="40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Standards &amp; Criteria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8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en-US" b="1" dirty="0" smtClean="0">
                <a:solidFill>
                  <a:srgbClr val="009A46"/>
                </a:solidFill>
              </a:rPr>
              <a:t>Seven Principles for Good Practice in Undergraduate Education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US" sz="1100" b="1" dirty="0" smtClean="0">
              <a:solidFill>
                <a:srgbClr val="009A46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3000" dirty="0" smtClean="0"/>
              <a:t>Encourage </a:t>
            </a:r>
            <a:r>
              <a:rPr lang="en-US" sz="3000" dirty="0"/>
              <a:t>contact between students &amp; faculty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Develop reciprocity &amp; collaboration between students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Respect diverse talents &amp; learning styles</a:t>
            </a:r>
          </a:p>
          <a:p>
            <a:pPr>
              <a:spcBef>
                <a:spcPts val="500"/>
              </a:spcBef>
            </a:pPr>
            <a:r>
              <a:rPr lang="en-US" sz="3000" dirty="0" smtClean="0"/>
              <a:t>Promote </a:t>
            </a:r>
            <a:r>
              <a:rPr lang="en-US" sz="3000" dirty="0"/>
              <a:t>active learning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Timely feedback for evaluation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Emphasize time on task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Communicate high </a:t>
            </a:r>
            <a:r>
              <a:rPr lang="en-US" sz="3000" dirty="0" smtClean="0"/>
              <a:t>expectations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78960"/>
            <a:ext cx="2709862" cy="27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924"/>
            <a:ext cx="8229600" cy="4906964"/>
          </a:xfrm>
        </p:spPr>
        <p:txBody>
          <a:bodyPr>
            <a:noAutofit/>
          </a:bodyPr>
          <a:lstStyle/>
          <a:p>
            <a:r>
              <a:rPr lang="en-US" sz="2600" dirty="0" smtClean="0"/>
              <a:t>Introduce the </a:t>
            </a:r>
            <a:r>
              <a:rPr lang="en-US" sz="2600" b="1" dirty="0" smtClean="0">
                <a:solidFill>
                  <a:srgbClr val="009A46"/>
                </a:solidFill>
              </a:rPr>
              <a:t>importance of the prep </a:t>
            </a:r>
            <a:r>
              <a:rPr lang="en-US" sz="2600" dirty="0" smtClean="0"/>
              <a:t>year for higher education and society</a:t>
            </a:r>
          </a:p>
          <a:p>
            <a:r>
              <a:rPr lang="en-US" sz="2600" dirty="0" smtClean="0"/>
              <a:t>Look into the most significant </a:t>
            </a:r>
            <a:r>
              <a:rPr lang="en-US" sz="2600" b="1" dirty="0" smtClean="0">
                <a:solidFill>
                  <a:srgbClr val="009A46"/>
                </a:solidFill>
              </a:rPr>
              <a:t>experiences in operating prep years</a:t>
            </a:r>
          </a:p>
          <a:p>
            <a:r>
              <a:rPr lang="en-US" sz="2600" dirty="0" smtClean="0"/>
              <a:t>Get acquainted with the ways and mechanisms of operating prep </a:t>
            </a:r>
            <a:r>
              <a:rPr lang="en-US" sz="2600" dirty="0" err="1" smtClean="0"/>
              <a:t>prep</a:t>
            </a:r>
            <a:r>
              <a:rPr lang="en-US" sz="2600" dirty="0" smtClean="0"/>
              <a:t> years as well as </a:t>
            </a:r>
            <a:r>
              <a:rPr lang="en-US" sz="2600" b="1" dirty="0" smtClean="0">
                <a:solidFill>
                  <a:srgbClr val="009A46"/>
                </a:solidFill>
              </a:rPr>
              <a:t>standards of quality performance</a:t>
            </a:r>
          </a:p>
          <a:p>
            <a:r>
              <a:rPr lang="en-US" sz="2600" dirty="0" smtClean="0"/>
              <a:t>Set a basis for </a:t>
            </a:r>
            <a:r>
              <a:rPr lang="en-US" sz="2600" b="1" dirty="0" smtClean="0">
                <a:solidFill>
                  <a:srgbClr val="009A46"/>
                </a:solidFill>
              </a:rPr>
              <a:t>establishing a vison </a:t>
            </a:r>
            <a:r>
              <a:rPr lang="en-US" sz="2600" dirty="0" smtClean="0"/>
              <a:t>for a better operation of the prep year at Saudi universities</a:t>
            </a:r>
          </a:p>
          <a:p>
            <a:r>
              <a:rPr lang="en-US" sz="2600" b="1" dirty="0" smtClean="0">
                <a:solidFill>
                  <a:srgbClr val="009A46"/>
                </a:solidFill>
              </a:rPr>
              <a:t>National center for the first year in higher education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…[</a:t>
            </a:r>
            <a:r>
              <a:rPr lang="en-US" sz="2600" i="1" dirty="0" smtClean="0"/>
              <a:t>to</a:t>
            </a:r>
            <a:r>
              <a:rPr lang="en-US" sz="2600" dirty="0" smtClean="0"/>
              <a:t>] promote and improve students learning teaching, and transition from general into academic education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52400"/>
            <a:ext cx="5181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Conference Objectives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63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30294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Standards &amp; Criteria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80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en-US" b="1" dirty="0" smtClean="0">
                <a:solidFill>
                  <a:srgbClr val="009A46"/>
                </a:solidFill>
              </a:rPr>
              <a:t>Conditions for Student Success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US" sz="1100" b="1" dirty="0" smtClean="0">
              <a:solidFill>
                <a:srgbClr val="009A46"/>
              </a:solidFill>
            </a:endParaRPr>
          </a:p>
          <a:p>
            <a:r>
              <a:rPr lang="en-US" sz="2800" dirty="0"/>
              <a:t>“Living” Mission and “Lived” Educational Philosophy</a:t>
            </a:r>
          </a:p>
          <a:p>
            <a:r>
              <a:rPr lang="en-US" sz="2800" dirty="0"/>
              <a:t>An Unshakable Focus on Student Learning</a:t>
            </a:r>
          </a:p>
          <a:p>
            <a:r>
              <a:rPr lang="en-US" sz="2800" dirty="0"/>
              <a:t>Environments Adapted for Educational </a:t>
            </a:r>
          </a:p>
          <a:p>
            <a:pPr indent="0">
              <a:buNone/>
            </a:pPr>
            <a:r>
              <a:rPr lang="en-US" sz="2800" dirty="0"/>
              <a:t>Enrichment</a:t>
            </a:r>
          </a:p>
          <a:p>
            <a:r>
              <a:rPr lang="en-US" sz="2800" dirty="0"/>
              <a:t>Clear Pathways to Student Success</a:t>
            </a:r>
          </a:p>
          <a:p>
            <a:r>
              <a:rPr lang="en-US" sz="2800" dirty="0"/>
              <a:t>Improvement-Oriented Ethos</a:t>
            </a:r>
          </a:p>
          <a:p>
            <a:r>
              <a:rPr lang="en-US" sz="2800" dirty="0"/>
              <a:t>Shared Responsibility for Educational </a:t>
            </a:r>
          </a:p>
          <a:p>
            <a:pPr indent="0">
              <a:buNone/>
            </a:pPr>
            <a:r>
              <a:rPr lang="en-US" sz="2800" dirty="0"/>
              <a:t>Quality and Student Success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52229"/>
            <a:ext cx="2005613" cy="29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30294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Criteria for FYE “Excellence”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095" y="1301415"/>
            <a:ext cx="8229600" cy="518160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US" sz="1100" b="1" dirty="0" smtClean="0">
              <a:solidFill>
                <a:srgbClr val="009A46"/>
              </a:solidFill>
            </a:endParaRPr>
          </a:p>
          <a:p>
            <a:pPr marL="514350" indent="-514350"/>
            <a:r>
              <a:rPr lang="en-US" sz="2600" dirty="0"/>
              <a:t>“Evidence of an intentional, comprehensive approach to improving the first year that is appropriate to an institution’s type and mission.”</a:t>
            </a:r>
          </a:p>
          <a:p>
            <a:pPr marL="514350" indent="-514350"/>
            <a:r>
              <a:rPr lang="en-US" sz="2600" dirty="0"/>
              <a:t>“Evidence of assessment of the various initiatives that constitute this approach.”</a:t>
            </a:r>
          </a:p>
          <a:p>
            <a:pPr marL="514350" indent="-514350"/>
            <a:r>
              <a:rPr lang="en-US" sz="2600" dirty="0"/>
              <a:t>“Broad impact on significant numbers of first-year students, including, but not limited to special student subpopulations.”</a:t>
            </a:r>
          </a:p>
          <a:p>
            <a:pPr marL="514350" indent="-514350"/>
            <a:r>
              <a:rPr lang="en-US" sz="2600" dirty="0"/>
              <a:t>“Strong administrative support for first-year initiatives, evidence of institutionalization, and durability over time.”</a:t>
            </a:r>
          </a:p>
          <a:p>
            <a:pPr marL="514350" indent="-514350"/>
            <a:r>
              <a:rPr lang="en-US" sz="2600" dirty="0"/>
              <a:t>“Involvement of a wide range of faculty, student                affairs professionals, academic administrators, and             other constituent groups.”</a:t>
            </a:r>
          </a:p>
        </p:txBody>
      </p:sp>
      <p:pic>
        <p:nvPicPr>
          <p:cNvPr id="8" name="Picture 2" descr="Achieving and Sustaining Excellence in the First Year of Colle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166" y="4925550"/>
            <a:ext cx="995750" cy="15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30294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Excellence is driven by…</a:t>
            </a:r>
            <a:endParaRPr lang="en-US" sz="4000" b="1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338035" y="1431592"/>
            <a:ext cx="4038600" cy="4708525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An institutional commitment and responsibility for the first year</a:t>
            </a:r>
          </a:p>
          <a:p>
            <a:r>
              <a:rPr lang="en-US" sz="2200" dirty="0" smtClean="0"/>
              <a:t>Leadership operating on multiple levels</a:t>
            </a:r>
          </a:p>
          <a:p>
            <a:r>
              <a:rPr lang="en-US" sz="2200" dirty="0" smtClean="0"/>
              <a:t>Efforts designed for all or for a critical mass of students</a:t>
            </a:r>
          </a:p>
          <a:p>
            <a:r>
              <a:rPr lang="en-US" sz="2200" dirty="0" smtClean="0"/>
              <a:t>Assessment for improvement</a:t>
            </a:r>
          </a:p>
          <a:p>
            <a:r>
              <a:rPr lang="en-US" sz="2200" dirty="0" smtClean="0"/>
              <a:t>A clarity of institutional identity an mission</a:t>
            </a:r>
          </a:p>
          <a:p>
            <a:r>
              <a:rPr lang="en-US" sz="2200" dirty="0" smtClean="0"/>
              <a:t>A respect for students</a:t>
            </a:r>
          </a:p>
          <a:p>
            <a:r>
              <a:rPr lang="en-US" sz="2200" dirty="0" smtClean="0"/>
              <a:t>Direct involvement of an institution’s faculty members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648200" y="1417638"/>
            <a:ext cx="4038600" cy="470852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Attention to pedagogy in first-year courses</a:t>
            </a:r>
          </a:p>
          <a:p>
            <a:r>
              <a:rPr lang="en-US" sz="2200" dirty="0" smtClean="0"/>
              <a:t>Creative acquisition and judicious use of financial resources</a:t>
            </a:r>
          </a:p>
          <a:p>
            <a:r>
              <a:rPr lang="en-US" sz="2200" dirty="0" smtClean="0"/>
              <a:t>A steady outward gaze; the willingness to learn from and share with others</a:t>
            </a:r>
          </a:p>
          <a:p>
            <a:r>
              <a:rPr lang="en-US" sz="2200" dirty="0" smtClean="0"/>
              <a:t>An intentional first-year curriculum and supportive </a:t>
            </a:r>
            <a:r>
              <a:rPr lang="en-US" sz="2200" dirty="0" err="1" smtClean="0"/>
              <a:t>cocurriculum</a:t>
            </a:r>
            <a:endParaRPr lang="en-US" sz="2200" dirty="0" smtClean="0"/>
          </a:p>
          <a:p>
            <a:r>
              <a:rPr lang="en-US" sz="2200" dirty="0" smtClean="0"/>
              <a:t>An environment where divisional walls are down</a:t>
            </a:r>
          </a:p>
        </p:txBody>
      </p:sp>
      <p:pic>
        <p:nvPicPr>
          <p:cNvPr id="11" name="Picture 2" descr="Achieving and Sustaining Excellence in the First Year of Colle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2230" y="5257800"/>
            <a:ext cx="650809" cy="1036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4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pic>
        <p:nvPicPr>
          <p:cNvPr id="10" name="Picture 2" descr="http://gadgets.boingboing.net/filesroot/2bb8f2cbe6443920cab9f8f8890e1361-ori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905000"/>
            <a:ext cx="3524250" cy="3829051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76800" y="1905000"/>
            <a:ext cx="3596858" cy="356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9A46"/>
                </a:solidFill>
                <a:cs typeface="Traditional Arabic" pitchFamily="18" charset="-78"/>
              </a:rPr>
              <a:t>What tools (“ways and mechanisms”) do we have to enact these standards of excellence in pursuit of Prep-Year outcomes?</a:t>
            </a:r>
            <a:endParaRPr lang="en-US" sz="3200" b="1" dirty="0">
              <a:solidFill>
                <a:srgbClr val="009A46"/>
              </a:solidFill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1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30294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High-Impact Practices…</a:t>
            </a:r>
            <a:endParaRPr lang="en-US" sz="4000" b="1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822960" y="1603169"/>
            <a:ext cx="7498080" cy="4014215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…are </a:t>
            </a:r>
            <a:r>
              <a:rPr lang="en-US" sz="2800" b="1" dirty="0" smtClean="0">
                <a:solidFill>
                  <a:srgbClr val="007A37"/>
                </a:solidFill>
              </a:rPr>
              <a:t>curricular and </a:t>
            </a:r>
            <a:r>
              <a:rPr lang="en-US" sz="2800" b="1" dirty="0" err="1" smtClean="0">
                <a:solidFill>
                  <a:srgbClr val="007A37"/>
                </a:solidFill>
              </a:rPr>
              <a:t>cocurricular</a:t>
            </a:r>
            <a:r>
              <a:rPr lang="en-US" sz="2800" b="1" dirty="0" smtClean="0">
                <a:solidFill>
                  <a:srgbClr val="007A37"/>
                </a:solidFill>
              </a:rPr>
              <a:t> structures </a:t>
            </a:r>
            <a:r>
              <a:rPr lang="en-US" sz="2800" b="1" dirty="0" smtClean="0"/>
              <a:t>that tend to draw upon high-quality pedagogies and practices </a:t>
            </a:r>
            <a:r>
              <a:rPr lang="en-US" sz="2800" b="1" dirty="0" smtClean="0">
                <a:solidFill>
                  <a:srgbClr val="007A37"/>
                </a:solidFill>
              </a:rPr>
              <a:t>in pursuit of 21st century learning outcomes</a:t>
            </a:r>
            <a:r>
              <a:rPr lang="en-US" sz="2800" b="1" dirty="0" smtClean="0"/>
              <a:t>; they are “teaching and learning practices that have been </a:t>
            </a:r>
            <a:r>
              <a:rPr lang="en-US" sz="2800" b="1" dirty="0" smtClean="0">
                <a:solidFill>
                  <a:srgbClr val="007A37"/>
                </a:solidFill>
              </a:rPr>
              <a:t>widely tested and have been shown to be beneficial for college students</a:t>
            </a:r>
            <a:r>
              <a:rPr lang="en-US" sz="2800" b="1" dirty="0" smtClean="0"/>
              <a:t>..,[toward] increase rates of retention and student engagement.”</a:t>
            </a:r>
          </a:p>
          <a:p>
            <a:pPr algn="r">
              <a:buNone/>
            </a:pPr>
            <a:r>
              <a:rPr lang="en-US" sz="2000" i="1" dirty="0" err="1" smtClean="0"/>
              <a:t>Kuh</a:t>
            </a:r>
            <a:r>
              <a:rPr lang="en-US" sz="2000" i="1" dirty="0" smtClean="0"/>
              <a:t>, 2008</a:t>
            </a:r>
            <a:endParaRPr lang="en-US" sz="2000" dirty="0" smtClean="0"/>
          </a:p>
        </p:txBody>
      </p:sp>
      <p:pic>
        <p:nvPicPr>
          <p:cNvPr id="9" name="Picture 2" descr="https://secure.aacu.org/PubImages/HighImpact_Cover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746" y="4857289"/>
            <a:ext cx="1173892" cy="15201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83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IP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11738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s://secure.aacu.org/PubImages/CollegeLearningCov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994">
            <a:off x="6210300" y="1616075"/>
            <a:ext cx="12493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s://secure.aacu.org/PubImages/LEAP-Vision_Summary_cov_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11">
            <a:off x="7380288" y="2032000"/>
            <a:ext cx="12493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coplac.org/images/spotlight/aacu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519113"/>
            <a:ext cx="187483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s://secure.aacu.org/PubImages/HighImpact_Cover_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236">
            <a:off x="5475288" y="3157538"/>
            <a:ext cx="11731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://secure2.aacu.org/store/images/resize.aspx?ImageURL=https%3a%2f%2fsecure2.aacu.org%2fAACU%2fPubImages%2fFiveHighImpact_BrownellSwaner_Cov_100.jpg&amp;MaxWidth=100&amp;MaxHeight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721100"/>
            <a:ext cx="1249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http://secure2.aacu.org/store/images/resize.aspx?ImageURL=https%3a%2f%2fsecure2.aacu.org%2fAACU%2fPubImages%2fHIPQUAL_Cov_100.jpg&amp;MaxWidth=100&amp;MaxHeight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017">
            <a:off x="5721350" y="4856163"/>
            <a:ext cx="11541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2400" y="1068388"/>
            <a:ext cx="2511425" cy="1328737"/>
          </a:xfrm>
          <a:prstGeom prst="ellipse">
            <a:avLst/>
          </a:prstGeom>
          <a:noFill/>
          <a:ln w="31750">
            <a:solidFill>
              <a:srgbClr val="007A3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768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P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11738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s://secure.aacu.org/PubImages/CollegeLearningCov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994">
            <a:off x="6210300" y="1616075"/>
            <a:ext cx="12493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s://secure.aacu.org/PubImages/LEAP-Vision_Summary_cov_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11">
            <a:off x="7380288" y="2032000"/>
            <a:ext cx="12493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coplac.org/images/spotlight/aacu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519113"/>
            <a:ext cx="187483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https://secure.aacu.org/PubImages/HighImpact_Cover_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236">
            <a:off x="5475288" y="3157538"/>
            <a:ext cx="11731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http://secure2.aacu.org/store/images/resize.aspx?ImageURL=https%3a%2f%2fsecure2.aacu.org%2fAACU%2fPubImages%2fFiveHighImpact_BrownellSwaner_Cov_100.jpg&amp;MaxWidth=100&amp;MaxHeight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721100"/>
            <a:ext cx="1249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http://secure2.aacu.org/store/images/resize.aspx?ImageURL=https%3a%2f%2fsecure2.aacu.org%2fAACU%2fPubImages%2fHIPQUAL_Cov_100.jpg&amp;MaxWidth=100&amp;MaxHeight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017">
            <a:off x="5721350" y="4856163"/>
            <a:ext cx="11541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644525" y="1354138"/>
            <a:ext cx="506413" cy="860425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509588" y="1354138"/>
            <a:ext cx="641350" cy="1751012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644525" y="1354138"/>
            <a:ext cx="506413" cy="2755900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992188" y="1354138"/>
            <a:ext cx="158750" cy="3660775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150938" y="1354138"/>
            <a:ext cx="1485900" cy="0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150938" y="1354138"/>
            <a:ext cx="1485900" cy="1052512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1150938" y="1354138"/>
            <a:ext cx="1485900" cy="1987550"/>
          </a:xfrm>
          <a:prstGeom prst="straightConnector1">
            <a:avLst/>
          </a:prstGeom>
          <a:noFill/>
          <a:ln w="25400">
            <a:solidFill>
              <a:srgbClr val="007A37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150938" y="1354138"/>
            <a:ext cx="1485900" cy="3255962"/>
          </a:xfrm>
          <a:prstGeom prst="straightConnector1">
            <a:avLst/>
          </a:prstGeom>
          <a:noFill/>
          <a:ln w="25400">
            <a:solidFill>
              <a:srgbClr val="007A37"/>
            </a:solidFill>
            <a:prstDash val="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150938" y="1354138"/>
            <a:ext cx="1485900" cy="4122737"/>
          </a:xfrm>
          <a:prstGeom prst="straightConnector1">
            <a:avLst/>
          </a:prstGeom>
          <a:noFill/>
          <a:ln w="25400">
            <a:solidFill>
              <a:srgbClr val="007A37"/>
            </a:solidFill>
            <a:prstDash val="dash"/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  <p:extLst>
      <p:ext uri="{BB962C8B-B14F-4D97-AF65-F5344CB8AC3E}">
        <p14:creationId xmlns:p14="http://schemas.microsoft.com/office/powerpoint/2010/main" val="46412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91130"/>
              </p:ext>
            </p:extLst>
          </p:nvPr>
        </p:nvGraphicFramePr>
        <p:xfrm>
          <a:off x="1371600" y="1219200"/>
          <a:ext cx="7635834" cy="545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National Survey 201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571324"/>
            <a:ext cx="1048883" cy="1048884"/>
          </a:xfrm>
          <a:prstGeom prst="rect">
            <a:avLst/>
          </a:prstGeom>
          <a:noFill/>
        </p:spPr>
      </p:pic>
      <p:pic>
        <p:nvPicPr>
          <p:cNvPr id="9" name="Picture 8" descr="RR4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105297"/>
            <a:ext cx="979566" cy="1295400"/>
          </a:xfrm>
          <a:prstGeom prst="rect">
            <a:avLst/>
          </a:prstGeom>
        </p:spPr>
      </p:pic>
      <p:pic>
        <p:nvPicPr>
          <p:cNvPr id="12" name="Picture 11" descr="RR3_Capstone_COV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3790835"/>
            <a:ext cx="1006147" cy="13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504028"/>
              </p:ext>
            </p:extLst>
          </p:nvPr>
        </p:nvGraphicFramePr>
        <p:xfrm>
          <a:off x="762000" y="1345305"/>
          <a:ext cx="749808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007A37"/>
                          </a:solidFill>
                          <a:latin typeface="Calibri" pitchFamily="34" charset="0"/>
                          <a:cs typeface="Arial" pitchFamily="34" charset="0"/>
                        </a:rPr>
                        <a:t>High-Impact Practices in the FYS</a:t>
                      </a:r>
                      <a:endParaRPr lang="en-US" sz="2400" b="1" dirty="0">
                        <a:solidFill>
                          <a:srgbClr val="007A37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rgbClr val="007A37"/>
                          </a:solidFill>
                          <a:latin typeface="Calibri" pitchFamily="34" charset="0"/>
                          <a:cs typeface="Arial" pitchFamily="34" charset="0"/>
                        </a:rPr>
                        <a:t>%</a:t>
                      </a:r>
                      <a:endParaRPr lang="en-US" sz="2400" b="1" dirty="0">
                        <a:solidFill>
                          <a:srgbClr val="007A37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Collaborative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Arial" pitchFamily="34" charset="0"/>
                        </a:rPr>
                        <a:t> assignments &amp; projects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  <a:cs typeface="Arial" pitchFamily="34" charset="0"/>
                        </a:rPr>
                        <a:t>67.2</a:t>
                      </a:r>
                      <a:endParaRPr lang="en-US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Diversity/Global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Arial" pitchFamily="34" charset="0"/>
                        </a:rPr>
                        <a:t> learning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  <a:cs typeface="Arial" pitchFamily="34" charset="0"/>
                        </a:rPr>
                        <a:t>58.8</a:t>
                      </a:r>
                      <a:endParaRPr lang="en-US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Writing-intensive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  <a:cs typeface="Arial" pitchFamily="34" charset="0"/>
                        </a:rPr>
                        <a:t>42.5</a:t>
                      </a:r>
                      <a:endParaRPr lang="en-US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Common reading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Arial" pitchFamily="34" charset="0"/>
                        </a:rPr>
                        <a:t> experience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38.1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Learning community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36.8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Service-learning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31.8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  <a:cs typeface="Arial" pitchFamily="34" charset="0"/>
                        </a:rPr>
                        <a:t>Undergraduate research</a:t>
                      </a:r>
                      <a:endParaRPr lang="en-US" sz="2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12.8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" descr="Developing and Sustaining Successful First-Year Programs: A Guide for Practition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681">
            <a:off x="1355415" y="5263192"/>
            <a:ext cx="984911" cy="1416756"/>
          </a:xfrm>
          <a:prstGeom prst="rect">
            <a:avLst/>
          </a:prstGeom>
          <a:noFill/>
        </p:spPr>
      </p:pic>
      <p:pic>
        <p:nvPicPr>
          <p:cNvPr id="12" name="Picture 11" descr="Exp-Evi #49 final 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8822">
            <a:off x="268553" y="5239931"/>
            <a:ext cx="1026847" cy="1429787"/>
          </a:xfrm>
          <a:prstGeom prst="rect">
            <a:avLst/>
          </a:prstGeom>
        </p:spPr>
      </p:pic>
      <p:pic>
        <p:nvPicPr>
          <p:cNvPr id="13" name="Picture 12" descr="ResearchRepo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0266" y="5188767"/>
            <a:ext cx="1171576" cy="1516834"/>
          </a:xfrm>
          <a:prstGeom prst="rect">
            <a:avLst/>
          </a:prstGeom>
        </p:spPr>
      </p:pic>
      <p:pic>
        <p:nvPicPr>
          <p:cNvPr id="14" name="Picture 13" descr="RR4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5188766"/>
            <a:ext cx="1147012" cy="15168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130294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HIPs in Combination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726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33619"/>
              </p:ext>
            </p:extLst>
          </p:nvPr>
        </p:nvGraphicFramePr>
        <p:xfrm>
          <a:off x="537410" y="1417638"/>
          <a:ext cx="8229600" cy="423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7053683" imgH="3395766" progId="Excel.Chart.8">
                  <p:embed/>
                </p:oleObj>
              </mc:Choice>
              <mc:Fallback>
                <p:oleObj r:id="rId5" imgW="7053683" imgH="339576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10" y="1417638"/>
                        <a:ext cx="8229600" cy="4234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385763" y="3302000"/>
            <a:ext cx="1838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+mn-lt"/>
                <a:ea typeface="ＭＳ Ｐゴシック" pitchFamily="34" charset="-128"/>
              </a:rPr>
              <a:t>Percent of institutions</a:t>
            </a:r>
          </a:p>
        </p:txBody>
      </p:sp>
      <p:pic>
        <p:nvPicPr>
          <p:cNvPr id="12" name="Picture 11" descr="RR4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88382">
            <a:off x="435757" y="5258055"/>
            <a:ext cx="97956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National FYE Center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45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3810000"/>
            <a:ext cx="2431833" cy="261665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786744" y="511629"/>
            <a:ext cx="5965370" cy="4136571"/>
          </a:xfrm>
          <a:prstGeom prst="wedgeEllipseCallout">
            <a:avLst>
              <a:gd name="adj1" fmla="val -61391"/>
              <a:gd name="adj2" fmla="val 34476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E4C67"/>
                </a:solidFill>
              </a:rPr>
              <a:t>“</a:t>
            </a:r>
            <a:r>
              <a:rPr lang="en-US" sz="2000" b="1" dirty="0" smtClean="0">
                <a:solidFill>
                  <a:schemeClr val="tx1"/>
                </a:solidFill>
              </a:rPr>
              <a:t>So, today when I am asked, what one thing can we do to enhance student engagement and increase student success? I now have an answer: make it possible for every student to participate in </a:t>
            </a:r>
            <a:r>
              <a:rPr lang="en-US" sz="2200" b="1" dirty="0" smtClean="0">
                <a:solidFill>
                  <a:srgbClr val="007A37"/>
                </a:solidFill>
              </a:rPr>
              <a:t>at least two high-impact activities </a:t>
            </a:r>
            <a:r>
              <a:rPr lang="en-US" sz="2000" b="1" dirty="0" smtClean="0">
                <a:solidFill>
                  <a:schemeClr val="tx1"/>
                </a:solidFill>
              </a:rPr>
              <a:t>during his or her undergraduate program, one in the first year, and one taken later</a:t>
            </a:r>
            <a:r>
              <a:rPr lang="en-US" sz="2000" dirty="0" smtClean="0">
                <a:solidFill>
                  <a:schemeClr val="tx1"/>
                </a:solidFill>
              </a:rPr>
              <a:t>.”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Kuh</a:t>
            </a:r>
            <a:r>
              <a:rPr lang="en-US" dirty="0" smtClean="0">
                <a:solidFill>
                  <a:schemeClr val="tx1"/>
                </a:solidFill>
              </a:rPr>
              <a:t>, 2008)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https://secure.aacu.org/PubImages/HighImpact_Cover_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515117"/>
            <a:ext cx="1457508" cy="18874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59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3886200"/>
            <a:ext cx="2109650" cy="263706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994279" y="846138"/>
            <a:ext cx="6172200" cy="3298371"/>
          </a:xfrm>
          <a:prstGeom prst="wedgeEllipseCallout">
            <a:avLst>
              <a:gd name="adj1" fmla="val 43325"/>
              <a:gd name="adj2" fmla="val 81273"/>
            </a:avLst>
          </a:prstGeom>
          <a:solidFill>
            <a:srgbClr val="DEDFE0"/>
          </a:solidFill>
          <a:ln>
            <a:solidFill>
              <a:srgbClr val="0E4C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“While promising, </a:t>
            </a:r>
            <a:r>
              <a:rPr lang="en-US" sz="2400" b="1" dirty="0">
                <a:solidFill>
                  <a:srgbClr val="007A37"/>
                </a:solidFill>
              </a:rPr>
              <a:t>they are not a panacea</a:t>
            </a:r>
            <a:r>
              <a:rPr lang="en-US" sz="2400" b="1" dirty="0">
                <a:solidFill>
                  <a:srgbClr val="0E4C67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Only when they are </a:t>
            </a:r>
            <a:r>
              <a:rPr lang="en-US" sz="2400" b="1" dirty="0">
                <a:solidFill>
                  <a:srgbClr val="007A37"/>
                </a:solidFill>
              </a:rPr>
              <a:t>implemented well and continually evaluated</a:t>
            </a:r>
            <a:r>
              <a:rPr lang="en-US" sz="2400" b="1" dirty="0">
                <a:solidFill>
                  <a:schemeClr val="tx1"/>
                </a:solidFill>
              </a:rPr>
              <a:t>…will we realize their considerable potential</a:t>
            </a:r>
            <a:r>
              <a:rPr lang="en-US" sz="2400" b="1" dirty="0" smtClean="0">
                <a:solidFill>
                  <a:schemeClr val="tx1"/>
                </a:solidFill>
              </a:rPr>
              <a:t>.”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i="1" dirty="0" err="1">
                <a:solidFill>
                  <a:schemeClr val="tx1"/>
                </a:solidFill>
              </a:rPr>
              <a:t>Kuh</a:t>
            </a:r>
            <a:r>
              <a:rPr lang="en-US" i="1" dirty="0">
                <a:solidFill>
                  <a:schemeClr val="tx1"/>
                </a:solidFill>
              </a:rPr>
              <a:t> in Brownell &amp; </a:t>
            </a:r>
            <a:r>
              <a:rPr lang="en-US" i="1" dirty="0" err="1">
                <a:solidFill>
                  <a:schemeClr val="tx1"/>
                </a:solidFill>
              </a:rPr>
              <a:t>Swaner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2010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7111"/>
            <a:ext cx="1549110" cy="2006098"/>
          </a:xfrm>
          <a:prstGeom prst="rect">
            <a:avLst/>
          </a:prstGeom>
          <a:ln w="6350">
            <a:solidFill>
              <a:srgbClr val="DEDFE0"/>
            </a:solidFill>
          </a:ln>
        </p:spPr>
      </p:pic>
    </p:spTree>
    <p:extLst>
      <p:ext uri="{BB962C8B-B14F-4D97-AF65-F5344CB8AC3E}">
        <p14:creationId xmlns:p14="http://schemas.microsoft.com/office/powerpoint/2010/main" val="22325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8246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alibri" pitchFamily="34" charset="0"/>
              </a:rPr>
              <a:t>We overemphasis the impact of </a:t>
            </a:r>
            <a:r>
              <a:rPr lang="en-US" sz="2800" b="1" dirty="0">
                <a:solidFill>
                  <a:srgbClr val="007A37"/>
                </a:solidFill>
                <a:latin typeface="Calibri" pitchFamily="34" charset="0"/>
              </a:rPr>
              <a:t>offering and participating</a:t>
            </a:r>
            <a:r>
              <a:rPr lang="en-US" sz="2800" dirty="0">
                <a:solidFill>
                  <a:srgbClr val="98002E"/>
                </a:solidFill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in HIPs on learning outcomes and </a:t>
            </a:r>
            <a:r>
              <a:rPr lang="en-US" sz="2800" dirty="0" smtClean="0">
                <a:latin typeface="Calibri" pitchFamily="34" charset="0"/>
              </a:rPr>
              <a:t>retention</a:t>
            </a:r>
          </a:p>
          <a:p>
            <a:r>
              <a:rPr lang="en-US" sz="2800" dirty="0" smtClean="0">
                <a:latin typeface="Calibri" pitchFamily="34" charset="0"/>
              </a:rPr>
              <a:t>How we structure HIPs matters more than just having them</a:t>
            </a:r>
          </a:p>
          <a:p>
            <a:r>
              <a:rPr lang="en-US" sz="2800" dirty="0" smtClean="0"/>
              <a:t>High-impact </a:t>
            </a:r>
            <a:r>
              <a:rPr lang="en-US" sz="2800" dirty="0"/>
              <a:t>“practices [</a:t>
            </a:r>
            <a:r>
              <a:rPr lang="en-US" sz="2800" i="1" dirty="0"/>
              <a:t>tend to</a:t>
            </a:r>
            <a:r>
              <a:rPr lang="en-US" sz="2800" dirty="0"/>
              <a:t>] be used in </a:t>
            </a:r>
            <a:r>
              <a:rPr lang="en-US" sz="2800" b="1" dirty="0">
                <a:solidFill>
                  <a:srgbClr val="007A37"/>
                </a:solidFill>
              </a:rPr>
              <a:t>more functional rather than novel approaches</a:t>
            </a:r>
            <a:r>
              <a:rPr lang="en-US" sz="2800" dirty="0"/>
              <a:t>.  </a:t>
            </a:r>
            <a:endParaRPr lang="en-US" sz="2800" dirty="0" smtClean="0"/>
          </a:p>
          <a:p>
            <a:r>
              <a:rPr lang="en-US" sz="2800" dirty="0">
                <a:latin typeface="Calibri" pitchFamily="34" charset="0"/>
              </a:rPr>
              <a:t>It is also important to highlight their </a:t>
            </a:r>
            <a:r>
              <a:rPr lang="en-US" sz="2800" b="1" dirty="0">
                <a:solidFill>
                  <a:srgbClr val="007A37"/>
                </a:solidFill>
                <a:latin typeface="Calibri" pitchFamily="34" charset="0"/>
              </a:rPr>
              <a:t>relevance and reflection outside of the classroom</a:t>
            </a:r>
            <a:r>
              <a:rPr lang="en-US" sz="2800" dirty="0">
                <a:latin typeface="Calibri" pitchFamily="34" charset="0"/>
              </a:rPr>
              <a:t> setting </a:t>
            </a:r>
            <a:endParaRPr lang="en-US" sz="2800" dirty="0" smtClean="0"/>
          </a:p>
          <a:p>
            <a:r>
              <a:rPr lang="en-US" sz="2800" dirty="0" smtClean="0"/>
              <a:t>Less than 60% of institutions have </a:t>
            </a:r>
            <a:r>
              <a:rPr lang="en-US" sz="2800" b="1" dirty="0" smtClean="0">
                <a:solidFill>
                  <a:srgbClr val="007A37"/>
                </a:solidFill>
              </a:rPr>
              <a:t>assessed their high-impact practices</a:t>
            </a:r>
            <a:r>
              <a:rPr lang="en-US" sz="2800" dirty="0" smtClean="0"/>
              <a:t> in the past 3 years</a:t>
            </a:r>
          </a:p>
          <a:p>
            <a:endParaRPr lang="en-US" sz="2800" dirty="0"/>
          </a:p>
          <a:p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30294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Limitations of HIPs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09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" y="7620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0999" y="1295400"/>
            <a:ext cx="8382000" cy="481106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50"/>
              </a:spcBef>
              <a:buNone/>
            </a:pPr>
            <a:r>
              <a:rPr lang="en-US" b="1" dirty="0" smtClean="0">
                <a:solidFill>
                  <a:srgbClr val="007A37"/>
                </a:solidFill>
                <a:latin typeface="Calibri" pitchFamily="34" charset="0"/>
              </a:rPr>
              <a:t>High-Impact Practices should…</a:t>
            </a:r>
          </a:p>
          <a:p>
            <a:pPr marL="0" indent="0">
              <a:spcBef>
                <a:spcPts val="350"/>
              </a:spcBef>
              <a:buNone/>
            </a:pPr>
            <a:endParaRPr lang="en-US" sz="1300" b="1" dirty="0" smtClean="0">
              <a:solidFill>
                <a:srgbClr val="007A37"/>
              </a:solidFill>
              <a:latin typeface="Calibri" pitchFamily="34" charset="0"/>
            </a:endParaRP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Create </a:t>
            </a:r>
            <a:r>
              <a:rPr lang="en-US" sz="2800" dirty="0">
                <a:latin typeface="Calibri" pitchFamily="34" charset="0"/>
              </a:rPr>
              <a:t>an investment of time and energy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Include </a:t>
            </a:r>
            <a:r>
              <a:rPr lang="en-US" sz="2800" dirty="0">
                <a:latin typeface="Calibri" pitchFamily="34" charset="0"/>
              </a:rPr>
              <a:t>interaction with faculty and peers about substantive matters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Have real-world </a:t>
            </a:r>
            <a:r>
              <a:rPr lang="en-US" sz="2800" dirty="0">
                <a:latin typeface="Calibri" pitchFamily="34" charset="0"/>
              </a:rPr>
              <a:t>applications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Employ high </a:t>
            </a:r>
            <a:r>
              <a:rPr lang="en-US" sz="2800" dirty="0">
                <a:latin typeface="Calibri" pitchFamily="34" charset="0"/>
              </a:rPr>
              <a:t>expectations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Include </a:t>
            </a:r>
            <a:r>
              <a:rPr lang="en-US" sz="2800" dirty="0">
                <a:latin typeface="Calibri" pitchFamily="34" charset="0"/>
              </a:rPr>
              <a:t>frequent feedback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Provide exposure </a:t>
            </a:r>
            <a:r>
              <a:rPr lang="en-US" sz="2800" dirty="0">
                <a:latin typeface="Calibri" pitchFamily="34" charset="0"/>
              </a:rPr>
              <a:t>to diverse </a:t>
            </a:r>
            <a:r>
              <a:rPr lang="en-US" sz="2800" dirty="0" smtClean="0">
                <a:latin typeface="Calibri" pitchFamily="34" charset="0"/>
              </a:rPr>
              <a:t>perspectives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Demand </a:t>
            </a:r>
            <a:r>
              <a:rPr lang="en-US" sz="2800" dirty="0">
                <a:latin typeface="Calibri" pitchFamily="34" charset="0"/>
              </a:rPr>
              <a:t>reflection and integrated learning</a:t>
            </a:r>
          </a:p>
          <a:p>
            <a:pPr>
              <a:spcBef>
                <a:spcPts val="350"/>
              </a:spcBef>
            </a:pPr>
            <a:r>
              <a:rPr lang="en-US" sz="2800" dirty="0" smtClean="0">
                <a:latin typeface="Calibri" pitchFamily="34" charset="0"/>
              </a:rPr>
              <a:t>Include accountability</a:t>
            </a:r>
            <a:endParaRPr lang="en-US" sz="2800" dirty="0"/>
          </a:p>
          <a:p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130294"/>
            <a:ext cx="548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Ensures Quality?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0"/>
            <a:ext cx="1524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107875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Parting Thoughts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80947"/>
            <a:ext cx="1872343" cy="187234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23900" y="1219200"/>
            <a:ext cx="7658099" cy="3288468"/>
          </a:xfrm>
          <a:prstGeom prst="wedgeRoundRectCallout">
            <a:avLst>
              <a:gd name="adj1" fmla="val 30564"/>
              <a:gd name="adj2" fmla="val 72339"/>
              <a:gd name="adj3" fmla="val 16667"/>
            </a:avLst>
          </a:prstGeom>
          <a:solidFill>
            <a:srgbClr val="DEDF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175" algn="ctr"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“The construct of </a:t>
            </a:r>
            <a:r>
              <a:rPr lang="en-US" sz="2000" b="1" i="1" dirty="0">
                <a:solidFill>
                  <a:srgbClr val="007A37"/>
                </a:solidFill>
                <a:latin typeface="Calibri" pitchFamily="34" charset="0"/>
              </a:rPr>
              <a:t>thriving</a:t>
            </a:r>
            <a:r>
              <a:rPr lang="en-US" sz="2000" b="1" dirty="0">
                <a:solidFill>
                  <a:srgbClr val="0E4C67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as an expanded vision of student success </a:t>
            </a:r>
            <a:r>
              <a:rPr lang="en-US" sz="2000" b="1" dirty="0">
                <a:solidFill>
                  <a:srgbClr val="007A37"/>
                </a:solidFill>
                <a:latin typeface="Calibri" pitchFamily="34" charset="0"/>
              </a:rPr>
              <a:t>provides a framework for conceptualizing new ways of helping students reap the full benefits of higher education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very word thriving implies that success involves more than surviving a four-year academic obstacle course.  </a:t>
            </a:r>
            <a:r>
              <a:rPr lang="en-US" sz="2000" b="1" dirty="0">
                <a:solidFill>
                  <a:srgbClr val="007A37"/>
                </a:solidFill>
                <a:latin typeface="Calibri" pitchFamily="34" charset="0"/>
              </a:rPr>
              <a:t>Students who thrive are vitally engaged in the college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endeavor—intellectually, socially, and emotionally.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They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experience what </a:t>
            </a:r>
            <a:r>
              <a:rPr lang="en-US" sz="2000" b="1" dirty="0" err="1">
                <a:solidFill>
                  <a:schemeClr val="tx1"/>
                </a:solidFill>
                <a:latin typeface="Calibri" pitchFamily="34" charset="0"/>
              </a:rPr>
              <a:t>Tagg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 (2003) calls </a:t>
            </a: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</a:rPr>
              <a:t>deep learning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; they are investing effort within the classroom </a:t>
            </a:r>
            <a:r>
              <a:rPr lang="en-US" sz="2000" b="1" dirty="0">
                <a:solidFill>
                  <a:srgbClr val="007A37"/>
                </a:solidFill>
                <a:latin typeface="Calibri" pitchFamily="34" charset="0"/>
              </a:rPr>
              <a:t>and managing their lives well beyond it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.” 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600" i="1" dirty="0" err="1">
                <a:solidFill>
                  <a:schemeClr val="tx1"/>
                </a:solidFill>
                <a:latin typeface="Calibri" pitchFamily="34" charset="0"/>
              </a:rPr>
              <a:t>Shreiner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, Louis, &amp; Nelson, 2012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0" name="Picture 9" descr="ThrivingInTransitions_Cover_Final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778161"/>
            <a:ext cx="12192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pic>
        <p:nvPicPr>
          <p:cNvPr id="8" name="Picture 2" descr="http://www.symbols.net/georgelog/yellowbrick/Yellow-Brick-R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392" y="2272863"/>
            <a:ext cx="4973216" cy="372991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2960" y="846138"/>
            <a:ext cx="7498080" cy="1306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9A46"/>
                </a:solidFill>
              </a:rPr>
              <a:t>However, let’s be sure to begin       at the beginning…</a:t>
            </a:r>
            <a:endParaRPr lang="en-US" sz="4000" b="1" dirty="0">
              <a:solidFill>
                <a:srgbClr val="009A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Comprehensive</a:t>
            </a:r>
          </a:p>
          <a:p>
            <a:pPr>
              <a:spcBef>
                <a:spcPts val="500"/>
              </a:spcBef>
            </a:pPr>
            <a:r>
              <a:rPr lang="en-US" dirty="0"/>
              <a:t>Intentional</a:t>
            </a:r>
          </a:p>
          <a:p>
            <a:pPr>
              <a:spcBef>
                <a:spcPts val="500"/>
              </a:spcBef>
            </a:pPr>
            <a:r>
              <a:rPr lang="en-US" dirty="0"/>
              <a:t>Integrated</a:t>
            </a:r>
          </a:p>
          <a:p>
            <a:pPr>
              <a:spcBef>
                <a:spcPts val="500"/>
              </a:spcBef>
            </a:pPr>
            <a:r>
              <a:rPr lang="en-US" dirty="0"/>
              <a:t>Flexible</a:t>
            </a:r>
          </a:p>
          <a:p>
            <a:pPr>
              <a:spcBef>
                <a:spcPts val="500"/>
              </a:spcBef>
            </a:pPr>
            <a:r>
              <a:rPr lang="en-US" dirty="0"/>
              <a:t>Systemic</a:t>
            </a:r>
          </a:p>
          <a:p>
            <a:pPr>
              <a:spcBef>
                <a:spcPts val="500"/>
              </a:spcBef>
            </a:pPr>
            <a:r>
              <a:rPr lang="en-US" dirty="0"/>
              <a:t>Organizationally horizontal</a:t>
            </a:r>
          </a:p>
          <a:p>
            <a:pPr>
              <a:spcBef>
                <a:spcPts val="500"/>
              </a:spcBef>
            </a:pPr>
            <a:r>
              <a:rPr lang="en-US" dirty="0"/>
              <a:t>Student </a:t>
            </a:r>
            <a:r>
              <a:rPr lang="en-US" dirty="0" smtClean="0"/>
              <a:t>centered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Prep Year Features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9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Working Definition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7750"/>
            <a:ext cx="1406106" cy="1991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6" y="2315652"/>
            <a:ext cx="1316340" cy="199198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449902" y="1539551"/>
            <a:ext cx="6236898" cy="4360917"/>
          </a:xfrm>
          <a:prstGeom prst="wedgeEllipseCallout">
            <a:avLst>
              <a:gd name="adj1" fmla="val -59041"/>
              <a:gd name="adj2" fmla="val 15461"/>
            </a:avLst>
          </a:prstGeom>
          <a:solidFill>
            <a:srgbClr val="DEDFE0"/>
          </a:solidFill>
          <a:ln>
            <a:solidFill>
              <a:srgbClr val="007A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1588" algn="ctr">
              <a:buNone/>
            </a:pPr>
            <a:r>
              <a:rPr lang="en-US" sz="2700" b="1" dirty="0">
                <a:solidFill>
                  <a:schemeClr val="tx1"/>
                </a:solidFill>
              </a:rPr>
              <a:t>“The first-year experience is not a single program or initiative, but rather an </a:t>
            </a:r>
            <a:r>
              <a:rPr lang="en-US" sz="2700" b="1" dirty="0">
                <a:solidFill>
                  <a:srgbClr val="009A46"/>
                </a:solidFill>
              </a:rPr>
              <a:t>intentional combination of academic and co-curricular efforts </a:t>
            </a:r>
            <a:r>
              <a:rPr lang="en-US" sz="2700" b="1" dirty="0">
                <a:solidFill>
                  <a:schemeClr val="tx1"/>
                </a:solidFill>
              </a:rPr>
              <a:t>within and across postsecondary institutions.”</a:t>
            </a:r>
          </a:p>
          <a:p>
            <a:pPr algn="ctr">
              <a:buNone/>
            </a:pPr>
            <a:r>
              <a:rPr lang="en-US" sz="2000" i="1" dirty="0">
                <a:solidFill>
                  <a:schemeClr val="tx1"/>
                </a:solidFill>
              </a:rPr>
              <a:t>(Koch &amp; Gardner, 2006)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 What End?</a:t>
            </a:r>
            <a:endParaRPr lang="en-US" sz="4000" b="1" dirty="0"/>
          </a:p>
        </p:txBody>
      </p:sp>
      <p:pic>
        <p:nvPicPr>
          <p:cNvPr id="8" name="Picture 2" descr="http://the-office.com/bedtime-story/alice_l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301" y="1953723"/>
            <a:ext cx="2373345" cy="2492866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4012" y="1737360"/>
            <a:ext cx="7227027" cy="4014215"/>
          </a:xfrm>
        </p:spPr>
        <p:txBody>
          <a:bodyPr/>
          <a:lstStyle/>
          <a:p>
            <a:pPr marL="2579688" indent="0">
              <a:buNone/>
              <a:tabLst>
                <a:tab pos="4572000" algn="l"/>
              </a:tabLst>
            </a:pPr>
            <a:r>
              <a:rPr lang="en-US" sz="2400" dirty="0" smtClean="0"/>
              <a:t>“Excuse me,” said Alice, “how do I get out of here?”</a:t>
            </a:r>
          </a:p>
          <a:p>
            <a:pPr marL="2579688" indent="0">
              <a:buNone/>
              <a:tabLst>
                <a:tab pos="4572000" algn="l"/>
              </a:tabLst>
            </a:pPr>
            <a:r>
              <a:rPr lang="en-US" sz="2400" dirty="0" smtClean="0"/>
              <a:t>“That depends a great deal on where you want to end up” said the cat.</a:t>
            </a:r>
          </a:p>
          <a:p>
            <a:pPr marL="2579688" indent="0">
              <a:buNone/>
              <a:tabLst>
                <a:tab pos="4572000" algn="l"/>
              </a:tabLst>
            </a:pPr>
            <a:r>
              <a:rPr lang="en-US" sz="2400" dirty="0" smtClean="0"/>
              <a:t>“I don’t care where I end up,” said Alice, “I just want out!”</a:t>
            </a:r>
          </a:p>
          <a:p>
            <a:pPr marL="0" indent="0">
              <a:buNone/>
            </a:pPr>
            <a:r>
              <a:rPr lang="en-US" sz="2400" dirty="0" smtClean="0"/>
              <a:t>“Well,” said the cat, “if it doesn’t matter where you end up, it doesn’t matter which road you take.”</a:t>
            </a:r>
          </a:p>
          <a:p>
            <a:pPr marL="0" indent="0" algn="r">
              <a:buNone/>
            </a:pPr>
            <a:r>
              <a:rPr lang="en-US" sz="2000" i="1" dirty="0" smtClean="0"/>
              <a:t>Carroll, 1865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39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FYE Outcomes</a:t>
            </a:r>
            <a:endParaRPr lang="en-US" sz="4000" b="1" dirty="0"/>
          </a:p>
        </p:txBody>
      </p:sp>
      <p:sp>
        <p:nvSpPr>
          <p:cNvPr id="5" name="Explosion 1 4"/>
          <p:cNvSpPr/>
          <p:nvPr/>
        </p:nvSpPr>
        <p:spPr>
          <a:xfrm>
            <a:off x="457200" y="1112838"/>
            <a:ext cx="8458200" cy="5364162"/>
          </a:xfrm>
          <a:prstGeom prst="irregularSeal1">
            <a:avLst/>
          </a:prstGeom>
          <a:solidFill>
            <a:srgbClr val="009A46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What do we hope students will get, earn, or experience as the result of their prep/first year of college?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89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alduhishy\AppData\Local\Microsoft\Windows\Temporary Internet Files\Content.Outlook\FPEDJYHI\power point- in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07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" y="76200"/>
            <a:ext cx="1871661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0271" y="152400"/>
            <a:ext cx="526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Retention</a:t>
            </a:r>
            <a:endParaRPr lang="en-US" sz="4000" b="1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81425"/>
              </p:ext>
            </p:extLst>
          </p:nvPr>
        </p:nvGraphicFramePr>
        <p:xfrm>
          <a:off x="838200" y="1752600"/>
          <a:ext cx="7141944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98002E"/>
                          </a:solidFill>
                        </a:rPr>
                        <a:t>Goal of “</a:t>
                      </a:r>
                      <a:r>
                        <a:rPr lang="en-US" sz="2200" b="1" kern="1200" baseline="0" dirty="0" smtClean="0">
                          <a:solidFill>
                            <a:srgbClr val="98002E"/>
                          </a:solidFill>
                          <a:latin typeface="+mn-lt"/>
                          <a:ea typeface="+mn-ea"/>
                          <a:cs typeface="+mn-cs"/>
                        </a:rPr>
                        <a:t>improved retention/graduation rates”</a:t>
                      </a:r>
                      <a:endParaRPr lang="en-US" sz="2200" b="1" dirty="0">
                        <a:solidFill>
                          <a:srgbClr val="98002E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98002E"/>
                          </a:solidFill>
                        </a:rPr>
                        <a:t>Percent</a:t>
                      </a:r>
                      <a:endParaRPr lang="en-US" sz="2200" b="1" dirty="0">
                        <a:solidFill>
                          <a:srgbClr val="98002E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First-year seminars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Early alert warning</a:t>
                      </a:r>
                      <a:r>
                        <a:rPr lang="en-US" sz="2400" baseline="0" dirty="0" smtClean="0"/>
                        <a:t> systems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 communities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Bridge programs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Undergraduate research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Service-learning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" descr="National Survey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2" y="5465545"/>
            <a:ext cx="1156953" cy="1156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9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229</TotalTime>
  <Words>1440</Words>
  <Application>Microsoft Office PowerPoint</Application>
  <PresentationFormat>On-screen Show (4:3)</PresentationFormat>
  <Paragraphs>182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Traditional Arabic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KEUP, JENNIFER</dc:creator>
  <cp:lastModifiedBy>Windows User</cp:lastModifiedBy>
  <cp:revision>15</cp:revision>
  <cp:lastPrinted>2015-04-10T16:42:39Z</cp:lastPrinted>
  <dcterms:created xsi:type="dcterms:W3CDTF">2015-04-10T16:32:06Z</dcterms:created>
  <dcterms:modified xsi:type="dcterms:W3CDTF">2019-02-04T14:44:08Z</dcterms:modified>
</cp:coreProperties>
</file>