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262" r:id="rId21"/>
    <p:sldId id="263"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25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6" y="882"/>
      </p:cViewPr>
      <p:guideLst>
        <p:guide orient="horz" pos="2160"/>
        <p:guide pos="2880"/>
      </p:guideLst>
    </p:cSldViewPr>
  </p:slideViewPr>
  <p:notesTextViewPr>
    <p:cViewPr>
      <p:scale>
        <a:sx n="100" d="100"/>
        <a:sy n="100" d="100"/>
      </p:scale>
      <p:origin x="0" y="0"/>
    </p:cViewPr>
  </p:notesTextViewPr>
  <p:notesViewPr>
    <p:cSldViewPr>
      <p:cViewPr varScale="1">
        <p:scale>
          <a:sx n="98" d="100"/>
          <a:sy n="98" d="100"/>
        </p:scale>
        <p:origin x="-35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sallymurphy:Desktop:Current%20GE%20data:AACU%202014b.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sallymurphy:Desktop:Current%20GE%20data:AACU1.2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sallymurphy:Desktop:Current%20GE%20data:GE-Workshop%20Winter%202013%20Updat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Enrollment, Retention, and Exception Admits 1998-2005</a:t>
            </a:r>
          </a:p>
        </c:rich>
      </c:tx>
      <c:layout>
        <c:manualLayout>
          <c:xMode val="edge"/>
          <c:yMode val="edge"/>
          <c:x val="8.1640031496929305E-2"/>
          <c:y val="1.9545454467726701E-2"/>
        </c:manualLayout>
      </c:layout>
      <c:overlay val="0"/>
    </c:title>
    <c:autoTitleDeleted val="0"/>
    <c:plotArea>
      <c:layout/>
      <c:lineChart>
        <c:grouping val="standard"/>
        <c:varyColors val="0"/>
        <c:ser>
          <c:idx val="3"/>
          <c:order val="1"/>
          <c:tx>
            <c:strRef>
              <c:f>'Data Sheet (DO NOT CHANGE)'!$A$7</c:f>
              <c:strCache>
                <c:ptCount val="1"/>
                <c:pt idx="0">
                  <c:v>% Retained into 2nd year</c:v>
                </c:pt>
              </c:strCache>
            </c:strRef>
          </c:tx>
          <c:spPr>
            <a:ln>
              <a:solidFill>
                <a:schemeClr val="accent2"/>
              </a:solidFill>
            </a:ln>
          </c:spPr>
          <c:marker>
            <c:symbol val="none"/>
          </c:marker>
          <c:cat>
            <c:numRef>
              <c:f>'Data Sheet (DO NOT CHANGE)'!$B$3:$I$3</c:f>
              <c:numCache>
                <c:formatCode>General</c:formatCode>
                <c:ptCount val="8"/>
                <c:pt idx="0">
                  <c:v>1998</c:v>
                </c:pt>
                <c:pt idx="1">
                  <c:v>1999</c:v>
                </c:pt>
                <c:pt idx="2">
                  <c:v>2000</c:v>
                </c:pt>
                <c:pt idx="3">
                  <c:v>2001</c:v>
                </c:pt>
                <c:pt idx="4">
                  <c:v>2002</c:v>
                </c:pt>
                <c:pt idx="5">
                  <c:v>2003</c:v>
                </c:pt>
                <c:pt idx="6">
                  <c:v>2004</c:v>
                </c:pt>
                <c:pt idx="7">
                  <c:v>2005</c:v>
                </c:pt>
              </c:numCache>
            </c:numRef>
          </c:cat>
          <c:val>
            <c:numRef>
              <c:f>'Data Sheet (DO NOT CHANGE)'!$B$7:$I$7</c:f>
              <c:numCache>
                <c:formatCode>0</c:formatCode>
                <c:ptCount val="8"/>
                <c:pt idx="0">
                  <c:v>75.3</c:v>
                </c:pt>
                <c:pt idx="1">
                  <c:v>79.400000000000006</c:v>
                </c:pt>
                <c:pt idx="2">
                  <c:v>80.400000000000006</c:v>
                </c:pt>
                <c:pt idx="3">
                  <c:v>81.5</c:v>
                </c:pt>
                <c:pt idx="4">
                  <c:v>81.599999999999994</c:v>
                </c:pt>
                <c:pt idx="5">
                  <c:v>81.5</c:v>
                </c:pt>
                <c:pt idx="6">
                  <c:v>81.3</c:v>
                </c:pt>
                <c:pt idx="7">
                  <c:v>80.3</c:v>
                </c:pt>
              </c:numCache>
            </c:numRef>
          </c:val>
          <c:smooth val="0"/>
          <c:extLst>
            <c:ext xmlns:c16="http://schemas.microsoft.com/office/drawing/2014/chart" uri="{C3380CC4-5D6E-409C-BE32-E72D297353CC}">
              <c16:uniqueId val="{00000000-95C8-4B0F-9DC5-DB6E691CE1C1}"/>
            </c:ext>
          </c:extLst>
        </c:ser>
        <c:ser>
          <c:idx val="4"/>
          <c:order val="2"/>
          <c:tx>
            <c:strRef>
              <c:f>'Data Sheet (DO NOT CHANGE)'!$A$8</c:f>
              <c:strCache>
                <c:ptCount val="1"/>
                <c:pt idx="0">
                  <c:v>% Excpetion Admits</c:v>
                </c:pt>
              </c:strCache>
            </c:strRef>
          </c:tx>
          <c:marker>
            <c:symbol val="none"/>
          </c:marker>
          <c:cat>
            <c:numRef>
              <c:f>'Data Sheet (DO NOT CHANGE)'!$B$3:$I$3</c:f>
              <c:numCache>
                <c:formatCode>General</c:formatCode>
                <c:ptCount val="8"/>
                <c:pt idx="0">
                  <c:v>1998</c:v>
                </c:pt>
                <c:pt idx="1">
                  <c:v>1999</c:v>
                </c:pt>
                <c:pt idx="2">
                  <c:v>2000</c:v>
                </c:pt>
                <c:pt idx="3">
                  <c:v>2001</c:v>
                </c:pt>
                <c:pt idx="4">
                  <c:v>2002</c:v>
                </c:pt>
                <c:pt idx="5">
                  <c:v>2003</c:v>
                </c:pt>
                <c:pt idx="6">
                  <c:v>2004</c:v>
                </c:pt>
                <c:pt idx="7">
                  <c:v>2005</c:v>
                </c:pt>
              </c:numCache>
            </c:numRef>
          </c:cat>
          <c:val>
            <c:numRef>
              <c:f>'Data Sheet (DO NOT CHANGE)'!$B$8:$I$8</c:f>
              <c:numCache>
                <c:formatCode>0</c:formatCode>
                <c:ptCount val="8"/>
                <c:pt idx="0">
                  <c:v>25.1</c:v>
                </c:pt>
                <c:pt idx="1">
                  <c:v>24.7</c:v>
                </c:pt>
                <c:pt idx="2">
                  <c:v>13.8</c:v>
                </c:pt>
                <c:pt idx="3">
                  <c:v>13.1</c:v>
                </c:pt>
                <c:pt idx="4">
                  <c:v>11.7</c:v>
                </c:pt>
                <c:pt idx="5">
                  <c:v>19.399999999999999</c:v>
                </c:pt>
                <c:pt idx="6">
                  <c:v>13.8</c:v>
                </c:pt>
                <c:pt idx="7">
                  <c:v>20.5</c:v>
                </c:pt>
              </c:numCache>
            </c:numRef>
          </c:val>
          <c:smooth val="0"/>
          <c:extLst>
            <c:ext xmlns:c16="http://schemas.microsoft.com/office/drawing/2014/chart" uri="{C3380CC4-5D6E-409C-BE32-E72D297353CC}">
              <c16:uniqueId val="{00000001-95C8-4B0F-9DC5-DB6E691CE1C1}"/>
            </c:ext>
          </c:extLst>
        </c:ser>
        <c:dLbls>
          <c:showLegendKey val="0"/>
          <c:showVal val="0"/>
          <c:showCatName val="0"/>
          <c:showSerName val="0"/>
          <c:showPercent val="0"/>
          <c:showBubbleSize val="0"/>
        </c:dLbls>
        <c:marker val="1"/>
        <c:smooth val="0"/>
        <c:axId val="46328448"/>
        <c:axId val="46199936"/>
      </c:lineChart>
      <c:lineChart>
        <c:grouping val="standard"/>
        <c:varyColors val="0"/>
        <c:ser>
          <c:idx val="0"/>
          <c:order val="0"/>
          <c:tx>
            <c:strRef>
              <c:f>'Data Sheet (DO NOT CHANGE)'!$A$4</c:f>
              <c:strCache>
                <c:ptCount val="1"/>
                <c:pt idx="0">
                  <c:v>Freshman Enrollment</c:v>
                </c:pt>
              </c:strCache>
            </c:strRef>
          </c:tx>
          <c:spPr>
            <a:ln>
              <a:solidFill>
                <a:schemeClr val="tx1"/>
              </a:solidFill>
            </a:ln>
          </c:spPr>
          <c:marker>
            <c:symbol val="none"/>
          </c:marker>
          <c:cat>
            <c:numRef>
              <c:f>'Data Sheet (DO NOT CHANGE)'!$B$3:$I$3</c:f>
              <c:numCache>
                <c:formatCode>General</c:formatCode>
                <c:ptCount val="8"/>
                <c:pt idx="0">
                  <c:v>1998</c:v>
                </c:pt>
                <c:pt idx="1">
                  <c:v>1999</c:v>
                </c:pt>
                <c:pt idx="2">
                  <c:v>2000</c:v>
                </c:pt>
                <c:pt idx="3">
                  <c:v>2001</c:v>
                </c:pt>
                <c:pt idx="4">
                  <c:v>2002</c:v>
                </c:pt>
                <c:pt idx="5">
                  <c:v>2003</c:v>
                </c:pt>
                <c:pt idx="6">
                  <c:v>2004</c:v>
                </c:pt>
                <c:pt idx="7">
                  <c:v>2005</c:v>
                </c:pt>
              </c:numCache>
            </c:numRef>
          </c:cat>
          <c:val>
            <c:numRef>
              <c:f>'Data Sheet (DO NOT CHANGE)'!$B$4:$I$4</c:f>
              <c:numCache>
                <c:formatCode>#,##0</c:formatCode>
                <c:ptCount val="8"/>
                <c:pt idx="0">
                  <c:v>732</c:v>
                </c:pt>
                <c:pt idx="1">
                  <c:v>714</c:v>
                </c:pt>
                <c:pt idx="2">
                  <c:v>670</c:v>
                </c:pt>
                <c:pt idx="3">
                  <c:v>692</c:v>
                </c:pt>
                <c:pt idx="4">
                  <c:v>746</c:v>
                </c:pt>
                <c:pt idx="5">
                  <c:v>672</c:v>
                </c:pt>
                <c:pt idx="6">
                  <c:v>840</c:v>
                </c:pt>
                <c:pt idx="7">
                  <c:v>685</c:v>
                </c:pt>
              </c:numCache>
            </c:numRef>
          </c:val>
          <c:smooth val="0"/>
          <c:extLst>
            <c:ext xmlns:c16="http://schemas.microsoft.com/office/drawing/2014/chart" uri="{C3380CC4-5D6E-409C-BE32-E72D297353CC}">
              <c16:uniqueId val="{00000002-95C8-4B0F-9DC5-DB6E691CE1C1}"/>
            </c:ext>
          </c:extLst>
        </c:ser>
        <c:dLbls>
          <c:showLegendKey val="0"/>
          <c:showVal val="0"/>
          <c:showCatName val="0"/>
          <c:showSerName val="0"/>
          <c:showPercent val="0"/>
          <c:showBubbleSize val="0"/>
        </c:dLbls>
        <c:marker val="1"/>
        <c:smooth val="0"/>
        <c:axId val="49222016"/>
        <c:axId val="46201472"/>
      </c:lineChart>
      <c:catAx>
        <c:axId val="46328448"/>
        <c:scaling>
          <c:orientation val="minMax"/>
        </c:scaling>
        <c:delete val="0"/>
        <c:axPos val="b"/>
        <c:numFmt formatCode="General" sourceLinked="1"/>
        <c:majorTickMark val="none"/>
        <c:minorTickMark val="none"/>
        <c:tickLblPos val="nextTo"/>
        <c:crossAx val="46199936"/>
        <c:crosses val="autoZero"/>
        <c:auto val="1"/>
        <c:lblAlgn val="ctr"/>
        <c:lblOffset val="100"/>
        <c:noMultiLvlLbl val="0"/>
      </c:catAx>
      <c:valAx>
        <c:axId val="46199936"/>
        <c:scaling>
          <c:orientation val="minMax"/>
          <c:max val="100"/>
          <c:min val="0"/>
        </c:scaling>
        <c:delete val="0"/>
        <c:axPos val="l"/>
        <c:majorGridlines/>
        <c:numFmt formatCode="0" sourceLinked="1"/>
        <c:majorTickMark val="none"/>
        <c:minorTickMark val="none"/>
        <c:tickLblPos val="nextTo"/>
        <c:crossAx val="46328448"/>
        <c:crosses val="autoZero"/>
        <c:crossBetween val="between"/>
      </c:valAx>
      <c:valAx>
        <c:axId val="46201472"/>
        <c:scaling>
          <c:orientation val="minMax"/>
        </c:scaling>
        <c:delete val="0"/>
        <c:axPos val="r"/>
        <c:numFmt formatCode="#,##0" sourceLinked="1"/>
        <c:majorTickMark val="out"/>
        <c:minorTickMark val="none"/>
        <c:tickLblPos val="nextTo"/>
        <c:crossAx val="49222016"/>
        <c:crosses val="max"/>
        <c:crossBetween val="between"/>
      </c:valAx>
      <c:catAx>
        <c:axId val="49222016"/>
        <c:scaling>
          <c:orientation val="minMax"/>
        </c:scaling>
        <c:delete val="1"/>
        <c:axPos val="b"/>
        <c:numFmt formatCode="General" sourceLinked="1"/>
        <c:majorTickMark val="out"/>
        <c:minorTickMark val="none"/>
        <c:tickLblPos val="nextTo"/>
        <c:crossAx val="46201472"/>
        <c:crosses val="autoZero"/>
        <c:auto val="1"/>
        <c:lblAlgn val="ctr"/>
        <c:lblOffset val="100"/>
        <c:noMultiLvlLbl val="0"/>
      </c:catAx>
    </c:plotArea>
    <c:legend>
      <c:legendPos val="r"/>
      <c:layout/>
      <c:overlay val="0"/>
      <c:txPr>
        <a:bodyPr/>
        <a:lstStyle/>
        <a:p>
          <a:pPr>
            <a:defRPr sz="900"/>
          </a:pPr>
          <a:endParaRPr lang="en-US"/>
        </a:p>
      </c:txPr>
    </c:legend>
    <c:plotVisOnly val="1"/>
    <c:dispBlanksAs val="span"/>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Enrollment, Retention, and Exception</a:t>
            </a:r>
            <a:r>
              <a:rPr lang="en-US" baseline="0" dirty="0"/>
              <a:t> Status 2005-</a:t>
            </a:r>
            <a:r>
              <a:rPr lang="en-US" baseline="0" dirty="0" smtClean="0"/>
              <a:t>2011</a:t>
            </a:r>
            <a:endParaRPr lang="en-US" dirty="0"/>
          </a:p>
        </c:rich>
      </c:tx>
      <c:layout>
        <c:manualLayout>
          <c:xMode val="edge"/>
          <c:yMode val="edge"/>
          <c:x val="7.6155108856949594E-2"/>
          <c:y val="1.5202020141565201E-2"/>
        </c:manualLayout>
      </c:layout>
      <c:overlay val="0"/>
    </c:title>
    <c:autoTitleDeleted val="0"/>
    <c:plotArea>
      <c:layout/>
      <c:lineChart>
        <c:grouping val="standard"/>
        <c:varyColors val="0"/>
        <c:ser>
          <c:idx val="3"/>
          <c:order val="1"/>
          <c:tx>
            <c:strRef>
              <c:f>'Data Sheet (DO NOT CHANGE)'!$A$7</c:f>
              <c:strCache>
                <c:ptCount val="1"/>
                <c:pt idx="0">
                  <c:v>% Retained into 2nd year</c:v>
                </c:pt>
              </c:strCache>
            </c:strRef>
          </c:tx>
          <c:spPr>
            <a:ln>
              <a:solidFill>
                <a:schemeClr val="accent2"/>
              </a:solidFill>
            </a:ln>
          </c:spPr>
          <c:marker>
            <c:symbol val="none"/>
          </c:marker>
          <c:cat>
            <c:numRef>
              <c:f>'Data Sheet (DO NOT CHANGE)'!$B$3:$I$3</c:f>
              <c:numCache>
                <c:formatCode>General</c:formatCode>
                <c:ptCount val="8"/>
                <c:pt idx="0">
                  <c:v>2005</c:v>
                </c:pt>
                <c:pt idx="1">
                  <c:v>2006</c:v>
                </c:pt>
                <c:pt idx="2">
                  <c:v>2007</c:v>
                </c:pt>
                <c:pt idx="3">
                  <c:v>2008</c:v>
                </c:pt>
                <c:pt idx="4">
                  <c:v>2009</c:v>
                </c:pt>
                <c:pt idx="5">
                  <c:v>2010</c:v>
                </c:pt>
                <c:pt idx="6">
                  <c:v>2011</c:v>
                </c:pt>
                <c:pt idx="7">
                  <c:v>2012</c:v>
                </c:pt>
              </c:numCache>
            </c:numRef>
          </c:cat>
          <c:val>
            <c:numRef>
              <c:f>'Data Sheet (DO NOT CHANGE)'!$B$7:$I$7</c:f>
              <c:numCache>
                <c:formatCode>0</c:formatCode>
                <c:ptCount val="8"/>
                <c:pt idx="0">
                  <c:v>80.3</c:v>
                </c:pt>
                <c:pt idx="1">
                  <c:v>75.900000000000006</c:v>
                </c:pt>
                <c:pt idx="2">
                  <c:v>73.7</c:v>
                </c:pt>
                <c:pt idx="3">
                  <c:v>71.099999999999994</c:v>
                </c:pt>
                <c:pt idx="4">
                  <c:v>74.2</c:v>
                </c:pt>
                <c:pt idx="5">
                  <c:v>76.400000000000006</c:v>
                </c:pt>
                <c:pt idx="7">
                  <c:v>75</c:v>
                </c:pt>
              </c:numCache>
            </c:numRef>
          </c:val>
          <c:smooth val="0"/>
          <c:extLst>
            <c:ext xmlns:c16="http://schemas.microsoft.com/office/drawing/2014/chart" uri="{C3380CC4-5D6E-409C-BE32-E72D297353CC}">
              <c16:uniqueId val="{00000000-403F-4B59-B6D4-EAF1BF352427}"/>
            </c:ext>
          </c:extLst>
        </c:ser>
        <c:ser>
          <c:idx val="4"/>
          <c:order val="2"/>
          <c:tx>
            <c:strRef>
              <c:f>'Data Sheet (DO NOT CHANGE)'!$A$8</c:f>
              <c:strCache>
                <c:ptCount val="1"/>
                <c:pt idx="0">
                  <c:v>% Excpetion Admits</c:v>
                </c:pt>
              </c:strCache>
            </c:strRef>
          </c:tx>
          <c:marker>
            <c:symbol val="none"/>
          </c:marker>
          <c:cat>
            <c:numRef>
              <c:f>'Data Sheet (DO NOT CHANGE)'!$B$3:$I$3</c:f>
              <c:numCache>
                <c:formatCode>General</c:formatCode>
                <c:ptCount val="8"/>
                <c:pt idx="0">
                  <c:v>2005</c:v>
                </c:pt>
                <c:pt idx="1">
                  <c:v>2006</c:v>
                </c:pt>
                <c:pt idx="2">
                  <c:v>2007</c:v>
                </c:pt>
                <c:pt idx="3">
                  <c:v>2008</c:v>
                </c:pt>
                <c:pt idx="4">
                  <c:v>2009</c:v>
                </c:pt>
                <c:pt idx="5">
                  <c:v>2010</c:v>
                </c:pt>
                <c:pt idx="6">
                  <c:v>2011</c:v>
                </c:pt>
                <c:pt idx="7">
                  <c:v>2012</c:v>
                </c:pt>
              </c:numCache>
            </c:numRef>
          </c:cat>
          <c:val>
            <c:numRef>
              <c:f>'Data Sheet (DO NOT CHANGE)'!$B$8:$I$8</c:f>
              <c:numCache>
                <c:formatCode>0</c:formatCode>
                <c:ptCount val="8"/>
                <c:pt idx="0">
                  <c:v>20.5</c:v>
                </c:pt>
                <c:pt idx="1">
                  <c:v>34.9</c:v>
                </c:pt>
                <c:pt idx="2">
                  <c:v>37.9</c:v>
                </c:pt>
                <c:pt idx="3">
                  <c:v>39.6</c:v>
                </c:pt>
                <c:pt idx="4">
                  <c:v>27.4</c:v>
                </c:pt>
                <c:pt idx="5">
                  <c:v>15.6</c:v>
                </c:pt>
                <c:pt idx="6">
                  <c:v>23.5</c:v>
                </c:pt>
                <c:pt idx="7">
                  <c:v>6</c:v>
                </c:pt>
              </c:numCache>
            </c:numRef>
          </c:val>
          <c:smooth val="0"/>
          <c:extLst>
            <c:ext xmlns:c16="http://schemas.microsoft.com/office/drawing/2014/chart" uri="{C3380CC4-5D6E-409C-BE32-E72D297353CC}">
              <c16:uniqueId val="{00000001-403F-4B59-B6D4-EAF1BF352427}"/>
            </c:ext>
          </c:extLst>
        </c:ser>
        <c:dLbls>
          <c:showLegendKey val="0"/>
          <c:showVal val="0"/>
          <c:showCatName val="0"/>
          <c:showSerName val="0"/>
          <c:showPercent val="0"/>
          <c:showBubbleSize val="0"/>
        </c:dLbls>
        <c:marker val="1"/>
        <c:smooth val="0"/>
        <c:axId val="49262976"/>
        <c:axId val="49264512"/>
      </c:lineChart>
      <c:lineChart>
        <c:grouping val="standard"/>
        <c:varyColors val="0"/>
        <c:ser>
          <c:idx val="0"/>
          <c:order val="0"/>
          <c:tx>
            <c:strRef>
              <c:f>'Data Sheet (DO NOT CHANGE)'!$A$4</c:f>
              <c:strCache>
                <c:ptCount val="1"/>
                <c:pt idx="0">
                  <c:v>Freshman Enrollment</c:v>
                </c:pt>
              </c:strCache>
            </c:strRef>
          </c:tx>
          <c:spPr>
            <a:ln>
              <a:solidFill>
                <a:schemeClr val="tx1"/>
              </a:solidFill>
            </a:ln>
          </c:spPr>
          <c:marker>
            <c:symbol val="none"/>
          </c:marker>
          <c:cat>
            <c:numRef>
              <c:f>'Data Sheet (DO NOT CHANGE)'!$B$3:$I$3</c:f>
              <c:numCache>
                <c:formatCode>General</c:formatCode>
                <c:ptCount val="8"/>
                <c:pt idx="0">
                  <c:v>2005</c:v>
                </c:pt>
                <c:pt idx="1">
                  <c:v>2006</c:v>
                </c:pt>
                <c:pt idx="2">
                  <c:v>2007</c:v>
                </c:pt>
                <c:pt idx="3">
                  <c:v>2008</c:v>
                </c:pt>
                <c:pt idx="4">
                  <c:v>2009</c:v>
                </c:pt>
                <c:pt idx="5">
                  <c:v>2010</c:v>
                </c:pt>
                <c:pt idx="6">
                  <c:v>2011</c:v>
                </c:pt>
                <c:pt idx="7">
                  <c:v>2012</c:v>
                </c:pt>
              </c:numCache>
            </c:numRef>
          </c:cat>
          <c:val>
            <c:numRef>
              <c:f>'Data Sheet (DO NOT CHANGE)'!$B$4:$I$4</c:f>
              <c:numCache>
                <c:formatCode>#,##0</c:formatCode>
                <c:ptCount val="8"/>
                <c:pt idx="0">
                  <c:v>685</c:v>
                </c:pt>
                <c:pt idx="1">
                  <c:v>872</c:v>
                </c:pt>
                <c:pt idx="2">
                  <c:v>1019</c:v>
                </c:pt>
                <c:pt idx="3">
                  <c:v>1343</c:v>
                </c:pt>
                <c:pt idx="4">
                  <c:v>1420</c:v>
                </c:pt>
                <c:pt idx="5">
                  <c:v>1192</c:v>
                </c:pt>
                <c:pt idx="6">
                  <c:v>1211</c:v>
                </c:pt>
                <c:pt idx="7">
                  <c:v>1549</c:v>
                </c:pt>
              </c:numCache>
            </c:numRef>
          </c:val>
          <c:smooth val="0"/>
          <c:extLst>
            <c:ext xmlns:c16="http://schemas.microsoft.com/office/drawing/2014/chart" uri="{C3380CC4-5D6E-409C-BE32-E72D297353CC}">
              <c16:uniqueId val="{00000002-403F-4B59-B6D4-EAF1BF352427}"/>
            </c:ext>
          </c:extLst>
        </c:ser>
        <c:dLbls>
          <c:showLegendKey val="0"/>
          <c:showVal val="0"/>
          <c:showCatName val="0"/>
          <c:showSerName val="0"/>
          <c:showPercent val="0"/>
          <c:showBubbleSize val="0"/>
        </c:dLbls>
        <c:marker val="1"/>
        <c:smooth val="0"/>
        <c:axId val="49284224"/>
        <c:axId val="49266048"/>
      </c:lineChart>
      <c:catAx>
        <c:axId val="49262976"/>
        <c:scaling>
          <c:orientation val="minMax"/>
        </c:scaling>
        <c:delete val="0"/>
        <c:axPos val="b"/>
        <c:numFmt formatCode="General" sourceLinked="1"/>
        <c:majorTickMark val="none"/>
        <c:minorTickMark val="none"/>
        <c:tickLblPos val="nextTo"/>
        <c:crossAx val="49264512"/>
        <c:crosses val="autoZero"/>
        <c:auto val="1"/>
        <c:lblAlgn val="ctr"/>
        <c:lblOffset val="100"/>
        <c:noMultiLvlLbl val="0"/>
      </c:catAx>
      <c:valAx>
        <c:axId val="49264512"/>
        <c:scaling>
          <c:orientation val="minMax"/>
          <c:max val="100"/>
          <c:min val="0"/>
        </c:scaling>
        <c:delete val="0"/>
        <c:axPos val="l"/>
        <c:majorGridlines/>
        <c:numFmt formatCode="0" sourceLinked="1"/>
        <c:majorTickMark val="none"/>
        <c:minorTickMark val="none"/>
        <c:tickLblPos val="nextTo"/>
        <c:crossAx val="49262976"/>
        <c:crosses val="autoZero"/>
        <c:crossBetween val="between"/>
      </c:valAx>
      <c:valAx>
        <c:axId val="49266048"/>
        <c:scaling>
          <c:orientation val="minMax"/>
        </c:scaling>
        <c:delete val="0"/>
        <c:axPos val="r"/>
        <c:numFmt formatCode="#,##0" sourceLinked="1"/>
        <c:majorTickMark val="out"/>
        <c:minorTickMark val="none"/>
        <c:tickLblPos val="nextTo"/>
        <c:crossAx val="49284224"/>
        <c:crosses val="max"/>
        <c:crossBetween val="between"/>
      </c:valAx>
      <c:catAx>
        <c:axId val="49284224"/>
        <c:scaling>
          <c:orientation val="minMax"/>
        </c:scaling>
        <c:delete val="1"/>
        <c:axPos val="b"/>
        <c:numFmt formatCode="General" sourceLinked="1"/>
        <c:majorTickMark val="out"/>
        <c:minorTickMark val="none"/>
        <c:tickLblPos val="nextTo"/>
        <c:crossAx val="49266048"/>
        <c:crosses val="autoZero"/>
        <c:auto val="1"/>
        <c:lblAlgn val="ctr"/>
        <c:lblOffset val="100"/>
        <c:noMultiLvlLbl val="0"/>
      </c:catAx>
    </c:plotArea>
    <c:legend>
      <c:legendPos val="r"/>
      <c:layout/>
      <c:overlay val="0"/>
      <c:txPr>
        <a:bodyPr/>
        <a:lstStyle/>
        <a:p>
          <a:pPr>
            <a:defRPr sz="900"/>
          </a:pPr>
          <a:endParaRPr lang="en-US"/>
        </a:p>
      </c:txPr>
    </c:legend>
    <c:plotVisOnly val="1"/>
    <c:dispBlanksAs val="span"/>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Enrollment, Exception Status, and Retention</a:t>
            </a:r>
            <a:endParaRPr lang="en-US" dirty="0"/>
          </a:p>
        </c:rich>
      </c:tx>
      <c:layout>
        <c:manualLayout>
          <c:xMode val="edge"/>
          <c:yMode val="edge"/>
          <c:x val="0.130675488480607"/>
          <c:y val="3.3672391930733798E-2"/>
        </c:manualLayout>
      </c:layout>
      <c:overlay val="0"/>
    </c:title>
    <c:autoTitleDeleted val="0"/>
    <c:plotArea>
      <c:layout>
        <c:manualLayout>
          <c:layoutTarget val="inner"/>
          <c:xMode val="edge"/>
          <c:yMode val="edge"/>
          <c:x val="5.1045697350130703E-2"/>
          <c:y val="9.9384612374784603E-2"/>
          <c:w val="0.69983767984170098"/>
          <c:h val="0.84537276866426103"/>
        </c:manualLayout>
      </c:layout>
      <c:lineChart>
        <c:grouping val="standard"/>
        <c:varyColors val="0"/>
        <c:ser>
          <c:idx val="3"/>
          <c:order val="1"/>
          <c:tx>
            <c:strRef>
              <c:f>'Data Sheet (DO NOT CHANGE)'!$A$7</c:f>
              <c:strCache>
                <c:ptCount val="1"/>
                <c:pt idx="0">
                  <c:v>% Retained into 2nd year</c:v>
                </c:pt>
              </c:strCache>
            </c:strRef>
          </c:tx>
          <c:spPr>
            <a:ln>
              <a:solidFill>
                <a:schemeClr val="accent2"/>
              </a:solidFill>
            </a:ln>
          </c:spPr>
          <c:marker>
            <c:symbol val="none"/>
          </c:marker>
          <c:cat>
            <c:numRef>
              <c:f>'Data Sheet (DO NOT CHANGE)'!$B$3:$P$3</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cat>
          <c:val>
            <c:numRef>
              <c:f>'Data Sheet (DO NOT CHANGE)'!$B$7:$P$7</c:f>
              <c:numCache>
                <c:formatCode>0</c:formatCode>
                <c:ptCount val="15"/>
                <c:pt idx="0">
                  <c:v>75.3</c:v>
                </c:pt>
                <c:pt idx="1">
                  <c:v>79.400000000000006</c:v>
                </c:pt>
                <c:pt idx="2">
                  <c:v>80.400000000000006</c:v>
                </c:pt>
                <c:pt idx="3">
                  <c:v>81.5</c:v>
                </c:pt>
                <c:pt idx="4">
                  <c:v>81.599999999999994</c:v>
                </c:pt>
                <c:pt idx="5">
                  <c:v>81.5</c:v>
                </c:pt>
                <c:pt idx="6">
                  <c:v>81.3</c:v>
                </c:pt>
                <c:pt idx="7">
                  <c:v>80.3</c:v>
                </c:pt>
                <c:pt idx="8">
                  <c:v>75.900000000000006</c:v>
                </c:pt>
                <c:pt idx="9">
                  <c:v>73.7</c:v>
                </c:pt>
                <c:pt idx="10">
                  <c:v>71.099999999999994</c:v>
                </c:pt>
                <c:pt idx="11">
                  <c:v>74.2</c:v>
                </c:pt>
                <c:pt idx="12">
                  <c:v>76.400000000000006</c:v>
                </c:pt>
                <c:pt idx="14">
                  <c:v>75</c:v>
                </c:pt>
              </c:numCache>
            </c:numRef>
          </c:val>
          <c:smooth val="0"/>
          <c:extLst>
            <c:ext xmlns:c16="http://schemas.microsoft.com/office/drawing/2014/chart" uri="{C3380CC4-5D6E-409C-BE32-E72D297353CC}">
              <c16:uniqueId val="{00000000-889B-401C-8463-109348275C92}"/>
            </c:ext>
          </c:extLst>
        </c:ser>
        <c:ser>
          <c:idx val="4"/>
          <c:order val="2"/>
          <c:tx>
            <c:strRef>
              <c:f>'Data Sheet (DO NOT CHANGE)'!$A$8</c:f>
              <c:strCache>
                <c:ptCount val="1"/>
                <c:pt idx="0">
                  <c:v>% Excpetion Admits</c:v>
                </c:pt>
              </c:strCache>
            </c:strRef>
          </c:tx>
          <c:marker>
            <c:symbol val="none"/>
          </c:marker>
          <c:cat>
            <c:numRef>
              <c:f>'Data Sheet (DO NOT CHANGE)'!$B$3:$P$3</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cat>
          <c:val>
            <c:numRef>
              <c:f>'Data Sheet (DO NOT CHANGE)'!$B$8:$P$8</c:f>
              <c:numCache>
                <c:formatCode>0</c:formatCode>
                <c:ptCount val="15"/>
                <c:pt idx="0">
                  <c:v>25.1</c:v>
                </c:pt>
                <c:pt idx="1">
                  <c:v>24.7</c:v>
                </c:pt>
                <c:pt idx="2">
                  <c:v>13.8</c:v>
                </c:pt>
                <c:pt idx="3">
                  <c:v>13.1</c:v>
                </c:pt>
                <c:pt idx="4">
                  <c:v>11.7</c:v>
                </c:pt>
                <c:pt idx="5">
                  <c:v>19.399999999999999</c:v>
                </c:pt>
                <c:pt idx="6">
                  <c:v>13.8</c:v>
                </c:pt>
                <c:pt idx="7">
                  <c:v>20.5</c:v>
                </c:pt>
                <c:pt idx="8">
                  <c:v>34.9</c:v>
                </c:pt>
                <c:pt idx="9">
                  <c:v>37.9</c:v>
                </c:pt>
                <c:pt idx="10">
                  <c:v>39.6</c:v>
                </c:pt>
                <c:pt idx="11">
                  <c:v>27.4</c:v>
                </c:pt>
                <c:pt idx="12">
                  <c:v>15.6</c:v>
                </c:pt>
                <c:pt idx="13">
                  <c:v>23.5</c:v>
                </c:pt>
                <c:pt idx="14">
                  <c:v>6</c:v>
                </c:pt>
              </c:numCache>
            </c:numRef>
          </c:val>
          <c:smooth val="0"/>
          <c:extLst>
            <c:ext xmlns:c16="http://schemas.microsoft.com/office/drawing/2014/chart" uri="{C3380CC4-5D6E-409C-BE32-E72D297353CC}">
              <c16:uniqueId val="{00000001-889B-401C-8463-109348275C92}"/>
            </c:ext>
          </c:extLst>
        </c:ser>
        <c:dLbls>
          <c:showLegendKey val="0"/>
          <c:showVal val="0"/>
          <c:showCatName val="0"/>
          <c:showSerName val="0"/>
          <c:showPercent val="0"/>
          <c:showBubbleSize val="0"/>
        </c:dLbls>
        <c:marker val="1"/>
        <c:smooth val="0"/>
        <c:axId val="49324416"/>
        <c:axId val="49325952"/>
      </c:lineChart>
      <c:lineChart>
        <c:grouping val="standard"/>
        <c:varyColors val="0"/>
        <c:ser>
          <c:idx val="0"/>
          <c:order val="0"/>
          <c:tx>
            <c:strRef>
              <c:f>'Data Sheet (DO NOT CHANGE)'!$A$4</c:f>
              <c:strCache>
                <c:ptCount val="1"/>
                <c:pt idx="0">
                  <c:v>Freshman Enrollment</c:v>
                </c:pt>
              </c:strCache>
            </c:strRef>
          </c:tx>
          <c:spPr>
            <a:ln>
              <a:solidFill>
                <a:schemeClr val="tx1"/>
              </a:solidFill>
            </a:ln>
          </c:spPr>
          <c:marker>
            <c:symbol val="none"/>
          </c:marker>
          <c:cat>
            <c:numRef>
              <c:f>'Data Sheet (DO NOT CHANGE)'!$B$3:$P$3</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cat>
          <c:val>
            <c:numRef>
              <c:f>'Data Sheet (DO NOT CHANGE)'!$B$4:$P$4</c:f>
              <c:numCache>
                <c:formatCode>#,##0</c:formatCode>
                <c:ptCount val="15"/>
                <c:pt idx="0">
                  <c:v>732</c:v>
                </c:pt>
                <c:pt idx="1">
                  <c:v>714</c:v>
                </c:pt>
                <c:pt idx="2">
                  <c:v>670</c:v>
                </c:pt>
                <c:pt idx="3">
                  <c:v>692</c:v>
                </c:pt>
                <c:pt idx="4">
                  <c:v>746</c:v>
                </c:pt>
                <c:pt idx="5">
                  <c:v>672</c:v>
                </c:pt>
                <c:pt idx="6">
                  <c:v>840</c:v>
                </c:pt>
                <c:pt idx="7">
                  <c:v>685</c:v>
                </c:pt>
                <c:pt idx="8">
                  <c:v>872</c:v>
                </c:pt>
                <c:pt idx="9">
                  <c:v>1019</c:v>
                </c:pt>
                <c:pt idx="10">
                  <c:v>1343</c:v>
                </c:pt>
                <c:pt idx="11">
                  <c:v>1420</c:v>
                </c:pt>
                <c:pt idx="12">
                  <c:v>1192</c:v>
                </c:pt>
                <c:pt idx="13">
                  <c:v>1211</c:v>
                </c:pt>
                <c:pt idx="14">
                  <c:v>1549</c:v>
                </c:pt>
              </c:numCache>
            </c:numRef>
          </c:val>
          <c:smooth val="0"/>
          <c:extLst>
            <c:ext xmlns:c16="http://schemas.microsoft.com/office/drawing/2014/chart" uri="{C3380CC4-5D6E-409C-BE32-E72D297353CC}">
              <c16:uniqueId val="{00000002-889B-401C-8463-109348275C92}"/>
            </c:ext>
          </c:extLst>
        </c:ser>
        <c:dLbls>
          <c:showLegendKey val="0"/>
          <c:showVal val="0"/>
          <c:showCatName val="0"/>
          <c:showSerName val="0"/>
          <c:showPercent val="0"/>
          <c:showBubbleSize val="0"/>
        </c:dLbls>
        <c:marker val="1"/>
        <c:smooth val="0"/>
        <c:axId val="49333376"/>
        <c:axId val="49327488"/>
      </c:lineChart>
      <c:catAx>
        <c:axId val="49324416"/>
        <c:scaling>
          <c:orientation val="minMax"/>
        </c:scaling>
        <c:delete val="0"/>
        <c:axPos val="b"/>
        <c:numFmt formatCode="General" sourceLinked="1"/>
        <c:majorTickMark val="none"/>
        <c:minorTickMark val="none"/>
        <c:tickLblPos val="nextTo"/>
        <c:crossAx val="49325952"/>
        <c:crosses val="autoZero"/>
        <c:auto val="1"/>
        <c:lblAlgn val="ctr"/>
        <c:lblOffset val="100"/>
        <c:noMultiLvlLbl val="0"/>
      </c:catAx>
      <c:valAx>
        <c:axId val="49325952"/>
        <c:scaling>
          <c:orientation val="minMax"/>
          <c:max val="100"/>
          <c:min val="0"/>
        </c:scaling>
        <c:delete val="0"/>
        <c:axPos val="l"/>
        <c:majorGridlines/>
        <c:numFmt formatCode="0" sourceLinked="1"/>
        <c:majorTickMark val="none"/>
        <c:minorTickMark val="none"/>
        <c:tickLblPos val="nextTo"/>
        <c:crossAx val="49324416"/>
        <c:crosses val="autoZero"/>
        <c:crossBetween val="between"/>
      </c:valAx>
      <c:valAx>
        <c:axId val="49327488"/>
        <c:scaling>
          <c:orientation val="minMax"/>
        </c:scaling>
        <c:delete val="0"/>
        <c:axPos val="r"/>
        <c:numFmt formatCode="#,##0" sourceLinked="1"/>
        <c:majorTickMark val="out"/>
        <c:minorTickMark val="none"/>
        <c:tickLblPos val="nextTo"/>
        <c:crossAx val="49333376"/>
        <c:crosses val="max"/>
        <c:crossBetween val="between"/>
      </c:valAx>
      <c:catAx>
        <c:axId val="49333376"/>
        <c:scaling>
          <c:orientation val="minMax"/>
        </c:scaling>
        <c:delete val="1"/>
        <c:axPos val="b"/>
        <c:numFmt formatCode="General" sourceLinked="1"/>
        <c:majorTickMark val="out"/>
        <c:minorTickMark val="none"/>
        <c:tickLblPos val="nextTo"/>
        <c:crossAx val="49327488"/>
        <c:crosses val="autoZero"/>
        <c:auto val="1"/>
        <c:lblAlgn val="ctr"/>
        <c:lblOffset val="100"/>
        <c:noMultiLvlLbl val="0"/>
      </c:catAx>
    </c:plotArea>
    <c:legend>
      <c:legendPos val="r"/>
      <c:layout/>
      <c:overlay val="0"/>
      <c:txPr>
        <a:bodyPr/>
        <a:lstStyle/>
        <a:p>
          <a:pPr>
            <a:defRPr sz="900"/>
          </a:pPr>
          <a:endParaRPr lang="en-US"/>
        </a:p>
      </c:txPr>
    </c:legend>
    <c:plotVisOnly val="1"/>
    <c:dispBlanksAs val="span"/>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0.67985</cdr:x>
      <cdr:y>0.91501</cdr:y>
    </cdr:from>
    <cdr:to>
      <cdr:x>0.70974</cdr:x>
      <cdr:y>0.95352</cdr:y>
    </cdr:to>
    <cdr:sp macro="" textlink="">
      <cdr:nvSpPr>
        <cdr:cNvPr id="2" name="TextBox 1"/>
        <cdr:cNvSpPr txBox="1"/>
      </cdr:nvSpPr>
      <cdr:spPr>
        <a:xfrm xmlns:a="http://schemas.openxmlformats.org/drawingml/2006/main">
          <a:off x="5890461" y="5756776"/>
          <a:ext cx="259013" cy="242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0.67985</cdr:x>
      <cdr:y>0.91501</cdr:y>
    </cdr:from>
    <cdr:to>
      <cdr:x>0.70974</cdr:x>
      <cdr:y>0.95352</cdr:y>
    </cdr:to>
    <cdr:sp macro="" textlink="">
      <cdr:nvSpPr>
        <cdr:cNvPr id="2" name="TextBox 1"/>
        <cdr:cNvSpPr txBox="1"/>
      </cdr:nvSpPr>
      <cdr:spPr>
        <a:xfrm xmlns:a="http://schemas.openxmlformats.org/drawingml/2006/main">
          <a:off x="5890461" y="5756776"/>
          <a:ext cx="259013" cy="242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0.60185</cdr:x>
      <cdr:y>0.13469</cdr:y>
    </cdr:from>
    <cdr:to>
      <cdr:x>0.71296</cdr:x>
      <cdr:y>0.92599</cdr:y>
    </cdr:to>
    <cdr:sp macro="" textlink="">
      <cdr:nvSpPr>
        <cdr:cNvPr id="3" name="TextBox 2"/>
        <cdr:cNvSpPr txBox="1"/>
      </cdr:nvSpPr>
      <cdr:spPr>
        <a:xfrm xmlns:a="http://schemas.openxmlformats.org/drawingml/2006/main">
          <a:off x="4953000" y="609600"/>
          <a:ext cx="914400" cy="3581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0.60185</cdr:x>
      <cdr:y>0.13469</cdr:y>
    </cdr:from>
    <cdr:to>
      <cdr:x>0.73148</cdr:x>
      <cdr:y>0.92599</cdr:y>
    </cdr:to>
    <cdr:sp macro="" textlink="">
      <cdr:nvSpPr>
        <cdr:cNvPr id="4" name="TextBox 3"/>
        <cdr:cNvSpPr txBox="1"/>
      </cdr:nvSpPr>
      <cdr:spPr>
        <a:xfrm xmlns:a="http://schemas.openxmlformats.org/drawingml/2006/main">
          <a:off x="4953000" y="609600"/>
          <a:ext cx="1066800" cy="3581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smtClean="0"/>
        </a:p>
      </cdr:txBody>
    </cdr:sp>
  </cdr:relSizeAnchor>
  <cdr:relSizeAnchor xmlns:cdr="http://schemas.openxmlformats.org/drawingml/2006/chartDrawing">
    <cdr:from>
      <cdr:x>0.34259</cdr:x>
      <cdr:y>0.35356</cdr:y>
    </cdr:from>
    <cdr:to>
      <cdr:x>0.4537</cdr:x>
      <cdr:y>0.4209</cdr:y>
    </cdr:to>
    <cdr:sp macro="" textlink="">
      <cdr:nvSpPr>
        <cdr:cNvPr id="7" name="TextBox 6"/>
        <cdr:cNvSpPr txBox="1"/>
      </cdr:nvSpPr>
      <cdr:spPr>
        <a:xfrm xmlns:a="http://schemas.openxmlformats.org/drawingml/2006/main">
          <a:off x="2819400" y="16002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71% </a:t>
          </a:r>
          <a:endParaRPr lang="en-US" sz="1100" dirty="0"/>
        </a:p>
      </cdr:txBody>
    </cdr:sp>
  </cdr:relSizeAnchor>
  <cdr:relSizeAnchor xmlns:cdr="http://schemas.openxmlformats.org/drawingml/2006/chartDrawing">
    <cdr:from>
      <cdr:x>0.31481</cdr:x>
      <cdr:y>0.62294</cdr:y>
    </cdr:from>
    <cdr:to>
      <cdr:x>0.35185</cdr:x>
      <cdr:y>0.69028</cdr:y>
    </cdr:to>
    <cdr:sp macro="" textlink="">
      <cdr:nvSpPr>
        <cdr:cNvPr id="6" name="TextBox 5"/>
        <cdr:cNvSpPr txBox="1"/>
      </cdr:nvSpPr>
      <cdr:spPr>
        <a:xfrm xmlns:a="http://schemas.openxmlformats.org/drawingml/2006/main">
          <a:off x="2590800" y="2819400"/>
          <a:ext cx="304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0.31481</cdr:x>
      <cdr:y>0.6061</cdr:y>
    </cdr:from>
    <cdr:to>
      <cdr:x>0.38889</cdr:x>
      <cdr:y>0.65661</cdr:y>
    </cdr:to>
    <cdr:sp macro="" textlink="">
      <cdr:nvSpPr>
        <cdr:cNvPr id="8" name="TextBox 7"/>
        <cdr:cNvSpPr txBox="1"/>
      </cdr:nvSpPr>
      <cdr:spPr>
        <a:xfrm xmlns:a="http://schemas.openxmlformats.org/drawingml/2006/main">
          <a:off x="2590800" y="2743200"/>
          <a:ext cx="609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40%</a:t>
          </a:r>
          <a:endParaRPr lang="en-US" sz="1100" dirty="0"/>
        </a:p>
      </cdr:txBody>
    </cdr:sp>
  </cdr:relSizeAnchor>
  <cdr:relSizeAnchor xmlns:cdr="http://schemas.openxmlformats.org/drawingml/2006/chartDrawing">
    <cdr:from>
      <cdr:x>0.39815</cdr:x>
      <cdr:y>0.23571</cdr:y>
    </cdr:from>
    <cdr:to>
      <cdr:x>0.47222</cdr:x>
      <cdr:y>0.28622</cdr:y>
    </cdr:to>
    <cdr:sp macro="" textlink="">
      <cdr:nvSpPr>
        <cdr:cNvPr id="9" name="TextBox 8"/>
        <cdr:cNvSpPr txBox="1"/>
      </cdr:nvSpPr>
      <cdr:spPr>
        <a:xfrm xmlns:a="http://schemas.openxmlformats.org/drawingml/2006/main">
          <a:off x="3276600" y="1066800"/>
          <a:ext cx="609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0.30556</cdr:x>
      <cdr:y>0.26938</cdr:y>
    </cdr:from>
    <cdr:to>
      <cdr:x>0.37037</cdr:x>
      <cdr:y>0.33672</cdr:y>
    </cdr:to>
    <cdr:sp macro="" textlink="">
      <cdr:nvSpPr>
        <cdr:cNvPr id="10" name="TextBox 9"/>
        <cdr:cNvSpPr txBox="1"/>
      </cdr:nvSpPr>
      <cdr:spPr>
        <a:xfrm xmlns:a="http://schemas.openxmlformats.org/drawingml/2006/main">
          <a:off x="2514600" y="1219200"/>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1,343</a:t>
          </a:r>
          <a:endParaRPr lang="en-US" sz="1100" dirty="0"/>
        </a:p>
      </cdr:txBody>
    </cdr:sp>
  </cdr:relSizeAnchor>
  <cdr:relSizeAnchor xmlns:cdr="http://schemas.openxmlformats.org/drawingml/2006/chartDrawing">
    <cdr:from>
      <cdr:x>0.60185</cdr:x>
      <cdr:y>0.13469</cdr:y>
    </cdr:from>
    <cdr:to>
      <cdr:x>0.73148</cdr:x>
      <cdr:y>0.92599</cdr:y>
    </cdr:to>
    <cdr:sp macro="" textlink="">
      <cdr:nvSpPr>
        <cdr:cNvPr id="11" name="Rectangle 10"/>
        <cdr:cNvSpPr/>
      </cdr:nvSpPr>
      <cdr:spPr>
        <a:xfrm xmlns:a="http://schemas.openxmlformats.org/drawingml/2006/main">
          <a:off x="4953000" y="609600"/>
          <a:ext cx="1066800" cy="3581400"/>
        </a:xfrm>
        <a:prstGeom xmlns:a="http://schemas.openxmlformats.org/drawingml/2006/main" prst="re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0.67985</cdr:x>
      <cdr:y>0.91501</cdr:y>
    </cdr:from>
    <cdr:to>
      <cdr:x>0.70974</cdr:x>
      <cdr:y>0.95352</cdr:y>
    </cdr:to>
    <cdr:sp macro="" textlink="">
      <cdr:nvSpPr>
        <cdr:cNvPr id="2" name="TextBox 1"/>
        <cdr:cNvSpPr txBox="1"/>
      </cdr:nvSpPr>
      <cdr:spPr>
        <a:xfrm xmlns:a="http://schemas.openxmlformats.org/drawingml/2006/main">
          <a:off x="5890461" y="5756776"/>
          <a:ext cx="259013" cy="242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D0624-678B-479A-AD02-B82B7AF9C658}" type="datetimeFigureOut">
              <a:rPr lang="en-US" smtClean="0"/>
              <a:t>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5F18D-ABBB-4BDF-82C4-7F0210C8ED10}" type="slidenum">
              <a:rPr lang="en-US" smtClean="0"/>
              <a:t>‹#›</a:t>
            </a:fld>
            <a:endParaRPr lang="en-US"/>
          </a:p>
        </p:txBody>
      </p:sp>
    </p:spTree>
    <p:extLst>
      <p:ext uri="{BB962C8B-B14F-4D97-AF65-F5344CB8AC3E}">
        <p14:creationId xmlns:p14="http://schemas.microsoft.com/office/powerpoint/2010/main" val="225428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Welcome and intros.  The four of us will each take about eight minutes to give you our perspective, and then do a lightning round of reactions and take-</a:t>
            </a:r>
            <a:r>
              <a:rPr lang="en-US" dirty="0" err="1"/>
              <a:t>aways</a:t>
            </a:r>
            <a:r>
              <a:rPr lang="en-US" dirty="0"/>
              <a:t> before opening up at the end with at least fifteen minutes for questions.</a:t>
            </a:r>
          </a:p>
          <a:p>
            <a:endParaRPr lang="en-US" dirty="0"/>
          </a:p>
          <a:p>
            <a:r>
              <a:rPr lang="en-US" dirty="0"/>
              <a:t>Jennifer Keup will begin and end with the main points about what we’re all learning (both in and out of California), and the CSU-centric pieces elsewhere are intended as one illustration of how that new knowledge might be applied to specific contexts.</a:t>
            </a:r>
          </a:p>
          <a:p>
            <a:endParaRPr lang="en-US" dirty="0"/>
          </a:p>
          <a:p>
            <a:r>
              <a:rPr lang="en-US" dirty="0"/>
              <a:t>[toss to Jennifer]</a:t>
            </a:r>
          </a:p>
        </p:txBody>
      </p:sp>
      <p:sp>
        <p:nvSpPr>
          <p:cNvPr id="4" name="Slide Number Placeholder 3"/>
          <p:cNvSpPr>
            <a:spLocks noGrp="1"/>
          </p:cNvSpPr>
          <p:nvPr>
            <p:ph type="sldNum" sz="quarter" idx="10"/>
          </p:nvPr>
        </p:nvSpPr>
        <p:spPr/>
        <p:txBody>
          <a:bodyPr/>
          <a:lstStyle/>
          <a:p>
            <a:fld id="{6375F18D-ABBB-4BDF-82C4-7F0210C8ED10}" type="slidenum">
              <a:rPr lang="en-US" smtClean="0"/>
              <a:t>1</a:t>
            </a:fld>
            <a:endParaRPr lang="en-US"/>
          </a:p>
        </p:txBody>
      </p:sp>
    </p:spTree>
    <p:extLst>
      <p:ext uri="{BB962C8B-B14F-4D97-AF65-F5344CB8AC3E}">
        <p14:creationId xmlns:p14="http://schemas.microsoft.com/office/powerpoint/2010/main" val="98421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East Bay’s freshman and students we serve; the change in typical students over my time—especially the decision to increase frosh enrollment numbers</a:t>
            </a:r>
            <a:endParaRPr lang="en-US" dirty="0"/>
          </a:p>
        </p:txBody>
      </p:sp>
      <p:sp>
        <p:nvSpPr>
          <p:cNvPr id="4" name="Slide Number Placeholder 3"/>
          <p:cNvSpPr>
            <a:spLocks noGrp="1"/>
          </p:cNvSpPr>
          <p:nvPr>
            <p:ph type="sldNum" sz="quarter" idx="10"/>
          </p:nvPr>
        </p:nvSpPr>
        <p:spPr/>
        <p:txBody>
          <a:bodyPr/>
          <a:lstStyle/>
          <a:p>
            <a:fld id="{6375F18D-ABBB-4BDF-82C4-7F0210C8ED10}" type="slidenum">
              <a:rPr lang="en-US" smtClean="0"/>
              <a:pPr/>
              <a:t>23</a:t>
            </a:fld>
            <a:endParaRPr lang="en-US"/>
          </a:p>
        </p:txBody>
      </p:sp>
    </p:spTree>
    <p:extLst>
      <p:ext uri="{BB962C8B-B14F-4D97-AF65-F5344CB8AC3E}">
        <p14:creationId xmlns:p14="http://schemas.microsoft.com/office/powerpoint/2010/main" val="382826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B1430-D8CB-254D-A85C-46397A27566C}" type="slidenum">
              <a:rPr lang="en-US" smtClean="0"/>
              <a:t>25</a:t>
            </a:fld>
            <a:endParaRPr lang="en-US"/>
          </a:p>
        </p:txBody>
      </p:sp>
    </p:spTree>
    <p:extLst>
      <p:ext uri="{BB962C8B-B14F-4D97-AF65-F5344CB8AC3E}">
        <p14:creationId xmlns:p14="http://schemas.microsoft.com/office/powerpoint/2010/main" val="340898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thanks</a:t>
            </a:r>
            <a:r>
              <a:rPr lang="en-US" baseline="0" dirty="0" smtClean="0"/>
              <a:t> go to James </a:t>
            </a:r>
            <a:r>
              <a:rPr lang="en-US" baseline="0" dirty="0" err="1" smtClean="0"/>
              <a:t>Houpis</a:t>
            </a:r>
            <a:r>
              <a:rPr lang="en-US" baseline="0" dirty="0" smtClean="0"/>
              <a:t>, Provost</a:t>
            </a:r>
          </a:p>
          <a:p>
            <a:r>
              <a:rPr lang="en-US" baseline="0" dirty="0" smtClean="0"/>
              <a:t>And </a:t>
            </a:r>
          </a:p>
          <a:p>
            <a:r>
              <a:rPr lang="en-US" baseline="0" dirty="0" smtClean="0"/>
              <a:t>President Leroy </a:t>
            </a:r>
            <a:r>
              <a:rPr lang="en-US" baseline="0" dirty="0" err="1" smtClean="0"/>
              <a:t>Morishita</a:t>
            </a:r>
            <a:r>
              <a:rPr lang="en-US" baseline="0" dirty="0" smtClean="0"/>
              <a:t>, President </a:t>
            </a:r>
          </a:p>
          <a:p>
            <a:endParaRPr lang="en-US" dirty="0"/>
          </a:p>
        </p:txBody>
      </p:sp>
      <p:sp>
        <p:nvSpPr>
          <p:cNvPr id="4" name="Slide Number Placeholder 3"/>
          <p:cNvSpPr>
            <a:spLocks noGrp="1"/>
          </p:cNvSpPr>
          <p:nvPr>
            <p:ph type="sldNum" sz="quarter" idx="10"/>
          </p:nvPr>
        </p:nvSpPr>
        <p:spPr/>
        <p:txBody>
          <a:bodyPr/>
          <a:lstStyle/>
          <a:p>
            <a:fld id="{6375F18D-ABBB-4BDF-82C4-7F0210C8ED10}" type="slidenum">
              <a:rPr lang="en-US" smtClean="0"/>
              <a:pPr/>
              <a:t>30</a:t>
            </a:fld>
            <a:endParaRPr lang="en-US"/>
          </a:p>
        </p:txBody>
      </p:sp>
    </p:spTree>
    <p:extLst>
      <p:ext uri="{BB962C8B-B14F-4D97-AF65-F5344CB8AC3E}">
        <p14:creationId xmlns:p14="http://schemas.microsoft.com/office/powerpoint/2010/main" val="358619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CSUF we are fortunate that we have good longitudinal data about Freshman Programs, our comprehensive FYE program, and our more recent Supplemental Instruction pilot.  We are a very large campus, however, and these interventions so far have touched relatively small numbers of our students—about 10-12% of the freshman class each year, and for a the pilot Biology SI about 120 students per year.  How can we build a strong case for increasing the scale and achieving sustainability of these successful initiatives?</a:t>
            </a:r>
            <a:endParaRPr lang="en-US" dirty="0"/>
          </a:p>
        </p:txBody>
      </p:sp>
      <p:sp>
        <p:nvSpPr>
          <p:cNvPr id="4" name="Slide Number Placeholder 3"/>
          <p:cNvSpPr>
            <a:spLocks noGrp="1"/>
          </p:cNvSpPr>
          <p:nvPr>
            <p:ph type="sldNum" sz="quarter" idx="10"/>
          </p:nvPr>
        </p:nvSpPr>
        <p:spPr/>
        <p:txBody>
          <a:bodyPr/>
          <a:lstStyle/>
          <a:p>
            <a:fld id="{4B48AA68-00DD-4F86-BE85-4DF6ABA401F4}" type="slidenum">
              <a:rPr lang="en-US" smtClean="0"/>
              <a:t>31</a:t>
            </a:fld>
            <a:endParaRPr lang="en-US" dirty="0"/>
          </a:p>
        </p:txBody>
      </p:sp>
    </p:spTree>
    <p:extLst>
      <p:ext uri="{BB962C8B-B14F-4D97-AF65-F5344CB8AC3E}">
        <p14:creationId xmlns:p14="http://schemas.microsoft.com/office/powerpoint/2010/main" val="3785571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t>
            </a:r>
            <a:r>
              <a:rPr lang="en-US" baseline="0" dirty="0" smtClean="0"/>
              <a:t> Sunny Moon in our office of Institutional Research and Analytical Studies came up with the brilliant notion of aggregating the data over time to give us significant populations for robust statistical analysis. </a:t>
            </a:r>
            <a:r>
              <a:rPr lang="en-US" dirty="0" smtClean="0"/>
              <a:t>In the case of Supplemental Instruction, she combined four cohorts</a:t>
            </a:r>
            <a:r>
              <a:rPr lang="en-US" baseline="0" dirty="0" smtClean="0"/>
              <a:t> from fall 2007 through fall 2010, yielding a total population of about 1200.  Looking at Freshman Programs from 2003 to 2010 created a population of over 27,000.</a:t>
            </a:r>
            <a:endParaRPr lang="en-US" dirty="0" smtClean="0"/>
          </a:p>
          <a:p>
            <a:endParaRPr lang="en-US" dirty="0"/>
          </a:p>
        </p:txBody>
      </p:sp>
      <p:sp>
        <p:nvSpPr>
          <p:cNvPr id="4" name="Slide Number Placeholder 3"/>
          <p:cNvSpPr>
            <a:spLocks noGrp="1"/>
          </p:cNvSpPr>
          <p:nvPr>
            <p:ph type="sldNum" sz="quarter" idx="10"/>
          </p:nvPr>
        </p:nvSpPr>
        <p:spPr/>
        <p:txBody>
          <a:bodyPr/>
          <a:lstStyle/>
          <a:p>
            <a:fld id="{4B48AA68-00DD-4F86-BE85-4DF6ABA401F4}" type="slidenum">
              <a:rPr lang="en-US" smtClean="0"/>
              <a:t>32</a:t>
            </a:fld>
            <a:endParaRPr lang="en-US" dirty="0"/>
          </a:p>
        </p:txBody>
      </p:sp>
    </p:spTree>
    <p:extLst>
      <p:ext uri="{BB962C8B-B14F-4D97-AF65-F5344CB8AC3E}">
        <p14:creationId xmlns:p14="http://schemas.microsoft.com/office/powerpoint/2010/main" val="103055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from both are impressive, and earned Dr.</a:t>
            </a:r>
            <a:r>
              <a:rPr lang="en-US" baseline="0" dirty="0" smtClean="0"/>
              <a:t> Moon’s paper a research award at the 9</a:t>
            </a:r>
            <a:r>
              <a:rPr lang="en-US" baseline="30000" dirty="0" smtClean="0"/>
              <a:t>th</a:t>
            </a:r>
            <a:r>
              <a:rPr lang="en-US" baseline="0" dirty="0" smtClean="0"/>
              <a:t> Annual Symposium of something.  The average pass rate (C or higher) in the 7 years prior to the study was only 63%, meaning that 47% of students received less than a passing grade.  You can see above that all SI participants benefited, achieved an overall 85% success rate—and whopping increase of 22%!  GPA was also a significant predictor of success, however, controlling for GPA still demonstrated a positive effect of SI participation.  The figure above shows the interaction effects (SI by URM), graphically demonstrating that SI participation contributed to closing the achievement gap between URM and non-URM students.</a:t>
            </a:r>
            <a:endParaRPr lang="en-US" dirty="0"/>
          </a:p>
        </p:txBody>
      </p:sp>
      <p:sp>
        <p:nvSpPr>
          <p:cNvPr id="4" name="Slide Number Placeholder 3"/>
          <p:cNvSpPr>
            <a:spLocks noGrp="1"/>
          </p:cNvSpPr>
          <p:nvPr>
            <p:ph type="sldNum" sz="quarter" idx="10"/>
          </p:nvPr>
        </p:nvSpPr>
        <p:spPr/>
        <p:txBody>
          <a:bodyPr/>
          <a:lstStyle/>
          <a:p>
            <a:fld id="{4B48AA68-00DD-4F86-BE85-4DF6ABA401F4}" type="slidenum">
              <a:rPr lang="en-US" smtClean="0"/>
              <a:t>33</a:t>
            </a:fld>
            <a:endParaRPr lang="en-US" dirty="0"/>
          </a:p>
        </p:txBody>
      </p:sp>
    </p:spTree>
    <p:extLst>
      <p:ext uri="{BB962C8B-B14F-4D97-AF65-F5344CB8AC3E}">
        <p14:creationId xmlns:p14="http://schemas.microsoft.com/office/powerpoint/2010/main" val="50397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Freshman Programs we have 9 years of cohort</a:t>
            </a:r>
            <a:r>
              <a:rPr lang="en-US" baseline="0" dirty="0" smtClean="0"/>
              <a:t> data.  Again, however, the benefits are consistent, with all students achieving gains and URM students gaining the most benefits.  Dr. Moon’s study here is particularly interesting because some research suggests that the benefits of first-year experience wane (and even disappear) over the students’ college years.  In this study the the gap between participants’ and non-participants’ academic success widened, resulting in an 11% difference in 6-year graduation rates. </a:t>
            </a:r>
            <a:endParaRPr lang="en-US" dirty="0"/>
          </a:p>
        </p:txBody>
      </p:sp>
      <p:sp>
        <p:nvSpPr>
          <p:cNvPr id="4" name="Slide Number Placeholder 3"/>
          <p:cNvSpPr>
            <a:spLocks noGrp="1"/>
          </p:cNvSpPr>
          <p:nvPr>
            <p:ph type="sldNum" sz="quarter" idx="10"/>
          </p:nvPr>
        </p:nvSpPr>
        <p:spPr/>
        <p:txBody>
          <a:bodyPr/>
          <a:lstStyle/>
          <a:p>
            <a:fld id="{4B48AA68-00DD-4F86-BE85-4DF6ABA401F4}" type="slidenum">
              <a:rPr lang="en-US" smtClean="0"/>
              <a:t>34</a:t>
            </a:fld>
            <a:endParaRPr lang="en-US" dirty="0"/>
          </a:p>
        </p:txBody>
      </p:sp>
    </p:spTree>
    <p:extLst>
      <p:ext uri="{BB962C8B-B14F-4D97-AF65-F5344CB8AC3E}">
        <p14:creationId xmlns:p14="http://schemas.microsoft.com/office/powerpoint/2010/main" val="325985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Moon concludes, and I think many in this room would agree, that SI and FYE are showing students how to be actively engaged in learning, and they are doing that within a collaborative environment where students learn with and from each other.  In these cooperative and social learning environments, students begin to develop the tools and habits of mind for college success.  The NSSE, of course, is a national measure of engagement, so last year we decided to use a selection of NSSE questions in our annual FP assessment survey to see how our students’ responses compared to their peers at CSUF, our comparison institutions and the CSU.</a:t>
            </a:r>
            <a:endParaRPr lang="en-US" dirty="0"/>
          </a:p>
        </p:txBody>
      </p:sp>
      <p:sp>
        <p:nvSpPr>
          <p:cNvPr id="4" name="Slide Number Placeholder 3"/>
          <p:cNvSpPr>
            <a:spLocks noGrp="1"/>
          </p:cNvSpPr>
          <p:nvPr>
            <p:ph type="sldNum" sz="quarter" idx="10"/>
          </p:nvPr>
        </p:nvSpPr>
        <p:spPr/>
        <p:txBody>
          <a:bodyPr/>
          <a:lstStyle/>
          <a:p>
            <a:fld id="{4B48AA68-00DD-4F86-BE85-4DF6ABA401F4}" type="slidenum">
              <a:rPr lang="en-US" smtClean="0"/>
              <a:t>35</a:t>
            </a:fld>
            <a:endParaRPr lang="en-US" dirty="0"/>
          </a:p>
        </p:txBody>
      </p:sp>
    </p:spTree>
    <p:extLst>
      <p:ext uri="{BB962C8B-B14F-4D97-AF65-F5344CB8AC3E}">
        <p14:creationId xmlns:p14="http://schemas.microsoft.com/office/powerpoint/2010/main" val="3034705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selected NSSE</a:t>
            </a:r>
            <a:r>
              <a:rPr lang="en-US" baseline="0" dirty="0" smtClean="0"/>
              <a:t> questions that aligned with our student learning outcomes.  The online survey was administered to our 2012 cohort of 540 students, and we got 128 responses (24% response rate).  We compared our 2012 cohort data to the 2011 NSSE Mean Comparisons data.  For every question above, our FP participants mean was higher that CSUF frosh and CSUF seniors as well!  The FP participants means were also at the top of the comparisons, closing any gaps between our university and the other institutions.</a:t>
            </a:r>
          </a:p>
          <a:p>
            <a:endParaRPr lang="en-US" dirty="0"/>
          </a:p>
        </p:txBody>
      </p:sp>
      <p:sp>
        <p:nvSpPr>
          <p:cNvPr id="4" name="Slide Number Placeholder 3"/>
          <p:cNvSpPr>
            <a:spLocks noGrp="1"/>
          </p:cNvSpPr>
          <p:nvPr>
            <p:ph type="sldNum" sz="quarter" idx="10"/>
          </p:nvPr>
        </p:nvSpPr>
        <p:spPr/>
        <p:txBody>
          <a:bodyPr/>
          <a:lstStyle/>
          <a:p>
            <a:fld id="{4B48AA68-00DD-4F86-BE85-4DF6ABA401F4}" type="slidenum">
              <a:rPr lang="en-US" smtClean="0"/>
              <a:t>36</a:t>
            </a:fld>
            <a:endParaRPr lang="en-US" dirty="0"/>
          </a:p>
        </p:txBody>
      </p:sp>
    </p:spTree>
    <p:extLst>
      <p:ext uri="{BB962C8B-B14F-4D97-AF65-F5344CB8AC3E}">
        <p14:creationId xmlns:p14="http://schemas.microsoft.com/office/powerpoint/2010/main" val="2062475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5F18D-ABBB-4BDF-82C4-7F0210C8ED10}" type="slidenum">
              <a:rPr lang="en-US" smtClean="0"/>
              <a:t>39</a:t>
            </a:fld>
            <a:endParaRPr lang="en-US"/>
          </a:p>
        </p:txBody>
      </p:sp>
    </p:spTree>
    <p:extLst>
      <p:ext uri="{BB962C8B-B14F-4D97-AF65-F5344CB8AC3E}">
        <p14:creationId xmlns:p14="http://schemas.microsoft.com/office/powerpoint/2010/main" val="399796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growth in a base of scholarship and best practice really positioned LC well and gave them traction in the higher education landscape.</a:t>
            </a:r>
          </a:p>
          <a:p>
            <a:endParaRPr lang="en-US" sz="1600" dirty="0"/>
          </a:p>
          <a:p>
            <a:r>
              <a:rPr lang="en-US" sz="1600" dirty="0"/>
              <a:t>So much so that when AAC&amp;U released their list of 10 high-impact practices as part of their LEAP project (Liberal Education and America’s Promise), LC were on it.</a:t>
            </a:r>
          </a:p>
          <a:p>
            <a:endParaRPr lang="en-US" sz="1600" dirty="0"/>
          </a:p>
          <a:p>
            <a:r>
              <a:rPr lang="en-US" sz="1600" dirty="0"/>
              <a:t>Really a sign that these programs have become institutionalized.  </a:t>
            </a:r>
          </a:p>
        </p:txBody>
      </p:sp>
      <p:sp>
        <p:nvSpPr>
          <p:cNvPr id="4" name="Slide Number Placeholder 3"/>
          <p:cNvSpPr>
            <a:spLocks noGrp="1"/>
          </p:cNvSpPr>
          <p:nvPr>
            <p:ph type="sldNum" sz="quarter" idx="10"/>
          </p:nvPr>
        </p:nvSpPr>
        <p:spPr/>
        <p:txBody>
          <a:bodyPr/>
          <a:lstStyle/>
          <a:p>
            <a:fld id="{9333C8F4-6CBA-461E-9029-7F14BB46A017}" type="slidenum">
              <a:rPr lang="en-US" smtClean="0"/>
              <a:pPr/>
              <a:t>2</a:t>
            </a:fld>
            <a:endParaRPr lang="en-US"/>
          </a:p>
        </p:txBody>
      </p:sp>
    </p:spTree>
    <p:extLst>
      <p:ext uri="{BB962C8B-B14F-4D97-AF65-F5344CB8AC3E}">
        <p14:creationId xmlns:p14="http://schemas.microsoft.com/office/powerpoint/2010/main" val="344213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start with a working definition of high-impact practices.</a:t>
            </a:r>
          </a:p>
        </p:txBody>
      </p:sp>
      <p:sp>
        <p:nvSpPr>
          <p:cNvPr id="4" name="Slide Number Placeholder 3"/>
          <p:cNvSpPr>
            <a:spLocks noGrp="1"/>
          </p:cNvSpPr>
          <p:nvPr>
            <p:ph type="sldNum" sz="quarter" idx="10"/>
          </p:nvPr>
        </p:nvSpPr>
        <p:spPr/>
        <p:txBody>
          <a:bodyPr/>
          <a:lstStyle/>
          <a:p>
            <a:fld id="{9333C8F4-6CBA-461E-9029-7F14BB46A017}" type="slidenum">
              <a:rPr lang="en-US" smtClean="0"/>
              <a:pPr/>
              <a:t>3</a:t>
            </a:fld>
            <a:endParaRPr lang="en-US"/>
          </a:p>
        </p:txBody>
      </p:sp>
    </p:spTree>
    <p:extLst>
      <p:ext uri="{BB962C8B-B14F-4D97-AF65-F5344CB8AC3E}">
        <p14:creationId xmlns:p14="http://schemas.microsoft.com/office/powerpoint/2010/main" val="251787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Administered triennially since 1988</a:t>
            </a:r>
          </a:p>
          <a:p>
            <a:r>
              <a:rPr lang="en-US" sz="1600" dirty="0"/>
              <a:t>2009 Administration 10/30-12/18</a:t>
            </a:r>
          </a:p>
          <a:p>
            <a:r>
              <a:rPr lang="en-US" sz="1600" dirty="0"/>
              <a:t>Sent to 3,225 institutions in three waves</a:t>
            </a:r>
          </a:p>
          <a:p>
            <a:r>
              <a:rPr lang="en-US" sz="1600" dirty="0"/>
              <a:t>	-Chief Academic Officer</a:t>
            </a:r>
          </a:p>
          <a:p>
            <a:r>
              <a:rPr lang="en-US" sz="1600" dirty="0"/>
              <a:t>	-Chief Executive Officer</a:t>
            </a:r>
          </a:p>
          <a:p>
            <a:r>
              <a:rPr lang="en-US" sz="1600" dirty="0"/>
              <a:t>	-Chief Student Affairs Officer</a:t>
            </a:r>
          </a:p>
          <a:p>
            <a:endParaRPr lang="en-US" sz="1600" dirty="0"/>
          </a:p>
          <a:p>
            <a:r>
              <a:rPr lang="en-US" sz="1600" dirty="0"/>
              <a:t>1,028 usable responses</a:t>
            </a:r>
          </a:p>
          <a:p>
            <a:r>
              <a:rPr lang="en-US" sz="1600" dirty="0"/>
              <a:t>890 with first-year seminars</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D319E7-92C4-4027-9E50-315F02896B09}"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start with a working definition of high-impact practices.</a:t>
            </a:r>
          </a:p>
        </p:txBody>
      </p:sp>
      <p:sp>
        <p:nvSpPr>
          <p:cNvPr id="4" name="Slide Number Placeholder 3"/>
          <p:cNvSpPr>
            <a:spLocks noGrp="1"/>
          </p:cNvSpPr>
          <p:nvPr>
            <p:ph type="sldNum" sz="quarter" idx="10"/>
          </p:nvPr>
        </p:nvSpPr>
        <p:spPr/>
        <p:txBody>
          <a:bodyPr/>
          <a:lstStyle/>
          <a:p>
            <a:fld id="{9333C8F4-6CBA-461E-9029-7F14BB46A017}" type="slidenum">
              <a:rPr lang="en-US" smtClean="0"/>
              <a:pPr/>
              <a:t>6</a:t>
            </a:fld>
            <a:endParaRPr lang="en-US"/>
          </a:p>
        </p:txBody>
      </p:sp>
    </p:spTree>
    <p:extLst>
      <p:ext uri="{BB962C8B-B14F-4D97-AF65-F5344CB8AC3E}">
        <p14:creationId xmlns:p14="http://schemas.microsoft.com/office/powerpoint/2010/main" val="251787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time to start assessment?  At least a year before you implement</a:t>
            </a:r>
            <a:r>
              <a:rPr lang="en-US" baseline="0" dirty="0" smtClean="0"/>
              <a:t> an initiative  (“Yesterday”)</a:t>
            </a:r>
          </a:p>
        </p:txBody>
      </p:sp>
      <p:sp>
        <p:nvSpPr>
          <p:cNvPr id="4" name="Slide Number Placeholder 3"/>
          <p:cNvSpPr>
            <a:spLocks noGrp="1"/>
          </p:cNvSpPr>
          <p:nvPr>
            <p:ph type="sldNum" sz="quarter" idx="10"/>
          </p:nvPr>
        </p:nvSpPr>
        <p:spPr/>
        <p:txBody>
          <a:bodyPr/>
          <a:lstStyle/>
          <a:p>
            <a:fld id="{9333C8F4-6CBA-461E-9029-7F14BB46A017}" type="slidenum">
              <a:rPr lang="en-US" smtClean="0"/>
              <a:pPr/>
              <a:t>13</a:t>
            </a:fld>
            <a:endParaRPr lang="en-US"/>
          </a:p>
        </p:txBody>
      </p:sp>
    </p:spTree>
    <p:extLst>
      <p:ext uri="{BB962C8B-B14F-4D97-AF65-F5344CB8AC3E}">
        <p14:creationId xmlns:p14="http://schemas.microsoft.com/office/powerpoint/2010/main" val="358233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36925-2761-4925-ACA0-24721F25CFD6}" type="slidenum">
              <a:rPr lang="en-US" smtClean="0"/>
              <a:pPr/>
              <a:t>15</a:t>
            </a:fld>
            <a:endParaRPr lang="en-US"/>
          </a:p>
        </p:txBody>
      </p:sp>
    </p:spTree>
    <p:extLst>
      <p:ext uri="{BB962C8B-B14F-4D97-AF65-F5344CB8AC3E}">
        <p14:creationId xmlns:p14="http://schemas.microsoft.com/office/powerpoint/2010/main" val="209852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Board of Trustees.</a:t>
            </a:r>
          </a:p>
          <a:p>
            <a:endParaRPr lang="en-US" dirty="0"/>
          </a:p>
          <a:p>
            <a:r>
              <a:rPr lang="en-US" dirty="0" smtClean="0"/>
              <a:t>Last year our new [click] Chancellor, Tim White, gave the work a [click] public boost when he announced an [click] innovative use of additional funding, not just for the usual growth in enrollment – i.e. access as it was earlier defined – but in support of real student learning and success.</a:t>
            </a:r>
          </a:p>
          <a:p>
            <a:endParaRPr lang="en-US" dirty="0"/>
          </a:p>
          <a:p>
            <a:r>
              <a:rPr lang="en-US" dirty="0" smtClean="0"/>
              <a:t>Campuses responded to the invitation with over 35 proposals, some of the [click] funded ones here.  This isn’t the whole list, but it’s enough for you to see some patterns.</a:t>
            </a:r>
          </a:p>
          <a:p>
            <a:endParaRPr lang="en-US" dirty="0"/>
          </a:p>
          <a:p>
            <a:r>
              <a:rPr lang="en-US" dirty="0" smtClean="0"/>
              <a:t>First, there are a lot of high-impact practices here.  Second, because the aim is to keep students enrolled, they happen a lot in the [click] first year of college, including those we funded from the two campuses represented here.</a:t>
            </a:r>
          </a:p>
          <a:p>
            <a:endParaRPr lang="en-US" dirty="0"/>
          </a:p>
          <a:p>
            <a:r>
              <a:rPr lang="en-US" dirty="0" smtClean="0"/>
              <a:t>And finally, at least to me, this also looks like a list of all the things we cut during economic recessions.  What we’d like to do on this turn of the business cycle is take the opportunity to do a better job of documenting why that’s a bad idea, and why it’s a false economy to cut the support programs that may really be the way the state will produce the graduates it needs.</a:t>
            </a:r>
          </a:p>
          <a:p>
            <a:endParaRPr lang="en-US" dirty="0"/>
          </a:p>
          <a:p>
            <a:r>
              <a:rPr lang="en-US" dirty="0" smtClean="0"/>
              <a:t>So with that in mind, a couple of months ago we --</a:t>
            </a:r>
            <a:endParaRPr lang="en-US" dirty="0"/>
          </a:p>
        </p:txBody>
      </p:sp>
      <p:sp>
        <p:nvSpPr>
          <p:cNvPr id="4" name="Slide Number Placeholder 3"/>
          <p:cNvSpPr>
            <a:spLocks noGrp="1"/>
          </p:cNvSpPr>
          <p:nvPr>
            <p:ph type="sldNum" sz="quarter" idx="10"/>
          </p:nvPr>
        </p:nvSpPr>
        <p:spPr/>
        <p:txBody>
          <a:bodyPr/>
          <a:lstStyle/>
          <a:p>
            <a:fld id="{6375F18D-ABBB-4BDF-82C4-7F0210C8ED10}" type="slidenum">
              <a:rPr lang="en-US" smtClean="0"/>
              <a:t>20</a:t>
            </a:fld>
            <a:endParaRPr lang="en-US"/>
          </a:p>
        </p:txBody>
      </p:sp>
    </p:spTree>
    <p:extLst>
      <p:ext uri="{BB962C8B-B14F-4D97-AF65-F5344CB8AC3E}">
        <p14:creationId xmlns:p14="http://schemas.microsoft.com/office/powerpoint/2010/main" val="362052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convened a meeting of the funding recipients and some national experts to talk about how we might build such a case – not just for educational effectiveness, but also for student success and, eventually, cost effectiveness.  Jennifer, Sally and I were there, and although Nancy wasn’t she’s among the other experts from around the CSU whose help we’ll need to refine our research.</a:t>
            </a:r>
          </a:p>
          <a:p>
            <a:endParaRPr lang="en-US" dirty="0"/>
          </a:p>
          <a:p>
            <a:r>
              <a:rPr lang="en-US" dirty="0" smtClean="0"/>
              <a:t>Our success at this moment – our ability to protect ourselves against the next downturn – is urgent.  California’s budgets are notoriously unstable, and we can expect catastrophic downturns every 5-7 years.</a:t>
            </a:r>
          </a:p>
          <a:p>
            <a:endParaRPr lang="en-US" dirty="0"/>
          </a:p>
          <a:p>
            <a:r>
              <a:rPr lang="en-US" dirty="0" smtClean="0"/>
              <a:t>Bracing ourselves for the next one will depend on how clearly we can say what we mean by “intellectual oomph,” drawing the connection between academic rigor and the student’s persistence and completion.</a:t>
            </a:r>
          </a:p>
          <a:p>
            <a:endParaRPr lang="en-US" dirty="0"/>
          </a:p>
          <a:p>
            <a:r>
              <a:rPr lang="en-US" dirty="0" smtClean="0"/>
              <a:t>For that we’re relying on research from Jennifer and NRC, but also – just as importantly – on the ways our different campuses understand quality.  For that we’ll turn to our reps from Fullerton and East Bay, beginning with Nancy Page Fernandez of Cal State Fullerton’s First Year Experience.</a:t>
            </a:r>
            <a:endParaRPr lang="en-US" dirty="0"/>
          </a:p>
        </p:txBody>
      </p:sp>
      <p:sp>
        <p:nvSpPr>
          <p:cNvPr id="4" name="Slide Number Placeholder 3"/>
          <p:cNvSpPr>
            <a:spLocks noGrp="1"/>
          </p:cNvSpPr>
          <p:nvPr>
            <p:ph type="sldNum" sz="quarter" idx="10"/>
          </p:nvPr>
        </p:nvSpPr>
        <p:spPr/>
        <p:txBody>
          <a:bodyPr/>
          <a:lstStyle/>
          <a:p>
            <a:fld id="{6375F18D-ABBB-4BDF-82C4-7F0210C8ED10}" type="slidenum">
              <a:rPr lang="en-US" smtClean="0"/>
              <a:t>21</a:t>
            </a:fld>
            <a:endParaRPr lang="en-US"/>
          </a:p>
        </p:txBody>
      </p:sp>
    </p:spTree>
    <p:extLst>
      <p:ext uri="{BB962C8B-B14F-4D97-AF65-F5344CB8AC3E}">
        <p14:creationId xmlns:p14="http://schemas.microsoft.com/office/powerpoint/2010/main" val="279793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com/url?sa=i&amp;source=images&amp;cd=&amp;cad=rja&amp;docid=htLfCxreUiUQIM&amp;tbnid=pkVRAkPxxWhw3M:&amp;ved=0CAgQjRwwAA&amp;url=http://www.coplac.org/leap/&amp;ei=T2AeUp-iG--6sQTf7oGgBg&amp;psig=AFQjCNFdTyrS1XwiT47GbMVW1g2M_MxicQ&amp;ust=1377808847529494" TargetMode="External"/><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Y_TgcpKSZDpM&amp;tbnid=RZ0tRnbiFSIKGM:&amp;ved=0CAUQjRw&amp;url=http://weekly.blog.gustavus.edu/2011/05/06/where-the-hipsters-are/&amp;ei=h19MUqTqIZGc8wTGwIHQCQ&amp;bvm=bv.53371865,d.eWU&amp;psig=AFQjCNGQ0BzV8z83HqUWy51zZLHRubI-3A&amp;ust=138082326952593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hyperlink" Target="http://www.jngi.org/uploads/File/JNGINatSurvey-Prelim2011.pdf"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 upcoming presentations\2014-01-24 AACU on FYE\title 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584775"/>
          </a:xfrm>
          <a:prstGeom prst="rect">
            <a:avLst/>
          </a:prstGeom>
          <a:noFill/>
        </p:spPr>
        <p:txBody>
          <a:bodyPr wrap="square" rtlCol="0">
            <a:spAutoFit/>
          </a:bodyPr>
          <a:lstStyle/>
          <a:p>
            <a:pPr algn="ctr"/>
            <a:r>
              <a:rPr lang="en-US" sz="3200" dirty="0" smtClean="0">
                <a:solidFill>
                  <a:srgbClr val="FFFFFF"/>
                </a:solidFill>
                <a:latin typeface="Arial" panose="020B0604020202020204" pitchFamily="34" charset="0"/>
                <a:cs typeface="Arial" panose="020B0604020202020204" pitchFamily="34" charset="0"/>
              </a:rPr>
              <a:t>Intellectual Oomph in the First Year Experience</a:t>
            </a:r>
            <a:endParaRPr lang="en-US" sz="3200" dirty="0">
              <a:solidFill>
                <a:srgbClr val="FFFFFF"/>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89147523"/>
              </p:ext>
            </p:extLst>
          </p:nvPr>
        </p:nvGraphicFramePr>
        <p:xfrm>
          <a:off x="3276600" y="4861560"/>
          <a:ext cx="5715000" cy="1463040"/>
        </p:xfrm>
        <a:graphic>
          <a:graphicData uri="http://schemas.openxmlformats.org/drawingml/2006/table">
            <a:tbl>
              <a:tblPr>
                <a:tableStyleId>{5C22544A-7EE6-4342-B048-85BDC9FD1C3A}</a:tableStyleId>
              </a:tblPr>
              <a:tblGrid>
                <a:gridCol w="2170253">
                  <a:extLst>
                    <a:ext uri="{9D8B030D-6E8A-4147-A177-3AD203B41FA5}">
                      <a16:colId xmlns:a16="http://schemas.microsoft.com/office/drawing/2014/main" val="20000"/>
                    </a:ext>
                  </a:extLst>
                </a:gridCol>
                <a:gridCol w="3544747">
                  <a:extLst>
                    <a:ext uri="{9D8B030D-6E8A-4147-A177-3AD203B41FA5}">
                      <a16:colId xmlns:a16="http://schemas.microsoft.com/office/drawing/2014/main" val="20001"/>
                    </a:ext>
                  </a:extLst>
                </a:gridCol>
              </a:tblGrid>
              <a:tr h="370840">
                <a:tc>
                  <a:txBody>
                    <a:bodyPr/>
                    <a:lstStyle/>
                    <a:p>
                      <a:r>
                        <a:rPr lang="en-US" sz="1400" dirty="0" smtClean="0">
                          <a:solidFill>
                            <a:srgbClr val="FFFFFF"/>
                          </a:solidFill>
                          <a:latin typeface="Arial" panose="020B0604020202020204" pitchFamily="34" charset="0"/>
                          <a:cs typeface="Arial" panose="020B0604020202020204" pitchFamily="34" charset="0"/>
                        </a:rPr>
                        <a:t>Nancy</a:t>
                      </a:r>
                      <a:r>
                        <a:rPr lang="en-US" sz="1400" baseline="0" dirty="0" smtClean="0">
                          <a:solidFill>
                            <a:srgbClr val="FFFFFF"/>
                          </a:solidFill>
                          <a:latin typeface="Arial" panose="020B0604020202020204" pitchFamily="34" charset="0"/>
                          <a:cs typeface="Arial" panose="020B0604020202020204" pitchFamily="34" charset="0"/>
                        </a:rPr>
                        <a:t> Page Fernandez</a:t>
                      </a:r>
                    </a:p>
                    <a:p>
                      <a:r>
                        <a:rPr lang="en-US" sz="1400" baseline="0" dirty="0" smtClean="0">
                          <a:solidFill>
                            <a:srgbClr val="FFFFFF"/>
                          </a:solidFill>
                          <a:latin typeface="Arial" panose="020B0604020202020204" pitchFamily="34" charset="0"/>
                          <a:cs typeface="Arial" panose="020B0604020202020204" pitchFamily="34" charset="0"/>
                        </a:rPr>
                        <a:t>Freshman Programs</a:t>
                      </a:r>
                    </a:p>
                    <a:p>
                      <a:r>
                        <a:rPr lang="en-US" sz="1400" baseline="0" dirty="0" smtClean="0">
                          <a:solidFill>
                            <a:srgbClr val="FFFFFF"/>
                          </a:solidFill>
                          <a:latin typeface="Arial" panose="020B0604020202020204" pitchFamily="34" charset="0"/>
                          <a:cs typeface="Arial" panose="020B0604020202020204" pitchFamily="34" charset="0"/>
                        </a:rPr>
                        <a:t>Cal State Fullerton</a:t>
                      </a:r>
                      <a:endParaRPr lang="en-US" sz="1400" dirty="0">
                        <a:solidFill>
                          <a:srgbClr val="FFFFFF"/>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FFFFFF"/>
                          </a:solidFill>
                          <a:latin typeface="Arial" panose="020B0604020202020204" pitchFamily="34" charset="0"/>
                          <a:cs typeface="Arial" panose="020B0604020202020204" pitchFamily="34" charset="0"/>
                        </a:rPr>
                        <a:t>Jennifer Keup</a:t>
                      </a:r>
                    </a:p>
                    <a:p>
                      <a:r>
                        <a:rPr lang="en-US" sz="1400" dirty="0" smtClean="0">
                          <a:solidFill>
                            <a:srgbClr val="FFFFFF"/>
                          </a:solidFill>
                          <a:latin typeface="Arial" panose="020B0604020202020204" pitchFamily="34" charset="0"/>
                          <a:cs typeface="Arial" panose="020B0604020202020204" pitchFamily="34" charset="0"/>
                        </a:rPr>
                        <a:t>National Resource Center for First-Year Experience and Students in Transition</a:t>
                      </a:r>
                      <a:endParaRPr lang="en-US" sz="1400" dirty="0">
                        <a:solidFill>
                          <a:srgbClr val="FFFFFF"/>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dirty="0" smtClean="0">
                          <a:solidFill>
                            <a:srgbClr val="FFFFFF"/>
                          </a:solidFill>
                          <a:latin typeface="Arial" panose="020B0604020202020204" pitchFamily="34" charset="0"/>
                          <a:cs typeface="Arial" panose="020B0604020202020204" pitchFamily="34" charset="0"/>
                        </a:rPr>
                        <a:t>Sally</a:t>
                      </a:r>
                      <a:r>
                        <a:rPr lang="en-US" sz="1400" baseline="0" dirty="0" smtClean="0">
                          <a:solidFill>
                            <a:srgbClr val="FFFFFF"/>
                          </a:solidFill>
                          <a:latin typeface="Arial" panose="020B0604020202020204" pitchFamily="34" charset="0"/>
                          <a:cs typeface="Arial" panose="020B0604020202020204" pitchFamily="34" charset="0"/>
                        </a:rPr>
                        <a:t> Murphy</a:t>
                      </a:r>
                    </a:p>
                    <a:p>
                      <a:r>
                        <a:rPr lang="en-US" sz="1400" baseline="0" dirty="0" smtClean="0">
                          <a:solidFill>
                            <a:srgbClr val="FFFFFF"/>
                          </a:solidFill>
                          <a:latin typeface="Arial" panose="020B0604020202020204" pitchFamily="34" charset="0"/>
                          <a:cs typeface="Arial" panose="020B0604020202020204" pitchFamily="34" charset="0"/>
                        </a:rPr>
                        <a:t>Undergraduate Studies</a:t>
                      </a:r>
                    </a:p>
                    <a:p>
                      <a:r>
                        <a:rPr lang="en-US" sz="1400" baseline="0" dirty="0" smtClean="0">
                          <a:solidFill>
                            <a:srgbClr val="FFFFFF"/>
                          </a:solidFill>
                          <a:latin typeface="Arial" panose="020B0604020202020204" pitchFamily="34" charset="0"/>
                          <a:cs typeface="Arial" panose="020B0604020202020204" pitchFamily="34" charset="0"/>
                        </a:rPr>
                        <a:t>CSU East Bay</a:t>
                      </a:r>
                      <a:endParaRPr lang="en-US" sz="1400" dirty="0">
                        <a:solidFill>
                          <a:srgbClr val="FFFFFF"/>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FFFFFF"/>
                          </a:solidFill>
                          <a:latin typeface="Arial" panose="020B0604020202020204" pitchFamily="34" charset="0"/>
                          <a:cs typeface="Arial" panose="020B0604020202020204" pitchFamily="34" charset="0"/>
                        </a:rPr>
                        <a:t>Ken O’Donnell</a:t>
                      </a:r>
                    </a:p>
                    <a:p>
                      <a:r>
                        <a:rPr lang="en-US" sz="1400" dirty="0" smtClean="0">
                          <a:solidFill>
                            <a:srgbClr val="FFFFFF"/>
                          </a:solidFill>
                          <a:latin typeface="Arial" panose="020B0604020202020204" pitchFamily="34" charset="0"/>
                          <a:cs typeface="Arial" panose="020B0604020202020204" pitchFamily="34" charset="0"/>
                        </a:rPr>
                        <a:t>California State University</a:t>
                      </a:r>
                      <a:endParaRPr lang="en-US" sz="1400" baseline="0" dirty="0" smtClean="0">
                        <a:solidFill>
                          <a:srgbClr val="FFFFFF"/>
                        </a:solidFill>
                        <a:latin typeface="Arial" panose="020B0604020202020204" pitchFamily="34" charset="0"/>
                        <a:cs typeface="Arial" panose="020B0604020202020204" pitchFamily="34" charset="0"/>
                      </a:endParaRPr>
                    </a:p>
                    <a:p>
                      <a:r>
                        <a:rPr lang="en-US" sz="1400" baseline="0" dirty="0" smtClean="0">
                          <a:solidFill>
                            <a:srgbClr val="FFFFFF"/>
                          </a:solidFill>
                          <a:latin typeface="Arial" panose="020B0604020202020204" pitchFamily="34" charset="0"/>
                          <a:cs typeface="Arial" panose="020B0604020202020204" pitchFamily="34" charset="0"/>
                        </a:rPr>
                        <a:t>Office of the Chancellor</a:t>
                      </a:r>
                      <a:endParaRPr lang="en-US" sz="1400" dirty="0" smtClean="0">
                        <a:solidFill>
                          <a:srgbClr val="FFFFFF"/>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574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Consideration of Quality</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181600"/>
          </a:xfrm>
        </p:spPr>
        <p:txBody>
          <a:bodyPr>
            <a:normAutofit/>
          </a:bodyPr>
          <a:lstStyle/>
          <a:p>
            <a:pPr>
              <a:spcBef>
                <a:spcPts val="400"/>
              </a:spcBef>
            </a:pPr>
            <a:r>
              <a:rPr lang="en-US" sz="2800" dirty="0" smtClean="0">
                <a:latin typeface="Calibri" pitchFamily="34" charset="0"/>
              </a:rPr>
              <a:t>HIPS and student support tends to be heavily “book-ended” in first year and senior year</a:t>
            </a:r>
          </a:p>
          <a:p>
            <a:pPr>
              <a:spcBef>
                <a:spcPts val="400"/>
              </a:spcBef>
            </a:pPr>
            <a:r>
              <a:rPr lang="en-US" sz="2800" dirty="0" smtClean="0">
                <a:latin typeface="Calibri" pitchFamily="34" charset="0"/>
              </a:rPr>
              <a:t>Heavily connected to institutional type</a:t>
            </a:r>
          </a:p>
          <a:p>
            <a:pPr>
              <a:spcBef>
                <a:spcPts val="400"/>
              </a:spcBef>
            </a:pPr>
            <a:r>
              <a:rPr lang="en-US" sz="2800" dirty="0" smtClean="0">
                <a:latin typeface="Calibri" pitchFamily="34" charset="0"/>
              </a:rPr>
              <a:t>Wide variation of use, type, and impact by major</a:t>
            </a:r>
          </a:p>
          <a:p>
            <a:pPr>
              <a:spcBef>
                <a:spcPts val="400"/>
              </a:spcBef>
            </a:pPr>
            <a:r>
              <a:rPr lang="en-US" sz="2800" dirty="0" smtClean="0">
                <a:latin typeface="Calibri" pitchFamily="34" charset="0"/>
              </a:rPr>
              <a:t>Limited to curricular and academic domains</a:t>
            </a:r>
          </a:p>
          <a:p>
            <a:pPr>
              <a:spcBef>
                <a:spcPts val="400"/>
              </a:spcBef>
            </a:pPr>
            <a:r>
              <a:rPr lang="en-US" sz="2800" dirty="0" smtClean="0">
                <a:latin typeface="Calibri" pitchFamily="34" charset="0"/>
              </a:rPr>
              <a:t>Very little innovation</a:t>
            </a:r>
          </a:p>
          <a:p>
            <a:pPr lvl="1">
              <a:spcBef>
                <a:spcPts val="400"/>
              </a:spcBef>
            </a:pPr>
            <a:r>
              <a:rPr lang="en-US" sz="2400" dirty="0" smtClean="0">
                <a:latin typeface="Calibri" pitchFamily="34" charset="0"/>
              </a:rPr>
              <a:t>“Practices [</a:t>
            </a:r>
            <a:r>
              <a:rPr lang="en-US" sz="2400" i="1" dirty="0" smtClean="0">
                <a:latin typeface="Calibri" pitchFamily="34" charset="0"/>
              </a:rPr>
              <a:t>tend to</a:t>
            </a:r>
            <a:r>
              <a:rPr lang="en-US" sz="2400" dirty="0" smtClean="0">
                <a:latin typeface="Calibri" pitchFamily="34" charset="0"/>
              </a:rPr>
              <a:t>] be used in </a:t>
            </a:r>
            <a:r>
              <a:rPr lang="en-US" sz="2400" b="1" dirty="0" smtClean="0">
                <a:solidFill>
                  <a:srgbClr val="98002E"/>
                </a:solidFill>
                <a:latin typeface="Calibri" pitchFamily="34" charset="0"/>
              </a:rPr>
              <a:t>more functional rather than novel approaches</a:t>
            </a:r>
            <a:r>
              <a:rPr lang="en-US" sz="2400" dirty="0" smtClean="0">
                <a:latin typeface="Calibri" pitchFamily="34" charset="0"/>
              </a:rPr>
              <a:t>.  It seems that these course practices have great, albeit </a:t>
            </a:r>
            <a:r>
              <a:rPr lang="en-US" sz="2400" b="1" dirty="0" smtClean="0">
                <a:solidFill>
                  <a:srgbClr val="98002E"/>
                </a:solidFill>
                <a:latin typeface="Calibri" pitchFamily="34" charset="0"/>
              </a:rPr>
              <a:t>currently unrealized, potential </a:t>
            </a:r>
            <a:r>
              <a:rPr lang="en-US" sz="2400" dirty="0" smtClean="0">
                <a:latin typeface="Calibri" pitchFamily="34" charset="0"/>
              </a:rPr>
              <a:t>for transformation into truly high-impact learning experiences for students [</a:t>
            </a:r>
            <a:r>
              <a:rPr lang="en-US" sz="2400" i="1" dirty="0" smtClean="0">
                <a:latin typeface="Calibri" pitchFamily="34" charset="0"/>
              </a:rPr>
              <a:t>and</a:t>
            </a:r>
            <a:r>
              <a:rPr lang="en-US" sz="2400" dirty="0" smtClean="0">
                <a:latin typeface="Calibri" pitchFamily="34" charset="0"/>
              </a:rPr>
              <a:t>] pillars in an integrated, intentional first-year experience.”  </a:t>
            </a:r>
            <a:r>
              <a:rPr lang="en-US" sz="1800" dirty="0" smtClean="0">
                <a:latin typeface="Calibri" pitchFamily="34" charset="0"/>
              </a:rPr>
              <a:t>(</a:t>
            </a:r>
            <a:r>
              <a:rPr lang="en-US" sz="1800" i="1" dirty="0" smtClean="0">
                <a:latin typeface="Calibri" pitchFamily="34" charset="0"/>
              </a:rPr>
              <a:t>Padgett &amp; Keup, 2011)</a:t>
            </a:r>
            <a:endParaRPr lang="en-US" sz="1800" dirty="0" smtClean="0">
              <a:latin typeface="Calibri" pitchFamily="34" charset="0"/>
            </a:endParaRPr>
          </a:p>
          <a:p>
            <a:pPr lvl="1">
              <a:spcBef>
                <a:spcPts val="400"/>
              </a:spcBef>
            </a:pPr>
            <a:endParaRPr lang="en-US" sz="2400" dirty="0" smtClean="0">
              <a:latin typeface="Calibri" pitchFamily="34" charset="0"/>
            </a:endParaRPr>
          </a:p>
        </p:txBody>
      </p:sp>
    </p:spTree>
    <p:extLst>
      <p:ext uri="{BB962C8B-B14F-4D97-AF65-F5344CB8AC3E}">
        <p14:creationId xmlns:p14="http://schemas.microsoft.com/office/powerpoint/2010/main" val="264507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
            <a:ext cx="7772400" cy="990600"/>
          </a:xfrm>
        </p:spPr>
        <p:txBody>
          <a:bodyPr/>
          <a:lstStyle/>
          <a:p>
            <a:r>
              <a:rPr lang="en-US" sz="4000" b="1" dirty="0" smtClean="0">
                <a:effectLst>
                  <a:outerShdw blurRad="38100" dist="38100" dir="2700000" algn="tl">
                    <a:srgbClr val="000000">
                      <a:alpha val="43137"/>
                    </a:srgbClr>
                  </a:outerShdw>
                </a:effectLst>
                <a:latin typeface="Calibri" pitchFamily="34" charset="0"/>
              </a:rPr>
              <a:t>Bottom Line….</a:t>
            </a:r>
            <a:endParaRPr lang="en-US" sz="4000" b="1" dirty="0">
              <a:effectLst>
                <a:outerShdw blurRad="38100" dist="38100" dir="2700000" algn="tl">
                  <a:srgbClr val="000000">
                    <a:alpha val="43137"/>
                  </a:srgbClr>
                </a:outerShdw>
              </a:effectLst>
              <a:latin typeface="Calibri" pitchFamily="34" charset="0"/>
            </a:endParaRPr>
          </a:p>
        </p:txBody>
      </p:sp>
      <p:sp>
        <p:nvSpPr>
          <p:cNvPr id="6" name="Content Placeholder 5"/>
          <p:cNvSpPr>
            <a:spLocks noGrp="1"/>
          </p:cNvSpPr>
          <p:nvPr>
            <p:ph idx="1"/>
          </p:nvPr>
        </p:nvSpPr>
        <p:spPr>
          <a:xfrm>
            <a:off x="838200" y="1676400"/>
            <a:ext cx="7467600" cy="4525963"/>
          </a:xfrm>
        </p:spPr>
        <p:txBody>
          <a:bodyPr/>
          <a:lstStyle/>
          <a:p>
            <a:r>
              <a:rPr lang="en-US" sz="2800" dirty="0" smtClean="0">
                <a:latin typeface="Calibri" pitchFamily="34" charset="0"/>
              </a:rPr>
              <a:t>We overemphasis the impact of </a:t>
            </a:r>
            <a:r>
              <a:rPr lang="en-US" sz="2800" b="1" dirty="0" smtClean="0">
                <a:solidFill>
                  <a:srgbClr val="98002E"/>
                </a:solidFill>
                <a:latin typeface="Calibri" pitchFamily="34" charset="0"/>
              </a:rPr>
              <a:t>offering and participating</a:t>
            </a:r>
            <a:r>
              <a:rPr lang="en-US" sz="2800" dirty="0" smtClean="0">
                <a:solidFill>
                  <a:srgbClr val="98002E"/>
                </a:solidFill>
                <a:latin typeface="Calibri" pitchFamily="34" charset="0"/>
              </a:rPr>
              <a:t> </a:t>
            </a:r>
            <a:r>
              <a:rPr lang="en-US" sz="2800" dirty="0" smtClean="0">
                <a:latin typeface="Calibri" pitchFamily="34" charset="0"/>
              </a:rPr>
              <a:t>in HIPs on learning outcomes and retention</a:t>
            </a:r>
          </a:p>
          <a:p>
            <a:r>
              <a:rPr lang="en-US" sz="2800" dirty="0" smtClean="0">
                <a:latin typeface="Calibri" pitchFamily="34" charset="0"/>
              </a:rPr>
              <a:t>It is what we are doing </a:t>
            </a:r>
            <a:r>
              <a:rPr lang="en-US" sz="2800" b="1" dirty="0" smtClean="0">
                <a:solidFill>
                  <a:srgbClr val="98002E"/>
                </a:solidFill>
                <a:latin typeface="Calibri" pitchFamily="34" charset="0"/>
              </a:rPr>
              <a:t>within</a:t>
            </a:r>
            <a:r>
              <a:rPr lang="en-US" sz="2800" dirty="0" smtClean="0">
                <a:latin typeface="Calibri" pitchFamily="34" charset="0"/>
              </a:rPr>
              <a:t> the HIPs that is contributing to these outcomes</a:t>
            </a:r>
          </a:p>
          <a:p>
            <a:pPr lvl="1"/>
            <a:r>
              <a:rPr lang="en-US" dirty="0" smtClean="0">
                <a:latin typeface="Calibri" pitchFamily="34" charset="0"/>
              </a:rPr>
              <a:t>Innovative and integrative pedagogies</a:t>
            </a:r>
          </a:p>
          <a:p>
            <a:pPr lvl="1"/>
            <a:r>
              <a:rPr lang="en-US" dirty="0" smtClean="0">
                <a:latin typeface="Calibri" pitchFamily="34" charset="0"/>
              </a:rPr>
              <a:t>Vetted good practices</a:t>
            </a:r>
          </a:p>
          <a:p>
            <a:endParaRPr lang="en-US" dirty="0" smtClean="0">
              <a:latin typeface="Calibri" pitchFamily="34" charset="0"/>
            </a:endParaRPr>
          </a:p>
        </p:txBody>
      </p:sp>
      <p:cxnSp>
        <p:nvCxnSpPr>
          <p:cNvPr id="8" name="Straight Arrow Connector 7"/>
          <p:cNvCxnSpPr/>
          <p:nvPr/>
        </p:nvCxnSpPr>
        <p:spPr>
          <a:xfrm>
            <a:off x="990600" y="5562600"/>
            <a:ext cx="7086600" cy="0"/>
          </a:xfrm>
          <a:prstGeom prst="straightConnector1">
            <a:avLst/>
          </a:prstGeom>
          <a:ln w="444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50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a:t>
            </a:r>
            <a:endParaRPr lang="en-US" dirty="0"/>
          </a:p>
        </p:txBody>
      </p:sp>
      <p:sp>
        <p:nvSpPr>
          <p:cNvPr id="5" name="Text Placeholder 4"/>
          <p:cNvSpPr>
            <a:spLocks noGrp="1"/>
          </p:cNvSpPr>
          <p:nvPr>
            <p:ph type="body" idx="1"/>
          </p:nvPr>
        </p:nvSpPr>
        <p:spPr/>
        <p:txBody>
          <a:bodyPr/>
          <a:lstStyle/>
          <a:p>
            <a:r>
              <a:rPr lang="en-US" dirty="0" smtClean="0"/>
              <a:t>High-Impact Practices</a:t>
            </a:r>
            <a:endParaRPr lang="en-US" dirty="0"/>
          </a:p>
        </p:txBody>
      </p:sp>
    </p:spTree>
    <p:extLst>
      <p:ext uri="{BB962C8B-B14F-4D97-AF65-F5344CB8AC3E}">
        <p14:creationId xmlns:p14="http://schemas.microsoft.com/office/powerpoint/2010/main" val="2165244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effectLst>
                  <a:outerShdw blurRad="38100" dist="38100" dir="2700000" algn="tl">
                    <a:srgbClr val="000000">
                      <a:alpha val="43137"/>
                    </a:srgbClr>
                  </a:outerShdw>
                </a:effectLst>
              </a:rPr>
              <a:t>Are we evaluating HIPs? Not Enough!</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dirty="0" smtClean="0"/>
              <a:t>59% of respondents to the National Survey of First-Year Seminars say that they have assessed their seminar in the past three years.</a:t>
            </a:r>
          </a:p>
          <a:p>
            <a:r>
              <a:rPr lang="en-US" sz="2800" dirty="0" smtClean="0"/>
              <a:t>58% of institutions responding to the National Survey of Sophomore Year Initiatives say that they have </a:t>
            </a:r>
            <a:r>
              <a:rPr lang="en-US" sz="2800" u="sng" dirty="0" smtClean="0"/>
              <a:t>ever</a:t>
            </a:r>
            <a:r>
              <a:rPr lang="en-US" sz="2800" dirty="0" smtClean="0"/>
              <a:t> evaluated their second-year initiatives.</a:t>
            </a:r>
          </a:p>
          <a:p>
            <a:r>
              <a:rPr lang="en-US" sz="2800" dirty="0" smtClean="0"/>
              <a:t>56% of institutions responding to the National Survey of Capstone Experiences indicate that they have assessed their seminar in the past three years.</a:t>
            </a:r>
            <a:endParaRPr lang="en-US" sz="2800" dirty="0"/>
          </a:p>
        </p:txBody>
      </p:sp>
      <p:sp>
        <p:nvSpPr>
          <p:cNvPr id="5" name="Explosion 1 4"/>
          <p:cNvSpPr/>
          <p:nvPr/>
        </p:nvSpPr>
        <p:spPr>
          <a:xfrm>
            <a:off x="1049154" y="1838425"/>
            <a:ext cx="7286324" cy="4138863"/>
          </a:xfrm>
          <a:prstGeom prst="irregularSeal1">
            <a:avLst/>
          </a:prstGeom>
          <a:solidFill>
            <a:srgbClr val="DEDFE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98002E"/>
                </a:solidFill>
              </a:rPr>
              <a:t>8-13% of respondents to these instruments say that they “don’t know” if these assessment efforts have taken place.</a:t>
            </a:r>
            <a:endParaRPr lang="en-US" sz="2200" b="1" dirty="0">
              <a:solidFill>
                <a:srgbClr val="98002E"/>
              </a:solidFill>
            </a:endParaRPr>
          </a:p>
        </p:txBody>
      </p:sp>
    </p:spTree>
    <p:extLst>
      <p:ext uri="{BB962C8B-B14F-4D97-AF65-F5344CB8AC3E}">
        <p14:creationId xmlns:p14="http://schemas.microsoft.com/office/powerpoint/2010/main" val="780677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7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Misalignment</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8136" y="1752600"/>
            <a:ext cx="6995160" cy="3998975"/>
          </a:xfrm>
        </p:spPr>
        <p:txBody>
          <a:bodyPr>
            <a:normAutofit/>
          </a:bodyPr>
          <a:lstStyle/>
          <a:p>
            <a:pPr indent="-114300">
              <a:buNone/>
            </a:pPr>
            <a:r>
              <a:rPr lang="en-US" sz="2800" b="1" dirty="0" smtClean="0"/>
              <a:t>“Too often program objectives represent articulation of </a:t>
            </a:r>
            <a:r>
              <a:rPr lang="en-US" sz="2800" b="1" dirty="0" smtClean="0">
                <a:solidFill>
                  <a:srgbClr val="98002E"/>
                </a:solidFill>
              </a:rPr>
              <a:t>broad learning objectives </a:t>
            </a:r>
            <a:r>
              <a:rPr lang="en-US" sz="2800" b="1" dirty="0" smtClean="0"/>
              <a:t>but the assessment strategy relies upon </a:t>
            </a:r>
            <a:r>
              <a:rPr lang="en-US" sz="2800" b="1" dirty="0" smtClean="0">
                <a:solidFill>
                  <a:srgbClr val="98002E"/>
                </a:solidFill>
              </a:rPr>
              <a:t>transactional measures </a:t>
            </a:r>
            <a:r>
              <a:rPr lang="en-US" sz="2800" b="1" dirty="0" smtClean="0"/>
              <a:t>that do not adequately capture progress and achievement of student learning and program goals.”</a:t>
            </a:r>
          </a:p>
          <a:p>
            <a:pPr algn="r">
              <a:buNone/>
            </a:pPr>
            <a:r>
              <a:rPr lang="en-US" sz="2000" i="1" dirty="0" smtClean="0"/>
              <a:t>Keup &amp; </a:t>
            </a:r>
            <a:r>
              <a:rPr lang="en-US" sz="2000" i="1" dirty="0" err="1" smtClean="0"/>
              <a:t>Kilgo</a:t>
            </a:r>
            <a:r>
              <a:rPr lang="en-US" sz="2000" i="1" dirty="0" smtClean="0"/>
              <a:t>, forthcoming</a:t>
            </a:r>
          </a:p>
        </p:txBody>
      </p:sp>
    </p:spTree>
    <p:extLst>
      <p:ext uri="{BB962C8B-B14F-4D97-AF65-F5344CB8AC3E}">
        <p14:creationId xmlns:p14="http://schemas.microsoft.com/office/powerpoint/2010/main" val="209410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44562"/>
          </a:xfrm>
        </p:spPr>
        <p:txBody>
          <a:bodyPr>
            <a:normAutofit/>
          </a:bodyPr>
          <a:lstStyle/>
          <a:p>
            <a:r>
              <a:rPr lang="en-US" sz="4000" b="1" dirty="0" smtClean="0">
                <a:effectLst>
                  <a:outerShdw blurRad="38100" dist="38100" dir="2700000" algn="tl">
                    <a:srgbClr val="000000">
                      <a:alpha val="43137"/>
                    </a:srgbClr>
                  </a:outerShdw>
                </a:effectLst>
              </a:rPr>
              <a:t>Assessment as Criteria for “Excellence”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7968"/>
            <a:ext cx="8382000" cy="5056632"/>
          </a:xfrm>
        </p:spPr>
        <p:txBody>
          <a:bodyPr>
            <a:normAutofit/>
          </a:bodyPr>
          <a:lstStyle/>
          <a:p>
            <a:pPr marL="514350" indent="-514350"/>
            <a:r>
              <a:rPr lang="en-US" sz="2400" dirty="0" smtClean="0"/>
              <a:t>“</a:t>
            </a:r>
            <a:r>
              <a:rPr lang="en-US" sz="2400" b="1" dirty="0" smtClean="0">
                <a:solidFill>
                  <a:srgbClr val="98002E"/>
                </a:solidFill>
              </a:rPr>
              <a:t>Evidence</a:t>
            </a:r>
            <a:r>
              <a:rPr lang="en-US" sz="2400" dirty="0" smtClean="0"/>
              <a:t> </a:t>
            </a:r>
            <a:r>
              <a:rPr lang="en-US" sz="2400" b="1" dirty="0" smtClean="0">
                <a:solidFill>
                  <a:srgbClr val="98002E"/>
                </a:solidFill>
              </a:rPr>
              <a:t>of</a:t>
            </a:r>
            <a:r>
              <a:rPr lang="en-US" sz="2400" dirty="0" smtClean="0"/>
              <a:t> an intentional, comprehensive approach to </a:t>
            </a:r>
            <a:r>
              <a:rPr lang="en-US" sz="2400" b="1" dirty="0" smtClean="0">
                <a:solidFill>
                  <a:srgbClr val="98002E"/>
                </a:solidFill>
              </a:rPr>
              <a:t>improving the first year </a:t>
            </a:r>
            <a:r>
              <a:rPr lang="en-US" sz="2400" dirty="0" smtClean="0"/>
              <a:t>that is appropriate to an institution’s type and mission.”</a:t>
            </a:r>
          </a:p>
          <a:p>
            <a:pPr marL="514350" indent="-514350"/>
            <a:r>
              <a:rPr lang="en-US" sz="2400" b="1" dirty="0" smtClean="0">
                <a:solidFill>
                  <a:srgbClr val="98002E"/>
                </a:solidFill>
              </a:rPr>
              <a:t>“Evidence of assessment of the various initiatives that constitute this approach.”</a:t>
            </a:r>
          </a:p>
          <a:p>
            <a:pPr marL="514350" indent="-514350"/>
            <a:r>
              <a:rPr lang="en-US" sz="2400" dirty="0" smtClean="0"/>
              <a:t>“</a:t>
            </a:r>
            <a:r>
              <a:rPr lang="en-US" sz="2400" b="1" dirty="0" smtClean="0">
                <a:solidFill>
                  <a:srgbClr val="98002E"/>
                </a:solidFill>
              </a:rPr>
              <a:t>Broad impact on significant numbers of first-year students</a:t>
            </a:r>
            <a:r>
              <a:rPr lang="en-US" sz="2400" dirty="0" smtClean="0"/>
              <a:t>, including, but not limited to special student subpopulations.”</a:t>
            </a:r>
          </a:p>
          <a:p>
            <a:pPr marL="514350" indent="-514350"/>
            <a:r>
              <a:rPr lang="en-US" sz="2400" dirty="0" smtClean="0"/>
              <a:t>“Strong administrative support for first-year initiatives, </a:t>
            </a:r>
            <a:r>
              <a:rPr lang="en-US" sz="2400" b="1" dirty="0" smtClean="0">
                <a:solidFill>
                  <a:srgbClr val="98002E"/>
                </a:solidFill>
              </a:rPr>
              <a:t>evidence of institutionalization, and durability over time</a:t>
            </a:r>
            <a:r>
              <a:rPr lang="en-US" sz="2400" dirty="0" smtClean="0"/>
              <a:t>.”</a:t>
            </a:r>
          </a:p>
          <a:p>
            <a:pPr marL="514350" indent="-514350"/>
            <a:r>
              <a:rPr lang="en-US" sz="2400" dirty="0" smtClean="0"/>
              <a:t>“Involvement of a wide range of faculty, student                affairs professionals, academic administrators, and             other constituent groups.”</a:t>
            </a:r>
            <a:endParaRPr lang="en-US" sz="2400" dirty="0"/>
          </a:p>
        </p:txBody>
      </p:sp>
      <p:pic>
        <p:nvPicPr>
          <p:cNvPr id="140290" name="Picture 2" descr="Achieving and Sustaining Excellence in the First Year of College"/>
          <p:cNvPicPr>
            <a:picLocks noChangeAspect="1" noChangeArrowheads="1"/>
          </p:cNvPicPr>
          <p:nvPr/>
        </p:nvPicPr>
        <p:blipFill>
          <a:blip r:embed="rId3" cstate="print"/>
          <a:srcRect/>
          <a:stretch>
            <a:fillRect/>
          </a:stretch>
        </p:blipFill>
        <p:spPr bwMode="auto">
          <a:xfrm>
            <a:off x="7652911" y="4962144"/>
            <a:ext cx="1033889" cy="1646269"/>
          </a:xfrm>
          <a:prstGeom prst="rect">
            <a:avLst/>
          </a:prstGeom>
          <a:noFill/>
        </p:spPr>
      </p:pic>
    </p:spTree>
    <p:extLst>
      <p:ext uri="{BB962C8B-B14F-4D97-AF65-F5344CB8AC3E}">
        <p14:creationId xmlns:p14="http://schemas.microsoft.com/office/powerpoint/2010/main" val="21129436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adaptability</a:t>
            </a:r>
            <a:endParaRPr lang="en-US" dirty="0"/>
          </a:p>
        </p:txBody>
      </p:sp>
      <p:sp>
        <p:nvSpPr>
          <p:cNvPr id="5" name="Text Placeholder 4"/>
          <p:cNvSpPr>
            <a:spLocks noGrp="1"/>
          </p:cNvSpPr>
          <p:nvPr>
            <p:ph type="body" idx="1"/>
          </p:nvPr>
        </p:nvSpPr>
        <p:spPr/>
        <p:txBody>
          <a:bodyPr/>
          <a:lstStyle/>
          <a:p>
            <a:r>
              <a:rPr lang="en-US" dirty="0" smtClean="0"/>
              <a:t>High-Impact Practices</a:t>
            </a:r>
            <a:endParaRPr lang="en-US" dirty="0"/>
          </a:p>
        </p:txBody>
      </p:sp>
    </p:spTree>
    <p:extLst>
      <p:ext uri="{BB962C8B-B14F-4D97-AF65-F5344CB8AC3E}">
        <p14:creationId xmlns:p14="http://schemas.microsoft.com/office/powerpoint/2010/main" val="3395902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90600"/>
          </a:xfrm>
        </p:spPr>
        <p:txBody>
          <a:bodyPr/>
          <a:lstStyle/>
          <a:p>
            <a:r>
              <a:rPr lang="en-US" sz="4000" b="1" dirty="0" smtClean="0">
                <a:effectLst>
                  <a:outerShdw blurRad="38100" dist="38100" dir="2700000" algn="tl">
                    <a:srgbClr val="000000">
                      <a:alpha val="43137"/>
                    </a:srgbClr>
                  </a:outerShdw>
                </a:effectLst>
                <a:latin typeface="Calibri" pitchFamily="34" charset="0"/>
              </a:rPr>
              <a:t>Consider adaptability</a:t>
            </a:r>
            <a:endParaRPr lang="en-US" sz="4000" b="1" dirty="0">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a:xfrm>
            <a:off x="914400" y="1737360"/>
            <a:ext cx="7315200" cy="4014215"/>
          </a:xfrm>
        </p:spPr>
        <p:txBody>
          <a:bodyPr/>
          <a:lstStyle/>
          <a:p>
            <a:pPr marL="65088" indent="-49213" algn="ctr">
              <a:buNone/>
            </a:pPr>
            <a:r>
              <a:rPr lang="en-US" sz="2800" b="1" dirty="0" smtClean="0">
                <a:latin typeface="Calibri" pitchFamily="34" charset="0"/>
              </a:rPr>
              <a:t>“It stands to reason that </a:t>
            </a:r>
            <a:r>
              <a:rPr lang="en-US" sz="2800" b="1" dirty="0" smtClean="0">
                <a:solidFill>
                  <a:srgbClr val="98002E"/>
                </a:solidFill>
                <a:latin typeface="Calibri" pitchFamily="34" charset="0"/>
              </a:rPr>
              <a:t>[</a:t>
            </a:r>
            <a:r>
              <a:rPr lang="en-US" sz="2800" b="1" i="1" dirty="0" smtClean="0">
                <a:solidFill>
                  <a:srgbClr val="98002E"/>
                </a:solidFill>
                <a:latin typeface="Calibri" pitchFamily="34" charset="0"/>
              </a:rPr>
              <a:t>HIP</a:t>
            </a:r>
            <a:r>
              <a:rPr lang="en-US" sz="2800" b="1" dirty="0" smtClean="0">
                <a:solidFill>
                  <a:srgbClr val="98002E"/>
                </a:solidFill>
                <a:latin typeface="Calibri" pitchFamily="34" charset="0"/>
              </a:rPr>
              <a:t>] key conditions can be adapted and incorporated into any teaching and learning situation</a:t>
            </a:r>
            <a:r>
              <a:rPr lang="en-US" sz="2800" b="1" dirty="0" smtClean="0">
                <a:latin typeface="Calibri" pitchFamily="34" charset="0"/>
              </a:rPr>
              <a:t> inside or outside the classroom to promote higher levels of student performance.  There are doubtless </a:t>
            </a:r>
            <a:r>
              <a:rPr lang="en-US" sz="2800" b="1" dirty="0" smtClean="0">
                <a:solidFill>
                  <a:srgbClr val="98002E"/>
                </a:solidFill>
                <a:latin typeface="Calibri" pitchFamily="34" charset="0"/>
              </a:rPr>
              <a:t>other high-impact activities…in which large number of students participate</a:t>
            </a:r>
            <a:r>
              <a:rPr lang="en-US" sz="2800" b="1" dirty="0" smtClean="0">
                <a:latin typeface="Calibri" pitchFamily="34" charset="0"/>
              </a:rPr>
              <a:t>.”</a:t>
            </a:r>
            <a:r>
              <a:rPr lang="en-US" sz="3000" b="1" dirty="0" smtClean="0">
                <a:latin typeface="Calibri" pitchFamily="34" charset="0"/>
              </a:rPr>
              <a:t>  </a:t>
            </a:r>
          </a:p>
          <a:p>
            <a:pPr marL="65088" indent="-49213" algn="r">
              <a:buNone/>
            </a:pPr>
            <a:endParaRPr lang="en-US" sz="2000" i="1" dirty="0" smtClean="0">
              <a:latin typeface="Calibri" pitchFamily="34" charset="0"/>
            </a:endParaRPr>
          </a:p>
          <a:p>
            <a:pPr marL="65088" indent="-49213" algn="r">
              <a:buNone/>
            </a:pPr>
            <a:r>
              <a:rPr lang="en-US" sz="2000" i="1" dirty="0" err="1" smtClean="0">
                <a:latin typeface="Calibri" pitchFamily="34" charset="0"/>
              </a:rPr>
              <a:t>Kuh</a:t>
            </a:r>
            <a:r>
              <a:rPr lang="en-US" sz="2000" i="1" dirty="0" smtClean="0">
                <a:latin typeface="Calibri" pitchFamily="34" charset="0"/>
              </a:rPr>
              <a:t>, 2010</a:t>
            </a:r>
            <a:endParaRPr lang="en-US" sz="2000" i="1" dirty="0">
              <a:latin typeface="Calibri" pitchFamily="34" charset="0"/>
            </a:endParaRPr>
          </a:p>
        </p:txBody>
      </p:sp>
    </p:spTree>
    <p:extLst>
      <p:ext uri="{BB962C8B-B14F-4D97-AF65-F5344CB8AC3E}">
        <p14:creationId xmlns:p14="http://schemas.microsoft.com/office/powerpoint/2010/main" val="17135771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sz="4000" b="1" dirty="0" smtClean="0">
                <a:effectLst>
                  <a:outerShdw blurRad="38100" dist="38100" dir="2700000" algn="tl">
                    <a:srgbClr val="000000">
                      <a:alpha val="43137"/>
                    </a:srgbClr>
                  </a:outerShdw>
                </a:effectLst>
                <a:latin typeface="Calibri" pitchFamily="34" charset="0"/>
              </a:rPr>
              <a:t>Characteristics of HIPs</a:t>
            </a:r>
            <a:endParaRPr lang="en-US" sz="4000" b="1" dirty="0">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a:xfrm>
            <a:off x="533400" y="1600200"/>
            <a:ext cx="7848600" cy="4583578"/>
          </a:xfrm>
        </p:spPr>
        <p:txBody>
          <a:bodyPr/>
          <a:lstStyle/>
          <a:p>
            <a:pPr>
              <a:spcBef>
                <a:spcPts val="350"/>
              </a:spcBef>
            </a:pPr>
            <a:r>
              <a:rPr lang="en-US" sz="2800" dirty="0" smtClean="0">
                <a:latin typeface="Calibri" pitchFamily="34" charset="0"/>
              </a:rPr>
              <a:t>Creates an investment of time and energy</a:t>
            </a:r>
          </a:p>
          <a:p>
            <a:pPr>
              <a:spcBef>
                <a:spcPts val="350"/>
              </a:spcBef>
            </a:pPr>
            <a:r>
              <a:rPr lang="en-US" sz="2800" dirty="0" smtClean="0">
                <a:latin typeface="Calibri" pitchFamily="34" charset="0"/>
              </a:rPr>
              <a:t>Includes interaction with faculty and peers about substantive matters</a:t>
            </a:r>
          </a:p>
          <a:p>
            <a:pPr>
              <a:spcBef>
                <a:spcPts val="350"/>
              </a:spcBef>
            </a:pPr>
            <a:r>
              <a:rPr lang="en-US" sz="2800" dirty="0" smtClean="0">
                <a:latin typeface="Calibri" pitchFamily="34" charset="0"/>
              </a:rPr>
              <a:t>Real-world applications</a:t>
            </a:r>
          </a:p>
          <a:p>
            <a:pPr>
              <a:spcBef>
                <a:spcPts val="350"/>
              </a:spcBef>
            </a:pPr>
            <a:r>
              <a:rPr lang="en-US" sz="2800" dirty="0" smtClean="0">
                <a:latin typeface="Calibri" pitchFamily="34" charset="0"/>
              </a:rPr>
              <a:t>High expectations</a:t>
            </a:r>
          </a:p>
          <a:p>
            <a:pPr>
              <a:spcBef>
                <a:spcPts val="350"/>
              </a:spcBef>
            </a:pPr>
            <a:r>
              <a:rPr lang="en-US" sz="2800" dirty="0" smtClean="0">
                <a:latin typeface="Calibri" pitchFamily="34" charset="0"/>
              </a:rPr>
              <a:t>Includes frequent feedback</a:t>
            </a:r>
          </a:p>
          <a:p>
            <a:pPr>
              <a:spcBef>
                <a:spcPts val="350"/>
              </a:spcBef>
            </a:pPr>
            <a:r>
              <a:rPr lang="en-US" sz="2800" dirty="0" smtClean="0">
                <a:latin typeface="Calibri" pitchFamily="34" charset="0"/>
              </a:rPr>
              <a:t>Exposure to diverse perspectives</a:t>
            </a:r>
          </a:p>
          <a:p>
            <a:pPr>
              <a:spcBef>
                <a:spcPts val="350"/>
              </a:spcBef>
            </a:pPr>
            <a:r>
              <a:rPr lang="en-US" sz="2800" dirty="0" smtClean="0">
                <a:latin typeface="Calibri" pitchFamily="34" charset="0"/>
              </a:rPr>
              <a:t>Demands reflection and integrated learning</a:t>
            </a:r>
          </a:p>
          <a:p>
            <a:pPr>
              <a:spcBef>
                <a:spcPts val="350"/>
              </a:spcBef>
            </a:pPr>
            <a:r>
              <a:rPr lang="en-US" sz="2800" dirty="0" smtClean="0">
                <a:latin typeface="Calibri" pitchFamily="34" charset="0"/>
              </a:rPr>
              <a:t>Accountability</a:t>
            </a:r>
            <a:endParaRPr lang="en-US" sz="2800" dirty="0">
              <a:latin typeface="Calibri" pitchFamily="34" charset="0"/>
            </a:endParaRPr>
          </a:p>
        </p:txBody>
      </p:sp>
      <p:pic>
        <p:nvPicPr>
          <p:cNvPr id="102402" name="Picture 2" descr="http://secure2.aacu.org/store/images/resize.aspx?ImageURL=https%3a%2f%2fsecure2.aacu.org%2fAACU%2fPubImages%2fHIPQUAL_Cov_100.jpg&amp;MaxWidth=100&amp;MaxHeight=0"/>
          <p:cNvPicPr>
            <a:picLocks noChangeAspect="1" noChangeArrowheads="1"/>
          </p:cNvPicPr>
          <p:nvPr/>
        </p:nvPicPr>
        <p:blipFill>
          <a:blip r:embed="rId2" cstate="print"/>
          <a:srcRect/>
          <a:stretch>
            <a:fillRect/>
          </a:stretch>
        </p:blipFill>
        <p:spPr bwMode="auto">
          <a:xfrm>
            <a:off x="6477000" y="2971800"/>
            <a:ext cx="1295400" cy="1684020"/>
          </a:xfrm>
          <a:prstGeom prst="rect">
            <a:avLst/>
          </a:prstGeom>
          <a:noFill/>
        </p:spPr>
      </p:pic>
    </p:spTree>
    <p:extLst>
      <p:ext uri="{BB962C8B-B14F-4D97-AF65-F5344CB8AC3E}">
        <p14:creationId xmlns:p14="http://schemas.microsoft.com/office/powerpoint/2010/main" val="34398135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sz="4000" b="1" dirty="0" smtClean="0">
                <a:effectLst>
                  <a:outerShdw blurRad="38100" dist="38100" dir="2700000" algn="tl">
                    <a:srgbClr val="000000">
                      <a:alpha val="43137"/>
                    </a:srgbClr>
                  </a:outerShdw>
                </a:effectLst>
                <a:latin typeface="Calibri" pitchFamily="34" charset="0"/>
                <a:cs typeface="Traditional Arabic" pitchFamily="18" charset="-78"/>
              </a:rPr>
              <a:t>Emerging &amp; Potential HIPs?</a:t>
            </a:r>
            <a:endParaRPr lang="en-US" sz="4000" b="1" dirty="0">
              <a:effectLst>
                <a:outerShdw blurRad="38100" dist="38100" dir="2700000" algn="tl">
                  <a:srgbClr val="000000">
                    <a:alpha val="43137"/>
                  </a:srgbClr>
                </a:outerShdw>
              </a:effectLst>
              <a:latin typeface="Calibri" pitchFamily="34" charset="0"/>
              <a:cs typeface="Traditional Arabic" pitchFamily="18" charset="-78"/>
            </a:endParaRPr>
          </a:p>
        </p:txBody>
      </p:sp>
      <p:sp>
        <p:nvSpPr>
          <p:cNvPr id="3" name="Content Placeholder 2"/>
          <p:cNvSpPr>
            <a:spLocks noGrp="1"/>
          </p:cNvSpPr>
          <p:nvPr>
            <p:ph sz="half" idx="1"/>
          </p:nvPr>
        </p:nvSpPr>
        <p:spPr>
          <a:xfrm>
            <a:off x="381000" y="1828800"/>
            <a:ext cx="4114800" cy="4572000"/>
          </a:xfrm>
        </p:spPr>
        <p:txBody>
          <a:bodyPr>
            <a:normAutofit/>
          </a:bodyPr>
          <a:lstStyle/>
          <a:p>
            <a:pPr>
              <a:spcBef>
                <a:spcPts val="750"/>
              </a:spcBef>
            </a:pPr>
            <a:r>
              <a:rPr lang="en-US" dirty="0" smtClean="0">
                <a:latin typeface="Calibri" pitchFamily="34" charset="0"/>
              </a:rPr>
              <a:t>Campus activities</a:t>
            </a:r>
          </a:p>
          <a:p>
            <a:pPr>
              <a:spcBef>
                <a:spcPts val="750"/>
              </a:spcBef>
            </a:pPr>
            <a:r>
              <a:rPr lang="en-US" sz="2800" dirty="0" smtClean="0">
                <a:latin typeface="Calibri" pitchFamily="34" charset="0"/>
              </a:rPr>
              <a:t>Employment</a:t>
            </a:r>
          </a:p>
          <a:p>
            <a:pPr>
              <a:spcBef>
                <a:spcPts val="750"/>
              </a:spcBef>
            </a:pPr>
            <a:r>
              <a:rPr lang="en-US" sz="2800" dirty="0" smtClean="0">
                <a:latin typeface="Calibri" pitchFamily="34" charset="0"/>
              </a:rPr>
              <a:t>Student media</a:t>
            </a:r>
          </a:p>
          <a:p>
            <a:pPr>
              <a:spcBef>
                <a:spcPts val="750"/>
              </a:spcBef>
            </a:pPr>
            <a:r>
              <a:rPr lang="en-US" sz="2800" dirty="0" smtClean="0">
                <a:latin typeface="Calibri" pitchFamily="34" charset="0"/>
              </a:rPr>
              <a:t>Advising </a:t>
            </a:r>
          </a:p>
          <a:p>
            <a:pPr>
              <a:spcBef>
                <a:spcPts val="750"/>
              </a:spcBef>
            </a:pPr>
            <a:r>
              <a:rPr lang="en-US" sz="2800" dirty="0" smtClean="0">
                <a:latin typeface="Calibri" pitchFamily="34" charset="0"/>
              </a:rPr>
              <a:t>Athletics</a:t>
            </a:r>
          </a:p>
          <a:p>
            <a:pPr>
              <a:spcBef>
                <a:spcPts val="750"/>
              </a:spcBef>
            </a:pPr>
            <a:r>
              <a:rPr lang="en-US" sz="2800" dirty="0" smtClean="0">
                <a:latin typeface="Calibri" pitchFamily="34" charset="0"/>
              </a:rPr>
              <a:t>Physical fitness and wellness</a:t>
            </a:r>
          </a:p>
          <a:p>
            <a:pPr>
              <a:spcBef>
                <a:spcPts val="750"/>
              </a:spcBef>
            </a:pPr>
            <a:r>
              <a:rPr lang="en-US" dirty="0" smtClean="0">
                <a:latin typeface="Calibri" pitchFamily="34" charset="0"/>
              </a:rPr>
              <a:t>Supplemental Instruction</a:t>
            </a:r>
            <a:endParaRPr lang="en-US" sz="2800" dirty="0" smtClean="0">
              <a:latin typeface="Calibri" pitchFamily="34" charset="0"/>
            </a:endParaRPr>
          </a:p>
          <a:p>
            <a:pPr>
              <a:spcBef>
                <a:spcPts val="750"/>
              </a:spcBef>
              <a:buNone/>
            </a:pPr>
            <a:endParaRPr lang="en-US" sz="2800" dirty="0" smtClean="0"/>
          </a:p>
          <a:p>
            <a:endParaRPr lang="en-US" dirty="0"/>
          </a:p>
        </p:txBody>
      </p:sp>
      <p:sp>
        <p:nvSpPr>
          <p:cNvPr id="5" name="Content Placeholder 4"/>
          <p:cNvSpPr>
            <a:spLocks noGrp="1"/>
          </p:cNvSpPr>
          <p:nvPr>
            <p:ph sz="half" idx="2"/>
          </p:nvPr>
        </p:nvSpPr>
        <p:spPr>
          <a:xfrm>
            <a:off x="4419600" y="1752600"/>
            <a:ext cx="4460033" cy="4724400"/>
          </a:xfrm>
        </p:spPr>
        <p:txBody>
          <a:bodyPr>
            <a:normAutofit/>
          </a:bodyPr>
          <a:lstStyle/>
          <a:p>
            <a:r>
              <a:rPr lang="en-US" dirty="0" smtClean="0">
                <a:latin typeface="Calibri" pitchFamily="34" charset="0"/>
              </a:rPr>
              <a:t>Student c</a:t>
            </a:r>
            <a:r>
              <a:rPr lang="en-US" sz="2800" dirty="0" smtClean="0">
                <a:latin typeface="Calibri" pitchFamily="34" charset="0"/>
              </a:rPr>
              <a:t>lubs and groups</a:t>
            </a:r>
          </a:p>
          <a:p>
            <a:r>
              <a:rPr lang="en-US" sz="2800" dirty="0" smtClean="0">
                <a:latin typeface="Calibri" pitchFamily="34" charset="0"/>
              </a:rPr>
              <a:t>Portfolios and performances</a:t>
            </a:r>
          </a:p>
          <a:p>
            <a:r>
              <a:rPr lang="en-US" sz="2800" dirty="0" smtClean="0">
                <a:latin typeface="Calibri" pitchFamily="34" charset="0"/>
              </a:rPr>
              <a:t>Transactional experiences</a:t>
            </a:r>
          </a:p>
          <a:p>
            <a:pPr lvl="1"/>
            <a:r>
              <a:rPr lang="en-US" sz="2800" dirty="0" smtClean="0">
                <a:latin typeface="Calibri" pitchFamily="34" charset="0"/>
              </a:rPr>
              <a:t>Course registration</a:t>
            </a:r>
          </a:p>
          <a:p>
            <a:pPr lvl="1"/>
            <a:r>
              <a:rPr lang="en-US" sz="2800" dirty="0" smtClean="0">
                <a:latin typeface="Calibri" pitchFamily="34" charset="0"/>
              </a:rPr>
              <a:t>Parking</a:t>
            </a:r>
          </a:p>
          <a:p>
            <a:pPr lvl="1"/>
            <a:r>
              <a:rPr lang="en-US" sz="2800" dirty="0" smtClean="0">
                <a:latin typeface="Calibri" pitchFamily="34" charset="0"/>
              </a:rPr>
              <a:t>Financial aid</a:t>
            </a:r>
          </a:p>
          <a:p>
            <a:r>
              <a:rPr lang="en-US" sz="2800" dirty="0" smtClean="0">
                <a:latin typeface="Calibri" pitchFamily="34" charset="0"/>
              </a:rPr>
              <a:t>Peer leadership</a:t>
            </a:r>
          </a:p>
          <a:p>
            <a:r>
              <a:rPr lang="en-US" dirty="0" smtClean="0">
                <a:latin typeface="Calibri" pitchFamily="34" charset="0"/>
              </a:rPr>
              <a:t>Student support structures</a:t>
            </a:r>
            <a:endParaRPr lang="en-US" sz="2800" dirty="0">
              <a:latin typeface="Calibri" pitchFamily="34" charset="0"/>
            </a:endParaRPr>
          </a:p>
        </p:txBody>
      </p:sp>
    </p:spTree>
    <p:extLst>
      <p:ext uri="{BB962C8B-B14F-4D97-AF65-F5344CB8AC3E}">
        <p14:creationId xmlns:p14="http://schemas.microsoft.com/office/powerpoint/2010/main" val="27210280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P_Page_1.jpg"/>
          <p:cNvPicPr>
            <a:picLocks noChangeAspect="1"/>
          </p:cNvPicPr>
          <p:nvPr/>
        </p:nvPicPr>
        <p:blipFill>
          <a:blip r:embed="rId3" cstate="print"/>
          <a:stretch>
            <a:fillRect/>
          </a:stretch>
        </p:blipFill>
        <p:spPr>
          <a:xfrm>
            <a:off x="152400" y="228600"/>
            <a:ext cx="5012377" cy="6486604"/>
          </a:xfrm>
          <a:prstGeom prst="rect">
            <a:avLst/>
          </a:prstGeom>
        </p:spPr>
      </p:pic>
      <p:pic>
        <p:nvPicPr>
          <p:cNvPr id="5" name="Picture 4" descr="https://secure.aacu.org/PubImages/CollegeLearningCov_200.jpg"/>
          <p:cNvPicPr>
            <a:picLocks noChangeAspect="1" noChangeArrowheads="1"/>
          </p:cNvPicPr>
          <p:nvPr/>
        </p:nvPicPr>
        <p:blipFill>
          <a:blip r:embed="rId4" cstate="print"/>
          <a:srcRect/>
          <a:stretch>
            <a:fillRect/>
          </a:stretch>
        </p:blipFill>
        <p:spPr bwMode="auto">
          <a:xfrm rot="20910006">
            <a:off x="6210202" y="1616454"/>
            <a:ext cx="1249045" cy="1617513"/>
          </a:xfrm>
          <a:prstGeom prst="rect">
            <a:avLst/>
          </a:prstGeom>
          <a:noFill/>
        </p:spPr>
      </p:pic>
      <p:pic>
        <p:nvPicPr>
          <p:cNvPr id="6" name="Picture 2" descr="https://secure.aacu.org/PubImages/LEAP-Vision_Summary_cov_200.jpg"/>
          <p:cNvPicPr>
            <a:picLocks noChangeAspect="1" noChangeArrowheads="1"/>
          </p:cNvPicPr>
          <p:nvPr/>
        </p:nvPicPr>
        <p:blipFill>
          <a:blip r:embed="rId5" cstate="print"/>
          <a:srcRect/>
          <a:stretch>
            <a:fillRect/>
          </a:stretch>
        </p:blipFill>
        <p:spPr bwMode="auto">
          <a:xfrm rot="432511">
            <a:off x="7380515" y="2031404"/>
            <a:ext cx="1249045" cy="1617513"/>
          </a:xfrm>
          <a:prstGeom prst="rect">
            <a:avLst/>
          </a:prstGeom>
          <a:noFill/>
        </p:spPr>
      </p:pic>
      <p:pic>
        <p:nvPicPr>
          <p:cNvPr id="78850" name="Picture 2" descr="http://www.coplac.org/images/spotlight/aacu.jpg">
            <a:hlinkClick r:id="rId6"/>
          </p:cNvPr>
          <p:cNvPicPr>
            <a:picLocks noChangeAspect="1" noChangeArrowheads="1"/>
          </p:cNvPicPr>
          <p:nvPr/>
        </p:nvPicPr>
        <p:blipFill>
          <a:blip r:embed="rId7" cstate="print"/>
          <a:srcRect/>
          <a:stretch>
            <a:fillRect/>
          </a:stretch>
        </p:blipFill>
        <p:spPr bwMode="auto">
          <a:xfrm>
            <a:off x="6346944" y="519722"/>
            <a:ext cx="1874047" cy="988460"/>
          </a:xfrm>
          <a:prstGeom prst="rect">
            <a:avLst/>
          </a:prstGeom>
          <a:noFill/>
        </p:spPr>
      </p:pic>
      <p:pic>
        <p:nvPicPr>
          <p:cNvPr id="8" name="Picture 2" descr="https://secure.aacu.org/PubImages/HighImpact_Cover_200.jpg"/>
          <p:cNvPicPr>
            <a:picLocks noChangeAspect="1" noChangeArrowheads="1"/>
          </p:cNvPicPr>
          <p:nvPr/>
        </p:nvPicPr>
        <p:blipFill>
          <a:blip r:embed="rId8" cstate="print"/>
          <a:srcRect/>
          <a:stretch>
            <a:fillRect/>
          </a:stretch>
        </p:blipFill>
        <p:spPr bwMode="auto">
          <a:xfrm rot="21271764">
            <a:off x="5474554" y="3157945"/>
            <a:ext cx="1173892" cy="1520190"/>
          </a:xfrm>
          <a:prstGeom prst="rect">
            <a:avLst/>
          </a:prstGeom>
          <a:noFill/>
        </p:spPr>
      </p:pic>
      <p:pic>
        <p:nvPicPr>
          <p:cNvPr id="78852" name="Picture 4" descr="http://secure2.aacu.org/store/images/resize.aspx?ImageURL=https%3a%2f%2fsecure2.aacu.org%2fAACU%2fPubImages%2fFiveHighImpact_BrownellSwaner_Cov_100.jpg&amp;MaxWidth=100&amp;MaxHeight=0"/>
          <p:cNvPicPr>
            <a:picLocks noChangeAspect="1" noChangeArrowheads="1"/>
          </p:cNvPicPr>
          <p:nvPr/>
        </p:nvPicPr>
        <p:blipFill>
          <a:blip r:embed="rId9" cstate="print"/>
          <a:srcRect/>
          <a:stretch>
            <a:fillRect/>
          </a:stretch>
        </p:blipFill>
        <p:spPr bwMode="auto">
          <a:xfrm>
            <a:off x="6718237" y="3720891"/>
            <a:ext cx="1250106" cy="1625138"/>
          </a:xfrm>
          <a:prstGeom prst="rect">
            <a:avLst/>
          </a:prstGeom>
          <a:noFill/>
        </p:spPr>
      </p:pic>
      <p:pic>
        <p:nvPicPr>
          <p:cNvPr id="78854" name="Picture 6" descr="http://secure2.aacu.org/store/images/resize.aspx?ImageURL=https%3a%2f%2fsecure2.aacu.org%2fAACU%2fPubImages%2fHIPQUAL_Cov_100.jpg&amp;MaxWidth=100&amp;MaxHeight=0"/>
          <p:cNvPicPr>
            <a:picLocks noChangeAspect="1" noChangeArrowheads="1"/>
          </p:cNvPicPr>
          <p:nvPr/>
        </p:nvPicPr>
        <p:blipFill>
          <a:blip r:embed="rId10" cstate="print"/>
          <a:srcRect/>
          <a:stretch>
            <a:fillRect/>
          </a:stretch>
        </p:blipFill>
        <p:spPr bwMode="auto">
          <a:xfrm rot="343017">
            <a:off x="5721509" y="4856166"/>
            <a:ext cx="1154304" cy="1500596"/>
          </a:xfrm>
          <a:prstGeom prst="rect">
            <a:avLst/>
          </a:prstGeom>
          <a:noFill/>
        </p:spPr>
      </p:pic>
    </p:spTree>
    <p:extLst>
      <p:ext uri="{BB962C8B-B14F-4D97-AF65-F5344CB8AC3E}">
        <p14:creationId xmlns:p14="http://schemas.microsoft.com/office/powerpoint/2010/main" val="145185871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 upcoming presentations\2013-06-25 LEAP States Summit\images\BOT wide 2.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1029" t="412" r="735"/>
          <a:stretch/>
        </p:blipFill>
        <p:spPr bwMode="auto">
          <a:xfrm>
            <a:off x="0" y="0"/>
            <a:ext cx="9144000" cy="6858000"/>
          </a:xfrm>
          <a:prstGeom prst="rect">
            <a:avLst/>
          </a:prstGeom>
          <a:noFill/>
          <a:ln>
            <a:solidFill>
              <a:srgbClr val="FFFF99"/>
            </a:solidFill>
          </a:ln>
          <a:extLst>
            <a:ext uri="{909E8E84-426E-40DD-AFC4-6F175D3DCCD1}">
              <a14:hiddenFill xmlns:a14="http://schemas.microsoft.com/office/drawing/2010/main">
                <a:solidFill>
                  <a:srgbClr val="FFFFFF"/>
                </a:solidFill>
              </a14:hiddenFill>
            </a:ext>
          </a:extLst>
        </p:spPr>
      </p:pic>
      <p:pic>
        <p:nvPicPr>
          <p:cNvPr id="6" name="Picture 3" descr="H:\- upcoming presentations\2013-06-25 LEAP States Summit\images\BOT White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53" y="1371600"/>
            <a:ext cx="6504975" cy="4343400"/>
          </a:xfrm>
          <a:prstGeom prst="rect">
            <a:avLst/>
          </a:prstGeom>
          <a:noFill/>
          <a:ln>
            <a:solidFill>
              <a:srgbClr val="FFFF99"/>
            </a:solidFill>
          </a:ln>
          <a:extLst>
            <a:ext uri="{909E8E84-426E-40DD-AFC4-6F175D3DCCD1}">
              <a14:hiddenFill xmlns:a14="http://schemas.microsoft.com/office/drawing/2010/main">
                <a:solidFill>
                  <a:srgbClr val="FFFFFF"/>
                </a:solidFill>
              </a14:hiddenFill>
            </a:ext>
          </a:extLst>
        </p:spPr>
      </p:pic>
      <p:pic>
        <p:nvPicPr>
          <p:cNvPr id="8" name="Picture 3" descr="H:\- upcoming presentations\2013-06-25 LEAP States Summit\images\BOT ASI row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352800"/>
            <a:ext cx="5715000" cy="3219450"/>
          </a:xfrm>
          <a:prstGeom prst="rect">
            <a:avLst/>
          </a:prstGeom>
          <a:noFill/>
          <a:ln>
            <a:solidFill>
              <a:srgbClr val="FFFF99"/>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67" y="467380"/>
            <a:ext cx="9147967" cy="523220"/>
          </a:xfrm>
          <a:prstGeom prst="rect">
            <a:avLst/>
          </a:prstGeom>
          <a:noFill/>
        </p:spPr>
        <p:txBody>
          <a:bodyPr wrap="square" lIns="0" rIns="0" rtlCol="0">
            <a:spAutoFit/>
          </a:bodyPr>
          <a:lstStyle/>
          <a:p>
            <a:pPr algn="ctr"/>
            <a:r>
              <a:rPr lang="en-US" sz="2800" dirty="0" smtClean="0">
                <a:solidFill>
                  <a:srgbClr val="FFFFFF"/>
                </a:solidFill>
                <a:latin typeface="Arial" panose="020B0604020202020204" pitchFamily="34" charset="0"/>
                <a:cs typeface="Arial" panose="020B0604020202020204" pitchFamily="34" charset="0"/>
              </a:rPr>
              <a:t>$7.2 million allocation for Academic and Student Success</a:t>
            </a:r>
            <a:endParaRPr lang="en-US" sz="2800" dirty="0">
              <a:solidFill>
                <a:srgbClr val="FFFFFF"/>
              </a:solidFill>
              <a:latin typeface="Arial" panose="020B0604020202020204" pitchFamily="34" charset="0"/>
              <a:cs typeface="Arial" panose="020B0604020202020204" pitchFamily="34" charset="0"/>
            </a:endParaRPr>
          </a:p>
        </p:txBody>
      </p:sp>
      <p:pic>
        <p:nvPicPr>
          <p:cNvPr id="3074" name="Picture 2" descr="G:\- upcoming presentations\2014-01-24 AACU on FYE\ASSP allocation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909" r="24995" b="46046"/>
          <a:stretch/>
        </p:blipFill>
        <p:spPr bwMode="auto">
          <a:xfrm rot="21103096">
            <a:off x="1922318" y="542440"/>
            <a:ext cx="5168038" cy="410576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rot="21103096">
            <a:off x="2375311" y="4086097"/>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21103096">
            <a:off x="1998284" y="1669018"/>
            <a:ext cx="3276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1103096">
            <a:off x="2453100" y="4546455"/>
            <a:ext cx="281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21103096">
            <a:off x="2074484" y="219789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21103096">
            <a:off x="2211634" y="3149745"/>
            <a:ext cx="2372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6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3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wipe(up)">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75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nodeType="withEffect">
                                  <p:stCondLst>
                                    <p:cond delay="25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 upcoming presentations\2014-01-24 AACU on FYE\allocation slide.jpg"/>
          <p:cNvPicPr>
            <a:picLocks noChangeAspect="1" noChangeArrowheads="1"/>
          </p:cNvPicPr>
          <p:nvPr/>
        </p:nvPicPr>
        <p:blipFill>
          <a:blip r:embed="rId3">
            <a:extLst>
              <a:ext uri="{BEBA8EAE-BF5A-486C-A8C5-ECC9F3942E4B}">
                <a14:imgProps xmlns:a14="http://schemas.microsoft.com/office/drawing/2010/main">
                  <a14:imgLayer r:embed="rId4">
                    <a14:imgEffect>
                      <a14:artisticBlur radius="7"/>
                    </a14:imgEffect>
                    <a14:imgEffect>
                      <a14:brightnessContrast bright="-69000" contrast="-48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kodonnell\Pictures\CSU\working groups\2013-11-21 HIPs defining\IMG_20131121_112531_86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983" t="26422" r="2711"/>
          <a:stretch/>
        </p:blipFill>
        <p:spPr bwMode="auto">
          <a:xfrm>
            <a:off x="304799" y="1066800"/>
            <a:ext cx="7545497" cy="4572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9465" y="467380"/>
            <a:ext cx="9147967" cy="523220"/>
          </a:xfrm>
          <a:prstGeom prst="rect">
            <a:avLst/>
          </a:prstGeom>
          <a:noFill/>
        </p:spPr>
        <p:txBody>
          <a:bodyPr wrap="square" lIns="0" rIns="0" rtlCol="0">
            <a:spAutoFit/>
          </a:bodyPr>
          <a:lstStyle/>
          <a:p>
            <a:pPr algn="ctr"/>
            <a:r>
              <a:rPr lang="en-US" sz="2800" dirty="0" smtClean="0">
                <a:solidFill>
                  <a:srgbClr val="FFFFFF"/>
                </a:solidFill>
                <a:latin typeface="Arial" panose="020B0604020202020204" pitchFamily="34" charset="0"/>
                <a:cs typeface="Arial" panose="020B0604020202020204" pitchFamily="34" charset="0"/>
              </a:rPr>
              <a:t>$7.2 million allocation for Academic and Student Success</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4525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 upcoming presentations\2014-01-24 AACU on FYE\WhiteHouseSouthFacad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2689" t="2568" r="3139" b="211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 upcoming presentations\2014-01-24 AACU on FYE\WhiteHouseSouthFacade.jpg"/>
          <p:cNvPicPr>
            <a:picLocks noChangeAspect="1" noChangeArrowheads="1"/>
          </p:cNvPicPr>
          <p:nvPr/>
        </p:nvPicPr>
        <p:blipFill rotWithShape="1">
          <a:blip r:embed="rId4">
            <a:extLst>
              <a:ext uri="{28A0092B-C50C-407E-A947-70E740481C1C}">
                <a14:useLocalDpi xmlns:a14="http://schemas.microsoft.com/office/drawing/2010/main" val="0"/>
              </a:ext>
            </a:extLst>
          </a:blip>
          <a:srcRect l="2689" t="2568" r="3139" b="211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152399"/>
            <a:ext cx="6420347" cy="954107"/>
          </a:xfrm>
          <a:prstGeom prst="rect">
            <a:avLst/>
          </a:prstGeom>
          <a:noFill/>
        </p:spPr>
        <p:txBody>
          <a:bodyPr wrap="none" rtlCol="0">
            <a:spAutoFit/>
          </a:bodyPr>
          <a:lstStyle/>
          <a:p>
            <a:pPr algn="r"/>
            <a:r>
              <a:rPr lang="en-US" sz="2800" dirty="0" smtClean="0">
                <a:latin typeface="Arial" panose="020B0604020202020204" pitchFamily="34" charset="0"/>
                <a:cs typeface="Arial" panose="020B0604020202020204" pitchFamily="34" charset="0"/>
              </a:rPr>
              <a:t>White House Higher Education Summit</a:t>
            </a:r>
          </a:p>
          <a:p>
            <a:pPr algn="r"/>
            <a:r>
              <a:rPr lang="en-US" sz="2800" dirty="0" smtClean="0">
                <a:latin typeface="Arial" panose="020B0604020202020204" pitchFamily="34" charset="0"/>
                <a:cs typeface="Arial" panose="020B0604020202020204" pitchFamily="34" charset="0"/>
              </a:rPr>
              <a:t>January 16, 2014</a:t>
            </a:r>
            <a:endParaRPr lang="en-US" sz="2800" dirty="0">
              <a:latin typeface="Arial" panose="020B0604020202020204" pitchFamily="34" charset="0"/>
              <a:cs typeface="Arial" panose="020B0604020202020204" pitchFamily="34" charset="0"/>
            </a:endParaRPr>
          </a:p>
        </p:txBody>
      </p:sp>
      <p:pic>
        <p:nvPicPr>
          <p:cNvPr id="1027" name="Picture 3" descr="G:\- upcoming presentations\2014-01-24 AACU on FYE\White House title p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58102">
            <a:off x="654197" y="1358417"/>
            <a:ext cx="4709706" cy="6096000"/>
          </a:xfrm>
          <a:prstGeom prst="rect">
            <a:avLst/>
          </a:prstGeom>
          <a:noFill/>
          <a:ln>
            <a:solidFill>
              <a:srgbClr val="CC0000"/>
            </a:solidFill>
          </a:ln>
          <a:extLst>
            <a:ext uri="{909E8E84-426E-40DD-AFC4-6F175D3DCCD1}">
              <a14:hiddenFill xmlns:a14="http://schemas.microsoft.com/office/drawing/2010/main">
                <a:solidFill>
                  <a:srgbClr val="FFFFFF"/>
                </a:solidFill>
              </a14:hiddenFill>
            </a:ext>
          </a:extLst>
        </p:spPr>
      </p:pic>
      <p:pic>
        <p:nvPicPr>
          <p:cNvPr id="1028" name="Picture 4" descr="G:\- upcoming presentations\2014-01-24 AACU on FYE\White House CSU page.jpg"/>
          <p:cNvPicPr>
            <a:picLocks noChangeAspect="1" noChangeArrowheads="1"/>
          </p:cNvPicPr>
          <p:nvPr/>
        </p:nvPicPr>
        <p:blipFill rotWithShape="1">
          <a:blip r:embed="rId6">
            <a:extLst>
              <a:ext uri="{28A0092B-C50C-407E-A947-70E740481C1C}">
                <a14:useLocalDpi xmlns:a14="http://schemas.microsoft.com/office/drawing/2010/main" val="0"/>
              </a:ext>
            </a:extLst>
          </a:blip>
          <a:srcRect l="3853" t="5556" r="2851" b="5556"/>
          <a:stretch/>
        </p:blipFill>
        <p:spPr bwMode="auto">
          <a:xfrm rot="21158102">
            <a:off x="2094834" y="1949778"/>
            <a:ext cx="6603764" cy="8142275"/>
          </a:xfrm>
          <a:prstGeom prst="rect">
            <a:avLst/>
          </a:prstGeom>
          <a:noFill/>
          <a:ln>
            <a:solidFill>
              <a:srgbClr val="CC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750"/>
                                        <p:tgtEl>
                                          <p:spTgt spid="1026"/>
                                        </p:tgtEl>
                                      </p:cBhvr>
                                    </p:animEffect>
                                    <p:set>
                                      <p:cBhvr>
                                        <p:cTn id="9" dur="1" fill="hold">
                                          <p:stCondLst>
                                            <p:cond delay="749"/>
                                          </p:stCondLst>
                                        </p:cTn>
                                        <p:tgtEl>
                                          <p:spTgt spid="10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up)">
                                      <p:cBhvr>
                                        <p:cTn id="14"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Field test of adaptability and sustainability </a:t>
            </a:r>
            <a:endParaRPr lang="en-US" dirty="0"/>
          </a:p>
        </p:txBody>
      </p:sp>
      <p:sp>
        <p:nvSpPr>
          <p:cNvPr id="5" name="Text Placeholder 4"/>
          <p:cNvSpPr>
            <a:spLocks noGrp="1"/>
          </p:cNvSpPr>
          <p:nvPr>
            <p:ph type="body" idx="1"/>
          </p:nvPr>
        </p:nvSpPr>
        <p:spPr/>
        <p:txBody>
          <a:bodyPr/>
          <a:lstStyle/>
          <a:p>
            <a:r>
              <a:rPr lang="en-US" dirty="0" smtClean="0"/>
              <a:t>High-Impact Practices</a:t>
            </a:r>
            <a:endParaRPr lang="en-US" dirty="0"/>
          </a:p>
        </p:txBody>
      </p:sp>
    </p:spTree>
    <p:extLst>
      <p:ext uri="{BB962C8B-B14F-4D97-AF65-F5344CB8AC3E}">
        <p14:creationId xmlns:p14="http://schemas.microsoft.com/office/powerpoint/2010/main" val="396129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Enlightened Period</a:t>
            </a:r>
            <a:endParaRPr lang="en-US" dirty="0"/>
          </a:p>
        </p:txBody>
      </p:sp>
      <p:sp>
        <p:nvSpPr>
          <p:cNvPr id="7" name="Content Placeholder 6"/>
          <p:cNvSpPr>
            <a:spLocks noGrp="1"/>
          </p:cNvSpPr>
          <p:nvPr>
            <p:ph idx="1"/>
          </p:nvPr>
        </p:nvSpPr>
        <p:spPr/>
        <p:txBody>
          <a:bodyPr>
            <a:normAutofit/>
          </a:bodyPr>
          <a:lstStyle/>
          <a:p>
            <a:r>
              <a:rPr lang="en-US" dirty="0" smtClean="0"/>
              <a:t>Fall 1998 – Fall 2006:  Well supported freshman learning communities </a:t>
            </a:r>
          </a:p>
          <a:p>
            <a:pPr lvl="1"/>
            <a:r>
              <a:rPr lang="en-US" dirty="0" smtClean="0"/>
              <a:t>enrichment funds, </a:t>
            </a:r>
          </a:p>
          <a:p>
            <a:pPr lvl="1"/>
            <a:r>
              <a:rPr lang="en-US" dirty="0" smtClean="0"/>
              <a:t>faculty stipends, </a:t>
            </a:r>
          </a:p>
          <a:p>
            <a:pPr lvl="1"/>
            <a:r>
              <a:rPr lang="en-US" dirty="0" smtClean="0"/>
              <a:t>service learning, </a:t>
            </a:r>
          </a:p>
          <a:p>
            <a:pPr lvl="1"/>
            <a:r>
              <a:rPr lang="en-US" dirty="0" smtClean="0"/>
              <a:t>common reading, </a:t>
            </a:r>
          </a:p>
          <a:p>
            <a:pPr lvl="1"/>
            <a:r>
              <a:rPr lang="en-US" dirty="0" smtClean="0"/>
              <a:t>freshman seminars)</a:t>
            </a:r>
          </a:p>
          <a:p>
            <a:r>
              <a:rPr lang="en-US" dirty="0" smtClean="0"/>
              <a:t>2004:  developed Early Alert module for Bb</a:t>
            </a:r>
          </a:p>
          <a:p>
            <a:pPr marL="0" indent="0">
              <a:buNone/>
            </a:pPr>
            <a:endParaRPr lang="en-US" dirty="0" smtClean="0"/>
          </a:p>
        </p:txBody>
      </p:sp>
    </p:spTree>
    <p:extLst>
      <p:ext uri="{BB962C8B-B14F-4D97-AF65-F5344CB8AC3E}">
        <p14:creationId xmlns:p14="http://schemas.microsoft.com/office/powerpoint/2010/main" val="309413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Beats, Physics, and the Mind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4153010"/>
              </p:ext>
            </p:extLst>
          </p:nvPr>
        </p:nvGraphicFramePr>
        <p:xfrm>
          <a:off x="286594" y="1600200"/>
          <a:ext cx="8229600" cy="4933196"/>
        </p:xfrm>
        <a:graphic>
          <a:graphicData uri="http://schemas.openxmlformats.org/drawingml/2006/table">
            <a:tbl>
              <a:tblPr firstRow="1" bandRow="1">
                <a:tableStyleId>{E8B1032C-EA38-4F05-BA0D-38AFFFC7BED3}</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70571">
                <a:tc>
                  <a:txBody>
                    <a:bodyPr/>
                    <a:lstStyle/>
                    <a:p>
                      <a:pPr algn="ctr"/>
                      <a:r>
                        <a:rPr lang="en-US" dirty="0" smtClean="0"/>
                        <a:t>FALL</a:t>
                      </a:r>
                      <a:endParaRPr lang="en-US" dirty="0"/>
                    </a:p>
                  </a:txBody>
                  <a:tcPr/>
                </a:tc>
                <a:tc>
                  <a:txBody>
                    <a:bodyPr/>
                    <a:lstStyle/>
                    <a:p>
                      <a:pPr algn="ctr"/>
                      <a:r>
                        <a:rPr lang="en-US" dirty="0" smtClean="0"/>
                        <a:t>WINTER</a:t>
                      </a:r>
                      <a:endParaRPr lang="en-US" dirty="0"/>
                    </a:p>
                  </a:txBody>
                  <a:tcPr/>
                </a:tc>
                <a:tc>
                  <a:txBody>
                    <a:bodyPr/>
                    <a:lstStyle/>
                    <a:p>
                      <a:pPr algn="ctr"/>
                      <a:r>
                        <a:rPr lang="en-US" dirty="0" smtClean="0"/>
                        <a:t>SPRING</a:t>
                      </a:r>
                      <a:endParaRPr lang="en-US" dirty="0"/>
                    </a:p>
                  </a:txBody>
                  <a:tcPr/>
                </a:tc>
                <a:extLst>
                  <a:ext uri="{0D108BD9-81ED-4DB2-BD59-A6C34878D82A}">
                    <a16:rowId xmlns:a16="http://schemas.microsoft.com/office/drawing/2014/main" val="10000"/>
                  </a:ext>
                </a:extLst>
              </a:tr>
              <a:tr h="895189">
                <a:tc>
                  <a:txBody>
                    <a:bodyPr/>
                    <a:lstStyle/>
                    <a:p>
                      <a:pPr algn="ctr"/>
                      <a:r>
                        <a:rPr lang="en-US" b="1" dirty="0" smtClean="0"/>
                        <a:t>Philosophy</a:t>
                      </a:r>
                      <a:r>
                        <a:rPr lang="en-US" b="1" baseline="0" dirty="0" smtClean="0"/>
                        <a:t> (Aesthetics) or Music (Computer Comp) -4-</a:t>
                      </a:r>
                      <a:endParaRPr lang="en-US" b="1" dirty="0"/>
                    </a:p>
                  </a:txBody>
                  <a:tcPr/>
                </a:tc>
                <a:tc>
                  <a:txBody>
                    <a:bodyPr/>
                    <a:lstStyle/>
                    <a:p>
                      <a:pPr algn="ctr"/>
                      <a:r>
                        <a:rPr lang="en-US" b="1" dirty="0" smtClean="0"/>
                        <a:t>Music or Philosophy </a:t>
                      </a:r>
                    </a:p>
                    <a:p>
                      <a:pPr algn="ctr"/>
                      <a:r>
                        <a:rPr lang="en-US" b="1" dirty="0" smtClean="0"/>
                        <a:t> -4-</a:t>
                      </a:r>
                      <a:endParaRPr lang="en-US" b="1" dirty="0"/>
                    </a:p>
                  </a:txBody>
                  <a:tcPr/>
                </a:tc>
                <a:tc>
                  <a:txBody>
                    <a:bodyPr/>
                    <a:lstStyle/>
                    <a:p>
                      <a:pPr algn="ctr"/>
                      <a:r>
                        <a:rPr lang="en-US" b="1" dirty="0" smtClean="0"/>
                        <a:t>Physics (Acoustics)  </a:t>
                      </a:r>
                    </a:p>
                    <a:p>
                      <a:pPr algn="ctr"/>
                      <a:r>
                        <a:rPr lang="en-US" b="1" dirty="0" smtClean="0"/>
                        <a:t>-4-</a:t>
                      </a:r>
                      <a:endParaRPr lang="en-US" b="1" dirty="0"/>
                    </a:p>
                  </a:txBody>
                  <a:tcPr/>
                </a:tc>
                <a:extLst>
                  <a:ext uri="{0D108BD9-81ED-4DB2-BD59-A6C34878D82A}">
                    <a16:rowId xmlns:a16="http://schemas.microsoft.com/office/drawing/2014/main" val="10001"/>
                  </a:ext>
                </a:extLst>
              </a:tr>
              <a:tr h="818363">
                <a:tc>
                  <a:txBody>
                    <a:bodyPr/>
                    <a:lstStyle/>
                    <a:p>
                      <a:pPr algn="ctr"/>
                      <a:r>
                        <a:rPr lang="en-US" b="1" dirty="0" smtClean="0"/>
                        <a:t>Composition</a:t>
                      </a:r>
                    </a:p>
                    <a:p>
                      <a:pPr algn="ctr"/>
                      <a:r>
                        <a:rPr lang="en-US" b="1" dirty="0" smtClean="0"/>
                        <a:t>-4-</a:t>
                      </a:r>
                      <a:endParaRPr lang="en-US" b="1" dirty="0"/>
                    </a:p>
                  </a:txBody>
                  <a:tcPr/>
                </a:tc>
                <a:tc>
                  <a:txBody>
                    <a:bodyPr/>
                    <a:lstStyle/>
                    <a:p>
                      <a:pPr algn="ctr"/>
                      <a:r>
                        <a:rPr lang="en-US" b="1" dirty="0" smtClean="0"/>
                        <a:t>Public</a:t>
                      </a:r>
                      <a:r>
                        <a:rPr lang="en-US" b="1" baseline="0" dirty="0" smtClean="0"/>
                        <a:t> Speaking</a:t>
                      </a:r>
                    </a:p>
                    <a:p>
                      <a:pPr algn="ctr"/>
                      <a:r>
                        <a:rPr lang="en-US" b="1" baseline="0" dirty="0" smtClean="0"/>
                        <a:t>-4-</a:t>
                      </a:r>
                      <a:endParaRPr lang="en-US" b="1" dirty="0"/>
                    </a:p>
                  </a:txBody>
                  <a:tcPr/>
                </a:tc>
                <a:tc>
                  <a:txBody>
                    <a:bodyPr/>
                    <a:lstStyle/>
                    <a:p>
                      <a:pPr algn="ctr"/>
                      <a:r>
                        <a:rPr lang="en-US" i="1" dirty="0" smtClean="0"/>
                        <a:t>Critical Thinking or Elective</a:t>
                      </a:r>
                    </a:p>
                    <a:p>
                      <a:pPr algn="ctr"/>
                      <a:r>
                        <a:rPr lang="en-US" dirty="0" smtClean="0"/>
                        <a:t> -4-</a:t>
                      </a:r>
                      <a:endParaRPr lang="en-US" dirty="0"/>
                    </a:p>
                  </a:txBody>
                  <a:tcPr/>
                </a:tc>
                <a:extLst>
                  <a:ext uri="{0D108BD9-81ED-4DB2-BD59-A6C34878D82A}">
                    <a16:rowId xmlns:a16="http://schemas.microsoft.com/office/drawing/2014/main" val="10002"/>
                  </a:ext>
                </a:extLst>
              </a:tr>
              <a:tr h="670571">
                <a:tc>
                  <a:txBody>
                    <a:bodyPr/>
                    <a:lstStyle/>
                    <a:p>
                      <a:pPr algn="ctr"/>
                      <a:r>
                        <a:rPr lang="en-US" b="1" dirty="0" smtClean="0"/>
                        <a:t>Frosh Seminar</a:t>
                      </a:r>
                    </a:p>
                    <a:p>
                      <a:pPr algn="ctr"/>
                      <a:r>
                        <a:rPr lang="en-US" b="1" dirty="0" smtClean="0"/>
                        <a:t>-1-</a:t>
                      </a:r>
                      <a:endParaRPr lang="en-US" b="1" dirty="0"/>
                    </a:p>
                  </a:txBody>
                  <a:tcPr/>
                </a:tc>
                <a:tc>
                  <a:txBody>
                    <a:bodyPr/>
                    <a:lstStyle/>
                    <a:p>
                      <a:pPr algn="ctr"/>
                      <a:r>
                        <a:rPr lang="en-US" b="1" dirty="0" smtClean="0"/>
                        <a:t>Frosh Seminar</a:t>
                      </a:r>
                    </a:p>
                    <a:p>
                      <a:pPr algn="ctr"/>
                      <a:r>
                        <a:rPr lang="en-US" b="1" dirty="0" smtClean="0"/>
                        <a:t>-1-</a:t>
                      </a:r>
                      <a:endParaRPr lang="en-US" b="1" dirty="0"/>
                    </a:p>
                  </a:txBody>
                  <a:tcPr/>
                </a:tc>
                <a:tc>
                  <a:txBody>
                    <a:bodyPr/>
                    <a:lstStyle/>
                    <a:p>
                      <a:pPr algn="ctr"/>
                      <a:r>
                        <a:rPr lang="en-US" b="1" dirty="0" smtClean="0"/>
                        <a:t>Frosh Seminar </a:t>
                      </a:r>
                    </a:p>
                    <a:p>
                      <a:pPr algn="ctr"/>
                      <a:r>
                        <a:rPr lang="en-US" b="1" dirty="0" smtClean="0"/>
                        <a:t> -1-</a:t>
                      </a:r>
                      <a:endParaRPr lang="en-US" b="1" dirty="0"/>
                    </a:p>
                  </a:txBody>
                  <a:tcPr/>
                </a:tc>
                <a:extLst>
                  <a:ext uri="{0D108BD9-81ED-4DB2-BD59-A6C34878D82A}">
                    <a16:rowId xmlns:a16="http://schemas.microsoft.com/office/drawing/2014/main" val="10003"/>
                  </a:ext>
                </a:extLst>
              </a:tr>
              <a:tr h="670571">
                <a:tc>
                  <a:txBody>
                    <a:bodyPr/>
                    <a:lstStyle/>
                    <a:p>
                      <a:pPr algn="ctr"/>
                      <a:r>
                        <a:rPr lang="en-US" i="1" dirty="0" smtClean="0"/>
                        <a:t>Major or Elective</a:t>
                      </a:r>
                    </a:p>
                    <a:p>
                      <a:pPr algn="ctr"/>
                      <a:r>
                        <a:rPr lang="en-US" i="1" dirty="0" smtClean="0"/>
                        <a:t>-4-</a:t>
                      </a:r>
                      <a:endParaRPr lang="en-US" i="1" dirty="0"/>
                    </a:p>
                  </a:txBody>
                  <a:tcPr/>
                </a:tc>
                <a:tc>
                  <a:txBody>
                    <a:bodyPr/>
                    <a:lstStyle/>
                    <a:p>
                      <a:pPr algn="ctr"/>
                      <a:r>
                        <a:rPr lang="en-US" i="1" dirty="0" smtClean="0"/>
                        <a:t>Major or Elective</a:t>
                      </a:r>
                    </a:p>
                    <a:p>
                      <a:pPr algn="ctr"/>
                      <a:r>
                        <a:rPr lang="en-US" i="1" dirty="0" smtClean="0"/>
                        <a:t>-4-</a:t>
                      </a:r>
                      <a:endParaRPr lang="en-US" i="1" dirty="0"/>
                    </a:p>
                  </a:txBody>
                  <a:tcPr/>
                </a:tc>
                <a:tc>
                  <a:txBody>
                    <a:bodyPr/>
                    <a:lstStyle/>
                    <a:p>
                      <a:pPr algn="ctr"/>
                      <a:r>
                        <a:rPr lang="en-US" b="1" baseline="0" dirty="0" smtClean="0"/>
                        <a:t>Information Literacy  </a:t>
                      </a:r>
                    </a:p>
                    <a:p>
                      <a:pPr algn="ctr"/>
                      <a:r>
                        <a:rPr lang="en-US" b="1" baseline="0" dirty="0" smtClean="0"/>
                        <a:t>-2-</a:t>
                      </a:r>
                    </a:p>
                    <a:p>
                      <a:pPr algn="ctr"/>
                      <a:r>
                        <a:rPr lang="en-US" baseline="0" dirty="0" smtClean="0"/>
                        <a:t>Yoga</a:t>
                      </a:r>
                    </a:p>
                    <a:p>
                      <a:pPr algn="ctr"/>
                      <a:r>
                        <a:rPr lang="en-US" baseline="0" dirty="0" smtClean="0"/>
                        <a:t>-1-</a:t>
                      </a:r>
                      <a:endParaRPr lang="en-US" dirty="0"/>
                    </a:p>
                  </a:txBody>
                  <a:tcPr/>
                </a:tc>
                <a:extLst>
                  <a:ext uri="{0D108BD9-81ED-4DB2-BD59-A6C34878D82A}">
                    <a16:rowId xmlns:a16="http://schemas.microsoft.com/office/drawing/2014/main" val="10004"/>
                  </a:ext>
                </a:extLst>
              </a:tr>
              <a:tr h="670571">
                <a:tc>
                  <a:txBody>
                    <a:bodyPr/>
                    <a:lstStyle/>
                    <a:p>
                      <a:pPr algn="ctr"/>
                      <a:r>
                        <a:rPr lang="en-US" dirty="0" smtClean="0"/>
                        <a:t>13 units</a:t>
                      </a:r>
                      <a:endParaRPr lang="en-US" dirty="0"/>
                    </a:p>
                  </a:txBody>
                  <a:tcPr/>
                </a:tc>
                <a:tc>
                  <a:txBody>
                    <a:bodyPr/>
                    <a:lstStyle/>
                    <a:p>
                      <a:pPr algn="ctr"/>
                      <a:r>
                        <a:rPr lang="en-US" dirty="0" smtClean="0"/>
                        <a:t>13 units</a:t>
                      </a:r>
                      <a:endParaRPr lang="en-US" dirty="0"/>
                    </a:p>
                  </a:txBody>
                  <a:tcPr/>
                </a:tc>
                <a:tc>
                  <a:txBody>
                    <a:bodyPr/>
                    <a:lstStyle/>
                    <a:p>
                      <a:pPr algn="ctr"/>
                      <a:r>
                        <a:rPr lang="en-US" dirty="0" smtClean="0"/>
                        <a:t>12 units</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42844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Years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253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a:t>
            </a:r>
            <a:endParaRPr lang="en-US" dirty="0"/>
          </a:p>
        </p:txBody>
      </p:sp>
      <p:sp>
        <p:nvSpPr>
          <p:cNvPr id="3" name="Content Placeholder 2"/>
          <p:cNvSpPr>
            <a:spLocks noGrp="1"/>
          </p:cNvSpPr>
          <p:nvPr>
            <p:ph idx="1"/>
          </p:nvPr>
        </p:nvSpPr>
        <p:spPr/>
        <p:txBody>
          <a:bodyPr>
            <a:normAutofit lnSpcReduction="10000"/>
          </a:bodyPr>
          <a:lstStyle/>
          <a:p>
            <a:r>
              <a:rPr lang="en-US" dirty="0" smtClean="0"/>
              <a:t>2005:  lost service learning</a:t>
            </a:r>
          </a:p>
          <a:p>
            <a:endParaRPr lang="en-US" sz="2600" dirty="0" smtClean="0"/>
          </a:p>
          <a:p>
            <a:r>
              <a:rPr lang="en-US" dirty="0" smtClean="0"/>
              <a:t>2006:  lost funding for faculty development and learning community enrichment</a:t>
            </a:r>
          </a:p>
          <a:p>
            <a:endParaRPr lang="en-US" sz="2600" dirty="0" smtClean="0"/>
          </a:p>
          <a:p>
            <a:r>
              <a:rPr lang="en-US" dirty="0" smtClean="0"/>
              <a:t>2009:  lost funding for common reading</a:t>
            </a:r>
          </a:p>
          <a:p>
            <a:endParaRPr lang="en-US" sz="2600" dirty="0" smtClean="0"/>
          </a:p>
          <a:p>
            <a:r>
              <a:rPr lang="en-US" dirty="0" smtClean="0"/>
              <a:t>Started a peer mentor program under the radar</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061523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Hard Years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42358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010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Times Return</a:t>
            </a:r>
            <a:endParaRPr lang="en-US" dirty="0"/>
          </a:p>
        </p:txBody>
      </p:sp>
      <p:sp>
        <p:nvSpPr>
          <p:cNvPr id="3" name="Content Placeholder 2"/>
          <p:cNvSpPr>
            <a:spLocks noGrp="1"/>
          </p:cNvSpPr>
          <p:nvPr>
            <p:ph idx="1"/>
          </p:nvPr>
        </p:nvSpPr>
        <p:spPr/>
        <p:txBody>
          <a:bodyPr/>
          <a:lstStyle/>
          <a:p>
            <a:endParaRPr lang="en-US" dirty="0" smtClean="0"/>
          </a:p>
          <a:p>
            <a:r>
              <a:rPr lang="en-US" dirty="0" smtClean="0"/>
              <a:t>2011</a:t>
            </a:r>
            <a:r>
              <a:rPr lang="en-US" dirty="0"/>
              <a:t>:  service learning returned in </a:t>
            </a:r>
            <a:r>
              <a:rPr lang="en-US" dirty="0" smtClean="0"/>
              <a:t>FLCs</a:t>
            </a:r>
          </a:p>
          <a:p>
            <a:pPr marL="0" indent="0">
              <a:buNone/>
            </a:pPr>
            <a:endParaRPr lang="en-US" dirty="0"/>
          </a:p>
          <a:p>
            <a:r>
              <a:rPr lang="en-US" dirty="0"/>
              <a:t>2012:  enrichment activities returned to </a:t>
            </a:r>
            <a:r>
              <a:rPr lang="en-US" dirty="0" smtClean="0"/>
              <a:t>FLCs</a:t>
            </a:r>
          </a:p>
          <a:p>
            <a:pPr marL="0" indent="0">
              <a:buNone/>
            </a:pPr>
            <a:endParaRPr lang="en-US" dirty="0"/>
          </a:p>
          <a:p>
            <a:r>
              <a:rPr lang="en-US" dirty="0"/>
              <a:t>2014:  faculty stipends for integrating curriculum returns this summer </a:t>
            </a:r>
          </a:p>
        </p:txBody>
      </p:sp>
    </p:spTree>
    <p:extLst>
      <p:ext uri="{BB962C8B-B14F-4D97-AF65-F5344CB8AC3E}">
        <p14:creationId xmlns:p14="http://schemas.microsoft.com/office/powerpoint/2010/main" val="81406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546"/>
            <a:ext cx="8229600" cy="1007091"/>
          </a:xfrm>
        </p:spPr>
        <p:txBody>
          <a:bodyPr/>
          <a:lstStyle/>
          <a:p>
            <a:r>
              <a:rPr lang="en-US" sz="4000" b="1" dirty="0" smtClean="0">
                <a:effectLst>
                  <a:outerShdw blurRad="38100" dist="38100" dir="2700000" algn="tl">
                    <a:srgbClr val="000000">
                      <a:alpha val="43137"/>
                    </a:srgbClr>
                  </a:outerShdw>
                </a:effectLst>
              </a:rPr>
              <a:t>“High-Impact Practices…”</a:t>
            </a:r>
            <a:endParaRPr lang="en-US" sz="4000" b="1" dirty="0">
              <a:effectLst>
                <a:outerShdw blurRad="38100" dist="38100" dir="2700000" algn="tl">
                  <a:srgbClr val="000000">
                    <a:alpha val="43137"/>
                  </a:srgbClr>
                </a:outerShdw>
              </a:effectLst>
            </a:endParaRPr>
          </a:p>
        </p:txBody>
      </p:sp>
      <p:sp>
        <p:nvSpPr>
          <p:cNvPr id="6" name="Content Placeholder 4"/>
          <p:cNvSpPr>
            <a:spLocks noGrp="1"/>
          </p:cNvSpPr>
          <p:nvPr>
            <p:ph idx="1"/>
          </p:nvPr>
        </p:nvSpPr>
        <p:spPr>
          <a:xfrm>
            <a:off x="822960" y="1603169"/>
            <a:ext cx="7498080" cy="4014215"/>
          </a:xfrm>
        </p:spPr>
        <p:txBody>
          <a:bodyPr/>
          <a:lstStyle/>
          <a:p>
            <a:pPr algn="ctr">
              <a:buNone/>
            </a:pPr>
            <a:r>
              <a:rPr lang="en-US" sz="2800" b="1" dirty="0" smtClean="0"/>
              <a:t>…are </a:t>
            </a:r>
            <a:r>
              <a:rPr lang="en-US" sz="2800" b="1" dirty="0" smtClean="0">
                <a:solidFill>
                  <a:srgbClr val="98002E"/>
                </a:solidFill>
              </a:rPr>
              <a:t>curricular and </a:t>
            </a:r>
            <a:r>
              <a:rPr lang="en-US" sz="2800" b="1" dirty="0" err="1" smtClean="0">
                <a:solidFill>
                  <a:srgbClr val="98002E"/>
                </a:solidFill>
              </a:rPr>
              <a:t>cocurricular</a:t>
            </a:r>
            <a:r>
              <a:rPr lang="en-US" sz="2800" b="1" dirty="0" smtClean="0">
                <a:solidFill>
                  <a:srgbClr val="98002E"/>
                </a:solidFill>
              </a:rPr>
              <a:t> structures </a:t>
            </a:r>
            <a:r>
              <a:rPr lang="en-US" sz="2800" b="1" dirty="0" smtClean="0"/>
              <a:t>that tend to draw upon high-quality pedagogies and practices </a:t>
            </a:r>
            <a:r>
              <a:rPr lang="en-US" sz="2800" b="1" dirty="0" smtClean="0">
                <a:solidFill>
                  <a:srgbClr val="98002E"/>
                </a:solidFill>
              </a:rPr>
              <a:t>in pursuit of 21st century learning outcomes</a:t>
            </a:r>
            <a:r>
              <a:rPr lang="en-US" sz="2800" b="1" dirty="0" smtClean="0"/>
              <a:t>; they are “teaching and learning practices that have been </a:t>
            </a:r>
            <a:r>
              <a:rPr lang="en-US" sz="2800" b="1" dirty="0" smtClean="0">
                <a:solidFill>
                  <a:srgbClr val="98002E"/>
                </a:solidFill>
              </a:rPr>
              <a:t>widely tested and have been shown to be beneficial for college students</a:t>
            </a:r>
            <a:r>
              <a:rPr lang="en-US" sz="2800" b="1" dirty="0" smtClean="0"/>
              <a:t>..,[toward] increase rates of retention and student engagement.”</a:t>
            </a:r>
          </a:p>
          <a:p>
            <a:pPr algn="r">
              <a:buNone/>
            </a:pPr>
            <a:r>
              <a:rPr lang="en-US" sz="2000" i="1" dirty="0" err="1" smtClean="0"/>
              <a:t>Kuh</a:t>
            </a:r>
            <a:r>
              <a:rPr lang="en-US" sz="2000" i="1" dirty="0" smtClean="0"/>
              <a:t>, 2008</a:t>
            </a:r>
            <a:endParaRPr lang="en-US" sz="2000" dirty="0" smtClean="0"/>
          </a:p>
        </p:txBody>
      </p:sp>
      <p:pic>
        <p:nvPicPr>
          <p:cNvPr id="5" name="Picture 2" descr="https://secure.aacu.org/PubImages/HighImpact_Cover_200.jpg"/>
          <p:cNvPicPr>
            <a:picLocks noChangeAspect="1" noChangeArrowheads="1"/>
          </p:cNvPicPr>
          <p:nvPr/>
        </p:nvPicPr>
        <p:blipFill>
          <a:blip r:embed="rId3" cstate="print"/>
          <a:srcRect/>
          <a:stretch>
            <a:fillRect/>
          </a:stretch>
        </p:blipFill>
        <p:spPr bwMode="auto">
          <a:xfrm>
            <a:off x="304800" y="5105400"/>
            <a:ext cx="1173892" cy="1520190"/>
          </a:xfrm>
          <a:prstGeom prst="rect">
            <a:avLst/>
          </a:prstGeom>
          <a:noFill/>
          <a:ln>
            <a:solidFill>
              <a:schemeClr val="tx1">
                <a:lumMod val="50000"/>
                <a:lumOff val="50000"/>
              </a:schemeClr>
            </a:solidFill>
          </a:ln>
        </p:spPr>
      </p:pic>
    </p:spTree>
    <p:extLst>
      <p:ext uri="{BB962C8B-B14F-4D97-AF65-F5344CB8AC3E}">
        <p14:creationId xmlns:p14="http://schemas.microsoft.com/office/powerpoint/2010/main" val="33982554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whole picture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608483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1076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86566"/>
          </a:xfrm>
        </p:spPr>
        <p:txBody>
          <a:bodyPr/>
          <a:lstStyle/>
          <a:p>
            <a:r>
              <a:rPr lang="en-US" sz="5500" b="1" dirty="0" smtClean="0">
                <a:solidFill>
                  <a:srgbClr val="003296"/>
                </a:solidFill>
                <a:latin typeface="David" panose="020E0502060401010101" pitchFamily="34" charset="-79"/>
                <a:cs typeface="David" panose="020E0502060401010101" pitchFamily="34" charset="-79"/>
              </a:rPr>
              <a:t>CSUF – HIP then and now</a:t>
            </a:r>
            <a:endParaRPr lang="en-US" sz="5500" b="1" dirty="0">
              <a:solidFill>
                <a:srgbClr val="003296"/>
              </a:solidFill>
              <a:latin typeface="David" panose="020E0502060401010101" pitchFamily="34" charset="-79"/>
              <a:cs typeface="David" panose="020E0502060401010101" pitchFamily="34" charset="-79"/>
            </a:endParaRPr>
          </a:p>
        </p:txBody>
      </p:sp>
      <p:pic>
        <p:nvPicPr>
          <p:cNvPr id="8" name="Picture 2" descr="http://weekly.blog.gustavus.edu/slir/w691/wp-content/blogs.dir/20/files/2011/05/hispters_web.png">
            <a:hlinkClick r:id="rId3"/>
          </p:cNvPr>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181600" y="1074716"/>
            <a:ext cx="2514970" cy="2971800"/>
          </a:xfrm>
          <a:prstGeom prst="rect">
            <a:avLst/>
          </a:prstGeom>
          <a:noFill/>
        </p:spPr>
      </p:pic>
      <p:sp>
        <p:nvSpPr>
          <p:cNvPr id="2" name="Rectangle 1"/>
          <p:cNvSpPr/>
          <p:nvPr/>
        </p:nvSpPr>
        <p:spPr>
          <a:xfrm>
            <a:off x="304799" y="4258347"/>
            <a:ext cx="8534401" cy="1754326"/>
          </a:xfrm>
          <a:prstGeom prst="rect">
            <a:avLst/>
          </a:prstGeom>
        </p:spPr>
        <p:txBody>
          <a:bodyPr wrap="square">
            <a:spAutoFit/>
          </a:bodyPr>
          <a:lstStyle/>
          <a:p>
            <a:endParaRPr lang="en-US" sz="100" b="1" dirty="0">
              <a:solidFill>
                <a:srgbClr val="002164"/>
              </a:solidFill>
            </a:endParaRPr>
          </a:p>
          <a:p>
            <a:endParaRPr lang="en-US" sz="1600" b="1" dirty="0" smtClean="0">
              <a:solidFill>
                <a:srgbClr val="002164"/>
              </a:solidFill>
            </a:endParaRPr>
          </a:p>
          <a:p>
            <a:endParaRPr lang="en-US" sz="1600" b="1" dirty="0" smtClean="0">
              <a:solidFill>
                <a:srgbClr val="002164"/>
              </a:solidFill>
            </a:endParaRPr>
          </a:p>
          <a:p>
            <a:pPr algn="ctr"/>
            <a:r>
              <a:rPr lang="en-US" sz="2400" b="1" dirty="0" smtClean="0">
                <a:solidFill>
                  <a:srgbClr val="002164"/>
                </a:solidFill>
              </a:rPr>
              <a:t>CSUF Strategic </a:t>
            </a:r>
            <a:r>
              <a:rPr lang="en-US" sz="2400" b="1" dirty="0">
                <a:solidFill>
                  <a:srgbClr val="002164"/>
                </a:solidFill>
              </a:rPr>
              <a:t>Plan </a:t>
            </a:r>
            <a:r>
              <a:rPr lang="en-US" sz="2400" b="1" dirty="0" smtClean="0">
                <a:solidFill>
                  <a:srgbClr val="002164"/>
                </a:solidFill>
              </a:rPr>
              <a:t>2013-2018</a:t>
            </a:r>
            <a:endParaRPr lang="en-US" sz="400" b="1" dirty="0" smtClean="0">
              <a:solidFill>
                <a:srgbClr val="002164"/>
              </a:solidFill>
            </a:endParaRPr>
          </a:p>
          <a:p>
            <a:endParaRPr lang="en-US" sz="400" b="1" dirty="0">
              <a:solidFill>
                <a:srgbClr val="002164"/>
              </a:solidFill>
            </a:endParaRPr>
          </a:p>
          <a:p>
            <a:endParaRPr lang="en-US" sz="400" b="1" dirty="0" smtClean="0">
              <a:solidFill>
                <a:srgbClr val="002164"/>
              </a:solidFill>
            </a:endParaRPr>
          </a:p>
          <a:p>
            <a:endParaRPr lang="en-US" sz="100" b="1" dirty="0" smtClean="0">
              <a:solidFill>
                <a:srgbClr val="002164"/>
              </a:solidFill>
            </a:endParaRPr>
          </a:p>
          <a:p>
            <a:endParaRPr lang="en-US" sz="100" b="1" dirty="0">
              <a:solidFill>
                <a:srgbClr val="002164"/>
              </a:solidFill>
            </a:endParaRPr>
          </a:p>
          <a:p>
            <a:endParaRPr lang="en-US" sz="100" b="1" dirty="0">
              <a:solidFill>
                <a:srgbClr val="002164"/>
              </a:solidFill>
            </a:endParaRPr>
          </a:p>
          <a:p>
            <a:r>
              <a:rPr lang="en-US" sz="2000" b="1" dirty="0" smtClean="0">
                <a:solidFill>
                  <a:srgbClr val="002164"/>
                </a:solidFill>
              </a:rPr>
              <a:t>“</a:t>
            </a:r>
            <a:r>
              <a:rPr lang="en-US" sz="2000" b="1" dirty="0">
                <a:solidFill>
                  <a:srgbClr val="002164"/>
                </a:solidFill>
              </a:rPr>
              <a:t>Increase participation in High-Impact Practices (HIPs) and ensure that 75% of </a:t>
            </a:r>
            <a:r>
              <a:rPr lang="en-US" sz="2000" b="1" dirty="0" smtClean="0">
                <a:solidFill>
                  <a:srgbClr val="002164"/>
                </a:solidFill>
              </a:rPr>
              <a:t>CSUF </a:t>
            </a:r>
            <a:r>
              <a:rPr lang="en-US" sz="2000" b="1" dirty="0">
                <a:solidFill>
                  <a:srgbClr val="002164"/>
                </a:solidFill>
              </a:rPr>
              <a:t>students participate in at least two HIPs by graduation.”</a:t>
            </a:r>
            <a:endParaRPr lang="en-US" sz="2000" dirty="0"/>
          </a:p>
        </p:txBody>
      </p:sp>
      <p:sp>
        <p:nvSpPr>
          <p:cNvPr id="3" name="Rectangle 2"/>
          <p:cNvSpPr/>
          <p:nvPr/>
        </p:nvSpPr>
        <p:spPr>
          <a:xfrm>
            <a:off x="5087048" y="4046516"/>
            <a:ext cx="2704074" cy="646331"/>
          </a:xfrm>
          <a:prstGeom prst="rect">
            <a:avLst/>
          </a:prstGeom>
        </p:spPr>
        <p:txBody>
          <a:bodyPr wrap="none">
            <a:spAutoFit/>
          </a:bodyPr>
          <a:lstStyle/>
          <a:p>
            <a:pPr algn="ctr"/>
            <a:r>
              <a:rPr lang="en-US" b="1" dirty="0">
                <a:solidFill>
                  <a:srgbClr val="002164"/>
                </a:solidFill>
              </a:rPr>
              <a:t> Supplemental Instruction </a:t>
            </a:r>
            <a:endParaRPr lang="en-US" b="1" dirty="0" smtClean="0">
              <a:solidFill>
                <a:srgbClr val="002164"/>
              </a:solidFill>
            </a:endParaRPr>
          </a:p>
          <a:p>
            <a:pPr algn="ctr"/>
            <a:r>
              <a:rPr lang="en-US" b="1" dirty="0" smtClean="0">
                <a:solidFill>
                  <a:srgbClr val="002164"/>
                </a:solidFill>
              </a:rPr>
              <a:t>2007 </a:t>
            </a:r>
            <a:r>
              <a:rPr lang="en-US" b="1" dirty="0">
                <a:solidFill>
                  <a:srgbClr val="002164"/>
                </a:solidFill>
              </a:rPr>
              <a:t>to present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69" y="1793686"/>
            <a:ext cx="2982471" cy="260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838200" y="1094507"/>
            <a:ext cx="2286000" cy="646331"/>
          </a:xfrm>
          <a:prstGeom prst="rect">
            <a:avLst/>
          </a:prstGeom>
        </p:spPr>
        <p:txBody>
          <a:bodyPr wrap="square">
            <a:spAutoFit/>
          </a:bodyPr>
          <a:lstStyle/>
          <a:p>
            <a:pPr algn="ctr"/>
            <a:r>
              <a:rPr lang="en-US" b="1" dirty="0">
                <a:solidFill>
                  <a:srgbClr val="002164"/>
                </a:solidFill>
              </a:rPr>
              <a:t> </a:t>
            </a:r>
            <a:r>
              <a:rPr lang="en-US" b="1" dirty="0" smtClean="0">
                <a:solidFill>
                  <a:srgbClr val="002164"/>
                </a:solidFill>
              </a:rPr>
              <a:t>Freshman Programs 1997 to present</a:t>
            </a:r>
            <a:endParaRPr lang="en-US" b="1" dirty="0">
              <a:solidFill>
                <a:srgbClr val="002164"/>
              </a:solidFill>
            </a:endParaRPr>
          </a:p>
        </p:txBody>
      </p:sp>
    </p:spTree>
    <p:extLst>
      <p:ext uri="{BB962C8B-B14F-4D97-AF65-F5344CB8AC3E}">
        <p14:creationId xmlns:p14="http://schemas.microsoft.com/office/powerpoint/2010/main" val="1012686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612309"/>
            <a:ext cx="8302625" cy="2019302"/>
          </a:xfrm>
        </p:spPr>
        <p:txBody>
          <a:bodyPr/>
          <a:lstStyle/>
          <a:p>
            <a:r>
              <a:rPr lang="en-US" sz="4400" dirty="0" smtClean="0">
                <a:solidFill>
                  <a:srgbClr val="003296"/>
                </a:solidFill>
                <a:latin typeface="David" panose="020E0502060401010101" pitchFamily="34" charset="-79"/>
                <a:cs typeface="David" panose="020E0502060401010101" pitchFamily="34" charset="-79"/>
              </a:rPr>
              <a:t>          Data Aggregated Over Time</a:t>
            </a:r>
            <a:endParaRPr lang="en-US" sz="4400" dirty="0">
              <a:solidFill>
                <a:srgbClr val="003296"/>
              </a:solidFill>
              <a:latin typeface="David" panose="020E0502060401010101" pitchFamily="34" charset="-79"/>
              <a:cs typeface="David" panose="020E0502060401010101" pitchFamily="34" charset="-79"/>
            </a:endParaRPr>
          </a:p>
        </p:txBody>
      </p:sp>
      <p:sp>
        <p:nvSpPr>
          <p:cNvPr id="5" name="Text Placeholder 4"/>
          <p:cNvSpPr>
            <a:spLocks noGrp="1"/>
          </p:cNvSpPr>
          <p:nvPr>
            <p:ph type="body" idx="1"/>
          </p:nvPr>
        </p:nvSpPr>
        <p:spPr>
          <a:xfrm>
            <a:off x="450479" y="2016592"/>
            <a:ext cx="4132646" cy="533400"/>
          </a:xfrm>
        </p:spPr>
        <p:txBody>
          <a:bodyPr>
            <a:noAutofit/>
          </a:bodyPr>
          <a:lstStyle/>
          <a:p>
            <a:r>
              <a:rPr lang="en-US" sz="2000" dirty="0" smtClean="0">
                <a:solidFill>
                  <a:srgbClr val="002164"/>
                </a:solidFill>
              </a:rPr>
              <a:t>Supplemental Instruction 2007-2010</a:t>
            </a:r>
            <a:endParaRPr lang="en-US" sz="2000" dirty="0">
              <a:solidFill>
                <a:srgbClr val="002164"/>
              </a:solidFill>
            </a:endParaRPr>
          </a:p>
        </p:txBody>
      </p:sp>
      <p:sp>
        <p:nvSpPr>
          <p:cNvPr id="7" name="Text Placeholder 6"/>
          <p:cNvSpPr>
            <a:spLocks noGrp="1"/>
          </p:cNvSpPr>
          <p:nvPr>
            <p:ph type="body" sz="quarter" idx="3"/>
          </p:nvPr>
        </p:nvSpPr>
        <p:spPr>
          <a:xfrm>
            <a:off x="5029200" y="2016592"/>
            <a:ext cx="3735267" cy="533400"/>
          </a:xfrm>
        </p:spPr>
        <p:txBody>
          <a:bodyPr>
            <a:normAutofit/>
          </a:bodyPr>
          <a:lstStyle/>
          <a:p>
            <a:r>
              <a:rPr lang="en-US" dirty="0" smtClean="0">
                <a:solidFill>
                  <a:srgbClr val="002164"/>
                </a:solidFill>
              </a:rPr>
              <a:t>  </a:t>
            </a:r>
            <a:r>
              <a:rPr lang="en-US" sz="2000" dirty="0" smtClean="0">
                <a:solidFill>
                  <a:srgbClr val="002164"/>
                </a:solidFill>
              </a:rPr>
              <a:t>Freshman Programs 2003-2010</a:t>
            </a:r>
            <a:endParaRPr lang="en-US" sz="2000" dirty="0">
              <a:solidFill>
                <a:srgbClr val="002164"/>
              </a:solidFill>
            </a:endParaRPr>
          </a:p>
        </p:txBody>
      </p:sp>
      <p:sp>
        <p:nvSpPr>
          <p:cNvPr id="6" name="Content Placeholder 5"/>
          <p:cNvSpPr>
            <a:spLocks noGrp="1"/>
          </p:cNvSpPr>
          <p:nvPr>
            <p:ph sz="quarter" idx="4294967295"/>
          </p:nvPr>
        </p:nvSpPr>
        <p:spPr>
          <a:xfrm>
            <a:off x="502721" y="2549992"/>
            <a:ext cx="3962400" cy="3733800"/>
          </a:xfrm>
          <a:prstGeom prst="rect">
            <a:avLst/>
          </a:prstGeom>
        </p:spPr>
        <p:txBody>
          <a:bodyPr/>
          <a:lstStyle/>
          <a:p>
            <a:r>
              <a:rPr lang="en-US" sz="1800" b="1" dirty="0" smtClean="0">
                <a:solidFill>
                  <a:srgbClr val="002164"/>
                </a:solidFill>
              </a:rPr>
              <a:t>N = 1211 completed the course</a:t>
            </a:r>
          </a:p>
          <a:p>
            <a:r>
              <a:rPr lang="en-US" sz="1800" b="1" dirty="0" smtClean="0">
                <a:solidFill>
                  <a:srgbClr val="002164"/>
                </a:solidFill>
              </a:rPr>
              <a:t>486 (40%) participated in SI</a:t>
            </a:r>
          </a:p>
          <a:p>
            <a:r>
              <a:rPr lang="en-US" sz="1800" b="1" dirty="0" smtClean="0">
                <a:solidFill>
                  <a:srgbClr val="002164"/>
                </a:solidFill>
              </a:rPr>
              <a:t>Disaggregated by URM and non-URM status</a:t>
            </a:r>
          </a:p>
          <a:p>
            <a:pPr lvl="1"/>
            <a:r>
              <a:rPr lang="en-US" sz="1600" dirty="0">
                <a:solidFill>
                  <a:srgbClr val="D66100"/>
                </a:solidFill>
              </a:rPr>
              <a:t>40% </a:t>
            </a:r>
            <a:r>
              <a:rPr lang="en-US" sz="1600" dirty="0" smtClean="0">
                <a:solidFill>
                  <a:srgbClr val="D66100"/>
                </a:solidFill>
              </a:rPr>
              <a:t>of class URM students</a:t>
            </a:r>
            <a:endParaRPr lang="en-US" sz="1600" dirty="0">
              <a:solidFill>
                <a:srgbClr val="D66100"/>
              </a:solidFill>
            </a:endParaRPr>
          </a:p>
          <a:p>
            <a:pPr lvl="1"/>
            <a:r>
              <a:rPr lang="en-US" sz="1600" dirty="0" smtClean="0">
                <a:solidFill>
                  <a:srgbClr val="D66100"/>
                </a:solidFill>
              </a:rPr>
              <a:t>38% of SI participants are URM</a:t>
            </a:r>
          </a:p>
          <a:p>
            <a:pPr lvl="1"/>
            <a:r>
              <a:rPr lang="en-US" sz="1600" dirty="0" smtClean="0">
                <a:solidFill>
                  <a:srgbClr val="D66100"/>
                </a:solidFill>
              </a:rPr>
              <a:t>38% of URM students in SI</a:t>
            </a:r>
          </a:p>
          <a:p>
            <a:r>
              <a:rPr lang="en-US" sz="1800" b="1" dirty="0" smtClean="0">
                <a:solidFill>
                  <a:srgbClr val="002164"/>
                </a:solidFill>
              </a:rPr>
              <a:t>Controlled for HS GPA</a:t>
            </a:r>
          </a:p>
          <a:p>
            <a:endParaRPr lang="en-US" dirty="0"/>
          </a:p>
        </p:txBody>
      </p:sp>
      <p:sp>
        <p:nvSpPr>
          <p:cNvPr id="8" name="Content Placeholder 7"/>
          <p:cNvSpPr>
            <a:spLocks noGrp="1"/>
          </p:cNvSpPr>
          <p:nvPr>
            <p:ph sz="quarter" idx="4294967295"/>
          </p:nvPr>
        </p:nvSpPr>
        <p:spPr>
          <a:xfrm>
            <a:off x="4953000" y="2549992"/>
            <a:ext cx="3736975" cy="3494088"/>
          </a:xfrm>
          <a:prstGeom prst="rect">
            <a:avLst/>
          </a:prstGeom>
        </p:spPr>
        <p:txBody>
          <a:bodyPr/>
          <a:lstStyle/>
          <a:p>
            <a:r>
              <a:rPr lang="en-US" sz="1800" b="1" dirty="0" smtClean="0">
                <a:solidFill>
                  <a:srgbClr val="002164"/>
                </a:solidFill>
              </a:rPr>
              <a:t>N = 27,564 first-time frosh</a:t>
            </a:r>
          </a:p>
          <a:p>
            <a:r>
              <a:rPr lang="en-US" sz="1800" b="1" dirty="0" smtClean="0">
                <a:solidFill>
                  <a:srgbClr val="002164"/>
                </a:solidFill>
              </a:rPr>
              <a:t>3069 (11%) participants in FP</a:t>
            </a:r>
          </a:p>
          <a:p>
            <a:r>
              <a:rPr lang="en-US" sz="1800" b="1" dirty="0" smtClean="0">
                <a:solidFill>
                  <a:srgbClr val="002164"/>
                </a:solidFill>
              </a:rPr>
              <a:t>Disaggregated by URM and non-URM status</a:t>
            </a:r>
          </a:p>
          <a:p>
            <a:pPr lvl="1"/>
            <a:r>
              <a:rPr lang="en-US" sz="1600" dirty="0" smtClean="0">
                <a:solidFill>
                  <a:srgbClr val="D66100"/>
                </a:solidFill>
              </a:rPr>
              <a:t>44% of frosh are URM</a:t>
            </a:r>
          </a:p>
          <a:p>
            <a:pPr lvl="1"/>
            <a:r>
              <a:rPr lang="en-US" sz="1600" dirty="0" smtClean="0">
                <a:solidFill>
                  <a:srgbClr val="D66100"/>
                </a:solidFill>
              </a:rPr>
              <a:t>47% of FP participants are URM</a:t>
            </a:r>
          </a:p>
          <a:p>
            <a:r>
              <a:rPr lang="en-US" sz="1800" b="1" dirty="0" smtClean="0">
                <a:solidFill>
                  <a:srgbClr val="002164"/>
                </a:solidFill>
              </a:rPr>
              <a:t>Controlled for HS GPA and level of parental education</a:t>
            </a:r>
          </a:p>
          <a:p>
            <a:endParaRPr lang="en-US" dirty="0"/>
          </a:p>
        </p:txBody>
      </p:sp>
      <p:sp>
        <p:nvSpPr>
          <p:cNvPr id="2" name="AutoShape 2" descr="data:image/jpeg;base64,/9j/4AAQSkZJRgABAQAAAQABAAD/2wCEAAkGBxQSEBUUEBQVFBUXFRcXFRYYGBQYHBUVFxgYFxgUFxgdHCghGBwlHRcaIjEhJSkrLy4uFx8zODMsNygtLisBCgoKDg0OGxAQGywkICQsLCwsLCwsLCwsLDQtLy0sLCwsLCwsLCwsLy8sLCwsLCwsLDQsLCwvLCwsLCwsLCwsLP/AABEIAQQAwgMBEQACEQEDEQH/xAAcAAABBAMBAAAAAAAAAAAAAAAAAgMEBgEFBwj/xABIEAACAQMBBAgDBAYGCAcAAAABAgMABBEhBRIxQQYHEzJRYXGxInKBFFKRoSNCYoLB8AgVJJKi0RYzNEOywuHxRFNjc7PD0v/EABsBAQACAwEBAAAAAAAAAAAAAAACBAEDBQYH/8QAQREAAgECAwQJAwMBBgUEAwAAAAECAxEEITEFEkFREyIyYXGBkaGxwdHwFELhBiMzUmJygpKywtLxJUOi4hUWJP/aAAwDAQACEQMRAD8A7jQBQBQBQBQBQBQBQBQBQBQCHfHHT2qvVxEKeU3u97WXrp6tMylcA/j+PKka/wDjy5PVPz4eflcWF1YMBQBQBQBQBQBQBQDdz3G+U+1AZh7o9B7UAlp8OqY4gnPpjT+fCgHaAKAKAKAKAKAKAxu1Fwi9UgYKDwrW8PSf7V8fBm7END4Ej86qzwL/APaqSi/FyXo/uSUuaGXd146jxrnVsRtDC5ztKPO32tYmlCWgLeeIpT29/jh6P6P7h0eTHRcqf+tXYbWwtTJu3iv/ACiLpyRjsgdUOPTh+FP0dGpeWGnuv/K7rzjoN5rtCVcr3tR4jlWiniMRg3u4hXhwkuH8fiuZaUtNSQDnhXZhOM4qUXdM1aGakAoAoAoAoAoBu57jfKfagMw90eg9qAjyt+nQfsseflzzgf8ASgJdAFAFAFAFAJ3qAyKATI4HE4/Cq2JrUqcf7Soo+aXySim9EQ5bgDg5Neaxm1qEE+ixEm+VsvWy+pujTb1Q2Lo+PtVCO28Q9Jvz3V8k+ijyAsW46/Uf50lUxGId5db/AHR+N74FoxM9mfA1J4Oulfcfpf4G8uYitDi46qxIzWE7O6BnePjW116jlvOTvpr7eBiyMxyEcK2YfGVcPK9N+XD0MSinqS4rkHjpXo8LtelV6s+q/b1+5olTa0H665rCgCgE71AZFAIue43yn2oDMHdX0Hh4eVARpie3j8Nx8/4aAmUAUAUAUAkty51jeV7cQZUVkGTWGrgT2Y8B+FaVhaCd1CPojO8+YlgvgPwqFWFCK60U/wDbf6GU2MO0f3fyxXFr1dmN2lSz7o2+zNqVTmRplX9UEetcLG0sJJL9NBrnd5fLfubY737hrFaaNOdOKccm3a/Iy3czvmtqxVSSzlJrlLPLmuRjdQB6qOs4tpkrCg9bFXi9RYzW1NPQwBNYlOMdQOwzkeY8K6OC2nVoZJ70eX2fD4ISppk2KUNwr1WFxlLERvB+K4oryi46mWNWiIiJtSOY9qp0MQnUnRlrH3Wq9NH/ACSayuLDDOOdWFWg5umnmle3iYtlcTc9xvlPtWwwZh7o9B7UBHcjt18d3TvcNdOOPyoCXQBQBQCXNRlHeVgYjTFYp04U1aKt+ceZlu5l3A41CviKdCO9Udgk3oMNdjkM1yKu3aa7EW/HL7mxUnxND0g6Y2tp/tVxHEcdzO85/cXLH8KpTxmMxjtSTS7tPNsmoxjqUTaPXZZISIY55vPCop/E5/KkNjYmfaaXn9sh0sTRTde7fqWSj1mJ9oxVj/8ABStZ1f8A4/8A2I9L3DUfXpLvDetI93OuJGzjyyONYlsB2yqZ/wCn+TPTdxtl68rfnbTfjH/nWqnsXFRylONvO4dWIodeNrnW2nx45jz71OWxa3OL8b/YdKjZ2HXBs2TvtND88ZP/AMZaudW/p/ErONn5/exNVolx2Xtm3uVLW00coHHcYHd+YcV+tcathq1F2qRa8TYpJ6EyGUMoZGDKdQykEEeRHGtb3oO2jMjm941s6RSVp+pixjhUOtB5GRav4cav4as01K9nwaINEqK6x3hXoaG3LK1WPmvsaXS5DMkmWzwrkYjFSq13Wjk+HdbI2xjZWFRSHfBPoa34TGT/AFcak3e+T88vsRlFbtkS7nuN8p9q9kVhAuAu4rZywwNDxA/KgGpv9oj+R/dedATaAKAKAxigM0BXOlnSGCxiM15IEHBEGrufuovP+HPFeaxWFq18Q+kefCK1tzb0iuN3m9Er5G+MklkcD6X9a93dkpbk2sOoCof0jjxaTiPRcfWr2F2RRp9ap1n7Ly4+L9EQlUb0OeMxJJJyTqSeZ8a66VskayybH6BbQugDDaybpx8T4jXHiC5GR6ZqjV2lhaWTmvLP4+pNQky12XUndn/Wz28fkC7n/hA/OuZU/qKhHsxfm0vqyaos2I6jW53q/SBj/wDYKrS/qa2lK/8Auf8A2kug7zWbR6qYYDuy7TgjbkJUEefxkrbS2/WqK8cPJruu/wDpMOilxNfN1WzHW3u7KcfszAE/QjH51ajtyl++nOPiv/HwR6J8GVzbXRO8s1DXMDIhOA4KsmTwG+hK/nXRoYyhXdqcrvlmn7kHFrU1UM7RsGjZkYcGUlT9CNRViUYyVpK67yNzadGelV1YPvWshUE5aM6o/wAycOXEYPgarYvA0MVG1WPnxXg/xEoycdDv3QLrAg2ku5jsrgDLRE53gOLRn9YeXEfnXido7Kq4N72sef0ZZhUUi41zE+BsCsScmvAC0arVCtvZPUw0KqwYMqNa2UoOc4xjq2YehsLnuN8p9q9+UyHMvxQ6E48OWg440A/yoB2VT26EDQK2TjxxgZ8fKgJdAFAFAFAVnp90xi2XamWT4nbKwxA4Mj/wUczy8yQDXrVJX6On2n6Jc39FxfddrKXFnljpH0gnvp2nun33PAcFReSIOSj/AL5OtSo0I0laPHNt6t83+WWisg3ct/Vv1bNfqLi5Yx2+SAFxvSlTggH9VQRjPHTTxrkbU2x+mbpUleXFvSP3fcbKdPezZ2Do70HsbJi8EI3ySRJJ8bLk5CoW7oHDTU8ya81iNp4jERW/Lq+l/LT18kb1BLQsnHln1qjuuWkb+P59CYoKfKtsadTml+eRjIzu+fv/AJ1NU3xfz9zAFARg6is9Gvy/3Brbno3aSZ7S1gbPEmKM59citsZ1I9mcl4Sl9zFlyF2OxIIEaOCKONG1ZFRQrctVGla6jrykpdI21z++plW5FK6U9U1ncAtAPskp1ygzGT5x5+H93Hoa6OG29iKDtXV1z/n7kJUk9DiPSjovc7Pl7O5TGe466pIPFG5+hwRzFeswuMpYmG/Sd/kryi46mss7h4nWSNijoQysDghhwIrfOEZxcZK6ZFOx6T6tumQ2lbZfCzx4WZRzzwkUeDa6ciCPDPz/AGrs94OrZdl6fbxRcpz3kW+uYTCovLNaoGzjthjXU19Bw2yKEILpFeXHl6FSVRt5DqxgcABXQpYalS7EUvBEHJvUTc9xvlPtW4wau+spHKlCMbiDJZhgg5JwBrp6VRxNCrOd4aWXFrj4GGhU1jIbjfBG7vKe83AKARu4xxB586xKhVdffTyuuL5ctDFszbVfJBQBQETa20Y7aCSeZt2ONS7nyHgOZ5AcyahOe6r/AJ3BHknpv0pk2lePPLkL3YU5Rxg6L68yeZNRpU91Xer1/OS4fe5lsX0F6JSbSuhGuVjXDTSY7icgOW82MAep4A1Xx+NhhKW/LXguZmEd5npnZGy47eFIYECRxjCr+ZJPMkkknmTXgKs6mKqOpUzv6fn5prcSUVZE8LW6NNJ34mDNTAUAUAUAUAUAViwNbtvY8VzC0M6CSNuKnkeTKeKsORFaYSq4SfS0H4oO0lZnmfp50VfZ10YiS0bDehkI76eB5bwOhHoeBFe82fjoYyiqkdeK5Mqzg4uwz0I6RNYXsc653c7sqj9aJiN4eugI81FZ2hg1i6Eqb11Xc+H28DEJbruep7eZXRXQhlZQysOBVhkEeRBr5u04txkrNZMujlL2zBuI2yAfEV9Pw9ZVqUai4pP1KLVnYVW4wN3Pcb5T7UBmHuj0HtQC6AKAKAKA4T/SG6WZdNnxHRQJbjHNjrHGfQfER+0nhWu29K/L5/PqZ4HFEQsQFBJJAAAySToABU20ldmD1D1ddFhs+ySI47Vv0k5/9QgfAPJRgfQnnXgto4r9biHbsrT879X3ZFuEd1FrFaUrEgrICgCgCgFqwHEZ+pqxSq04dqG94t/Qi03xHROPuD+fpXQjtOhbdlQjby+xDo3zMZQ8iKOps2rrGUPD8fwLTQl4uanI9qr1sBaLqUZKcVrbVeK/PAkp8HkNVzyZVusHoqu0LNotBIMvAx03ZQNAT91uB9c8hWcDingMSprsSykjE47yseXp4WR2RwVZSVZTxDA4IPmDX0GLUldFM711HdIu3s2tpDl7c/B5wt3f7pyPQrXif6gwnRV1WjpPXxX3X1LVGV1Y6XXANps7MHcGfp6HWvoOxI1I4OCn4rwea+SpVtvZD9dU1jdz3G+U+1AZg7q+g8PDyoBdAFAFAR7+7WGKSWQ4SNGdj4KoLE/gKjKW6mweM9u7Ue6uZbiXvSuznnjJ0UeQGB9KQjuqwLh1SdH2nuO3xpG6rGcZxKcsX8MpGrEZ/WMdcbbeNVCi481n4aJeb9rm2lG7uejYxpXkaMN2GerLLFVuMBQGRWYxcnuxV2YFCIk4AqzDBV5zcIxd1r3eL0Mb61HBat5VdjsXEPWy8/4IdLEULQ8yK3R2FUfaml4Jv7GOmXIWLQcyatQ2FRXak36Ii6rFfZ18PzNWlsjCJdn3f3I9JIS1tjVTg1WqbJdKXSYWVmuD0/PG5JVL5SGJk54x4jwPj6VyMbQa/tN3df7o8nzXc/nI2QfAaYZFcycVOLizYcC68ujghuku0HwT/DJjlMnP95cH1VvGvTbAxTqUeinrH4/Pkr1Y2dyrdW+3Pse04ZCcI7dlJ8khAyfIHdb92ru1sL+owkorVZrxX30I05Wkeoa+douG1tT8C+lfRdky3sFS8LemRTqdpjtdEgN3Pcb5T7UBmHuj0HtQC6AKAKA5/wBeW1ew2PKoOGmdIR6E7zj6qjD61qqZuMe/4z+bGUeXUUkgDiTgetbTB6c6tNhLa7OtlIG+ymVz5y4bH91UH7teH2o1iMY4u7s+Gitkvq/MtU8olxqvOFs1oSTCoGRyGIsfKruCwM8VLLJLV/TxITmok6OMAYFeuw+HhQgoxX5xKzbYurBgKAKAS1AZUYoDNAIlTIIqvi6HTUZQ4tGYuzua2vCtNZMuHPeuq17SwA5bzkeTxxPNveu7E65/bPjXR2PLcxLfNL5S+q9DXUziedY0LEBRkk4FexKx7DtmyikcCoI/CvmfQRTad21rYu3NzbDCgV9A2fQVHDQgnfL5z+pUm7ybMNN8YUep8q1VMd//AGRwsFfJuT5K2Xm/ZeJlR6u8Kue43yn2rokCFFeEOUOpwu6vljU+P8+RNVZV92o468l+fnuYubGrRkKAKA4l/SWvSEs4RwLSyH90Iq/8bVq1q+C+X/Bngcm6DWQm2laxtgq06bwPNQckfUDH1rVjazo4ec1ql/BmKuz1XAgGijAACgeAGgH5V4iKcqsm76+ty1wHRW2q1a3h7GEORpkgVnC0HXqxprjr4cRJ2VzYIoAwK9tRowowUIKyRVbbd2VHZ1xJ/XNwJL2N4+zXsbVXTfjIC9oXQKCBngcnjVKWIw8qsLt3TaUs1G/GN9Hfl3c0StKxtrnpbZRyGOS6gRwcFWkQHPhgmpw2lRndx3muajJp96aWnzwG4zQ9XXSSa8lv1mcOsN5LHEQqgCJT8Oo4+pqFPFyeIhS4OnvX77pBxyv3m82j0us4JRFLcRLIeCl1zqcDTPjU6m0IRW9CMprnFXXrfPyCgzcRuMZByPGrEMTSnT6WMlu875EXFp2Iv9c2+/2fbR7+cbu8uc+marR2phZOyn52dvW1vcl0cuROBq+mmrogFZBr7lcMfxrxe1KXR4qVuOfr/Ny1Td4lT6wsfZos4wbq3Q5+7I/ZN/hc1rwP943/AJZeyv8AQzLQ8xbMmCTIzcAdfLOmfzr3BUPVvRp96ytmznNvCc+OY1Oa+d4unKNapFJ5Snb1dncuReSLRFw+lfQIdWmr8F9Co9SLZnedm/nX/tXldiTeIx1Wu+T93l7Kxvqq0UiVc9xvlPtXriuRNj2u4rE6lznJwTgAAZxprjOBwzjlVfD0uj3m9W7/AE/OWhhIn1YMhQBQHn3+klJm8tl8IGP95yP+WtEP76b7or5+5ngaHqMtA+1gWGTHDI6+RyqZ/BzXL29NrDKK4yS+X9DZS7R6HhGn1rx+FvuN31ZZkOVYME2zTTPjXqdjYeMaXS8Xf0v/AAV6ss7Eiu0ajhNrIbTaHSCVAO0jhZ4zgEqz5IYfVhXGqYZPDwouLaT3fBbyXPitPobVLO5t+rHq8srjZST3cXbS3G+7uxbeA3mUBTnIOBnI1yePCrVai86m/JKOijwtrlZ719LeSRFPhYquwr77DsfaX2Z2UfbuySXBVwnwjeOmVbdzy0Jrn4mKr7RpwkrwcLvvtdpeF87cbInHKDHbddnrs5Y22ZfTzyxljN9nfd7RxvbyEuDujORu8vU1crYfESW+qji08ldbtk8k+rxXo9MkRTjyN7sK9uG6NXC300lk8bGNZpUkDMmEZRjRmyCUyMn1IqEsJRpOXVvGUlJRXGVs8tLZXzyTzfAbzZzu6gsZbBo7CyuprmMBpLvD7gx8TsyBiFUqGwCBj8a2Uv1nSqdVxUbvJZu3BaLTK7u7mHu2sj0P1c3DSbKs3kJZjAmSeJ0xk+elWcJRdGDjw3pNeDd0Yk7sslWSJCve8PSvLbcX9vF/5fqyxS0KX1mW0ktkqQDMhuICmeGVfeyfIBST6VQwVSFOblU03XfzViUk3oeXa9wVT1v0VtdyztYzxWCFD6rGq18zbdfFSS0lUfvL+S7pHyLLePhD56V7bbWI6HBytrLqrz19rlakryGtnDifSuZ/TNPq1J96Xpd/UnXehIue43yn2r1JoMw90eg9qAXQBQGKxxB59/pIIRe2zeMBH4Of/wBVWpP+3qL/AE/D+xJ6I1HUK4G1WH3raQf44z/Cubt6N6EHykviROjqegoeFeQw392iy9RdWDBPtT8Pp/3r2GyZp4ZR4rXzzXsyrU7Q9XTIFDteh7ttTacky/2a8gjjBDLknswjjd4jnxrXVp78d29vvqn5MynYqWx9kbf2ZE9jaxRTwlm7G430XsgxJJ3SwI1O9gg4OcFqqVMPKrdtyje28lxtyfC+j0y4IknYn9GurOf+rb6yvWw00wkjmBDbzAKRIRnPeXUHBOafpt6UaqW7KKVllw3ssu6XDu5De4BsbaO3bK2WyOzluWjXs4bgTIE3RohYHjgaaldAM1s6Vymr3S5OLefisvkxbIz0o6A39zsRYZrg3F4s/wBobeYlTlWXsUY6AANkcBnPAGtlWfRx6Vp5cFm/xd3lcws8h6ztdrXOzfsAsobFOw7FpmlV98bu6RHEndLYxlmOA2dSKjhakZwvBtrm00/dL4MyVmXLq/sJbfZtvDcp2csaFGXeVu6xAYFSRgjB+tWErESw1kEG9PxD0/jXktu1EsVGP+S/uyxRXVNL0hvkht3lkIG5HI49VjZtPPAb864TUqs6dOP7mvdpfLN2l2eWtg7IaaWDKnspLmKAnhlnIyo+h/MV9AxWJjSpzs+souXoU4xu0esodMY5H2r5php7koz5NP0dy7JXyJd/Jk48PevQ/wBRYrpKyox0irvxf2XyaaMbK4/YL8HqT/lXY/p6nu4Pe/xNv6fQ11n1h257jfKfau4ajMPdHoPagF0AUAUBw3+ktaH+xyjgO1Q+p3GX2aqUHbGTXOEX6OV/lEv2lB6oLvs9s22uA5dD570bAD+9itW1ob2Fl3Wfv9jNN9Y9MRfz+NeGw+St4/LLbF1YME3dIAK66DI8ccxXq+iq0Yxr4dKXUinHnbRp88+WZWunkxyKUNw/CrmEx1LFRvB5rVPVEZRcdRyrhEKAKAKAKAKAKACaw2krsGqvny5x4Y/n8a+e7frqeNluvSKXrn9S5RVonJuuXb+Ea3jOX7PBAI0D/E7HmN2NN30uavbCw7qTVeayvl5ZJecnf/aRquysS+hvQ3srfZpcEPG0tzKMcWkjCqG/aXMY/caqu0dqb9XEKOjSgvBPPyefqjMKdkjpAGlcdLq2NoM9YqV3OTlLNvNsKJt7dcKB5V9M2dS6LC04PhFfdlGbvJhc9xvlPtVwiZg7q+g8PDyoBdAFAFAcx/pBbOMuyhIP9zMjn0bMf/OKo1upiqc+alH1tJf8rJLss87bHvjBcRTLqYpEkA8dxg2Pyq1Wp9JTlB8U0YTs7nrq2nV1DoQVdQ6kcCrAEH2r5w06VWUX4/R+5d1RIqwYHI5iPSr2G2hWoWSd4p6fKISgmSXiDfEpwf541262BhirYnDS3Z81x8e/g/e5qUnHqyK50u6Zps5I1eNpriZtyCCPvSHQZ/ZGSBnXjwq5gZYp02sSkmvfvyy/NERko3yJPRDpSL0SJJC9tcQlRNBJqU3hlWVsDfQjODgcPTN1O5AsVZBgmgKns20faEZuppbiFJMm0SKV4uzh/wB3OwUgSO4w+7IGUAqu73s4BtOiW0HntVabBkWSaJyBjeaCaSHfwNBvbm9gaDNZBs5blV8zXMxe1sPhsm7vkvrwRONNyNfc3JfTgPCvF7T2xWxvU7MOS4+L4/BahTUcxg1yptvNmxFI270Ojn2ism5pIEM5xp2cLb3Zk/rNK/ZjySFhzFdfDbTnSwjhfs33fGStfuUVf/dJGuULyuWzZt4Jl307u8wU/eCMVLD9kkHB5jB51yZ0XCooS1sm+6+dvvyeRO90TGNJy4IyjMSZYDxNbcJQ6evCnzaXlx9jEnZNm7r6sc8bue43yn2oDMPdHoPagF0AUAUBA27sxLq2lgk7siMh8sjGR51WxdKVSk1HtKzXis19n3EouzPHW3NlyWlxJbzDDxsVbz5hh5EYI9a2UK0a1NVI8fbmvFPJmGrOx2XqS6YCWIWMzfpYgTbk/rxcTH5leX7Py15jb2z2n+oprx8fs/nxN9KfBnWEb+f4VwaNRNW/PDy+Dc0KreYFxyleH4VawuMq4Z3g8uK4P85kZRUtTn+0p1PSy3Fzov2Ii1ydO1YvkjlvY3x9B5V7KLVelfTeXDvRV0ZuUUw9IRr8EuzjvDjkxTjdby0lIx5VVopYDC2qPKPFcm8su6+ZJ9d5F4BroRkpK60ZA0vS+X+zdkp+K4dIBgkHEh/SbpGoIjEhBHMUYE9KekMVjaSSsMhFwiDTec/Cka+pwNKovaNF1VRp9aT5aLnd/YnuO12Qui1pJb2MMcxxKQ0sw8JZnaZ1+jOR9K4e38fKnNUoyayzt36L85m2lC+ZOZs15Cc3LLgWLWMVFKwGL67SGNpJWCIilmY8ABzrMKcqs1CCu3kkL2V2U256Qz3MMcSL2Mt6zCADO/DZDv3Uh4K5XujkWXjg114YGlRqSqSe9Gkutyc+EVzV9XyTNbk2rcy52duscapGAqqoVVH6qqMAD6CuPKpKTc5O7ebZtsPVAyStnR5bPgPzNek/pnDb+JdV6RXu/wCLmivK0bGzr3ZUG7nuN8p9qAzD3R6D2oBdAFAFAFAcu66er/7bD9qtV/tMSneUDWaMa483XUjxyRrpiEKcYNuKtfN+PMzc86WN08UiSRMUdGDKw4qwOQazOEZxcZK6Zg9N9BOlqX8GcqJ0AEyDgT/5sfip/I6Hz8PtLZjwtRzXYf56r38y1Ce8i1I38+NUo1lN/mf5yJ2FVsBpelnRa32jCI7kEMhJilTR4mPNTzBwMqdNBzAI6uA2nLDrcnnH3X8dxrnC+aKWbLa1rtC2VXg2iy2s6xl96GRoVeHeEjE43wSmCSeLZzXod6jjaMop3i8nwNOcWb5uku2lGF2MM+d5Awz9MafWmDwywsOjUm1wvwMSlvO5XdqXPSC8uYkMFtZtFmZCXjfBZXiDt8Tg4BbA3eR41YqSgl12rd+hhX4Fl2N0SkEsdztS5+1zRYMUagiGKQDHa4Osj5yQTgAnQDAxwsTtLCYJSdJb0n6eullyXnzNqhKWpZ3bJya8TVqzrTdSbu2WkrKyE1AGv27tyCziMt1II14DPFj91F4sfIVvw2Fq4me5Sjd/HjyMOSWbKHtK6e6X7ZtVWt7CNgbezOsl1J+oZV555R/joCW7VGnGg/0+De9VfanwguNn8y9M8lrbvnLTkWbopsyXekvLxQtzOANwai3gGqW4PjzY8yfKuXj8RTajhqD6keP+KXGX0XcTgnq9SzVzjYFEYNpZpuoPE6mvpGxcH+mwqT1l1n56e1ilVlvSJArrmsRc9xvlPtQGYO6voPDw8qAXQBQBQBQBQHD+t7qyxI1/ZLlc79zCOI1y0yY48yyjzI54A5DZ7emgnSa3fs3Q5DLpvctVOmCNN3hjStdWlCrBwmrpmU7aHoLq86exbSj3SBHcqMvFnRwOMkWeX7PEefE+L2hseeHblTzjrbn4cpL3WmeRZhUvqXVG/wClc6nUvZPyfP8Ak2NCq3GDQ3hI2va4P/hLz/jtf5+ldzBScMBVktU/saZ5zRZLiUMB41U2pjaWJo03br537v8Azk14EoRcW+RpYoR9tlfwgt0HoGnc4/v/AJVKvPcwlCEcrp/N38Bdpk4muJ0m/nnbk+K0ujZawmqEluyaJleuNvSTkps1Fl1Ia4ckQR447pGs7A/qpp4sOFXo4SFJb2Ke7/lXaf8A2rvefJMhvX7JXL2yt7O5WW6eXaW0HA7CHC/CfvRxD4YE57zZxgka5q/Tq1sVScKSVGiu1Ln4vWT7lqRaUXd5s3Oyejskk63e0WEk6/6mFf8AVWoP3PvyeLn6cAao4jHQjTeGwitB9qT7U/Hku4nGDveRagK5RsM1kDtrFvN5cTXX2Ns94vEK/ZWb+3m/ryNVWe6jbqK+kFIzQDdz3G+U+1AZh7o9B7UAugCgCgCgEk0AKKA4p1rdUwZmu9nqFyczQgaDPGVAOA+8o5ZIHIxnLdTZlHFgZrS4BBaKaJgQRoVYagg8/XgQfCoxlCtC6zT/AD84pjNM9EdWnTYbSgIkwtxHjtQNAwOizKOQJGCOR8iK8ZtnZv6ap0sOxJ590uZZpzurF4U1QhJyV3qTKntKLf2/Y4JHY2t1MwHMPuwgHyyR9QK9Ns6SpYGpUfN/CNE85WLUa8jO8uJYIUWk8ueJWI/TDL7qav4uvahRjL/Dw5qT0IRWbJFcx10uz7/wTsM3ssaRO0xURhTvl8boXGu9nTGK0wU5TShdybytrcyUX/Si52ixi2OnZQL8L3siEKB92CMjU+vDmF0Ndl4Ghgl0mNe9J5qmn/zP88zXvOWUfUsnRvozDZqxj3nlfWWeQlpJT4sx5eQ0+utcrGY+rimt7KK0iskvL6myMFE3YFUyZmsgXFCzcBXRwey8Ris4Ry56L1+bZmuVRRNpbQbgxz519A2fgo4SluLNvNvm/stEVJy3nceq8QCgG7nuN8p9qAzD3R6D2oBdAFAFAFAYxQGaAKA5N169DEmtftkKhZYF+PA/1kQ1IPmurZ8ARXOqSWFrQt2aj3X3S4PztZ+RNdZPuOPdWm2Ta7TgbPwyN2MnmkhC6+Qbdb92m1qPTYOpDuv6Z/QU3aSPUUZ9gf4V4WhK/mk/o/gts0OyV7TaN7NphFgtFPmqm4k+mZ0H0Nd7FTVLZ1Onxm7+V7/Y0xV5tm/rz5uIEg3bnP34cehicn8+3/w1vxT3sFTf+GUl/wAVpL6kY9pk+K3JOOGmdfCoYTZdWvNwk9yy3s0725pcTMppIo3W7D2rWOzoyc3U+9Kc/wC5hAZx+e8P/br1X6DDbLoyxEVeUU83zeS7lnkV9+VR2L7Y7HjjiVEG4qqAqrgBQOCgYqtS/punVpqdeUt95t3Wr4ZpknWaeWg//V6+J/L/ACqX/wCrYb/HL2+w/US5GRYL51sh/TODjq5Pz+yRjp5DqWyjgP410KGyMFRd4U1fvz+bkHUk+I6BXSIGaAKAKAbue43yn2oDMHdX0Hh4eVALoAoAoAoAoArAEhtcc61qrB1HTTzSu+6+hm2VyHtq2EtvJGwyrKVI8Qw3SPwNc7bd1g5TWsXGS8midLtHjCQGOQjgyNjI8VPH8RXUTU434NfJDQ9fWM29Gj8mQN+IB/jXzOjHdko/6l7l1kLozH/ZkfBBmZrht7QgzsZApHLdVlX0QV1NsTbrqktIJR9szXTWVzbYqgqb4kyTHbA7jDirZ9QQVI/A5+gr2WyMLShh4zUc3m34NpeHkVqknew64+NfRv4VnEU1LG0v9NT/AKUE+q/Irsmyd/ai3cuAqWyxRA/eZ3eVzyGgjUerVRxONhWjh4Vk4qTUm5Ws0lfVNrN27+ZKMWrtFqr0idzSFAFAFAFAFAFAFAN3Pcb5T7UBmHuj0HtQC6AKAKAKAKAwTWG1FNsDMfDPM6mudhrxpOrbryW878NWl5J277ak3rYjbWvFhgZ5WAVVLMx4BVG8x9ABVPa9VxwKpSe9OpZLvbtfy/glTXWvwR402jMHmkdeDOzD0ZiR712qMHCnGL4JI1vU9ZWFufsscZ0PYqh8vhCt9cZr5zQqxWIUnpeT97r1LjWRsieGKxVm3OPezKQqrBg2NuPhFe22dHdwsF3fOZUn2mM74V9c4VCcnwz4/StTTeOj3Ql7yj9jP7PMrWyNrpBYQSz5aPsx2sgG8Ii/xEyjioBOCcacTgZIqzW7UgpwUqajuq3FO3B5X6ul8+GeRLnZ5liifdK7p3o37pznGeGDzBrTSk9n1oRi70KmUb/tb0Xg/byd8vrrvRNr0RpCgCgCgCgCgCgG7nuN8p9qAzD3R6D2oBu5Pd1x8Y+vlQD9AFAFAFAIm7p9D7VVxybw1RR13ZfDJR7SMN3T6fwrFS0cNJr/AAt+wWpz/ru3/wCqp+zz3Y97H3O1Xe+mOPlmuPin/wCr0FLTddvHrfx7GyP92zgPQWW1S/he/JEStvaDIDjVN/Gu6DqcZ4eGa6u0o15YaUaHaeXfbjbvtoQhbezPU0EgZVZCGVlDIwIIKngcj8a+fTpOmrS5Zc1ZtWa4O+pbvcjNtaBXCtNErEgKpdAWJO6N0ZycnT1FTo0alSe8ou0VrZ/neG0iRFfRtK0SSI0qgFowyllB4FlzkfWrfQ1XZxTzyXf5kbo3MbjHhy1r3OGqQlDdj+3JriipJMZmGp1IwoOQcHQk/wAK59Sr0eJqVH+2lf3k/oTSvFLvE3DgJusARu4I+nMHiKrY3E08Jg1Rlwil3p2yduV1qtGvSUYuUrlS6u5g2yvgO9ElxOlu2c5gWdhHg8wF0HkBTbCtsxuXa6r8HdX+op9svC8K78W3FXNJmpAKAKAKAKAKAbue43yn2oDMHdX0Hh4eVAN3Y7vzrQD9AFAFAFABrDV9QML3SvMafTkfwrmU3bDToPWPV8nlF+at53XAm+1c5510dITa2DhQC0p+zrkAgB1YuxB4/CCPUiuO1+u2vuN9Wkrryt9fZG3s078zgvQ/onPtGfs4AAq4Msh7sanmfEnXAHHHIZI7+Ox1PCU9+eb4Jav7JcW8kaYxcmdvuurWGS3SBp5Qidicruht6FHQYOCAD2rE+BxXjVtmdOpKsopvrd66zT87WLXR3Viv7V6gzvqbW7xHglu1XLKdSMFcBuXhjzr3XSNU99rhcqWzDY/Vftewm37C6g+IqH3t4bwXgGUqwKjyNaaT6Z71SnuuLyv8qxl5aMvf+j21ZyrXF/DAwGMW0LElTx+OR8KfPcOMmtlWl/7kEt62Xf3Pu+DCfBm3s9luqsn2maV2K5ebdbAGSy7sYQYxp9Qa87OssZiHTSabUYtcrKTlvc7ZW4Zrmbkt1XOe32y9rSyNFdTG2sZLhgWTs2mSCRjuKcMSkbaDOSU39RujAs/pcDTrqVRXnFK93lnx734rv1tfG9JrI6LsuwigWOCAbsKYVV9PPmc8TzzXAdSFbaKgpt0pTT7nLl4ZpeFu5m2zUL2zsWCvflQKAKAKAKAKAKAbue43yn2oDMPdHoPagGrsdz51/jQEigCgCgCgEb9AIkXOo0I/MVRxmHc7VIO0l6NXvZ91+Oq8G7yi+DOfdb3Rl76yZYRmRHE0a8N8gFWT1IY48wK8506wW0+nl2Kq15afDWfc+ZvtvQtxR582B0gutnTs1u7RP3ZEYaNg6pIh+o8RrjFeor4eliqdpZprJp8+TXB8tHxTNCbiz0d1b9K12lbCbcCSJJ2cyDVQ2AQ6fskHgeBBHLJ85V2VTweJpVYq6c0mnor6NLhbP2tbQ3Ko5Ra7i8tqDj0r01aLlSlFatM0LUxIhOoOCPwPrWnE0KlS06U92S04p9zX11RmLS1ExT50OhHL+IrThdoKq3SqrdqR1X1T4r4MyhbNaECa5KlmRd9sfCuQN4+GTwrhYbaFNY+pVX7t2Mcs3or6rLK/g0bXB7iRBE6zRkSI8bNvAowTgRg/ErFW5cCeNUtoSw8oKo6m89+WcY+l27X4eTdr2uThe9rEmMneVTybT64Nc/DOs8RRw0v2zTXm07rueqJO1nI3VfTCkFAFAFAI36AUpoDNAN3Pcb5T7UBmHuj0HtQGssr1pd7ex8FwUGAVwFJxnJO8fTHHhQG2oAoAoDBoBsUApRQFP6zttNZWE0sffVRucNHkYIG18M5+leU2jQ6bH0sI+w+u/e/rbzvfW7diDtByPLdnazXU4jjDSzSvoOLO51JJP1JJ8zXqerCOWSX5oaNTuPQbq52hawTxrdrA0qJulCzCKQsC7EaZcIoUEHHxN5Z5Kr/rcRFQT3YPeb5u1or3bfLLmbLbsfE0fSPqx20jKIbuS7Vs5PbOhXJ1LK74wfIngfr1nI1EeS26R28sM1zFczrCciNZQ6tjJAdYHy2vjyGOGlZugdD2b02vp4QW2TcJNyZmWNASO9vSAEDyIPHnVDGrDLdnWaTjpJ3y81b0uTjvaI2mxxtFxIbpreBQF3RHmWTezxZ2ATHkE8Na41TE0Z9JUpbq3HFybXVlqo2s23mlbPkszYovJPibiXdYcGdgB8RxpjngDArjYnG0sQpyhTlJtZtvKPkuC16zdjbGLjqxMZ1U5yc/hiuZQbjVpVFK7usuKs1b+Cb0aN7X1UoBQBQGGGlAIzQGUoBdAN3Pcb5T7UBAWQ9vGNd3sxoCQAcNrujQ8OPLA8RkCLsvBMm429i5OSAwxjiuvLl4fjQG9oAoAoAoDGKAzQFS6y9gm9sJoV7zJ8HzoQ6A+AJGM+dec2vfDYujjbdVdWXcnf7v2N1PrRcTyrb3EtrOGQtFNE+QcYZHQ8CD4EYIP1r0KcZxus0/c06HoPqs6zvt7/Z50EdwF3hu53JVGN4gfqMOOOB14cK5joPBvfo9i6vDhm0rx5NctHyvmbL72TOoONfPlV+dPee9x9vMhcVnTStkWmsjAh2AGT9f8q0YnEU6NNzqO0Vr9vFmYpt2RFt4zvbwGNdR5EZrzezcJVWIlXjG15Zx5Rkt5Zc1k7d5vnJbtjn3W5Hcho3jYQr2kccM6b28kkhIzK4x2cW8FDAhw28NFIGe5ioJtb6W7aV+9Lha2btmrZp6as1RZL6s9stc2w7Zd2eGZ4rgeMwbeZ9NNS2cDQHIGgFeRxVClR2nSkl/Zy3HG3LJLXwv3liLbg+eZ0WvflQKAKAKAxigM0AUA3c9xvlPtQGsDAXMeVBZoxht85ACtnCYx4cxnPkaAi7Dcsrkhhm5JG9nXOo5eGn0oCw0AUAUAUAUAUBG2gf0Z+nvXF/qCUo4Cdu75Rto9tHkTp9K77UuzLne+0SL+6rFU+m6Fq3suMY4Okoabq91d+9yNTtMvGw9hLZWxu7OZi8sASK5ORAjOAJQ7IC0MiHQdphBgEtyEK7lVqxpTahG6ffOzuknolln+7hZLNlkrli231cbYkh349rPcHc0TfljDqdcBgxU5HM6cNa6RArR6DdIUt3QGTs3O88YuI8k+J+PXgOBqEpKCcn9/ZDUufRbpBtqONYptkNL2QVIz2ogACgAbxcsHP7VVquDp1asak81HNLgnz8eV1kSUrKyLFbT7Xy8kv2K2jwS5laSdl0G6AIxGuBzOSTSi6cHVnf92flGK+LB3divdYvSlHtzazSK6JJH9tmVNxC0brKLaFCzFpmKqCAxCDJYjlUqY2pW6tGLu11b6u+W81+2K1zzbySJKKWpN6p9myiB5513JLu4e5KfcVzkA/mfQivN4rdxG0aOHo5qnuxv/pzb8kb49WDb4nTq92VAoAoAoAoAoAoBu57jfKfagNbjNzFpwjzz8GH8efl55Ah7EA/S4GD9rbPA51OCMcvWgLFQBQBQBQBQBQCJU3gQedaMTh44ilKlPRq38+RmLs7nHOtXq0a6c3FrgT4w6HAEwUYDBuAfGmuhwOGNfLYLHVNlT/SYtdT9svzh7pliUVUW9E5V0f2/e7HuSAHTX9NbyAhZF8GU8/Bhr54r1P8AY4qlwlF+a/Pgr5xZ6a6E9ibVZLUkQTKs0UZ4RBxlkT7oDZ+HgDnGAcDRhari5UJO7jo+a0z708n5N6kpLiWCrhAKyuYOd9cu3TabPRl1LXcJx94RP2uD9YhXHpy6SbpJ9p1G/BdT5fsbdM/A5l1O7PF9dPJdjthbIOzDZIEksjPvkHvNnfOviPAYpbfxEsJSUKGTqPO2tkkrL2JUlvPPgeibO13NTqx/Lyq3sfY8cFHfnnN6vl3L6sjUqb3gSa7ZqCgCgCgCgCgCgG7nuN8p9qA1e8DcRcMKm7nTRihbAwdTu48sZ54oCH0fkV1dhk71zvj4gdGG8p4afCRpqRw04UBZKAKAKAKAKAKAKARJGGGGGa0YjDUsRDcqxuvzTkZUmndHOetPoZ9utiqAdvHloG0+LxiJ8G9wPOvF0aktjY905/3cvjg/FaPz7iy10kL8ThWx+lt/s6bEcsiNGpiMUmSoUEncKHhgknkdT417LoaVVKcPFSXf9+PBle7WTLbsnrwv0mU3Iiliz8aBApx4owOh9cinQzSe7Nt99reyTF0W64697YH4IbgjxxEv4DeOfxqp+lx0s3X3XyjBNL/izZLejyOe9Y/T4bUMaRROiqTjeIYszEcFUYXw5njjGTnGA2c8NKVSpPek73ei1b8lm21pfysnPeySOrdTPRV7S0BmXdllYSuDxRQMIh8+Jxy3iOVcSpNbS2pFQzhT48Ms/d2Xelc2pblPPVnT69gVgoAoAoAoAoAoAoBu47jfKfagKzBtSZj8Kx6YG8VbPDhoSTp4CuFTx2KqdlR9H9yCk2SNkbXft+ylVFzw3VK/FjIz6it+Fx1SVfoqtu63r8GU87MsVdYkFAFAFAFAFAFAFANXEAcYP0PhVDaGzqWNp7lTVaPivziicJuLuiq7f6DW12c3NvHKdBv6q+BwG+pDY8s15eOzNrYJ2w0rx7mrf8Msjfv05doqm1ep+wcAJHLbkfrI7Nn17QsPwxUXtbauEk+njfxjl5ONkOjpy0JGwuqaxhBzE1wx/WmOcD9lRhR66nzo8dtfG50YuK7lb3lr6jdpx1LJsjoRbW778FtDE3JwoLD0OpFSWy9rYvq15tR73f2WvmOkpx0RabeAIMD6nxr1OA2fSwVLcp+b4v8AOCK85uTux2rxEKAKAKAKAKAKAKAbuO43yn2oClW90gBVzgcQcZ47uQQCDxRSCDy868pQxFOMXCf5p3rkjUmO7NjE90m7ndjGSeBOGLeOnxHAGeAqxhksRik46R/PLPhyMrNl0r0ZsCgCgCgCgA0AlDpQCqAKAKAKAKAKAKAKAKAKAKAKAKAwaAwh0oBNz3G+U+1AZh7q+g9qAXQBQH//2Q=="/>
          <p:cNvSpPr>
            <a:spLocks noChangeAspect="1" noChangeArrowheads="1"/>
          </p:cNvSpPr>
          <p:nvPr/>
        </p:nvSpPr>
        <p:spPr bwMode="auto">
          <a:xfrm>
            <a:off x="155575" y="1957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8065" y="516296"/>
            <a:ext cx="616529" cy="906463"/>
          </a:xfrm>
          <a:prstGeom prst="rect">
            <a:avLst/>
          </a:prstGeom>
        </p:spPr>
      </p:pic>
      <p:pic>
        <p:nvPicPr>
          <p:cNvPr id="2050" name="Picture 2"/>
          <p:cNvPicPr>
            <a:picLocks noChangeAspect="1" noChangeArrowheads="1"/>
          </p:cNvPicPr>
          <p:nvPr/>
        </p:nvPicPr>
        <p:blipFill>
          <a:blip r:embed="rId4">
            <a:clrChange>
              <a:clrFrom>
                <a:srgbClr val="FFFFFF"/>
              </a:clrFrom>
              <a:clrTo>
                <a:srgbClr val="FFFFFF">
                  <a:alpha val="0"/>
                </a:srgbClr>
              </a:clrTo>
            </a:clrChange>
            <a:lum contrast="40000"/>
            <a:extLst>
              <a:ext uri="{28A0092B-C50C-407E-A947-70E740481C1C}">
                <a14:useLocalDpi xmlns:a14="http://schemas.microsoft.com/office/drawing/2010/main" val="0"/>
              </a:ext>
            </a:extLst>
          </a:blip>
          <a:srcRect/>
          <a:stretch>
            <a:fillRect/>
          </a:stretch>
        </p:blipFill>
        <p:spPr bwMode="auto">
          <a:xfrm>
            <a:off x="1676400" y="5216992"/>
            <a:ext cx="5638799" cy="171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18968" y="1330792"/>
            <a:ext cx="6934200" cy="646331"/>
          </a:xfrm>
          <a:prstGeom prst="rect">
            <a:avLst/>
          </a:prstGeom>
          <a:noFill/>
        </p:spPr>
        <p:txBody>
          <a:bodyPr wrap="square" rtlCol="0">
            <a:spAutoFit/>
          </a:bodyPr>
          <a:lstStyle/>
          <a:p>
            <a:r>
              <a:rPr lang="en-US" dirty="0" smtClean="0"/>
              <a:t>Moon, S., et al. (2013). High Impact Educational Practices as Promoting Student Retention and Success. </a:t>
            </a:r>
            <a:endParaRPr lang="en-US" dirty="0"/>
          </a:p>
        </p:txBody>
      </p:sp>
    </p:spTree>
    <p:extLst>
      <p:ext uri="{BB962C8B-B14F-4D97-AF65-F5344CB8AC3E}">
        <p14:creationId xmlns:p14="http://schemas.microsoft.com/office/powerpoint/2010/main" val="389834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33401" y="0"/>
            <a:ext cx="4343400" cy="1066800"/>
          </a:xfrm>
        </p:spPr>
        <p:txBody>
          <a:bodyPr/>
          <a:lstStyle/>
          <a:p>
            <a:r>
              <a:rPr lang="en-US" sz="2800" dirty="0" smtClean="0">
                <a:solidFill>
                  <a:srgbClr val="EE6C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Supplemental Instruction</a:t>
            </a:r>
            <a:endParaRPr lang="en-US" sz="2800" dirty="0">
              <a:solidFill>
                <a:srgbClr val="EE6C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4" name="Text Placeholder 13"/>
          <p:cNvSpPr>
            <a:spLocks noGrp="1"/>
          </p:cNvSpPr>
          <p:nvPr>
            <p:ph type="body" sz="half" idx="2"/>
          </p:nvPr>
        </p:nvSpPr>
        <p:spPr>
          <a:xfrm>
            <a:off x="533400" y="1295400"/>
            <a:ext cx="3657600" cy="4648200"/>
          </a:xfrm>
        </p:spPr>
        <p:txBody>
          <a:bodyPr>
            <a:normAutofit/>
          </a:bodyPr>
          <a:lstStyle/>
          <a:p>
            <a:r>
              <a:rPr lang="en-US" sz="1800" b="1" dirty="0" smtClean="0">
                <a:solidFill>
                  <a:srgbClr val="002164"/>
                </a:solidFill>
              </a:rPr>
              <a:t>Significantly improved grades and success rates for both URM and non-URM students</a:t>
            </a:r>
          </a:p>
          <a:p>
            <a:endParaRPr lang="en-US" sz="1800" b="1" dirty="0">
              <a:solidFill>
                <a:srgbClr val="002164"/>
              </a:solidFill>
            </a:endParaRPr>
          </a:p>
          <a:p>
            <a:r>
              <a:rPr lang="en-US" sz="1800" b="1" dirty="0" smtClean="0">
                <a:solidFill>
                  <a:srgbClr val="002164"/>
                </a:solidFill>
              </a:rPr>
              <a:t>85% of SI participants were likely to pass, vs. 57% of non-participants</a:t>
            </a:r>
          </a:p>
          <a:p>
            <a:endParaRPr lang="en-US" sz="1800" b="1" dirty="0">
              <a:solidFill>
                <a:srgbClr val="002164"/>
              </a:solidFill>
            </a:endParaRPr>
          </a:p>
          <a:p>
            <a:r>
              <a:rPr lang="en-US" sz="1800" b="1" dirty="0" smtClean="0">
                <a:solidFill>
                  <a:srgbClr val="002164"/>
                </a:solidFill>
              </a:rPr>
              <a:t>After controlling for student previous GPA, positive outcomes of SI were still present and significant</a:t>
            </a:r>
          </a:p>
          <a:p>
            <a:endParaRPr lang="en-US" sz="1800" b="1" dirty="0">
              <a:solidFill>
                <a:srgbClr val="002164"/>
              </a:solidFill>
            </a:endParaRPr>
          </a:p>
          <a:p>
            <a:r>
              <a:rPr lang="en-US" sz="1800" b="1" dirty="0" smtClean="0">
                <a:solidFill>
                  <a:srgbClr val="002164"/>
                </a:solidFill>
              </a:rPr>
              <a:t>URM students gained more benefits from SI participation than non-URM, </a:t>
            </a:r>
            <a:r>
              <a:rPr lang="en-US" sz="1800" b="1" dirty="0">
                <a:solidFill>
                  <a:srgbClr val="002164"/>
                </a:solidFill>
              </a:rPr>
              <a:t>n</a:t>
            </a:r>
            <a:r>
              <a:rPr lang="en-US" sz="1800" b="1" dirty="0" smtClean="0">
                <a:solidFill>
                  <a:srgbClr val="002164"/>
                </a:solidFill>
              </a:rPr>
              <a:t>arrowing the achievement gap</a:t>
            </a:r>
          </a:p>
          <a:p>
            <a:endParaRPr lang="en-US" dirty="0"/>
          </a:p>
          <a:p>
            <a:endParaRPr lang="en-US" dirty="0" smtClean="0"/>
          </a:p>
          <a:p>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81" y="2059172"/>
            <a:ext cx="438308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duotone>
              <a:schemeClr val="accent4">
                <a:shade val="45000"/>
                <a:satMod val="135000"/>
              </a:schemeClr>
              <a:prstClr val="white"/>
            </a:duotone>
            <a:lum bright="-40000" contrast="20000"/>
            <a:extLst>
              <a:ext uri="{28A0092B-C50C-407E-A947-70E740481C1C}">
                <a14:useLocalDpi xmlns:a14="http://schemas.microsoft.com/office/drawing/2010/main" val="0"/>
              </a:ext>
            </a:extLst>
          </a:blip>
          <a:srcRect/>
          <a:stretch>
            <a:fillRect/>
          </a:stretch>
        </p:blipFill>
        <p:spPr bwMode="auto">
          <a:xfrm>
            <a:off x="4343400" y="3967347"/>
            <a:ext cx="7086600" cy="45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6131625"/>
            <a:ext cx="7467600" cy="276999"/>
          </a:xfrm>
          <a:prstGeom prst="rect">
            <a:avLst/>
          </a:prstGeom>
          <a:noFill/>
        </p:spPr>
        <p:txBody>
          <a:bodyPr wrap="square" rtlCol="0">
            <a:spAutoFit/>
          </a:bodyPr>
          <a:lstStyle/>
          <a:p>
            <a:r>
              <a:rPr lang="en-US" sz="1200" dirty="0"/>
              <a:t>Moon, S., et al. (2013). High Impact Educational Practices as Promoting Student Retention and Success. </a:t>
            </a:r>
          </a:p>
        </p:txBody>
      </p:sp>
    </p:spTree>
    <p:extLst>
      <p:ext uri="{BB962C8B-B14F-4D97-AF65-F5344CB8AC3E}">
        <p14:creationId xmlns:p14="http://schemas.microsoft.com/office/powerpoint/2010/main" val="1028580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3429000" cy="838200"/>
          </a:xfrm>
        </p:spPr>
        <p:txBody>
          <a:bodyPr/>
          <a:lstStyle/>
          <a:p>
            <a:r>
              <a:rPr lang="en-US" sz="2800" dirty="0" smtClean="0">
                <a:solidFill>
                  <a:srgbClr val="EE6C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Freshman Programs</a:t>
            </a:r>
            <a:endParaRPr lang="en-US" sz="2800" dirty="0">
              <a:solidFill>
                <a:srgbClr val="EE6C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4" name="Text Placeholder 3"/>
          <p:cNvSpPr>
            <a:spLocks noGrp="1"/>
          </p:cNvSpPr>
          <p:nvPr>
            <p:ph type="body" sz="half" idx="2"/>
          </p:nvPr>
        </p:nvSpPr>
        <p:spPr>
          <a:xfrm>
            <a:off x="685800" y="1219200"/>
            <a:ext cx="3276600" cy="5334000"/>
          </a:xfrm>
        </p:spPr>
        <p:txBody>
          <a:bodyPr>
            <a:noAutofit/>
          </a:bodyPr>
          <a:lstStyle/>
          <a:p>
            <a:r>
              <a:rPr lang="en-US" sz="1500" b="1" dirty="0" smtClean="0">
                <a:solidFill>
                  <a:srgbClr val="002164"/>
                </a:solidFill>
              </a:rPr>
              <a:t>Descriptive statistics consistently show positive effects on:</a:t>
            </a:r>
          </a:p>
          <a:p>
            <a:pPr marL="285750" indent="-285750">
              <a:spcBef>
                <a:spcPts val="0"/>
              </a:spcBef>
              <a:buFont typeface="Arial" panose="020B0604020202020204" pitchFamily="34" charset="0"/>
              <a:buChar char="•"/>
            </a:pPr>
            <a:r>
              <a:rPr lang="en-US" sz="1500" b="1" dirty="0" smtClean="0">
                <a:solidFill>
                  <a:srgbClr val="002164"/>
                </a:solidFill>
              </a:rPr>
              <a:t>1-year and 2-year retention</a:t>
            </a:r>
          </a:p>
          <a:p>
            <a:pPr marL="285750" indent="-285750">
              <a:spcBef>
                <a:spcPts val="0"/>
              </a:spcBef>
              <a:buFont typeface="Arial" panose="020B0604020202020204" pitchFamily="34" charset="0"/>
              <a:buChar char="•"/>
            </a:pPr>
            <a:r>
              <a:rPr lang="en-US" sz="1500" b="1" dirty="0" smtClean="0">
                <a:solidFill>
                  <a:srgbClr val="002164"/>
                </a:solidFill>
              </a:rPr>
              <a:t>6-year graduation rate</a:t>
            </a:r>
          </a:p>
          <a:p>
            <a:pPr marL="285750" indent="-285750">
              <a:spcBef>
                <a:spcPts val="0"/>
              </a:spcBef>
              <a:buFont typeface="Arial" panose="020B0604020202020204" pitchFamily="34" charset="0"/>
              <a:buChar char="•"/>
            </a:pPr>
            <a:r>
              <a:rPr lang="en-US" sz="1500" b="1" dirty="0" smtClean="0">
                <a:solidFill>
                  <a:srgbClr val="002164"/>
                </a:solidFill>
              </a:rPr>
              <a:t>GPA</a:t>
            </a:r>
          </a:p>
          <a:p>
            <a:pPr marL="285750" indent="-285750">
              <a:buFont typeface="Arial" panose="020B0604020202020204" pitchFamily="34" charset="0"/>
              <a:buChar char="•"/>
            </a:pPr>
            <a:endParaRPr lang="en-US" sz="1500" b="1" dirty="0">
              <a:solidFill>
                <a:srgbClr val="002164"/>
              </a:solidFill>
            </a:endParaRPr>
          </a:p>
          <a:p>
            <a:r>
              <a:rPr lang="en-US" sz="1500" b="1" dirty="0" smtClean="0">
                <a:solidFill>
                  <a:srgbClr val="002164"/>
                </a:solidFill>
              </a:rPr>
              <a:t>The effects of FP participation became stronger as students progressed toward graduation</a:t>
            </a:r>
          </a:p>
          <a:p>
            <a:endParaRPr lang="en-US" sz="1500" b="1" dirty="0">
              <a:solidFill>
                <a:srgbClr val="002164"/>
              </a:solidFill>
            </a:endParaRPr>
          </a:p>
          <a:p>
            <a:r>
              <a:rPr lang="en-US" sz="1500" b="1" dirty="0" smtClean="0">
                <a:solidFill>
                  <a:srgbClr val="002164"/>
                </a:solidFill>
              </a:rPr>
              <a:t>61 % of FP participants graduated in 6 years, compared to 50% of peers</a:t>
            </a:r>
          </a:p>
          <a:p>
            <a:endParaRPr lang="en-US" sz="1500" b="1" dirty="0" smtClean="0">
              <a:solidFill>
                <a:srgbClr val="002164"/>
              </a:solidFill>
            </a:endParaRPr>
          </a:p>
          <a:p>
            <a:r>
              <a:rPr lang="en-US" sz="1500" b="1" dirty="0" smtClean="0">
                <a:solidFill>
                  <a:srgbClr val="002164"/>
                </a:solidFill>
              </a:rPr>
              <a:t>After controlling for HS GPA, positive outcomes still present</a:t>
            </a:r>
          </a:p>
          <a:p>
            <a:endParaRPr lang="en-US" sz="1500" b="1" dirty="0" smtClean="0">
              <a:solidFill>
                <a:srgbClr val="002164"/>
              </a:solidFill>
            </a:endParaRPr>
          </a:p>
          <a:p>
            <a:r>
              <a:rPr lang="en-US" sz="1500" b="1" dirty="0" smtClean="0">
                <a:solidFill>
                  <a:srgbClr val="002164"/>
                </a:solidFill>
              </a:rPr>
              <a:t>All students benefited from FP participation.  URM students benefited more than non-URM, </a:t>
            </a:r>
            <a:r>
              <a:rPr lang="en-US" sz="1500" b="1" dirty="0">
                <a:solidFill>
                  <a:srgbClr val="002164"/>
                </a:solidFill>
              </a:rPr>
              <a:t>n</a:t>
            </a:r>
            <a:r>
              <a:rPr lang="en-US" sz="1500" b="1" dirty="0" smtClean="0">
                <a:solidFill>
                  <a:srgbClr val="002164"/>
                </a:solidFill>
              </a:rPr>
              <a:t>arrowing </a:t>
            </a:r>
            <a:r>
              <a:rPr lang="en-US" sz="1500" b="1" dirty="0">
                <a:solidFill>
                  <a:srgbClr val="002164"/>
                </a:solidFill>
              </a:rPr>
              <a:t>the achievement </a:t>
            </a:r>
            <a:r>
              <a:rPr lang="en-US" sz="1500" b="1" dirty="0" smtClean="0">
                <a:solidFill>
                  <a:srgbClr val="002164"/>
                </a:solidFill>
              </a:rPr>
              <a:t>gap</a:t>
            </a:r>
            <a:endParaRPr lang="en-US" sz="1500" b="1" dirty="0">
              <a:solidFill>
                <a:srgbClr val="002164"/>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627" y="1828800"/>
            <a:ext cx="371316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duotone>
              <a:schemeClr val="accent4">
                <a:shade val="45000"/>
                <a:satMod val="135000"/>
              </a:schemeClr>
              <a:prstClr val="white"/>
            </a:duotone>
            <a:lum bright="-40000"/>
            <a:extLst>
              <a:ext uri="{28A0092B-C50C-407E-A947-70E740481C1C}">
                <a14:useLocalDpi xmlns:a14="http://schemas.microsoft.com/office/drawing/2010/main" val="0"/>
              </a:ext>
            </a:extLst>
          </a:blip>
          <a:srcRect/>
          <a:stretch>
            <a:fillRect/>
          </a:stretch>
        </p:blipFill>
        <p:spPr bwMode="auto">
          <a:xfrm>
            <a:off x="4722627" y="3899621"/>
            <a:ext cx="6173973" cy="51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6248400"/>
            <a:ext cx="7467600" cy="276999"/>
          </a:xfrm>
          <a:prstGeom prst="rect">
            <a:avLst/>
          </a:prstGeom>
          <a:noFill/>
        </p:spPr>
        <p:txBody>
          <a:bodyPr wrap="square" rtlCol="0">
            <a:spAutoFit/>
          </a:bodyPr>
          <a:lstStyle/>
          <a:p>
            <a:r>
              <a:rPr lang="en-US" sz="1200" dirty="0"/>
              <a:t>Moon, S., et al. (2013). High Impact Educational Practices as Promoting Student Retention and Success. </a:t>
            </a:r>
          </a:p>
        </p:txBody>
      </p:sp>
    </p:spTree>
    <p:extLst>
      <p:ext uri="{BB962C8B-B14F-4D97-AF65-F5344CB8AC3E}">
        <p14:creationId xmlns:p14="http://schemas.microsoft.com/office/powerpoint/2010/main" val="1919053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9836">
            <a:off x="322119" y="104193"/>
            <a:ext cx="3065644" cy="2299233"/>
          </a:xfrm>
          <a:prstGeom prst="rect">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5159">
            <a:off x="482914" y="4634152"/>
            <a:ext cx="2690325" cy="2200112"/>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32854">
            <a:off x="356630" y="2488712"/>
            <a:ext cx="2800467" cy="2100351"/>
          </a:xfrm>
          <a:prstGeom prst="rect">
            <a:avLst/>
          </a:prstGeom>
          <a:ln>
            <a:noFill/>
          </a:ln>
          <a:effectLst>
            <a:softEdge rad="112500"/>
          </a:effec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902" y="4692016"/>
            <a:ext cx="2914650"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7166" y="59460"/>
            <a:ext cx="2926608" cy="2194956"/>
          </a:xfrm>
          <a:prstGeom prst="rect">
            <a:avLst/>
          </a:prstGeom>
          <a:ln>
            <a:noFill/>
          </a:ln>
          <a:effectLst>
            <a:softEdge rad="112500"/>
          </a:effec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64258">
            <a:off x="6405623" y="197214"/>
            <a:ext cx="2666163" cy="1865604"/>
          </a:xfrm>
          <a:prstGeom prst="rect">
            <a:avLst/>
          </a:prstGeom>
          <a:ln>
            <a:noFill/>
          </a:ln>
          <a:effectLst>
            <a:softEdge rad="112500"/>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24152">
            <a:off x="6406400" y="2342581"/>
            <a:ext cx="2663545" cy="2114289"/>
          </a:xfrm>
          <a:prstGeom prst="rect">
            <a:avLst/>
          </a:prstGeom>
          <a:ln>
            <a:noFill/>
          </a:ln>
          <a:effectLst>
            <a:softEdge rad="112500"/>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53923">
            <a:off x="6245095" y="4643047"/>
            <a:ext cx="2830285" cy="2122714"/>
          </a:xfrm>
          <a:prstGeom prst="rect">
            <a:avLst/>
          </a:prstGeom>
          <a:ln>
            <a:noFill/>
          </a:ln>
          <a:effectLst>
            <a:softEdge rad="112500"/>
          </a:effectLst>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53420" y="2235137"/>
            <a:ext cx="3260289" cy="2445217"/>
          </a:xfrm>
          <a:prstGeom prst="rect">
            <a:avLst/>
          </a:prstGeom>
          <a:ln>
            <a:noFill/>
          </a:ln>
          <a:effectLst>
            <a:softEdge rad="112500"/>
          </a:effectLst>
        </p:spPr>
      </p:pic>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471153">
            <a:off x="120650" y="2066925"/>
            <a:ext cx="8901113"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68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down)">
                                      <p:cBhvr>
                                        <p:cTn id="7" dur="580">
                                          <p:stCondLst>
                                            <p:cond delay="0"/>
                                          </p:stCondLst>
                                        </p:cTn>
                                        <p:tgtEl>
                                          <p:spTgt spid="4101"/>
                                        </p:tgtEl>
                                      </p:cBhvr>
                                    </p:animEffect>
                                    <p:anim calcmode="lin" valueType="num">
                                      <p:cBhvr>
                                        <p:cTn id="8"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1"/>
                                        </p:tgtEl>
                                      </p:cBhvr>
                                      <p:to x="100000" y="60000"/>
                                    </p:animScale>
                                    <p:animScale>
                                      <p:cBhvr>
                                        <p:cTn id="14" dur="166" decel="50000">
                                          <p:stCondLst>
                                            <p:cond delay="676"/>
                                          </p:stCondLst>
                                        </p:cTn>
                                        <p:tgtEl>
                                          <p:spTgt spid="4101"/>
                                        </p:tgtEl>
                                      </p:cBhvr>
                                      <p:to x="100000" y="100000"/>
                                    </p:animScale>
                                    <p:animScale>
                                      <p:cBhvr>
                                        <p:cTn id="15" dur="26">
                                          <p:stCondLst>
                                            <p:cond delay="1312"/>
                                          </p:stCondLst>
                                        </p:cTn>
                                        <p:tgtEl>
                                          <p:spTgt spid="4101"/>
                                        </p:tgtEl>
                                      </p:cBhvr>
                                      <p:to x="100000" y="80000"/>
                                    </p:animScale>
                                    <p:animScale>
                                      <p:cBhvr>
                                        <p:cTn id="16" dur="166" decel="50000">
                                          <p:stCondLst>
                                            <p:cond delay="1338"/>
                                          </p:stCondLst>
                                        </p:cTn>
                                        <p:tgtEl>
                                          <p:spTgt spid="4101"/>
                                        </p:tgtEl>
                                      </p:cBhvr>
                                      <p:to x="100000" y="100000"/>
                                    </p:animScale>
                                    <p:animScale>
                                      <p:cBhvr>
                                        <p:cTn id="17" dur="26">
                                          <p:stCondLst>
                                            <p:cond delay="1642"/>
                                          </p:stCondLst>
                                        </p:cTn>
                                        <p:tgtEl>
                                          <p:spTgt spid="4101"/>
                                        </p:tgtEl>
                                      </p:cBhvr>
                                      <p:to x="100000" y="90000"/>
                                    </p:animScale>
                                    <p:animScale>
                                      <p:cBhvr>
                                        <p:cTn id="18" dur="166" decel="50000">
                                          <p:stCondLst>
                                            <p:cond delay="1668"/>
                                          </p:stCondLst>
                                        </p:cTn>
                                        <p:tgtEl>
                                          <p:spTgt spid="4101"/>
                                        </p:tgtEl>
                                      </p:cBhvr>
                                      <p:to x="100000" y="100000"/>
                                    </p:animScale>
                                    <p:animScale>
                                      <p:cBhvr>
                                        <p:cTn id="19" dur="26">
                                          <p:stCondLst>
                                            <p:cond delay="1808"/>
                                          </p:stCondLst>
                                        </p:cTn>
                                        <p:tgtEl>
                                          <p:spTgt spid="4101"/>
                                        </p:tgtEl>
                                      </p:cBhvr>
                                      <p:to x="100000" y="95000"/>
                                    </p:animScale>
                                    <p:animScale>
                                      <p:cBhvr>
                                        <p:cTn id="20" dur="166" decel="50000">
                                          <p:stCondLst>
                                            <p:cond delay="1834"/>
                                          </p:stCondLst>
                                        </p:cTn>
                                        <p:tgtEl>
                                          <p:spTgt spid="41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1219200"/>
          </a:xfrm>
        </p:spPr>
        <p:txBody>
          <a:bodyPr>
            <a:noAutofit/>
          </a:bodyPr>
          <a:lstStyle/>
          <a:p>
            <a:pPr algn="ctr"/>
            <a:r>
              <a:rPr lang="en-US" sz="3600" dirty="0" smtClean="0">
                <a:solidFill>
                  <a:srgbClr val="003296"/>
                </a:solidFill>
                <a:latin typeface="David" panose="020E0502060401010101" pitchFamily="34" charset="-79"/>
                <a:cs typeface="David" panose="020E0502060401010101" pitchFamily="34" charset="-79"/>
              </a:rPr>
              <a:t>Comparing to data from the</a:t>
            </a:r>
            <a:br>
              <a:rPr lang="en-US" sz="3600" dirty="0" smtClean="0">
                <a:solidFill>
                  <a:srgbClr val="003296"/>
                </a:solidFill>
                <a:latin typeface="David" panose="020E0502060401010101" pitchFamily="34" charset="-79"/>
                <a:cs typeface="David" panose="020E0502060401010101" pitchFamily="34" charset="-79"/>
              </a:rPr>
            </a:br>
            <a:r>
              <a:rPr lang="en-US" sz="3600" dirty="0" smtClean="0">
                <a:solidFill>
                  <a:srgbClr val="003296"/>
                </a:solidFill>
                <a:latin typeface="David" panose="020E0502060401010101" pitchFamily="34" charset="-79"/>
                <a:cs typeface="David" panose="020E0502060401010101" pitchFamily="34" charset="-79"/>
              </a:rPr>
              <a:t>National Survey of Student Engagement</a:t>
            </a:r>
            <a:endParaRPr lang="en-US" sz="3600" dirty="0">
              <a:solidFill>
                <a:srgbClr val="003296"/>
              </a:solidFill>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457200" y="1447800"/>
            <a:ext cx="8153400" cy="4648200"/>
          </a:xfrm>
        </p:spPr>
        <p:txBody>
          <a:bodyPr>
            <a:normAutofit lnSpcReduction="10000"/>
          </a:bodyPr>
          <a:lstStyle/>
          <a:p>
            <a:pPr marL="0" indent="0" algn="just">
              <a:buNone/>
            </a:pPr>
            <a:r>
              <a:rPr lang="en-US" sz="2400" b="1" dirty="0" smtClean="0">
                <a:solidFill>
                  <a:schemeClr val="accent1">
                    <a:lumMod val="75000"/>
                  </a:schemeClr>
                </a:solidFill>
              </a:rPr>
              <a:t>About how often have you done each of the following:</a:t>
            </a:r>
          </a:p>
          <a:p>
            <a:pPr marL="0" indent="0" algn="just">
              <a:buNone/>
            </a:pPr>
            <a:endParaRPr lang="en-US" sz="2400" dirty="0" smtClean="0">
              <a:solidFill>
                <a:srgbClr val="002164"/>
              </a:solidFill>
            </a:endParaRPr>
          </a:p>
          <a:p>
            <a:pPr algn="just">
              <a:buFont typeface="Wingdings" panose="05000000000000000000" pitchFamily="2" charset="2"/>
              <a:buChar char="q"/>
            </a:pPr>
            <a:r>
              <a:rPr lang="en-US" sz="2400" dirty="0" smtClean="0">
                <a:solidFill>
                  <a:srgbClr val="002164"/>
                </a:solidFill>
              </a:rPr>
              <a:t>Asked questions or contributed to class discussion</a:t>
            </a:r>
          </a:p>
          <a:p>
            <a:pPr algn="just">
              <a:buFont typeface="Wingdings" panose="05000000000000000000" pitchFamily="2" charset="2"/>
              <a:buChar char="q"/>
            </a:pPr>
            <a:r>
              <a:rPr lang="en-US" sz="2400" dirty="0" smtClean="0">
                <a:solidFill>
                  <a:srgbClr val="002164"/>
                </a:solidFill>
              </a:rPr>
              <a:t>Worked with classmates outside of class</a:t>
            </a:r>
          </a:p>
          <a:p>
            <a:pPr algn="just">
              <a:buFont typeface="Wingdings" panose="05000000000000000000" pitchFamily="2" charset="2"/>
              <a:buChar char="q"/>
            </a:pPr>
            <a:r>
              <a:rPr lang="en-US" sz="2400" dirty="0" smtClean="0">
                <a:solidFill>
                  <a:srgbClr val="002164"/>
                </a:solidFill>
              </a:rPr>
              <a:t>Put together ideas from different courses</a:t>
            </a:r>
          </a:p>
          <a:p>
            <a:pPr algn="just">
              <a:buFont typeface="Wingdings" panose="05000000000000000000" pitchFamily="2" charset="2"/>
              <a:buChar char="q"/>
            </a:pPr>
            <a:r>
              <a:rPr lang="en-US" sz="2400" dirty="0" smtClean="0">
                <a:solidFill>
                  <a:srgbClr val="002164"/>
                </a:solidFill>
              </a:rPr>
              <a:t>Used email to communicate with an instructor</a:t>
            </a:r>
          </a:p>
          <a:p>
            <a:pPr algn="just">
              <a:buFont typeface="Wingdings" panose="05000000000000000000" pitchFamily="2" charset="2"/>
              <a:buChar char="q"/>
            </a:pPr>
            <a:r>
              <a:rPr lang="en-US" sz="2400" dirty="0" smtClean="0">
                <a:solidFill>
                  <a:srgbClr val="002164"/>
                </a:solidFill>
              </a:rPr>
              <a:t>Discussed ideas from readings or class with an instructor</a:t>
            </a:r>
          </a:p>
          <a:p>
            <a:pPr algn="just">
              <a:buFont typeface="Wingdings" panose="05000000000000000000" pitchFamily="2" charset="2"/>
              <a:buChar char="q"/>
            </a:pPr>
            <a:r>
              <a:rPr lang="en-US" sz="2400" dirty="0" smtClean="0">
                <a:solidFill>
                  <a:srgbClr val="002164"/>
                </a:solidFill>
              </a:rPr>
              <a:t>Discussed ideas from readings or classes with others outside of class</a:t>
            </a:r>
          </a:p>
          <a:p>
            <a:pPr algn="just">
              <a:buFont typeface="Wingdings" panose="05000000000000000000" pitchFamily="2" charset="2"/>
              <a:buChar char="q"/>
            </a:pPr>
            <a:r>
              <a:rPr lang="en-US" sz="2400" dirty="0" smtClean="0">
                <a:solidFill>
                  <a:srgbClr val="002164"/>
                </a:solidFill>
              </a:rPr>
              <a:t>Had serious conversations with students of a different race or ethnicity than your own</a:t>
            </a:r>
            <a:endParaRPr lang="en-US" sz="2400" dirty="0">
              <a:solidFill>
                <a:srgbClr val="002164"/>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1828800"/>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143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981" y="1752600"/>
            <a:ext cx="7924800" cy="1524000"/>
          </a:xfrm>
        </p:spPr>
        <p:txBody>
          <a:bodyPr>
            <a:normAutofit/>
          </a:bodyPr>
          <a:lstStyle/>
          <a:p>
            <a:pPr marL="0" indent="0">
              <a:buNone/>
            </a:pPr>
            <a:endParaRPr lang="en-US" sz="100" b="1" dirty="0">
              <a:solidFill>
                <a:srgbClr val="002164"/>
              </a:solidFill>
            </a:endParaRPr>
          </a:p>
          <a:p>
            <a:pPr>
              <a:buFont typeface="Wingdings" panose="05000000000000000000" pitchFamily="2" charset="2"/>
              <a:buChar char="q"/>
            </a:pPr>
            <a:r>
              <a:rPr lang="en-US" sz="2500" dirty="0" smtClean="0">
                <a:solidFill>
                  <a:srgbClr val="002164"/>
                </a:solidFill>
              </a:rPr>
              <a:t>Practicum, internship, field experience</a:t>
            </a:r>
          </a:p>
          <a:p>
            <a:pPr>
              <a:buFont typeface="Wingdings" panose="05000000000000000000" pitchFamily="2" charset="2"/>
              <a:buChar char="q"/>
            </a:pPr>
            <a:r>
              <a:rPr lang="en-US" sz="2500" dirty="0" smtClean="0">
                <a:solidFill>
                  <a:srgbClr val="002164"/>
                </a:solidFill>
              </a:rPr>
              <a:t>Community service or volunteer work</a:t>
            </a:r>
          </a:p>
          <a:p>
            <a:pPr>
              <a:buFont typeface="Wingdings" panose="05000000000000000000" pitchFamily="2" charset="2"/>
              <a:buChar char="q"/>
            </a:pPr>
            <a:r>
              <a:rPr lang="en-US" sz="2500" dirty="0" smtClean="0">
                <a:solidFill>
                  <a:srgbClr val="002164"/>
                </a:solidFill>
              </a:rPr>
              <a:t>Study abroad</a:t>
            </a:r>
            <a:endParaRPr lang="en-US" sz="2500" dirty="0">
              <a:solidFill>
                <a:srgbClr val="002164"/>
              </a:solidFill>
            </a:endParaRPr>
          </a:p>
        </p:txBody>
      </p:sp>
      <p:sp>
        <p:nvSpPr>
          <p:cNvPr id="5" name="Title 1"/>
          <p:cNvSpPr>
            <a:spLocks noGrp="1"/>
          </p:cNvSpPr>
          <p:nvPr>
            <p:ph type="title"/>
          </p:nvPr>
        </p:nvSpPr>
        <p:spPr>
          <a:xfrm>
            <a:off x="228600" y="0"/>
            <a:ext cx="8915400" cy="914400"/>
          </a:xfrm>
        </p:spPr>
        <p:txBody>
          <a:bodyPr>
            <a:noAutofit/>
          </a:bodyPr>
          <a:lstStyle/>
          <a:p>
            <a:pPr algn="ctr"/>
            <a:r>
              <a:rPr lang="en-US" sz="3600" dirty="0" smtClean="0">
                <a:solidFill>
                  <a:srgbClr val="003296"/>
                </a:solidFill>
                <a:latin typeface="David" panose="020E0502060401010101" pitchFamily="34" charset="-79"/>
                <a:cs typeface="David" panose="020E0502060401010101" pitchFamily="34" charset="-79"/>
              </a:rPr>
              <a:t>NSSE Enriching Educational Experiences</a:t>
            </a:r>
            <a:endParaRPr lang="en-US" sz="3600" dirty="0">
              <a:solidFill>
                <a:srgbClr val="003296"/>
              </a:solidFill>
              <a:latin typeface="David" panose="020E0502060401010101" pitchFamily="34" charset="-79"/>
              <a:cs typeface="David" panose="020E0502060401010101" pitchFamily="34" charset="-79"/>
            </a:endParaRPr>
          </a:p>
        </p:txBody>
      </p:sp>
      <p:sp>
        <p:nvSpPr>
          <p:cNvPr id="6" name="Content Placeholder 2"/>
          <p:cNvSpPr txBox="1">
            <a:spLocks/>
          </p:cNvSpPr>
          <p:nvPr/>
        </p:nvSpPr>
        <p:spPr>
          <a:xfrm>
            <a:off x="620981" y="1066800"/>
            <a:ext cx="8153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just">
              <a:buFont typeface="Arial" pitchFamily="34" charset="0"/>
              <a:buNone/>
            </a:pPr>
            <a:r>
              <a:rPr lang="en-US" sz="2400" b="1" dirty="0" smtClean="0">
                <a:solidFill>
                  <a:schemeClr val="accent1">
                    <a:lumMod val="75000"/>
                  </a:schemeClr>
                </a:solidFill>
              </a:rPr>
              <a:t>What have you done or plan to do before graduating?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331" y="1803070"/>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168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914400"/>
          </a:xfrm>
        </p:spPr>
        <p:txBody>
          <a:bodyPr/>
          <a:lstStyle/>
          <a:p>
            <a:r>
              <a:rPr lang="en-US" sz="4600" dirty="0" smtClean="0">
                <a:solidFill>
                  <a:srgbClr val="003296"/>
                </a:solidFill>
              </a:rPr>
              <a:t>Conclusion:  Where’s the oomph?</a:t>
            </a:r>
            <a:endParaRPr lang="en-US" sz="4600" dirty="0">
              <a:solidFill>
                <a:srgbClr val="003296"/>
              </a:solidFill>
            </a:endParaRPr>
          </a:p>
        </p:txBody>
      </p:sp>
      <p:sp>
        <p:nvSpPr>
          <p:cNvPr id="3" name="Content Placeholder 2"/>
          <p:cNvSpPr>
            <a:spLocks noGrp="1"/>
          </p:cNvSpPr>
          <p:nvPr>
            <p:ph idx="1"/>
          </p:nvPr>
        </p:nvSpPr>
        <p:spPr>
          <a:xfrm>
            <a:off x="457200" y="1219200"/>
            <a:ext cx="8458200" cy="4495800"/>
          </a:xfrm>
        </p:spPr>
        <p:txBody>
          <a:bodyPr>
            <a:normAutofit fontScale="85000" lnSpcReduction="20000"/>
          </a:bodyPr>
          <a:lstStyle/>
          <a:p>
            <a:pPr algn="just"/>
            <a:r>
              <a:rPr lang="en-US" sz="2700" b="1" dirty="0" smtClean="0">
                <a:solidFill>
                  <a:srgbClr val="002164"/>
                </a:solidFill>
              </a:rPr>
              <a:t>Our institutions are constantly changing (and sometimes struggling) with budget reductions, leadership changes, new populations of students, etc.</a:t>
            </a:r>
          </a:p>
          <a:p>
            <a:pPr marL="0" indent="0" algn="just">
              <a:buNone/>
            </a:pPr>
            <a:endParaRPr lang="en-US" sz="2700" b="1" dirty="0" smtClean="0">
              <a:solidFill>
                <a:srgbClr val="002164"/>
              </a:solidFill>
            </a:endParaRPr>
          </a:p>
          <a:p>
            <a:pPr algn="just"/>
            <a:r>
              <a:rPr lang="en-US" sz="2700" b="1" dirty="0" smtClean="0">
                <a:solidFill>
                  <a:srgbClr val="002164"/>
                </a:solidFill>
              </a:rPr>
              <a:t>Longitudinal research can show consistent and significant positive impact despite variations</a:t>
            </a:r>
          </a:p>
          <a:p>
            <a:pPr marL="0" indent="0" algn="just">
              <a:buNone/>
            </a:pPr>
            <a:endParaRPr lang="en-US" sz="2700" b="1" dirty="0" smtClean="0">
              <a:solidFill>
                <a:srgbClr val="002164"/>
              </a:solidFill>
            </a:endParaRPr>
          </a:p>
          <a:p>
            <a:pPr algn="just"/>
            <a:r>
              <a:rPr lang="en-US" sz="2700" b="1" dirty="0" smtClean="0">
                <a:solidFill>
                  <a:srgbClr val="002164"/>
                </a:solidFill>
              </a:rPr>
              <a:t>What can we keep consistent and reliable:</a:t>
            </a:r>
          </a:p>
          <a:p>
            <a:pPr marL="0" indent="0" algn="just">
              <a:buNone/>
            </a:pPr>
            <a:endParaRPr lang="en-US" sz="900" b="1" dirty="0" smtClean="0">
              <a:solidFill>
                <a:srgbClr val="002164"/>
              </a:solidFill>
            </a:endParaRPr>
          </a:p>
          <a:p>
            <a:pPr lvl="1" algn="just"/>
            <a:r>
              <a:rPr lang="en-US" sz="2400" b="1" dirty="0" smtClean="0">
                <a:solidFill>
                  <a:srgbClr val="D66100"/>
                </a:solidFill>
              </a:rPr>
              <a:t>Alignment with institutional mission and local context</a:t>
            </a:r>
          </a:p>
          <a:p>
            <a:pPr lvl="1" algn="just"/>
            <a:r>
              <a:rPr lang="en-US" sz="2400" b="1" dirty="0" smtClean="0">
                <a:solidFill>
                  <a:srgbClr val="D66100"/>
                </a:solidFill>
              </a:rPr>
              <a:t>Creating, developing and maintaining our programs on the basis of current research</a:t>
            </a:r>
          </a:p>
          <a:p>
            <a:pPr lvl="1" algn="just"/>
            <a:r>
              <a:rPr lang="en-US" sz="2400" b="1" dirty="0" smtClean="0">
                <a:solidFill>
                  <a:srgbClr val="D66100"/>
                </a:solidFill>
              </a:rPr>
              <a:t>Faculty and staff development to share the research and how to effectively apply it</a:t>
            </a:r>
          </a:p>
          <a:p>
            <a:pPr lvl="1" algn="just"/>
            <a:r>
              <a:rPr lang="en-US" sz="2400" b="1" dirty="0" smtClean="0">
                <a:solidFill>
                  <a:srgbClr val="D66100"/>
                </a:solidFill>
              </a:rPr>
              <a:t>Assess regularly and in a range of ways</a:t>
            </a:r>
          </a:p>
        </p:txBody>
      </p:sp>
    </p:spTree>
    <p:extLst>
      <p:ext uri="{BB962C8B-B14F-4D97-AF65-F5344CB8AC3E}">
        <p14:creationId xmlns:p14="http://schemas.microsoft.com/office/powerpoint/2010/main" val="1633294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 upcoming presentations\2014-01-24 AACU on FYE\title 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584775"/>
          </a:xfrm>
          <a:prstGeom prst="rect">
            <a:avLst/>
          </a:prstGeom>
          <a:noFill/>
        </p:spPr>
        <p:txBody>
          <a:bodyPr wrap="square" rtlCol="0">
            <a:spAutoFit/>
          </a:bodyPr>
          <a:lstStyle/>
          <a:p>
            <a:pPr algn="ctr"/>
            <a:r>
              <a:rPr lang="en-US" sz="3200" dirty="0" smtClean="0">
                <a:solidFill>
                  <a:srgbClr val="FFFFFF"/>
                </a:solidFill>
                <a:latin typeface="Arial" panose="020B0604020202020204" pitchFamily="34" charset="0"/>
                <a:cs typeface="Arial" panose="020B0604020202020204" pitchFamily="34" charset="0"/>
              </a:rPr>
              <a:t>Intellectual Oomph in the First Year Experience</a:t>
            </a:r>
            <a:endParaRPr lang="en-US" sz="3200" dirty="0">
              <a:solidFill>
                <a:srgbClr val="FFFFFF"/>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85243195"/>
              </p:ext>
            </p:extLst>
          </p:nvPr>
        </p:nvGraphicFramePr>
        <p:xfrm>
          <a:off x="3276600" y="4861560"/>
          <a:ext cx="5715000" cy="1463040"/>
        </p:xfrm>
        <a:graphic>
          <a:graphicData uri="http://schemas.openxmlformats.org/drawingml/2006/table">
            <a:tbl>
              <a:tblPr>
                <a:tableStyleId>{5C22544A-7EE6-4342-B048-85BDC9FD1C3A}</a:tableStyleId>
              </a:tblPr>
              <a:tblGrid>
                <a:gridCol w="2170253">
                  <a:extLst>
                    <a:ext uri="{9D8B030D-6E8A-4147-A177-3AD203B41FA5}">
                      <a16:colId xmlns:a16="http://schemas.microsoft.com/office/drawing/2014/main" val="20000"/>
                    </a:ext>
                  </a:extLst>
                </a:gridCol>
                <a:gridCol w="3544747">
                  <a:extLst>
                    <a:ext uri="{9D8B030D-6E8A-4147-A177-3AD203B41FA5}">
                      <a16:colId xmlns:a16="http://schemas.microsoft.com/office/drawing/2014/main" val="20001"/>
                    </a:ext>
                  </a:extLst>
                </a:gridCol>
              </a:tblGrid>
              <a:tr h="370840">
                <a:tc>
                  <a:txBody>
                    <a:bodyPr/>
                    <a:lstStyle/>
                    <a:p>
                      <a:r>
                        <a:rPr lang="en-US" sz="1400" dirty="0" smtClean="0">
                          <a:solidFill>
                            <a:srgbClr val="FFFFFF"/>
                          </a:solidFill>
                          <a:latin typeface="Arial" panose="020B0604020202020204" pitchFamily="34" charset="0"/>
                          <a:cs typeface="Arial" panose="020B0604020202020204" pitchFamily="34" charset="0"/>
                        </a:rPr>
                        <a:t>Nancy</a:t>
                      </a:r>
                      <a:r>
                        <a:rPr lang="en-US" sz="1400" baseline="0" dirty="0" smtClean="0">
                          <a:solidFill>
                            <a:srgbClr val="FFFFFF"/>
                          </a:solidFill>
                          <a:latin typeface="Arial" panose="020B0604020202020204" pitchFamily="34" charset="0"/>
                          <a:cs typeface="Arial" panose="020B0604020202020204" pitchFamily="34" charset="0"/>
                        </a:rPr>
                        <a:t> Page Fernandez</a:t>
                      </a:r>
                    </a:p>
                    <a:p>
                      <a:r>
                        <a:rPr lang="en-US" sz="1400" baseline="0" dirty="0" smtClean="0">
                          <a:solidFill>
                            <a:srgbClr val="FFFFFF"/>
                          </a:solidFill>
                          <a:latin typeface="Arial" panose="020B0604020202020204" pitchFamily="34" charset="0"/>
                          <a:cs typeface="Arial" panose="020B0604020202020204" pitchFamily="34" charset="0"/>
                        </a:rPr>
                        <a:t>Freshman Programs</a:t>
                      </a:r>
                    </a:p>
                    <a:p>
                      <a:r>
                        <a:rPr lang="en-US" sz="1400" baseline="0" dirty="0" smtClean="0">
                          <a:solidFill>
                            <a:srgbClr val="FFFFFF"/>
                          </a:solidFill>
                          <a:latin typeface="Arial" panose="020B0604020202020204" pitchFamily="34" charset="0"/>
                          <a:cs typeface="Arial" panose="020B0604020202020204" pitchFamily="34" charset="0"/>
                        </a:rPr>
                        <a:t>Cal State Fullerton</a:t>
                      </a:r>
                      <a:endParaRPr lang="en-US" sz="1400" dirty="0">
                        <a:solidFill>
                          <a:srgbClr val="FFFFFF"/>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FFFFFF"/>
                          </a:solidFill>
                          <a:latin typeface="Arial" panose="020B0604020202020204" pitchFamily="34" charset="0"/>
                          <a:cs typeface="Arial" panose="020B0604020202020204" pitchFamily="34" charset="0"/>
                        </a:rPr>
                        <a:t>Jennifer Keup</a:t>
                      </a:r>
                    </a:p>
                    <a:p>
                      <a:r>
                        <a:rPr lang="en-US" sz="1400" dirty="0" smtClean="0">
                          <a:solidFill>
                            <a:srgbClr val="FFFFFF"/>
                          </a:solidFill>
                          <a:latin typeface="Arial" panose="020B0604020202020204" pitchFamily="34" charset="0"/>
                          <a:cs typeface="Arial" panose="020B0604020202020204" pitchFamily="34" charset="0"/>
                        </a:rPr>
                        <a:t>National Resource Center for First-Year Experience and Students in Transition</a:t>
                      </a:r>
                      <a:endParaRPr lang="en-US" sz="1400" dirty="0">
                        <a:solidFill>
                          <a:srgbClr val="FFFFFF"/>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dirty="0" smtClean="0">
                          <a:solidFill>
                            <a:srgbClr val="FFFFFF"/>
                          </a:solidFill>
                          <a:latin typeface="Arial" panose="020B0604020202020204" pitchFamily="34" charset="0"/>
                          <a:cs typeface="Arial" panose="020B0604020202020204" pitchFamily="34" charset="0"/>
                        </a:rPr>
                        <a:t>Sally</a:t>
                      </a:r>
                      <a:r>
                        <a:rPr lang="en-US" sz="1400" baseline="0" dirty="0" smtClean="0">
                          <a:solidFill>
                            <a:srgbClr val="FFFFFF"/>
                          </a:solidFill>
                          <a:latin typeface="Arial" panose="020B0604020202020204" pitchFamily="34" charset="0"/>
                          <a:cs typeface="Arial" panose="020B0604020202020204" pitchFamily="34" charset="0"/>
                        </a:rPr>
                        <a:t> Murphy</a:t>
                      </a:r>
                    </a:p>
                    <a:p>
                      <a:r>
                        <a:rPr lang="en-US" sz="1400" baseline="0" dirty="0" smtClean="0">
                          <a:solidFill>
                            <a:srgbClr val="FFFFFF"/>
                          </a:solidFill>
                          <a:latin typeface="Arial" panose="020B0604020202020204" pitchFamily="34" charset="0"/>
                          <a:cs typeface="Arial" panose="020B0604020202020204" pitchFamily="34" charset="0"/>
                        </a:rPr>
                        <a:t>Undergraduate Studies</a:t>
                      </a:r>
                    </a:p>
                    <a:p>
                      <a:r>
                        <a:rPr lang="en-US" sz="1400" baseline="0" dirty="0" smtClean="0">
                          <a:solidFill>
                            <a:srgbClr val="FFFFFF"/>
                          </a:solidFill>
                          <a:latin typeface="Arial" panose="020B0604020202020204" pitchFamily="34" charset="0"/>
                          <a:cs typeface="Arial" panose="020B0604020202020204" pitchFamily="34" charset="0"/>
                        </a:rPr>
                        <a:t>CSU East Bay</a:t>
                      </a:r>
                      <a:endParaRPr lang="en-US" sz="1400" dirty="0">
                        <a:solidFill>
                          <a:srgbClr val="FFFFFF"/>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rgbClr val="FFFFFF"/>
                          </a:solidFill>
                          <a:latin typeface="Arial" panose="020B0604020202020204" pitchFamily="34" charset="0"/>
                          <a:cs typeface="Arial" panose="020B0604020202020204" pitchFamily="34" charset="0"/>
                        </a:rPr>
                        <a:t>Ken O’Donnell</a:t>
                      </a:r>
                    </a:p>
                    <a:p>
                      <a:r>
                        <a:rPr lang="en-US" sz="1400" dirty="0" smtClean="0">
                          <a:solidFill>
                            <a:srgbClr val="FFFFFF"/>
                          </a:solidFill>
                          <a:latin typeface="Arial" panose="020B0604020202020204" pitchFamily="34" charset="0"/>
                          <a:cs typeface="Arial" panose="020B0604020202020204" pitchFamily="34" charset="0"/>
                        </a:rPr>
                        <a:t>California State University</a:t>
                      </a:r>
                      <a:endParaRPr lang="en-US" sz="1400" baseline="0" dirty="0" smtClean="0">
                        <a:solidFill>
                          <a:srgbClr val="FFFFFF"/>
                        </a:solidFill>
                        <a:latin typeface="Arial" panose="020B0604020202020204" pitchFamily="34" charset="0"/>
                        <a:cs typeface="Arial" panose="020B0604020202020204" pitchFamily="34" charset="0"/>
                      </a:endParaRPr>
                    </a:p>
                    <a:p>
                      <a:r>
                        <a:rPr lang="en-US" sz="1400" baseline="0" dirty="0" smtClean="0">
                          <a:solidFill>
                            <a:srgbClr val="FFFFFF"/>
                          </a:solidFill>
                          <a:latin typeface="Arial" panose="020B0604020202020204" pitchFamily="34" charset="0"/>
                          <a:cs typeface="Arial" panose="020B0604020202020204" pitchFamily="34" charset="0"/>
                        </a:rPr>
                        <a:t>Office of the Chancellor</a:t>
                      </a:r>
                      <a:endParaRPr lang="en-US" sz="1400" dirty="0" smtClean="0">
                        <a:solidFill>
                          <a:srgbClr val="FFFFFF"/>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41644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99" b="16950"/>
          <a:stretch/>
        </p:blipFill>
        <p:spPr bwMode="auto">
          <a:xfrm>
            <a:off x="102373" y="68420"/>
            <a:ext cx="9067800" cy="566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RR3_Capstone_COVERb.jpg"/>
          <p:cNvPicPr>
            <a:picLocks noChangeAspect="1"/>
          </p:cNvPicPr>
          <p:nvPr/>
        </p:nvPicPr>
        <p:blipFill>
          <a:blip r:embed="rId3" cstate="print"/>
          <a:stretch>
            <a:fillRect/>
          </a:stretch>
        </p:blipFill>
        <p:spPr>
          <a:xfrm rot="21395364">
            <a:off x="210522" y="5410200"/>
            <a:ext cx="1006147" cy="1319100"/>
          </a:xfrm>
          <a:prstGeom prst="rect">
            <a:avLst/>
          </a:prstGeom>
        </p:spPr>
      </p:pic>
      <p:pic>
        <p:nvPicPr>
          <p:cNvPr id="5" name="Picture 4" descr="RR4Cover.jpg"/>
          <p:cNvPicPr>
            <a:picLocks noChangeAspect="1"/>
          </p:cNvPicPr>
          <p:nvPr/>
        </p:nvPicPr>
        <p:blipFill>
          <a:blip r:embed="rId4" cstate="print"/>
          <a:stretch>
            <a:fillRect/>
          </a:stretch>
        </p:blipFill>
        <p:spPr>
          <a:xfrm>
            <a:off x="1295400" y="5410200"/>
            <a:ext cx="979566" cy="1295400"/>
          </a:xfrm>
          <a:prstGeom prst="rect">
            <a:avLst/>
          </a:prstGeom>
        </p:spPr>
      </p:pic>
      <p:pic>
        <p:nvPicPr>
          <p:cNvPr id="1026" name="Picture 2" descr="National Survey 2011">
            <a:hlinkClick r:id="rId5"/>
          </p:cNvPr>
          <p:cNvPicPr>
            <a:picLocks noChangeAspect="1" noChangeArrowheads="1"/>
          </p:cNvPicPr>
          <p:nvPr/>
        </p:nvPicPr>
        <p:blipFill>
          <a:blip r:embed="rId6" cstate="print"/>
          <a:srcRect/>
          <a:stretch>
            <a:fillRect/>
          </a:stretch>
        </p:blipFill>
        <p:spPr bwMode="auto">
          <a:xfrm>
            <a:off x="7467600" y="5334000"/>
            <a:ext cx="1333500" cy="1333501"/>
          </a:xfrm>
          <a:prstGeom prst="rect">
            <a:avLst/>
          </a:prstGeom>
          <a:noFill/>
        </p:spPr>
      </p:pic>
      <p:sp>
        <p:nvSpPr>
          <p:cNvPr id="6" name="Rectangle 5"/>
          <p:cNvSpPr/>
          <p:nvPr/>
        </p:nvSpPr>
        <p:spPr>
          <a:xfrm>
            <a:off x="2581563" y="978932"/>
            <a:ext cx="304800" cy="2678668"/>
          </a:xfrm>
          <a:prstGeom prst="rect">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8002E"/>
                </a:solidFill>
              </a:ln>
              <a:solidFill>
                <a:srgbClr val="98002E"/>
              </a:solidFill>
            </a:endParaRPr>
          </a:p>
        </p:txBody>
      </p:sp>
      <p:sp>
        <p:nvSpPr>
          <p:cNvPr id="8" name="TextBox 7"/>
          <p:cNvSpPr txBox="1"/>
          <p:nvPr/>
        </p:nvSpPr>
        <p:spPr>
          <a:xfrm>
            <a:off x="2500744" y="609600"/>
            <a:ext cx="623456" cy="369332"/>
          </a:xfrm>
          <a:prstGeom prst="rect">
            <a:avLst/>
          </a:prstGeom>
          <a:noFill/>
        </p:spPr>
        <p:txBody>
          <a:bodyPr wrap="square" rtlCol="0">
            <a:spAutoFit/>
          </a:bodyPr>
          <a:lstStyle/>
          <a:p>
            <a:r>
              <a:rPr lang="en-US" b="1" dirty="0" smtClean="0"/>
              <a:t>93</a:t>
            </a:r>
            <a:r>
              <a:rPr lang="en-US" dirty="0" smtClean="0"/>
              <a:t>%</a:t>
            </a:r>
            <a:endParaRPr lang="en-US" dirty="0"/>
          </a:p>
        </p:txBody>
      </p:sp>
      <p:sp>
        <p:nvSpPr>
          <p:cNvPr id="11" name="Rectangle 10"/>
          <p:cNvSpPr/>
          <p:nvPr/>
        </p:nvSpPr>
        <p:spPr>
          <a:xfrm>
            <a:off x="3429000" y="1066800"/>
            <a:ext cx="304800" cy="2590800"/>
          </a:xfrm>
          <a:prstGeom prst="rect">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8002E"/>
                </a:solidFill>
              </a:ln>
              <a:solidFill>
                <a:srgbClr val="98002E"/>
              </a:solidFill>
            </a:endParaRPr>
          </a:p>
        </p:txBody>
      </p:sp>
      <p:sp>
        <p:nvSpPr>
          <p:cNvPr id="12" name="TextBox 11"/>
          <p:cNvSpPr txBox="1"/>
          <p:nvPr/>
        </p:nvSpPr>
        <p:spPr>
          <a:xfrm>
            <a:off x="3352800" y="621268"/>
            <a:ext cx="623456" cy="369332"/>
          </a:xfrm>
          <a:prstGeom prst="rect">
            <a:avLst/>
          </a:prstGeom>
          <a:noFill/>
        </p:spPr>
        <p:txBody>
          <a:bodyPr wrap="square" rtlCol="0">
            <a:spAutoFit/>
          </a:bodyPr>
          <a:lstStyle/>
          <a:p>
            <a:r>
              <a:rPr lang="en-US" b="1" dirty="0" smtClean="0"/>
              <a:t>91</a:t>
            </a:r>
            <a:r>
              <a:rPr lang="en-US" dirty="0" smtClean="0"/>
              <a:t>%</a:t>
            </a:r>
            <a:endParaRPr lang="en-US" dirty="0"/>
          </a:p>
        </p:txBody>
      </p:sp>
      <p:sp>
        <p:nvSpPr>
          <p:cNvPr id="13" name="Rectangle 12"/>
          <p:cNvSpPr/>
          <p:nvPr/>
        </p:nvSpPr>
        <p:spPr>
          <a:xfrm>
            <a:off x="6677770" y="2362200"/>
            <a:ext cx="304800" cy="1298050"/>
          </a:xfrm>
          <a:prstGeom prst="rect">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8002E"/>
                </a:solidFill>
              </a:ln>
              <a:solidFill>
                <a:srgbClr val="98002E"/>
              </a:solidFill>
            </a:endParaRPr>
          </a:p>
        </p:txBody>
      </p:sp>
      <p:sp>
        <p:nvSpPr>
          <p:cNvPr id="14" name="TextBox 13"/>
          <p:cNvSpPr txBox="1"/>
          <p:nvPr/>
        </p:nvSpPr>
        <p:spPr>
          <a:xfrm>
            <a:off x="6553200" y="2020727"/>
            <a:ext cx="623456" cy="369332"/>
          </a:xfrm>
          <a:prstGeom prst="rect">
            <a:avLst/>
          </a:prstGeom>
          <a:noFill/>
        </p:spPr>
        <p:txBody>
          <a:bodyPr wrap="square" rtlCol="0">
            <a:spAutoFit/>
          </a:bodyPr>
          <a:lstStyle/>
          <a:p>
            <a:r>
              <a:rPr lang="en-US" b="1" dirty="0" smtClean="0"/>
              <a:t>44</a:t>
            </a:r>
            <a:r>
              <a:rPr lang="en-US" dirty="0" smtClean="0"/>
              <a:t>%</a:t>
            </a:r>
            <a:endParaRPr lang="en-US" dirty="0"/>
          </a:p>
        </p:txBody>
      </p:sp>
      <p:sp>
        <p:nvSpPr>
          <p:cNvPr id="15" name="Rectangle 14"/>
          <p:cNvSpPr/>
          <p:nvPr/>
        </p:nvSpPr>
        <p:spPr>
          <a:xfrm>
            <a:off x="7467600" y="2438399"/>
            <a:ext cx="304800" cy="1249709"/>
          </a:xfrm>
          <a:prstGeom prst="rect">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8002E"/>
                </a:solidFill>
              </a:ln>
              <a:solidFill>
                <a:srgbClr val="98002E"/>
              </a:solidFill>
            </a:endParaRPr>
          </a:p>
        </p:txBody>
      </p:sp>
      <p:sp>
        <p:nvSpPr>
          <p:cNvPr id="16" name="TextBox 15"/>
          <p:cNvSpPr txBox="1"/>
          <p:nvPr/>
        </p:nvSpPr>
        <p:spPr>
          <a:xfrm>
            <a:off x="7411278" y="2030406"/>
            <a:ext cx="623456" cy="369332"/>
          </a:xfrm>
          <a:prstGeom prst="rect">
            <a:avLst/>
          </a:prstGeom>
          <a:noFill/>
        </p:spPr>
        <p:txBody>
          <a:bodyPr wrap="square" rtlCol="0">
            <a:spAutoFit/>
          </a:bodyPr>
          <a:lstStyle/>
          <a:p>
            <a:r>
              <a:rPr lang="en-US" b="1" dirty="0" smtClean="0"/>
              <a:t>41</a:t>
            </a:r>
            <a:r>
              <a:rPr lang="en-US" dirty="0" smtClean="0"/>
              <a:t>%</a:t>
            </a:r>
            <a:endParaRPr lang="en-US" dirty="0"/>
          </a:p>
        </p:txBody>
      </p:sp>
      <p:sp>
        <p:nvSpPr>
          <p:cNvPr id="17" name="Rectangle 16"/>
          <p:cNvSpPr/>
          <p:nvPr/>
        </p:nvSpPr>
        <p:spPr>
          <a:xfrm>
            <a:off x="5029200" y="1295400"/>
            <a:ext cx="304800" cy="2369488"/>
          </a:xfrm>
          <a:prstGeom prst="rect">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8002E"/>
                </a:solidFill>
              </a:ln>
              <a:solidFill>
                <a:srgbClr val="98002E"/>
              </a:solidFill>
            </a:endParaRPr>
          </a:p>
        </p:txBody>
      </p:sp>
      <p:sp>
        <p:nvSpPr>
          <p:cNvPr id="18" name="TextBox 17"/>
          <p:cNvSpPr txBox="1"/>
          <p:nvPr/>
        </p:nvSpPr>
        <p:spPr>
          <a:xfrm>
            <a:off x="4953000" y="882134"/>
            <a:ext cx="623456" cy="369332"/>
          </a:xfrm>
          <a:prstGeom prst="rect">
            <a:avLst/>
          </a:prstGeom>
          <a:noFill/>
        </p:spPr>
        <p:txBody>
          <a:bodyPr wrap="square" rtlCol="0">
            <a:spAutoFit/>
          </a:bodyPr>
          <a:lstStyle/>
          <a:p>
            <a:r>
              <a:rPr lang="en-US" b="1" dirty="0" smtClean="0"/>
              <a:t>83</a:t>
            </a:r>
            <a:r>
              <a:rPr lang="en-US" dirty="0" smtClean="0"/>
              <a:t>%</a:t>
            </a:r>
            <a:endParaRPr lang="en-US" dirty="0"/>
          </a:p>
        </p:txBody>
      </p:sp>
      <p:sp>
        <p:nvSpPr>
          <p:cNvPr id="19" name="Rectangle 18"/>
          <p:cNvSpPr/>
          <p:nvPr/>
        </p:nvSpPr>
        <p:spPr>
          <a:xfrm>
            <a:off x="4303975" y="1097309"/>
            <a:ext cx="304800" cy="2590799"/>
          </a:xfrm>
          <a:prstGeom prst="rect">
            <a:avLst/>
          </a:prstGeom>
          <a:solidFill>
            <a:srgbClr val="98002E"/>
          </a:solidFill>
          <a:ln w="3175">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8002E"/>
                </a:solidFill>
              </a:ln>
              <a:solidFill>
                <a:srgbClr val="98002E"/>
              </a:solidFill>
            </a:endParaRPr>
          </a:p>
        </p:txBody>
      </p:sp>
      <p:sp>
        <p:nvSpPr>
          <p:cNvPr id="20" name="TextBox 19"/>
          <p:cNvSpPr txBox="1"/>
          <p:nvPr/>
        </p:nvSpPr>
        <p:spPr>
          <a:xfrm>
            <a:off x="4191000" y="627433"/>
            <a:ext cx="623456" cy="369332"/>
          </a:xfrm>
          <a:prstGeom prst="rect">
            <a:avLst/>
          </a:prstGeom>
          <a:noFill/>
        </p:spPr>
        <p:txBody>
          <a:bodyPr wrap="square" rtlCol="0">
            <a:spAutoFit/>
          </a:bodyPr>
          <a:lstStyle/>
          <a:p>
            <a:r>
              <a:rPr lang="en-US" b="1" dirty="0" smtClean="0"/>
              <a:t>90</a:t>
            </a:r>
            <a:r>
              <a:rPr lang="en-US" dirty="0" smtClean="0"/>
              <a:t>%</a:t>
            </a:r>
            <a:endParaRPr lang="en-US" dirty="0"/>
          </a:p>
        </p:txBody>
      </p:sp>
      <p:sp>
        <p:nvSpPr>
          <p:cNvPr id="21" name="Rectangle 20"/>
          <p:cNvSpPr/>
          <p:nvPr/>
        </p:nvSpPr>
        <p:spPr>
          <a:xfrm>
            <a:off x="5842883" y="1371600"/>
            <a:ext cx="304800" cy="2316508"/>
          </a:xfrm>
          <a:prstGeom prst="rect">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8002E"/>
                </a:solidFill>
              </a:ln>
              <a:solidFill>
                <a:srgbClr val="98002E"/>
              </a:solidFill>
            </a:endParaRPr>
          </a:p>
        </p:txBody>
      </p:sp>
      <p:sp>
        <p:nvSpPr>
          <p:cNvPr id="22" name="TextBox 21"/>
          <p:cNvSpPr txBox="1"/>
          <p:nvPr/>
        </p:nvSpPr>
        <p:spPr>
          <a:xfrm>
            <a:off x="5683555" y="995699"/>
            <a:ext cx="623456" cy="369332"/>
          </a:xfrm>
          <a:prstGeom prst="rect">
            <a:avLst/>
          </a:prstGeom>
          <a:noFill/>
        </p:spPr>
        <p:txBody>
          <a:bodyPr wrap="square" rtlCol="0">
            <a:spAutoFit/>
          </a:bodyPr>
          <a:lstStyle/>
          <a:p>
            <a:r>
              <a:rPr lang="en-US" b="1" dirty="0" smtClean="0"/>
              <a:t>80</a:t>
            </a:r>
            <a:r>
              <a:rPr lang="en-US" dirty="0" smtClean="0"/>
              <a:t>%</a:t>
            </a:r>
            <a:endParaRPr lang="en-US" dirty="0"/>
          </a:p>
        </p:txBody>
      </p:sp>
      <p:sp>
        <p:nvSpPr>
          <p:cNvPr id="23" name="Rectangle 22"/>
          <p:cNvSpPr/>
          <p:nvPr/>
        </p:nvSpPr>
        <p:spPr>
          <a:xfrm>
            <a:off x="1793174" y="882134"/>
            <a:ext cx="304800" cy="2782754"/>
          </a:xfrm>
          <a:prstGeom prst="rect">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8002E"/>
                </a:solidFill>
              </a:ln>
              <a:solidFill>
                <a:srgbClr val="98002E"/>
              </a:solidFill>
            </a:endParaRPr>
          </a:p>
        </p:txBody>
      </p:sp>
      <p:sp>
        <p:nvSpPr>
          <p:cNvPr id="24" name="TextBox 23"/>
          <p:cNvSpPr txBox="1"/>
          <p:nvPr/>
        </p:nvSpPr>
        <p:spPr>
          <a:xfrm>
            <a:off x="1633846" y="512802"/>
            <a:ext cx="623456" cy="369332"/>
          </a:xfrm>
          <a:prstGeom prst="rect">
            <a:avLst/>
          </a:prstGeom>
          <a:noFill/>
        </p:spPr>
        <p:txBody>
          <a:bodyPr wrap="square" rtlCol="0">
            <a:spAutoFit/>
          </a:bodyPr>
          <a:lstStyle/>
          <a:p>
            <a:r>
              <a:rPr lang="en-US" b="1" dirty="0" smtClean="0"/>
              <a:t>97</a:t>
            </a:r>
            <a:r>
              <a:rPr lang="en-US" dirty="0" smtClean="0"/>
              <a:t>%</a:t>
            </a:r>
            <a:endParaRPr lang="en-US" dirty="0"/>
          </a:p>
        </p:txBody>
      </p:sp>
    </p:spTree>
    <p:extLst>
      <p:ext uri="{BB962C8B-B14F-4D97-AF65-F5344CB8AC3E}">
        <p14:creationId xmlns:p14="http://schemas.microsoft.com/office/powerpoint/2010/main" val="97708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60228" cy="762725"/>
          </a:xfrm>
        </p:spPr>
        <p:txBody>
          <a:bodyPr/>
          <a:lstStyle/>
          <a:p>
            <a:r>
              <a:rPr lang="en-US" sz="4000" b="1" dirty="0" smtClean="0">
                <a:effectLst>
                  <a:outerShdw blurRad="38100" dist="38100" dir="2700000" algn="tl">
                    <a:srgbClr val="000000">
                      <a:alpha val="43137"/>
                    </a:srgbClr>
                  </a:outerShdw>
                </a:effectLst>
                <a:latin typeface="Calibri" pitchFamily="34" charset="0"/>
              </a:rPr>
              <a:t>HIPs in Combination</a:t>
            </a:r>
            <a:endParaRPr lang="en-US" sz="4000" b="1" dirty="0">
              <a:effectLst>
                <a:outerShdw blurRad="38100" dist="38100" dir="2700000" algn="tl">
                  <a:srgbClr val="000000">
                    <a:alpha val="43137"/>
                  </a:srgbClr>
                </a:outerShdw>
              </a:effectLst>
              <a:latin typeface="Calibri" pitchFamily="34" charset="0"/>
            </a:endParaRPr>
          </a:p>
        </p:txBody>
      </p:sp>
      <p:graphicFrame>
        <p:nvGraphicFramePr>
          <p:cNvPr id="4" name="Content Placeholder 3"/>
          <p:cNvGraphicFramePr>
            <a:graphicFrameLocks noGrp="1"/>
          </p:cNvGraphicFramePr>
          <p:nvPr>
            <p:ph idx="1"/>
          </p:nvPr>
        </p:nvGraphicFramePr>
        <p:xfrm>
          <a:off x="762000" y="1524000"/>
          <a:ext cx="7498080" cy="3657600"/>
        </p:xfrm>
        <a:graphic>
          <a:graphicData uri="http://schemas.openxmlformats.org/drawingml/2006/table">
            <a:tbl>
              <a:tblPr firstRow="1" bandRow="1">
                <a:tableStyleId>{2D5ABB26-0587-4C30-8999-92F81FD0307C}</a:tableStyleId>
              </a:tblPr>
              <a:tblGrid>
                <a:gridCol w="5579967">
                  <a:extLst>
                    <a:ext uri="{9D8B030D-6E8A-4147-A177-3AD203B41FA5}">
                      <a16:colId xmlns:a16="http://schemas.microsoft.com/office/drawing/2014/main" val="20000"/>
                    </a:ext>
                  </a:extLst>
                </a:gridCol>
                <a:gridCol w="1918113">
                  <a:extLst>
                    <a:ext uri="{9D8B030D-6E8A-4147-A177-3AD203B41FA5}">
                      <a16:colId xmlns:a16="http://schemas.microsoft.com/office/drawing/2014/main" val="20001"/>
                    </a:ext>
                  </a:extLst>
                </a:gridCol>
              </a:tblGrid>
              <a:tr h="370840">
                <a:tc>
                  <a:txBody>
                    <a:bodyPr/>
                    <a:lstStyle/>
                    <a:p>
                      <a:pPr>
                        <a:lnSpc>
                          <a:spcPct val="100000"/>
                        </a:lnSpc>
                      </a:pPr>
                      <a:r>
                        <a:rPr lang="en-US" sz="2400" b="1" dirty="0" smtClean="0">
                          <a:solidFill>
                            <a:srgbClr val="98002E"/>
                          </a:solidFill>
                          <a:latin typeface="Calibri" pitchFamily="34" charset="0"/>
                          <a:cs typeface="Arial" pitchFamily="34" charset="0"/>
                        </a:rPr>
                        <a:t>High-Impact Practice in the FYS</a:t>
                      </a:r>
                      <a:endParaRPr lang="en-US" sz="2400" b="1" dirty="0">
                        <a:solidFill>
                          <a:srgbClr val="98002E"/>
                        </a:solidFill>
                        <a:latin typeface="Calibri"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400" b="1" dirty="0" smtClean="0">
                          <a:solidFill>
                            <a:srgbClr val="98002E"/>
                          </a:solidFill>
                          <a:latin typeface="Calibri" pitchFamily="34" charset="0"/>
                          <a:cs typeface="Arial" pitchFamily="34" charset="0"/>
                        </a:rPr>
                        <a:t>%</a:t>
                      </a:r>
                      <a:endParaRPr lang="en-US" sz="2400" b="1" dirty="0">
                        <a:solidFill>
                          <a:srgbClr val="98002E"/>
                        </a:solidFill>
                        <a:latin typeface="Calibri"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100000"/>
                        </a:lnSpc>
                      </a:pPr>
                      <a:r>
                        <a:rPr lang="en-US" sz="2400" dirty="0" smtClean="0">
                          <a:latin typeface="Calibri" pitchFamily="34" charset="0"/>
                          <a:cs typeface="Arial" pitchFamily="34" charset="0"/>
                        </a:rPr>
                        <a:t>Collaborative</a:t>
                      </a:r>
                      <a:r>
                        <a:rPr lang="en-US" sz="2400" baseline="0" dirty="0" smtClean="0">
                          <a:latin typeface="Calibri" pitchFamily="34" charset="0"/>
                          <a:cs typeface="Arial" pitchFamily="34" charset="0"/>
                        </a:rPr>
                        <a:t> assignments &amp; projects</a:t>
                      </a:r>
                      <a:endParaRPr lang="en-US" sz="2400" dirty="0">
                        <a:latin typeface="Calibri"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2400" b="1" dirty="0" smtClean="0">
                          <a:latin typeface="Calibri" pitchFamily="34" charset="0"/>
                          <a:cs typeface="Arial" pitchFamily="34" charset="0"/>
                        </a:rPr>
                        <a:t>67.2</a:t>
                      </a:r>
                      <a:endParaRPr lang="en-US" sz="2400" b="1" dirty="0">
                        <a:latin typeface="Calibri" pitchFamily="34" charset="0"/>
                        <a:cs typeface="Arial"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nSpc>
                          <a:spcPct val="100000"/>
                        </a:lnSpc>
                      </a:pPr>
                      <a:r>
                        <a:rPr lang="en-US" sz="2400" dirty="0" smtClean="0">
                          <a:latin typeface="Calibri" pitchFamily="34" charset="0"/>
                          <a:cs typeface="Arial" pitchFamily="34" charset="0"/>
                        </a:rPr>
                        <a:t>Diversity/Global</a:t>
                      </a:r>
                      <a:r>
                        <a:rPr lang="en-US" sz="2400" baseline="0" dirty="0" smtClean="0">
                          <a:latin typeface="Calibri" pitchFamily="34" charset="0"/>
                          <a:cs typeface="Arial" pitchFamily="34" charset="0"/>
                        </a:rPr>
                        <a:t> learning</a:t>
                      </a:r>
                      <a:endParaRPr lang="en-US" sz="2400" dirty="0">
                        <a:latin typeface="Calibri" pitchFamily="34" charset="0"/>
                        <a:cs typeface="Arial" pitchFamily="34" charset="0"/>
                      </a:endParaRPr>
                    </a:p>
                  </a:txBody>
                  <a:tcPr/>
                </a:tc>
                <a:tc>
                  <a:txBody>
                    <a:bodyPr/>
                    <a:lstStyle/>
                    <a:p>
                      <a:pPr algn="ctr">
                        <a:lnSpc>
                          <a:spcPct val="100000"/>
                        </a:lnSpc>
                      </a:pPr>
                      <a:r>
                        <a:rPr lang="en-US" sz="2400" b="1" dirty="0" smtClean="0">
                          <a:latin typeface="Calibri" pitchFamily="34" charset="0"/>
                          <a:cs typeface="Arial" pitchFamily="34" charset="0"/>
                        </a:rPr>
                        <a:t>58.8</a:t>
                      </a:r>
                      <a:endParaRPr lang="en-US" sz="2400" b="1" dirty="0">
                        <a:latin typeface="Calibri"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pPr>
                        <a:lnSpc>
                          <a:spcPct val="100000"/>
                        </a:lnSpc>
                      </a:pPr>
                      <a:r>
                        <a:rPr lang="en-US" sz="2400" dirty="0" smtClean="0">
                          <a:latin typeface="Calibri" pitchFamily="34" charset="0"/>
                          <a:cs typeface="Arial" pitchFamily="34" charset="0"/>
                        </a:rPr>
                        <a:t>Writing-intensive</a:t>
                      </a:r>
                      <a:endParaRPr lang="en-US" sz="2400" dirty="0">
                        <a:latin typeface="Calibri" pitchFamily="34" charset="0"/>
                        <a:cs typeface="Arial" pitchFamily="34" charset="0"/>
                      </a:endParaRPr>
                    </a:p>
                  </a:txBody>
                  <a:tcPr/>
                </a:tc>
                <a:tc>
                  <a:txBody>
                    <a:bodyPr/>
                    <a:lstStyle/>
                    <a:p>
                      <a:pPr algn="ctr">
                        <a:lnSpc>
                          <a:spcPct val="100000"/>
                        </a:lnSpc>
                      </a:pPr>
                      <a:r>
                        <a:rPr lang="en-US" sz="2400" b="1" dirty="0" smtClean="0">
                          <a:latin typeface="Calibri" pitchFamily="34" charset="0"/>
                          <a:cs typeface="Arial" pitchFamily="34" charset="0"/>
                        </a:rPr>
                        <a:t>42.5</a:t>
                      </a:r>
                      <a:endParaRPr lang="en-US" sz="2400" b="1" dirty="0">
                        <a:latin typeface="Calibri"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pPr>
                        <a:lnSpc>
                          <a:spcPct val="100000"/>
                        </a:lnSpc>
                      </a:pPr>
                      <a:r>
                        <a:rPr lang="en-US" sz="2400" dirty="0" smtClean="0">
                          <a:latin typeface="Calibri" pitchFamily="34" charset="0"/>
                          <a:cs typeface="Arial" pitchFamily="34" charset="0"/>
                        </a:rPr>
                        <a:t>Common reading</a:t>
                      </a:r>
                      <a:r>
                        <a:rPr lang="en-US" sz="2400" baseline="0" dirty="0" smtClean="0">
                          <a:latin typeface="Calibri" pitchFamily="34" charset="0"/>
                          <a:cs typeface="Arial" pitchFamily="34" charset="0"/>
                        </a:rPr>
                        <a:t> experience</a:t>
                      </a:r>
                      <a:endParaRPr lang="en-US" sz="2400" dirty="0">
                        <a:latin typeface="Calibri" pitchFamily="34" charset="0"/>
                        <a:cs typeface="Arial" pitchFamily="34" charset="0"/>
                      </a:endParaRPr>
                    </a:p>
                  </a:txBody>
                  <a:tcPr/>
                </a:tc>
                <a:tc>
                  <a:txBody>
                    <a:bodyPr/>
                    <a:lstStyle/>
                    <a:p>
                      <a:pPr algn="ctr">
                        <a:lnSpc>
                          <a:spcPct val="100000"/>
                        </a:lnSpc>
                      </a:pPr>
                      <a:r>
                        <a:rPr lang="en-US" sz="2400" b="1" dirty="0" smtClean="0">
                          <a:solidFill>
                            <a:schemeClr val="tx1"/>
                          </a:solidFill>
                          <a:latin typeface="Calibri" pitchFamily="34" charset="0"/>
                          <a:cs typeface="Arial" pitchFamily="34" charset="0"/>
                        </a:rPr>
                        <a:t>38.1</a:t>
                      </a:r>
                      <a:endParaRPr lang="en-US" sz="2400" b="1" dirty="0">
                        <a:solidFill>
                          <a:schemeClr val="tx1"/>
                        </a:solidFill>
                        <a:latin typeface="Calibri"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pPr>
                        <a:lnSpc>
                          <a:spcPct val="100000"/>
                        </a:lnSpc>
                      </a:pPr>
                      <a:r>
                        <a:rPr lang="en-US" sz="2400" dirty="0" smtClean="0">
                          <a:latin typeface="Calibri" pitchFamily="34" charset="0"/>
                          <a:cs typeface="Arial" pitchFamily="34" charset="0"/>
                        </a:rPr>
                        <a:t>Learning community</a:t>
                      </a:r>
                      <a:endParaRPr lang="en-US" sz="2400" dirty="0">
                        <a:latin typeface="Calibri" pitchFamily="34" charset="0"/>
                        <a:cs typeface="Arial" pitchFamily="34" charset="0"/>
                      </a:endParaRPr>
                    </a:p>
                  </a:txBody>
                  <a:tcPr/>
                </a:tc>
                <a:tc>
                  <a:txBody>
                    <a:bodyPr/>
                    <a:lstStyle/>
                    <a:p>
                      <a:pPr algn="ctr">
                        <a:lnSpc>
                          <a:spcPct val="100000"/>
                        </a:lnSpc>
                      </a:pPr>
                      <a:r>
                        <a:rPr lang="en-US" sz="2400" b="1" dirty="0" smtClean="0">
                          <a:solidFill>
                            <a:schemeClr val="tx1"/>
                          </a:solidFill>
                          <a:latin typeface="Calibri" pitchFamily="34" charset="0"/>
                          <a:cs typeface="Arial" pitchFamily="34" charset="0"/>
                        </a:rPr>
                        <a:t>36.8</a:t>
                      </a:r>
                      <a:endParaRPr lang="en-US" sz="2400" b="1" dirty="0">
                        <a:solidFill>
                          <a:schemeClr val="tx1"/>
                        </a:solidFill>
                        <a:latin typeface="Calibri"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pPr>
                        <a:lnSpc>
                          <a:spcPct val="100000"/>
                        </a:lnSpc>
                      </a:pPr>
                      <a:r>
                        <a:rPr lang="en-US" sz="2400" dirty="0" smtClean="0">
                          <a:latin typeface="Calibri" pitchFamily="34" charset="0"/>
                          <a:cs typeface="Arial" pitchFamily="34" charset="0"/>
                        </a:rPr>
                        <a:t>Service-learning</a:t>
                      </a:r>
                      <a:endParaRPr lang="en-US" sz="2400" dirty="0">
                        <a:latin typeface="Calibri" pitchFamily="34" charset="0"/>
                        <a:cs typeface="Arial" pitchFamily="34" charset="0"/>
                      </a:endParaRPr>
                    </a:p>
                  </a:txBody>
                  <a:tcPr/>
                </a:tc>
                <a:tc>
                  <a:txBody>
                    <a:bodyPr/>
                    <a:lstStyle/>
                    <a:p>
                      <a:pPr algn="ctr">
                        <a:lnSpc>
                          <a:spcPct val="100000"/>
                        </a:lnSpc>
                      </a:pPr>
                      <a:r>
                        <a:rPr lang="en-US" sz="2400" b="1" dirty="0" smtClean="0">
                          <a:solidFill>
                            <a:schemeClr val="tx1"/>
                          </a:solidFill>
                          <a:latin typeface="Calibri" pitchFamily="34" charset="0"/>
                          <a:cs typeface="Arial" pitchFamily="34" charset="0"/>
                        </a:rPr>
                        <a:t>31.8</a:t>
                      </a:r>
                      <a:endParaRPr lang="en-US" sz="2400" b="1" dirty="0">
                        <a:solidFill>
                          <a:schemeClr val="tx1"/>
                        </a:solidFill>
                        <a:latin typeface="Calibri" pitchFamily="34" charset="0"/>
                        <a:cs typeface="Arial" pitchFamily="34" charset="0"/>
                      </a:endParaRPr>
                    </a:p>
                  </a:txBody>
                  <a:tcPr/>
                </a:tc>
                <a:extLst>
                  <a:ext uri="{0D108BD9-81ED-4DB2-BD59-A6C34878D82A}">
                    <a16:rowId xmlns:a16="http://schemas.microsoft.com/office/drawing/2014/main" val="10006"/>
                  </a:ext>
                </a:extLst>
              </a:tr>
              <a:tr h="370840">
                <a:tc>
                  <a:txBody>
                    <a:bodyPr/>
                    <a:lstStyle/>
                    <a:p>
                      <a:pPr>
                        <a:lnSpc>
                          <a:spcPct val="100000"/>
                        </a:lnSpc>
                      </a:pPr>
                      <a:r>
                        <a:rPr lang="en-US" sz="2400" dirty="0" smtClean="0">
                          <a:latin typeface="Calibri" pitchFamily="34" charset="0"/>
                          <a:cs typeface="Arial" pitchFamily="34" charset="0"/>
                        </a:rPr>
                        <a:t>Undergraduate research</a:t>
                      </a:r>
                      <a:endParaRPr lang="en-US" sz="2400" dirty="0">
                        <a:latin typeface="Calibri"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400" b="1" dirty="0" smtClean="0">
                          <a:solidFill>
                            <a:schemeClr val="tx1"/>
                          </a:solidFill>
                          <a:latin typeface="Calibri" pitchFamily="34" charset="0"/>
                          <a:cs typeface="Arial" pitchFamily="34" charset="0"/>
                        </a:rPr>
                        <a:t>12.8</a:t>
                      </a:r>
                      <a:endParaRPr lang="en-US" sz="2400" b="1" dirty="0">
                        <a:solidFill>
                          <a:schemeClr val="tx1"/>
                        </a:solidFill>
                        <a:latin typeface="Calibri" pitchFamily="34" charset="0"/>
                        <a:cs typeface="Arial"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6" name="Picture 5" descr="ResearchReport.jpg"/>
          <p:cNvPicPr>
            <a:picLocks noChangeAspect="1"/>
          </p:cNvPicPr>
          <p:nvPr/>
        </p:nvPicPr>
        <p:blipFill>
          <a:blip r:embed="rId3" cstate="print"/>
          <a:stretch>
            <a:fillRect/>
          </a:stretch>
        </p:blipFill>
        <p:spPr>
          <a:xfrm>
            <a:off x="6602724" y="5256685"/>
            <a:ext cx="1119117" cy="1448915"/>
          </a:xfrm>
          <a:prstGeom prst="rect">
            <a:avLst/>
          </a:prstGeom>
        </p:spPr>
      </p:pic>
      <p:pic>
        <p:nvPicPr>
          <p:cNvPr id="2050" name="Picture 2" descr="Developing and Sustaining Successful First-Year Programs: A Guide for Practitioners"/>
          <p:cNvPicPr>
            <a:picLocks noChangeAspect="1" noChangeArrowheads="1"/>
          </p:cNvPicPr>
          <p:nvPr/>
        </p:nvPicPr>
        <p:blipFill>
          <a:blip r:embed="rId4" cstate="print"/>
          <a:srcRect/>
          <a:stretch>
            <a:fillRect/>
          </a:stretch>
        </p:blipFill>
        <p:spPr bwMode="auto">
          <a:xfrm rot="283003">
            <a:off x="1204285" y="5282186"/>
            <a:ext cx="1066800" cy="1534551"/>
          </a:xfrm>
          <a:prstGeom prst="rect">
            <a:avLst/>
          </a:prstGeom>
          <a:noFill/>
        </p:spPr>
      </p:pic>
      <p:pic>
        <p:nvPicPr>
          <p:cNvPr id="8" name="Picture 7" descr="Exp-Evi #49 final cover.jpg"/>
          <p:cNvPicPr>
            <a:picLocks noChangeAspect="1"/>
          </p:cNvPicPr>
          <p:nvPr/>
        </p:nvPicPr>
        <p:blipFill>
          <a:blip r:embed="rId5" cstate="print"/>
          <a:stretch>
            <a:fillRect/>
          </a:stretch>
        </p:blipFill>
        <p:spPr>
          <a:xfrm rot="21350313">
            <a:off x="152400" y="5257800"/>
            <a:ext cx="1091045" cy="1519177"/>
          </a:xfrm>
          <a:prstGeom prst="rect">
            <a:avLst/>
          </a:prstGeom>
        </p:spPr>
      </p:pic>
      <p:pic>
        <p:nvPicPr>
          <p:cNvPr id="7" name="Picture 6" descr="RR4Cover.jpg"/>
          <p:cNvPicPr>
            <a:picLocks noChangeAspect="1"/>
          </p:cNvPicPr>
          <p:nvPr/>
        </p:nvPicPr>
        <p:blipFill>
          <a:blip r:embed="rId6" cstate="print"/>
          <a:stretch>
            <a:fillRect/>
          </a:stretch>
        </p:blipFill>
        <p:spPr>
          <a:xfrm>
            <a:off x="7848600" y="5257800"/>
            <a:ext cx="1094809" cy="1447800"/>
          </a:xfrm>
          <a:prstGeom prst="rect">
            <a:avLst/>
          </a:prstGeom>
        </p:spPr>
      </p:pic>
    </p:spTree>
    <p:extLst>
      <p:ext uri="{BB962C8B-B14F-4D97-AF65-F5344CB8AC3E}">
        <p14:creationId xmlns:p14="http://schemas.microsoft.com/office/powerpoint/2010/main" val="6792659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546"/>
            <a:ext cx="8229600" cy="1007091"/>
          </a:xfrm>
        </p:spPr>
        <p:txBody>
          <a:bodyPr/>
          <a:lstStyle/>
          <a:p>
            <a:r>
              <a:rPr lang="en-US" sz="4000" b="1" dirty="0" smtClean="0">
                <a:effectLst>
                  <a:outerShdw blurRad="38100" dist="38100" dir="2700000" algn="tl">
                    <a:srgbClr val="000000">
                      <a:alpha val="43137"/>
                    </a:srgbClr>
                  </a:outerShdw>
                </a:effectLst>
              </a:rPr>
              <a:t>However…</a:t>
            </a:r>
            <a:endParaRPr lang="en-US" sz="4000" b="1" dirty="0">
              <a:effectLst>
                <a:outerShdw blurRad="38100" dist="38100" dir="2700000" algn="tl">
                  <a:srgbClr val="000000">
                    <a:alpha val="43137"/>
                  </a:srgbClr>
                </a:outerShdw>
              </a:effectLst>
            </a:endParaRPr>
          </a:p>
        </p:txBody>
      </p:sp>
      <p:sp>
        <p:nvSpPr>
          <p:cNvPr id="6" name="Content Placeholder 4"/>
          <p:cNvSpPr>
            <a:spLocks noGrp="1"/>
          </p:cNvSpPr>
          <p:nvPr>
            <p:ph idx="1"/>
          </p:nvPr>
        </p:nvSpPr>
        <p:spPr>
          <a:xfrm>
            <a:off x="1143000" y="1603169"/>
            <a:ext cx="6553200" cy="4014215"/>
          </a:xfrm>
        </p:spPr>
        <p:txBody>
          <a:bodyPr/>
          <a:lstStyle/>
          <a:p>
            <a:pPr algn="ctr">
              <a:buNone/>
            </a:pPr>
            <a:endParaRPr lang="en-US" sz="2800" b="1" dirty="0" smtClean="0"/>
          </a:p>
          <a:p>
            <a:pPr algn="ctr">
              <a:buNone/>
            </a:pPr>
            <a:r>
              <a:rPr lang="en-US" sz="2800" b="1" dirty="0" smtClean="0"/>
              <a:t>“While promising, </a:t>
            </a:r>
            <a:r>
              <a:rPr lang="en-US" sz="2800" b="1" dirty="0" smtClean="0">
                <a:solidFill>
                  <a:srgbClr val="98002E"/>
                </a:solidFill>
              </a:rPr>
              <a:t>they are not a panacea</a:t>
            </a:r>
            <a:r>
              <a:rPr lang="en-US" sz="2800" b="1" dirty="0" smtClean="0"/>
              <a:t>. Only when they are </a:t>
            </a:r>
            <a:r>
              <a:rPr lang="en-US" sz="2800" b="1" dirty="0" smtClean="0">
                <a:solidFill>
                  <a:srgbClr val="98002E"/>
                </a:solidFill>
              </a:rPr>
              <a:t>implemented well</a:t>
            </a:r>
            <a:r>
              <a:rPr lang="en-US" sz="2800" b="1" dirty="0" smtClean="0"/>
              <a:t> and </a:t>
            </a:r>
            <a:r>
              <a:rPr lang="en-US" sz="2800" b="1" dirty="0" smtClean="0">
                <a:solidFill>
                  <a:srgbClr val="98002E"/>
                </a:solidFill>
              </a:rPr>
              <a:t>continually evaluated</a:t>
            </a:r>
            <a:r>
              <a:rPr lang="en-US" sz="2800" b="1" dirty="0" smtClean="0"/>
              <a:t>…will we realize their considerable potential.”</a:t>
            </a:r>
          </a:p>
          <a:p>
            <a:pPr algn="ctr">
              <a:buNone/>
            </a:pPr>
            <a:endParaRPr lang="en-US" sz="2800" b="1" i="1" dirty="0" smtClean="0"/>
          </a:p>
          <a:p>
            <a:pPr algn="r">
              <a:buNone/>
            </a:pPr>
            <a:r>
              <a:rPr lang="en-US" sz="2000" i="1" dirty="0" err="1" smtClean="0"/>
              <a:t>Kuh</a:t>
            </a:r>
            <a:r>
              <a:rPr lang="en-US" sz="2000" i="1" dirty="0" smtClean="0"/>
              <a:t> in Brownell &amp; </a:t>
            </a:r>
            <a:r>
              <a:rPr lang="en-US" sz="2000" i="1" dirty="0" err="1" smtClean="0"/>
              <a:t>Swaner</a:t>
            </a:r>
            <a:r>
              <a:rPr lang="en-US" sz="2000" i="1" dirty="0" smtClean="0"/>
              <a:t>, 2010</a:t>
            </a:r>
            <a:endParaRPr lang="en-US" sz="2000" dirty="0" smtClean="0"/>
          </a:p>
        </p:txBody>
      </p:sp>
      <p:pic>
        <p:nvPicPr>
          <p:cNvPr id="4" name="Picture 4" descr="http://secure2.aacu.org/store/images/resize.aspx?ImageURL=https%3a%2f%2fsecure2.aacu.org%2fAACU%2fPubImages%2fFiveHighImpact_BrownellSwaner_Cov_100.jpg&amp;MaxWidth=100&amp;MaxHeight=0"/>
          <p:cNvPicPr>
            <a:picLocks noChangeAspect="1" noChangeArrowheads="1"/>
          </p:cNvPicPr>
          <p:nvPr/>
        </p:nvPicPr>
        <p:blipFill>
          <a:blip r:embed="rId3" cstate="print"/>
          <a:srcRect/>
          <a:stretch>
            <a:fillRect/>
          </a:stretch>
        </p:blipFill>
        <p:spPr bwMode="auto">
          <a:xfrm>
            <a:off x="304800" y="5029200"/>
            <a:ext cx="1250106" cy="1625138"/>
          </a:xfrm>
          <a:prstGeom prst="rect">
            <a:avLst/>
          </a:prstGeom>
          <a:noFill/>
          <a:ln>
            <a:solidFill>
              <a:schemeClr val="tx1">
                <a:lumMod val="50000"/>
                <a:lumOff val="50000"/>
              </a:schemeClr>
            </a:solidFill>
          </a:ln>
        </p:spPr>
      </p:pic>
    </p:spTree>
    <p:extLst>
      <p:ext uri="{BB962C8B-B14F-4D97-AF65-F5344CB8AC3E}">
        <p14:creationId xmlns:p14="http://schemas.microsoft.com/office/powerpoint/2010/main" val="26429156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Quality</a:t>
            </a:r>
            <a:endParaRPr lang="en-US" dirty="0"/>
          </a:p>
        </p:txBody>
      </p:sp>
      <p:sp>
        <p:nvSpPr>
          <p:cNvPr id="5" name="Text Placeholder 4"/>
          <p:cNvSpPr>
            <a:spLocks noGrp="1"/>
          </p:cNvSpPr>
          <p:nvPr>
            <p:ph type="body" idx="1"/>
          </p:nvPr>
        </p:nvSpPr>
        <p:spPr/>
        <p:txBody>
          <a:bodyPr/>
          <a:lstStyle/>
          <a:p>
            <a:r>
              <a:rPr lang="en-US" dirty="0" smtClean="0"/>
              <a:t>High-Impact Practices</a:t>
            </a:r>
            <a:endParaRPr lang="en-US" dirty="0"/>
          </a:p>
        </p:txBody>
      </p:sp>
    </p:spTree>
    <p:extLst>
      <p:ext uri="{BB962C8B-B14F-4D97-AF65-F5344CB8AC3E}">
        <p14:creationId xmlns:p14="http://schemas.microsoft.com/office/powerpoint/2010/main" val="2066057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Consideration of Quality</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First-Year Seminars</a:t>
            </a:r>
          </a:p>
          <a:p>
            <a:pPr lvl="1"/>
            <a:r>
              <a:rPr lang="en-US" sz="2400" dirty="0" smtClean="0"/>
              <a:t>60% are “extended orientation”</a:t>
            </a:r>
          </a:p>
          <a:p>
            <a:pPr lvl="1"/>
            <a:r>
              <a:rPr lang="en-US" sz="2400" dirty="0" smtClean="0"/>
              <a:t>44% are offered for one credit</a:t>
            </a:r>
          </a:p>
          <a:p>
            <a:pPr lvl="1"/>
            <a:r>
              <a:rPr lang="en-US" sz="2400" dirty="0" smtClean="0"/>
              <a:t>Changing patterns of requiring the course</a:t>
            </a:r>
          </a:p>
          <a:p>
            <a:pPr lvl="1"/>
            <a:r>
              <a:rPr lang="en-US" sz="2400" dirty="0" smtClean="0"/>
              <a:t>More FYS in CCs and MSIs</a:t>
            </a:r>
          </a:p>
          <a:p>
            <a:r>
              <a:rPr lang="en-US" sz="2800" dirty="0" smtClean="0"/>
              <a:t>Service Learning</a:t>
            </a:r>
          </a:p>
          <a:p>
            <a:pPr lvl="1"/>
            <a:r>
              <a:rPr lang="en-US" sz="2400" dirty="0" smtClean="0"/>
              <a:t>42% don’t require specific # of service hours</a:t>
            </a:r>
          </a:p>
          <a:p>
            <a:pPr lvl="1"/>
            <a:r>
              <a:rPr lang="en-US" sz="2400" dirty="0" smtClean="0"/>
              <a:t>Service is often of a short duration (&lt;10 hours)</a:t>
            </a:r>
          </a:p>
          <a:p>
            <a:pPr lvl="1"/>
            <a:r>
              <a:rPr lang="en-US" sz="2400" dirty="0" smtClean="0"/>
              <a:t>Evidence of integration into the classroom, most notably in the form of a writing exercise (77%) or class discussion (77)%</a:t>
            </a:r>
          </a:p>
          <a:p>
            <a:pPr lvl="1"/>
            <a:endParaRPr lang="en-US" sz="2400" dirty="0"/>
          </a:p>
        </p:txBody>
      </p:sp>
    </p:spTree>
    <p:extLst>
      <p:ext uri="{BB962C8B-B14F-4D97-AF65-F5344CB8AC3E}">
        <p14:creationId xmlns:p14="http://schemas.microsoft.com/office/powerpoint/2010/main" val="224321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Consideration of Quality</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Learning Communities</a:t>
            </a:r>
          </a:p>
          <a:p>
            <a:pPr lvl="1"/>
            <a:r>
              <a:rPr lang="en-US" sz="2400" dirty="0" smtClean="0"/>
              <a:t>Range from structurally-related to thematically integrated</a:t>
            </a:r>
          </a:p>
          <a:p>
            <a:pPr lvl="2"/>
            <a:r>
              <a:rPr lang="en-US" sz="2000" dirty="0" smtClean="0"/>
              <a:t>Most frequently a co-enrollment model that includes only some courses (74%)</a:t>
            </a:r>
          </a:p>
          <a:p>
            <a:pPr lvl="2"/>
            <a:r>
              <a:rPr lang="en-US" sz="2000" dirty="0" smtClean="0"/>
              <a:t>Some integration of residential life into living-learning communities (31%)</a:t>
            </a:r>
          </a:p>
          <a:p>
            <a:r>
              <a:rPr lang="en-US" sz="2800" dirty="0" smtClean="0"/>
              <a:t>Senior Capstone Experiences</a:t>
            </a:r>
          </a:p>
          <a:p>
            <a:pPr lvl="1"/>
            <a:r>
              <a:rPr lang="en-US" sz="2400" dirty="0" smtClean="0"/>
              <a:t>Course-based model is still the “coin of the realm”</a:t>
            </a:r>
          </a:p>
          <a:p>
            <a:pPr lvl="1"/>
            <a:r>
              <a:rPr lang="en-US" sz="2400" dirty="0" smtClean="0"/>
              <a:t>Internships and performance-based models are underutilized</a:t>
            </a:r>
          </a:p>
          <a:p>
            <a:pPr lvl="1"/>
            <a:r>
              <a:rPr lang="en-US" sz="2400" dirty="0" smtClean="0"/>
              <a:t>Tends to be discipline specific and not draw on </a:t>
            </a:r>
            <a:r>
              <a:rPr lang="en-US" sz="2400" dirty="0" err="1" smtClean="0"/>
              <a:t>interdisciplinarity</a:t>
            </a:r>
            <a:endParaRPr lang="en-US" sz="2400" dirty="0"/>
          </a:p>
        </p:txBody>
      </p:sp>
    </p:spTree>
    <p:extLst>
      <p:ext uri="{BB962C8B-B14F-4D97-AF65-F5344CB8AC3E}">
        <p14:creationId xmlns:p14="http://schemas.microsoft.com/office/powerpoint/2010/main" val="2302269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2999</Words>
  <Application>Microsoft Office PowerPoint</Application>
  <PresentationFormat>On-screen Show (4:3)</PresentationFormat>
  <Paragraphs>360</Paragraphs>
  <Slides>39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David</vt:lpstr>
      <vt:lpstr>Traditional Arabic</vt:lpstr>
      <vt:lpstr>Wingdings</vt:lpstr>
      <vt:lpstr>Office Theme</vt:lpstr>
      <vt:lpstr>PowerPoint Presentation</vt:lpstr>
      <vt:lpstr>PowerPoint Presentation</vt:lpstr>
      <vt:lpstr>“High-Impact Practices…”</vt:lpstr>
      <vt:lpstr>PowerPoint Presentation</vt:lpstr>
      <vt:lpstr>HIPs in Combination</vt:lpstr>
      <vt:lpstr>However…</vt:lpstr>
      <vt:lpstr>Quality</vt:lpstr>
      <vt:lpstr>Consideration of Quality</vt:lpstr>
      <vt:lpstr>Consideration of Quality</vt:lpstr>
      <vt:lpstr>Consideration of Quality</vt:lpstr>
      <vt:lpstr>Bottom Line….</vt:lpstr>
      <vt:lpstr>ASSESSMENT</vt:lpstr>
      <vt:lpstr>Are we evaluating HIPs? Not Enough!</vt:lpstr>
      <vt:lpstr>Misalignment</vt:lpstr>
      <vt:lpstr>Assessment as Criteria for “Excellence”</vt:lpstr>
      <vt:lpstr>adaptability</vt:lpstr>
      <vt:lpstr>Consider adaptability</vt:lpstr>
      <vt:lpstr>Characteristics of HIPs</vt:lpstr>
      <vt:lpstr>Emerging &amp; Potential HIPs?</vt:lpstr>
      <vt:lpstr>PowerPoint Presentation</vt:lpstr>
      <vt:lpstr>PowerPoint Presentation</vt:lpstr>
      <vt:lpstr>PowerPoint Presentation</vt:lpstr>
      <vt:lpstr>A Field test of adaptability and sustainability </vt:lpstr>
      <vt:lpstr>The Enlightened Period</vt:lpstr>
      <vt:lpstr>Beats, Physics, and the Mind</vt:lpstr>
      <vt:lpstr>The Good Years</vt:lpstr>
      <vt:lpstr>The Decline</vt:lpstr>
      <vt:lpstr>The Hard Years </vt:lpstr>
      <vt:lpstr>The Good Times Return</vt:lpstr>
      <vt:lpstr>The whole picture</vt:lpstr>
      <vt:lpstr>CSUF – HIP then and now</vt:lpstr>
      <vt:lpstr>          Data Aggregated Over Time</vt:lpstr>
      <vt:lpstr>Supplemental Instruction</vt:lpstr>
      <vt:lpstr>Freshman Programs</vt:lpstr>
      <vt:lpstr>PowerPoint Presentation</vt:lpstr>
      <vt:lpstr>Comparing to data from the National Survey of Student Engagement</vt:lpstr>
      <vt:lpstr>NSSE Enriching Educational Experiences</vt:lpstr>
      <vt:lpstr>Conclusion:  Where’s the oomph?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Ken</dc:creator>
  <cp:lastModifiedBy>Windows User</cp:lastModifiedBy>
  <cp:revision>24</cp:revision>
  <dcterms:created xsi:type="dcterms:W3CDTF">2006-08-16T00:00:00Z</dcterms:created>
  <dcterms:modified xsi:type="dcterms:W3CDTF">2019-02-04T14:15:15Z</dcterms:modified>
</cp:coreProperties>
</file>