
<file path=[Content_Types].xml><?xml version="1.0" encoding="utf-8"?>
<Types xmlns="http://schemas.openxmlformats.org/package/2006/content-types">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Default Extension="vml" ContentType="application/vnd.openxmlformats-officedocument.vmlDrawing"/>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charts/chart1.xml" ContentType="application/vnd.openxmlformats-officedocument.drawingml.chart+xml"/>
  <Override PartName="/ppt/notesSlides/notesSlide8.xml" ContentType="application/vnd.openxmlformats-officedocument.presentationml.notesSlide+xml"/>
  <Override PartName="/ppt/charts/chart2.xml" ContentType="application/vnd.openxmlformats-officedocument.drawingml.chart+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charts/chart3.xml" ContentType="application/vnd.openxmlformats-officedocument.drawingml.chart+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Lst>
  <p:notesMasterIdLst>
    <p:notesMasterId r:id="rId36"/>
  </p:notesMasterIdLst>
  <p:handoutMasterIdLst>
    <p:handoutMasterId r:id="rId37"/>
  </p:handoutMasterIdLst>
  <p:sldIdLst>
    <p:sldId id="256" r:id="rId2"/>
    <p:sldId id="302" r:id="rId3"/>
    <p:sldId id="328" r:id="rId4"/>
    <p:sldId id="330" r:id="rId5"/>
    <p:sldId id="303" r:id="rId6"/>
    <p:sldId id="259" r:id="rId7"/>
    <p:sldId id="304" r:id="rId8"/>
    <p:sldId id="276" r:id="rId9"/>
    <p:sldId id="320" r:id="rId10"/>
    <p:sldId id="326" r:id="rId11"/>
    <p:sldId id="317" r:id="rId12"/>
    <p:sldId id="306" r:id="rId13"/>
    <p:sldId id="277" r:id="rId14"/>
    <p:sldId id="278" r:id="rId15"/>
    <p:sldId id="307" r:id="rId16"/>
    <p:sldId id="310" r:id="rId17"/>
    <p:sldId id="285" r:id="rId18"/>
    <p:sldId id="269" r:id="rId19"/>
    <p:sldId id="268" r:id="rId20"/>
    <p:sldId id="312" r:id="rId21"/>
    <p:sldId id="270" r:id="rId22"/>
    <p:sldId id="315" r:id="rId23"/>
    <p:sldId id="264" r:id="rId24"/>
    <p:sldId id="316" r:id="rId25"/>
    <p:sldId id="295" r:id="rId26"/>
    <p:sldId id="281" r:id="rId27"/>
    <p:sldId id="287" r:id="rId28"/>
    <p:sldId id="288" r:id="rId29"/>
    <p:sldId id="329" r:id="rId30"/>
    <p:sldId id="298" r:id="rId31"/>
    <p:sldId id="289" r:id="rId32"/>
    <p:sldId id="327" r:id="rId33"/>
    <p:sldId id="292" r:id="rId34"/>
    <p:sldId id="257" r:id="rId35"/>
  </p:sldIdLst>
  <p:sldSz cx="9144000" cy="6858000" type="overhead"/>
  <p:notesSz cx="7010400" cy="9296400"/>
  <p:defaultTextStyle>
    <a:defPPr>
      <a:defRPr lang="en-US"/>
    </a:defPPr>
    <a:lvl1pPr algn="l" rtl="0" eaLnBrk="0" fontAlgn="base" hangingPunct="0">
      <a:spcBef>
        <a:spcPct val="0"/>
      </a:spcBef>
      <a:spcAft>
        <a:spcPct val="0"/>
      </a:spcAft>
      <a:defRPr sz="2400" kern="1200">
        <a:solidFill>
          <a:schemeClr val="tx1"/>
        </a:solidFill>
        <a:latin typeface="Times" pitchFamily="1" charset="0"/>
        <a:ea typeface="Osaka" pitchFamily="1" charset="-128"/>
        <a:cs typeface="+mn-cs"/>
      </a:defRPr>
    </a:lvl1pPr>
    <a:lvl2pPr marL="457200" algn="l" rtl="0" eaLnBrk="0" fontAlgn="base" hangingPunct="0">
      <a:spcBef>
        <a:spcPct val="0"/>
      </a:spcBef>
      <a:spcAft>
        <a:spcPct val="0"/>
      </a:spcAft>
      <a:defRPr sz="2400" kern="1200">
        <a:solidFill>
          <a:schemeClr val="tx1"/>
        </a:solidFill>
        <a:latin typeface="Times" pitchFamily="1" charset="0"/>
        <a:ea typeface="Osaka" pitchFamily="1" charset="-128"/>
        <a:cs typeface="+mn-cs"/>
      </a:defRPr>
    </a:lvl2pPr>
    <a:lvl3pPr marL="914400" algn="l" rtl="0" eaLnBrk="0" fontAlgn="base" hangingPunct="0">
      <a:spcBef>
        <a:spcPct val="0"/>
      </a:spcBef>
      <a:spcAft>
        <a:spcPct val="0"/>
      </a:spcAft>
      <a:defRPr sz="2400" kern="1200">
        <a:solidFill>
          <a:schemeClr val="tx1"/>
        </a:solidFill>
        <a:latin typeface="Times" pitchFamily="1" charset="0"/>
        <a:ea typeface="Osaka" pitchFamily="1" charset="-128"/>
        <a:cs typeface="+mn-cs"/>
      </a:defRPr>
    </a:lvl3pPr>
    <a:lvl4pPr marL="1371600" algn="l" rtl="0" eaLnBrk="0" fontAlgn="base" hangingPunct="0">
      <a:spcBef>
        <a:spcPct val="0"/>
      </a:spcBef>
      <a:spcAft>
        <a:spcPct val="0"/>
      </a:spcAft>
      <a:defRPr sz="2400" kern="1200">
        <a:solidFill>
          <a:schemeClr val="tx1"/>
        </a:solidFill>
        <a:latin typeface="Times" pitchFamily="1" charset="0"/>
        <a:ea typeface="Osaka" pitchFamily="1" charset="-128"/>
        <a:cs typeface="+mn-cs"/>
      </a:defRPr>
    </a:lvl4pPr>
    <a:lvl5pPr marL="1828800" algn="l" rtl="0" eaLnBrk="0" fontAlgn="base" hangingPunct="0">
      <a:spcBef>
        <a:spcPct val="0"/>
      </a:spcBef>
      <a:spcAft>
        <a:spcPct val="0"/>
      </a:spcAft>
      <a:defRPr sz="2400" kern="1200">
        <a:solidFill>
          <a:schemeClr val="tx1"/>
        </a:solidFill>
        <a:latin typeface="Times" pitchFamily="1" charset="0"/>
        <a:ea typeface="Osaka" pitchFamily="1" charset="-128"/>
        <a:cs typeface="+mn-cs"/>
      </a:defRPr>
    </a:lvl5pPr>
    <a:lvl6pPr marL="2286000" algn="l" defTabSz="914400" rtl="0" eaLnBrk="1" latinLnBrk="0" hangingPunct="1">
      <a:defRPr sz="2400" kern="1200">
        <a:solidFill>
          <a:schemeClr val="tx1"/>
        </a:solidFill>
        <a:latin typeface="Times" pitchFamily="1" charset="0"/>
        <a:ea typeface="Osaka" pitchFamily="1" charset="-128"/>
        <a:cs typeface="+mn-cs"/>
      </a:defRPr>
    </a:lvl6pPr>
    <a:lvl7pPr marL="2743200" algn="l" defTabSz="914400" rtl="0" eaLnBrk="1" latinLnBrk="0" hangingPunct="1">
      <a:defRPr sz="2400" kern="1200">
        <a:solidFill>
          <a:schemeClr val="tx1"/>
        </a:solidFill>
        <a:latin typeface="Times" pitchFamily="1" charset="0"/>
        <a:ea typeface="Osaka" pitchFamily="1" charset="-128"/>
        <a:cs typeface="+mn-cs"/>
      </a:defRPr>
    </a:lvl7pPr>
    <a:lvl8pPr marL="3200400" algn="l" defTabSz="914400" rtl="0" eaLnBrk="1" latinLnBrk="0" hangingPunct="1">
      <a:defRPr sz="2400" kern="1200">
        <a:solidFill>
          <a:schemeClr val="tx1"/>
        </a:solidFill>
        <a:latin typeface="Times" pitchFamily="1" charset="0"/>
        <a:ea typeface="Osaka" pitchFamily="1" charset="-128"/>
        <a:cs typeface="+mn-cs"/>
      </a:defRPr>
    </a:lvl8pPr>
    <a:lvl9pPr marL="3657600" algn="l" defTabSz="914400" rtl="0" eaLnBrk="1" latinLnBrk="0" hangingPunct="1">
      <a:defRPr sz="2400" kern="1200">
        <a:solidFill>
          <a:schemeClr val="tx1"/>
        </a:solidFill>
        <a:latin typeface="Times" pitchFamily="1" charset="0"/>
        <a:ea typeface="Osaka" pitchFamily="1"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28">
          <p15:clr>
            <a:srgbClr val="A4A3A4"/>
          </p15:clr>
        </p15:guide>
        <p15:guide id="2" pos="2208">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0EA00"/>
    <a:srgbClr val="FFFFCC"/>
    <a:srgbClr val="9A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F2DE63D5-997A-4646-A377-4702673A728D}" styleName="Light Style 2 - Accent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3724" autoAdjust="0"/>
    <p:restoredTop sz="81166" autoAdjust="0"/>
  </p:normalViewPr>
  <p:slideViewPr>
    <p:cSldViewPr>
      <p:cViewPr varScale="1">
        <p:scale>
          <a:sx n="93" d="100"/>
          <a:sy n="93" d="100"/>
        </p:scale>
        <p:origin x="1746" y="9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80" d="100"/>
        <a:sy n="80" d="100"/>
      </p:scale>
      <p:origin x="0" y="979"/>
    </p:cViewPr>
  </p:sorterViewPr>
  <p:notesViewPr>
    <p:cSldViewPr>
      <p:cViewPr varScale="1">
        <p:scale>
          <a:sx n="84" d="100"/>
          <a:sy n="84" d="100"/>
        </p:scale>
        <p:origin x="-2672" y="-120"/>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handoutMaster" Target="handoutMasters/handoutMaster1.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2009</c:v>
                </c:pt>
              </c:strCache>
            </c:strRef>
          </c:tx>
          <c:spPr>
            <a:solidFill>
              <a:srgbClr val="C00000"/>
            </a:solidFill>
          </c:spPr>
          <c:invertIfNegative val="0"/>
          <c:dLbls>
            <c:dLbl>
              <c:idx val="0"/>
              <c:layout>
                <c:manualLayout>
                  <c:x val="0"/>
                  <c:y val="2.9239766081871539E-3"/>
                </c:manualLayout>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0-F0EF-4315-BB67-CF03233EC302}"/>
                </c:ext>
              </c:extLst>
            </c:dLbl>
            <c:dLbl>
              <c:idx val="5"/>
              <c:layout>
                <c:manualLayout>
                  <c:x val="-8.1699346405229318E-3"/>
                  <c:y val="1.169590643274864E-2"/>
                </c:manualLayout>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1-F0EF-4315-BB67-CF03233EC302}"/>
                </c:ext>
              </c:extLst>
            </c:dLbl>
            <c:numFmt formatCode="#,##0.0" sourceLinked="0"/>
            <c:spPr>
              <a:noFill/>
              <a:ln>
                <a:noFill/>
              </a:ln>
              <a:effectLst/>
            </c:spPr>
            <c:txPr>
              <a:bodyPr/>
              <a:lstStyle/>
              <a:p>
                <a:pPr>
                  <a:defRPr sz="2000" b="1">
                    <a:effectLst>
                      <a:outerShdw blurRad="38100" dist="38100" dir="2700000" algn="tl">
                        <a:srgbClr val="000000">
                          <a:alpha val="43137"/>
                        </a:srgbClr>
                      </a:outerShdw>
                    </a:effectLst>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Sheet1!$A$2:$A$8</c:f>
              <c:strCache>
                <c:ptCount val="7"/>
                <c:pt idx="0">
                  <c:v>EO</c:v>
                </c:pt>
                <c:pt idx="1">
                  <c:v>A-UC</c:v>
                </c:pt>
                <c:pt idx="2">
                  <c:v>A-VC</c:v>
                </c:pt>
                <c:pt idx="3">
                  <c:v>Pre-Prof</c:v>
                </c:pt>
                <c:pt idx="4">
                  <c:v>BSS</c:v>
                </c:pt>
                <c:pt idx="5">
                  <c:v>Other</c:v>
                </c:pt>
                <c:pt idx="6">
                  <c:v>Hybrid</c:v>
                </c:pt>
              </c:strCache>
            </c:strRef>
          </c:cat>
          <c:val>
            <c:numRef>
              <c:f>Sheet1!$B$2:$B$8</c:f>
              <c:numCache>
                <c:formatCode>0</c:formatCode>
                <c:ptCount val="7"/>
                <c:pt idx="0">
                  <c:v>75</c:v>
                </c:pt>
                <c:pt idx="1">
                  <c:v>22</c:v>
                </c:pt>
                <c:pt idx="2">
                  <c:v>6</c:v>
                </c:pt>
                <c:pt idx="3">
                  <c:v>9</c:v>
                </c:pt>
                <c:pt idx="4">
                  <c:v>39</c:v>
                </c:pt>
                <c:pt idx="5">
                  <c:v>4</c:v>
                </c:pt>
                <c:pt idx="6">
                  <c:v>18</c:v>
                </c:pt>
              </c:numCache>
            </c:numRef>
          </c:val>
          <c:extLst>
            <c:ext xmlns:c16="http://schemas.microsoft.com/office/drawing/2014/chart" uri="{C3380CC4-5D6E-409C-BE32-E72D297353CC}">
              <c16:uniqueId val="{00000002-F0EF-4315-BB67-CF03233EC302}"/>
            </c:ext>
          </c:extLst>
        </c:ser>
        <c:dLbls>
          <c:showLegendKey val="0"/>
          <c:showVal val="0"/>
          <c:showCatName val="0"/>
          <c:showSerName val="0"/>
          <c:showPercent val="0"/>
          <c:showBubbleSize val="0"/>
        </c:dLbls>
        <c:gapWidth val="150"/>
        <c:axId val="133934080"/>
        <c:axId val="124527360"/>
      </c:barChart>
      <c:catAx>
        <c:axId val="133934080"/>
        <c:scaling>
          <c:orientation val="minMax"/>
        </c:scaling>
        <c:delete val="0"/>
        <c:axPos val="b"/>
        <c:numFmt formatCode="General" sourceLinked="1"/>
        <c:majorTickMark val="out"/>
        <c:minorTickMark val="none"/>
        <c:tickLblPos val="nextTo"/>
        <c:txPr>
          <a:bodyPr/>
          <a:lstStyle/>
          <a:p>
            <a:pPr>
              <a:defRPr b="1"/>
            </a:pPr>
            <a:endParaRPr lang="en-US"/>
          </a:p>
        </c:txPr>
        <c:crossAx val="124527360"/>
        <c:crosses val="autoZero"/>
        <c:auto val="1"/>
        <c:lblAlgn val="ctr"/>
        <c:lblOffset val="100"/>
        <c:noMultiLvlLbl val="0"/>
      </c:catAx>
      <c:valAx>
        <c:axId val="124527360"/>
        <c:scaling>
          <c:orientation val="minMax"/>
          <c:max val="100"/>
          <c:min val="0"/>
        </c:scaling>
        <c:delete val="0"/>
        <c:axPos val="l"/>
        <c:majorGridlines/>
        <c:numFmt formatCode="0" sourceLinked="1"/>
        <c:majorTickMark val="out"/>
        <c:minorTickMark val="none"/>
        <c:tickLblPos val="nextTo"/>
        <c:txPr>
          <a:bodyPr/>
          <a:lstStyle/>
          <a:p>
            <a:pPr>
              <a:defRPr sz="1400"/>
            </a:pPr>
            <a:endParaRPr lang="en-US"/>
          </a:p>
        </c:txPr>
        <c:crossAx val="133934080"/>
        <c:crosses val="autoZero"/>
        <c:crossBetween val="between"/>
      </c:valAx>
    </c:plotArea>
    <c:plotVisOnly val="1"/>
    <c:dispBlanksAs val="gap"/>
    <c:showDLblsOverMax val="0"/>
  </c:chart>
  <c:spPr>
    <a:solidFill>
      <a:schemeClr val="bg1"/>
    </a:solidFill>
    <a:ln>
      <a:solidFill>
        <a:schemeClr val="tx1"/>
      </a:solidFill>
    </a:ln>
  </c:spPr>
  <c:txPr>
    <a:bodyPr/>
    <a:lstStyle/>
    <a:p>
      <a:pPr>
        <a:defRPr sz="1800"/>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1"/>
    </mc:Choice>
    <mc:Fallback>
      <c:style val="1"/>
    </mc:Fallback>
  </mc:AlternateContent>
  <c:chart>
    <c:autoTitleDeleted val="1"/>
    <c:view3D>
      <c:rotX val="75"/>
      <c:rotY val="0"/>
      <c:rAngAx val="0"/>
    </c:view3D>
    <c:floor>
      <c:thickness val="0"/>
    </c:floor>
    <c:sideWall>
      <c:thickness val="0"/>
    </c:sideWall>
    <c:backWall>
      <c:thickness val="0"/>
    </c:backWall>
    <c:plotArea>
      <c:layout>
        <c:manualLayout>
          <c:layoutTarget val="inner"/>
          <c:xMode val="edge"/>
          <c:yMode val="edge"/>
          <c:x val="3.63562091503268E-2"/>
          <c:y val="7.1271814707372025E-2"/>
          <c:w val="0.90931372549019607"/>
          <c:h val="0.87500023023438012"/>
        </c:manualLayout>
      </c:layout>
      <c:pie3DChart>
        <c:varyColors val="1"/>
        <c:ser>
          <c:idx val="0"/>
          <c:order val="0"/>
          <c:tx>
            <c:strRef>
              <c:f>Sheet1!$B$1</c:f>
              <c:strCache>
                <c:ptCount val="1"/>
                <c:pt idx="0">
                  <c:v>Column2</c:v>
                </c:pt>
              </c:strCache>
            </c:strRef>
          </c:tx>
          <c:dLbls>
            <c:dLbl>
              <c:idx val="0"/>
              <c:layout>
                <c:manualLayout>
                  <c:x val="4.398384025526221E-2"/>
                  <c:y val="0.18050375282037132"/>
                </c:manualLayout>
              </c:layout>
              <c:tx>
                <c:rich>
                  <a:bodyPr/>
                  <a:lstStyle/>
                  <a:p>
                    <a:r>
                      <a:rPr lang="en-US" dirty="0" smtClean="0"/>
                      <a:t>EO</a:t>
                    </a:r>
                    <a:r>
                      <a:rPr lang="en-US" dirty="0"/>
                      <a:t>
</a:t>
                    </a:r>
                    <a:r>
                      <a:rPr lang="en-US" dirty="0" smtClean="0"/>
                      <a:t>52.0%</a:t>
                    </a:r>
                    <a:endParaRPr lang="en-US" dirty="0"/>
                  </a:p>
                </c:rich>
              </c:tx>
              <c:showLegendKey val="0"/>
              <c:showVal val="0"/>
              <c:showCatName val="1"/>
              <c:showSerName val="0"/>
              <c:showPercent val="1"/>
              <c:showBubbleSize val="0"/>
              <c:extLst>
                <c:ext xmlns:c15="http://schemas.microsoft.com/office/drawing/2012/chart" uri="{CE6537A1-D6FC-4f65-9D91-7224C49458BB}">
                  <c15:layout/>
                </c:ext>
                <c:ext xmlns:c16="http://schemas.microsoft.com/office/drawing/2014/chart" uri="{C3380CC4-5D6E-409C-BE32-E72D297353CC}">
                  <c16:uniqueId val="{00000000-B145-4FDB-B6E1-02C63292DF4F}"/>
                </c:ext>
              </c:extLst>
            </c:dLbl>
            <c:dLbl>
              <c:idx val="1"/>
              <c:layout>
                <c:manualLayout>
                  <c:x val="-2.9456345530338119E-2"/>
                  <c:y val="-3.6286549707602346E-2"/>
                </c:manualLayout>
              </c:layout>
              <c:tx>
                <c:rich>
                  <a:bodyPr/>
                  <a:lstStyle/>
                  <a:p>
                    <a:r>
                      <a:rPr lang="en-US" dirty="0" err="1" smtClean="0"/>
                      <a:t>Acd</a:t>
                    </a:r>
                    <a:r>
                      <a:rPr lang="en-US" dirty="0" smtClean="0"/>
                      <a:t>-UC</a:t>
                    </a:r>
                    <a:r>
                      <a:rPr lang="en-US" dirty="0"/>
                      <a:t>
</a:t>
                    </a:r>
                    <a:r>
                      <a:rPr lang="en-US" dirty="0" smtClean="0"/>
                      <a:t>14.8%</a:t>
                    </a:r>
                    <a:endParaRPr lang="en-US" dirty="0"/>
                  </a:p>
                </c:rich>
              </c:tx>
              <c:showLegendKey val="0"/>
              <c:showVal val="0"/>
              <c:showCatName val="1"/>
              <c:showSerName val="0"/>
              <c:showPercent val="1"/>
              <c:showBubbleSize val="0"/>
              <c:extLst>
                <c:ext xmlns:c15="http://schemas.microsoft.com/office/drawing/2012/chart" uri="{CE6537A1-D6FC-4f65-9D91-7224C49458BB}">
                  <c15:layout/>
                </c:ext>
                <c:ext xmlns:c16="http://schemas.microsoft.com/office/drawing/2014/chart" uri="{C3380CC4-5D6E-409C-BE32-E72D297353CC}">
                  <c16:uniqueId val="{00000001-B145-4FDB-B6E1-02C63292DF4F}"/>
                </c:ext>
              </c:extLst>
            </c:dLbl>
            <c:dLbl>
              <c:idx val="2"/>
              <c:layout/>
              <c:tx>
                <c:rich>
                  <a:bodyPr/>
                  <a:lstStyle/>
                  <a:p>
                    <a:r>
                      <a:rPr lang="en-US" dirty="0" err="1"/>
                      <a:t>Acd</a:t>
                    </a:r>
                    <a:r>
                      <a:rPr lang="en-US"/>
                      <a:t>-VC
</a:t>
                    </a:r>
                    <a:r>
                      <a:rPr lang="en-US" smtClean="0"/>
                      <a:t>2.7%</a:t>
                    </a:r>
                    <a:endParaRPr lang="en-US"/>
                  </a:p>
                </c:rich>
              </c:tx>
              <c:showLegendKey val="0"/>
              <c:showVal val="0"/>
              <c:showCatName val="1"/>
              <c:showSerName val="0"/>
              <c:showPercent val="1"/>
              <c:showBubbleSize val="0"/>
              <c:extLst>
                <c:ext xmlns:c15="http://schemas.microsoft.com/office/drawing/2012/chart" uri="{CE6537A1-D6FC-4f65-9D91-7224C49458BB}">
                  <c15:layout/>
                </c:ext>
                <c:ext xmlns:c16="http://schemas.microsoft.com/office/drawing/2014/chart" uri="{C3380CC4-5D6E-409C-BE32-E72D297353CC}">
                  <c16:uniqueId val="{00000002-B145-4FDB-B6E1-02C63292DF4F}"/>
                </c:ext>
              </c:extLst>
            </c:dLbl>
            <c:dLbl>
              <c:idx val="3"/>
              <c:layout>
                <c:manualLayout>
                  <c:x val="-6.9257693891204841E-2"/>
                  <c:y val="-9.7840631763134789E-2"/>
                </c:manualLayout>
              </c:layout>
              <c:tx>
                <c:rich>
                  <a:bodyPr/>
                  <a:lstStyle/>
                  <a:p>
                    <a:r>
                      <a:rPr lang="en-US" dirty="0" smtClean="0"/>
                      <a:t>Pre-Prof</a:t>
                    </a:r>
                    <a:r>
                      <a:rPr lang="en-US" dirty="0"/>
                      <a:t>
</a:t>
                    </a:r>
                    <a:r>
                      <a:rPr lang="en-US" dirty="0" smtClean="0"/>
                      <a:t>1.8%</a:t>
                    </a:r>
                    <a:endParaRPr lang="en-US" dirty="0"/>
                  </a:p>
                </c:rich>
              </c:tx>
              <c:showLegendKey val="0"/>
              <c:showVal val="0"/>
              <c:showCatName val="1"/>
              <c:showSerName val="0"/>
              <c:showPercent val="1"/>
              <c:showBubbleSize val="0"/>
              <c:extLst>
                <c:ext xmlns:c15="http://schemas.microsoft.com/office/drawing/2012/chart" uri="{CE6537A1-D6FC-4f65-9D91-7224C49458BB}">
                  <c15:layout/>
                </c:ext>
                <c:ext xmlns:c16="http://schemas.microsoft.com/office/drawing/2014/chart" uri="{C3380CC4-5D6E-409C-BE32-E72D297353CC}">
                  <c16:uniqueId val="{00000003-B145-4FDB-B6E1-02C63292DF4F}"/>
                </c:ext>
              </c:extLst>
            </c:dLbl>
            <c:dLbl>
              <c:idx val="4"/>
              <c:layout>
                <c:manualLayout>
                  <c:x val="-7.6510665946168524E-2"/>
                  <c:y val="-0.14440023944375374"/>
                </c:manualLayout>
              </c:layout>
              <c:tx>
                <c:rich>
                  <a:bodyPr/>
                  <a:lstStyle/>
                  <a:p>
                    <a:r>
                      <a:rPr lang="en-US" dirty="0" smtClean="0"/>
                      <a:t>BSS</a:t>
                    </a:r>
                    <a:r>
                      <a:rPr lang="en-US" dirty="0"/>
                      <a:t>
</a:t>
                    </a:r>
                    <a:r>
                      <a:rPr lang="en-US" dirty="0" smtClean="0"/>
                      <a:t>13.0%</a:t>
                    </a:r>
                    <a:endParaRPr lang="en-US" dirty="0"/>
                  </a:p>
                </c:rich>
              </c:tx>
              <c:showLegendKey val="0"/>
              <c:showVal val="0"/>
              <c:showCatName val="1"/>
              <c:showSerName val="0"/>
              <c:showPercent val="1"/>
              <c:showBubbleSize val="0"/>
              <c:extLst>
                <c:ext xmlns:c15="http://schemas.microsoft.com/office/drawing/2012/chart" uri="{CE6537A1-D6FC-4f65-9D91-7224C49458BB}">
                  <c15:layout/>
                </c:ext>
                <c:ext xmlns:c16="http://schemas.microsoft.com/office/drawing/2014/chart" uri="{C3380CC4-5D6E-409C-BE32-E72D297353CC}">
                  <c16:uniqueId val="{00000004-B145-4FDB-B6E1-02C63292DF4F}"/>
                </c:ext>
              </c:extLst>
            </c:dLbl>
            <c:dLbl>
              <c:idx val="5"/>
              <c:layout/>
              <c:tx>
                <c:rich>
                  <a:bodyPr/>
                  <a:lstStyle/>
                  <a:p>
                    <a:r>
                      <a:rPr lang="en-US"/>
                      <a:t>Hybrid
</a:t>
                    </a:r>
                    <a:r>
                      <a:rPr lang="en-US" smtClean="0"/>
                      <a:t>11.7%</a:t>
                    </a:r>
                    <a:endParaRPr lang="en-US"/>
                  </a:p>
                </c:rich>
              </c:tx>
              <c:showLegendKey val="0"/>
              <c:showVal val="0"/>
              <c:showCatName val="1"/>
              <c:showSerName val="0"/>
              <c:showPercent val="1"/>
              <c:showBubbleSize val="0"/>
              <c:extLst>
                <c:ext xmlns:c15="http://schemas.microsoft.com/office/drawing/2012/chart" uri="{CE6537A1-D6FC-4f65-9D91-7224C49458BB}">
                  <c15:layout/>
                </c:ext>
                <c:ext xmlns:c16="http://schemas.microsoft.com/office/drawing/2014/chart" uri="{C3380CC4-5D6E-409C-BE32-E72D297353CC}">
                  <c16:uniqueId val="{00000005-B145-4FDB-B6E1-02C63292DF4F}"/>
                </c:ext>
              </c:extLst>
            </c:dLbl>
            <c:dLbl>
              <c:idx val="6"/>
              <c:layout/>
              <c:tx>
                <c:rich>
                  <a:bodyPr/>
                  <a:lstStyle/>
                  <a:p>
                    <a:r>
                      <a:rPr lang="en-US"/>
                      <a:t>Other
</a:t>
                    </a:r>
                    <a:r>
                      <a:rPr lang="en-US" smtClean="0"/>
                      <a:t>4.0%</a:t>
                    </a:r>
                    <a:endParaRPr lang="en-US"/>
                  </a:p>
                </c:rich>
              </c:tx>
              <c:showLegendKey val="0"/>
              <c:showVal val="0"/>
              <c:showCatName val="1"/>
              <c:showSerName val="0"/>
              <c:showPercent val="1"/>
              <c:showBubbleSize val="0"/>
              <c:extLst>
                <c:ext xmlns:c15="http://schemas.microsoft.com/office/drawing/2012/chart" uri="{CE6537A1-D6FC-4f65-9D91-7224C49458BB}">
                  <c15:layout/>
                </c:ext>
                <c:ext xmlns:c16="http://schemas.microsoft.com/office/drawing/2014/chart" uri="{C3380CC4-5D6E-409C-BE32-E72D297353CC}">
                  <c16:uniqueId val="{00000006-B145-4FDB-B6E1-02C63292DF4F}"/>
                </c:ext>
              </c:extLst>
            </c:dLbl>
            <c:spPr>
              <a:noFill/>
              <a:ln>
                <a:noFill/>
              </a:ln>
              <a:effectLst/>
            </c:spPr>
            <c:txPr>
              <a:bodyPr/>
              <a:lstStyle/>
              <a:p>
                <a:pPr>
                  <a:defRPr sz="2200" b="1"/>
                </a:pPr>
                <a:endParaRPr lang="en-US"/>
              </a:p>
            </c:txPr>
            <c:showLegendKey val="0"/>
            <c:showVal val="0"/>
            <c:showCatName val="1"/>
            <c:showSerName val="0"/>
            <c:showPercent val="1"/>
            <c:showBubbleSize val="0"/>
            <c:showLeaderLines val="1"/>
            <c:extLst>
              <c:ext xmlns:c15="http://schemas.microsoft.com/office/drawing/2012/chart" uri="{CE6537A1-D6FC-4f65-9D91-7224C49458BB}"/>
            </c:extLst>
          </c:dLbls>
          <c:cat>
            <c:strRef>
              <c:f>Sheet1!$A$2:$A$8</c:f>
              <c:strCache>
                <c:ptCount val="7"/>
                <c:pt idx="0">
                  <c:v>EO</c:v>
                </c:pt>
                <c:pt idx="1">
                  <c:v>Acd-UC</c:v>
                </c:pt>
                <c:pt idx="2">
                  <c:v>Acd-VC</c:v>
                </c:pt>
                <c:pt idx="3">
                  <c:v>Pre-Prof</c:v>
                </c:pt>
                <c:pt idx="4">
                  <c:v>BSS</c:v>
                </c:pt>
                <c:pt idx="5">
                  <c:v>Hybrid</c:v>
                </c:pt>
                <c:pt idx="6">
                  <c:v>Other</c:v>
                </c:pt>
              </c:strCache>
            </c:strRef>
          </c:cat>
          <c:val>
            <c:numRef>
              <c:f>Sheet1!$B$2:$B$8</c:f>
              <c:numCache>
                <c:formatCode>0.0</c:formatCode>
                <c:ptCount val="7"/>
                <c:pt idx="0">
                  <c:v>52</c:v>
                </c:pt>
                <c:pt idx="1">
                  <c:v>14.8</c:v>
                </c:pt>
                <c:pt idx="2">
                  <c:v>2.7</c:v>
                </c:pt>
                <c:pt idx="3">
                  <c:v>1.8</c:v>
                </c:pt>
                <c:pt idx="4">
                  <c:v>13</c:v>
                </c:pt>
                <c:pt idx="5">
                  <c:v>11.7</c:v>
                </c:pt>
                <c:pt idx="6">
                  <c:v>4</c:v>
                </c:pt>
              </c:numCache>
            </c:numRef>
          </c:val>
          <c:extLst>
            <c:ext xmlns:c16="http://schemas.microsoft.com/office/drawing/2014/chart" uri="{C3380CC4-5D6E-409C-BE32-E72D297353CC}">
              <c16:uniqueId val="{00000007-B145-4FDB-B6E1-02C63292DF4F}"/>
            </c:ext>
          </c:extLst>
        </c:ser>
        <c:dLbls>
          <c:showLegendKey val="0"/>
          <c:showVal val="0"/>
          <c:showCatName val="1"/>
          <c:showSerName val="0"/>
          <c:showPercent val="1"/>
          <c:showBubbleSize val="0"/>
          <c:showLeaderLines val="1"/>
        </c:dLbls>
      </c:pie3DChart>
    </c:plotArea>
    <c:plotVisOnly val="1"/>
    <c:dispBlanksAs val="gap"/>
    <c:showDLblsOverMax val="0"/>
  </c:chart>
  <c:txPr>
    <a:bodyPr/>
    <a:lstStyle/>
    <a:p>
      <a:pPr>
        <a:defRPr sz="1800"/>
      </a:pPr>
      <a:endParaRPr lang="en-U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3</c:v>
                </c:pt>
              </c:strCache>
            </c:strRef>
          </c:tx>
          <c:spPr>
            <a:solidFill>
              <a:srgbClr val="C00000"/>
            </a:solidFill>
          </c:spPr>
          <c:invertIfNegative val="0"/>
          <c:dLbls>
            <c:numFmt formatCode="#,##0.0" sourceLinked="0"/>
            <c:spPr>
              <a:noFill/>
              <a:ln>
                <a:noFill/>
              </a:ln>
              <a:effectLst/>
            </c:spPr>
            <c:txPr>
              <a:bodyPr/>
              <a:lstStyle/>
              <a:p>
                <a:pPr>
                  <a:defRPr sz="2000" b="1"/>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Sheet1!$A$2:$A$7</c:f>
              <c:strCache>
                <c:ptCount val="6"/>
                <c:pt idx="0">
                  <c:v>1</c:v>
                </c:pt>
                <c:pt idx="1">
                  <c:v>2</c:v>
                </c:pt>
                <c:pt idx="2">
                  <c:v>3</c:v>
                </c:pt>
                <c:pt idx="3">
                  <c:v>4</c:v>
                </c:pt>
                <c:pt idx="4">
                  <c:v>5</c:v>
                </c:pt>
                <c:pt idx="5">
                  <c:v>&gt; 5</c:v>
                </c:pt>
              </c:strCache>
            </c:strRef>
          </c:cat>
          <c:val>
            <c:numRef>
              <c:f>Sheet1!$B$2:$B$7</c:f>
              <c:numCache>
                <c:formatCode>0</c:formatCode>
                <c:ptCount val="6"/>
                <c:pt idx="0">
                  <c:v>47.9</c:v>
                </c:pt>
                <c:pt idx="1">
                  <c:v>13.9</c:v>
                </c:pt>
                <c:pt idx="2">
                  <c:v>34</c:v>
                </c:pt>
                <c:pt idx="3">
                  <c:v>1.5</c:v>
                </c:pt>
                <c:pt idx="4">
                  <c:v>1</c:v>
                </c:pt>
                <c:pt idx="5">
                  <c:v>1.5</c:v>
                </c:pt>
              </c:numCache>
            </c:numRef>
          </c:val>
          <c:extLst>
            <c:ext xmlns:c16="http://schemas.microsoft.com/office/drawing/2014/chart" uri="{C3380CC4-5D6E-409C-BE32-E72D297353CC}">
              <c16:uniqueId val="{00000000-DB67-4DF3-ADCE-552320EF0E52}"/>
            </c:ext>
          </c:extLst>
        </c:ser>
        <c:dLbls>
          <c:showLegendKey val="0"/>
          <c:showVal val="0"/>
          <c:showCatName val="0"/>
          <c:showSerName val="0"/>
          <c:showPercent val="0"/>
          <c:showBubbleSize val="0"/>
        </c:dLbls>
        <c:gapWidth val="150"/>
        <c:axId val="134568576"/>
        <c:axId val="134586752"/>
      </c:barChart>
      <c:catAx>
        <c:axId val="134568576"/>
        <c:scaling>
          <c:orientation val="minMax"/>
        </c:scaling>
        <c:delete val="0"/>
        <c:axPos val="b"/>
        <c:numFmt formatCode="General" sourceLinked="0"/>
        <c:majorTickMark val="out"/>
        <c:minorTickMark val="none"/>
        <c:tickLblPos val="nextTo"/>
        <c:txPr>
          <a:bodyPr/>
          <a:lstStyle/>
          <a:p>
            <a:pPr>
              <a:defRPr b="1"/>
            </a:pPr>
            <a:endParaRPr lang="en-US"/>
          </a:p>
        </c:txPr>
        <c:crossAx val="134586752"/>
        <c:crosses val="autoZero"/>
        <c:auto val="1"/>
        <c:lblAlgn val="ctr"/>
        <c:lblOffset val="100"/>
        <c:noMultiLvlLbl val="0"/>
      </c:catAx>
      <c:valAx>
        <c:axId val="134586752"/>
        <c:scaling>
          <c:orientation val="minMax"/>
          <c:max val="50"/>
        </c:scaling>
        <c:delete val="0"/>
        <c:axPos val="l"/>
        <c:majorGridlines/>
        <c:numFmt formatCode="0" sourceLinked="1"/>
        <c:majorTickMark val="out"/>
        <c:minorTickMark val="none"/>
        <c:tickLblPos val="nextTo"/>
        <c:txPr>
          <a:bodyPr/>
          <a:lstStyle/>
          <a:p>
            <a:pPr>
              <a:defRPr sz="1400" b="0"/>
            </a:pPr>
            <a:endParaRPr lang="en-US"/>
          </a:p>
        </c:txPr>
        <c:crossAx val="134568576"/>
        <c:crosses val="autoZero"/>
        <c:crossBetween val="between"/>
        <c:majorUnit val="5"/>
      </c:valAx>
    </c:plotArea>
    <c:plotVisOnly val="1"/>
    <c:dispBlanksAs val="gap"/>
    <c:showDLblsOverMax val="0"/>
  </c:chart>
  <c:spPr>
    <a:solidFill>
      <a:schemeClr val="bg1"/>
    </a:solidFill>
    <a:ln>
      <a:solidFill>
        <a:srgbClr val="000000"/>
      </a:solidFill>
    </a:ln>
  </c:spPr>
  <c:txPr>
    <a:bodyPr/>
    <a:lstStyle/>
    <a:p>
      <a:pPr>
        <a:defRPr sz="1800"/>
      </a:pPr>
      <a:endParaRPr lang="en-US"/>
    </a:p>
  </c:txPr>
  <c:externalData r:id="rId1">
    <c:autoUpdate val="0"/>
  </c:externalData>
</c:chartSpace>
</file>

<file path=ppt/drawings/_rels/vmlDrawing1.vml.rels><?xml version="1.0" encoding="UTF-8" standalone="yes"?>
<Relationships xmlns="http://schemas.openxmlformats.org/package/2006/relationships"><Relationship Id="rId1" Type="http://schemas.openxmlformats.org/officeDocument/2006/relationships/image" Target="../media/image3.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pPr>
              <a:defRPr/>
            </a:pPr>
            <a:endParaRPr lang="en-US"/>
          </a:p>
        </p:txBody>
      </p:sp>
      <p:sp>
        <p:nvSpPr>
          <p:cNvPr id="3" name="Date Placeholder 2"/>
          <p:cNvSpPr>
            <a:spLocks noGrp="1"/>
          </p:cNvSpPr>
          <p:nvPr>
            <p:ph type="dt" sz="quarter" idx="1"/>
          </p:nvPr>
        </p:nvSpPr>
        <p:spPr>
          <a:xfrm>
            <a:off x="3970938" y="0"/>
            <a:ext cx="3037840" cy="464820"/>
          </a:xfrm>
          <a:prstGeom prst="rect">
            <a:avLst/>
          </a:prstGeom>
        </p:spPr>
        <p:txBody>
          <a:bodyPr vert="horz" lIns="93177" tIns="46589" rIns="93177" bIns="46589" rtlCol="0"/>
          <a:lstStyle>
            <a:lvl1pPr algn="r">
              <a:defRPr sz="1200"/>
            </a:lvl1pPr>
          </a:lstStyle>
          <a:p>
            <a:pPr>
              <a:defRPr/>
            </a:pPr>
            <a:fld id="{E1133810-A088-4012-9661-85CD1DB4B275}" type="datetimeFigureOut">
              <a:rPr lang="en-US"/>
              <a:pPr>
                <a:defRPr/>
              </a:pPr>
              <a:t>1/30/2019</a:t>
            </a:fld>
            <a:endParaRPr lang="en-US"/>
          </a:p>
        </p:txBody>
      </p:sp>
      <p:sp>
        <p:nvSpPr>
          <p:cNvPr id="4" name="Footer Placeholder 3"/>
          <p:cNvSpPr>
            <a:spLocks noGrp="1"/>
          </p:cNvSpPr>
          <p:nvPr>
            <p:ph type="ftr" sz="quarter" idx="2"/>
          </p:nvPr>
        </p:nvSpPr>
        <p:spPr>
          <a:xfrm>
            <a:off x="0" y="8829967"/>
            <a:ext cx="3037840" cy="464820"/>
          </a:xfrm>
          <a:prstGeom prst="rect">
            <a:avLst/>
          </a:prstGeom>
        </p:spPr>
        <p:txBody>
          <a:bodyPr vert="horz" lIns="93177" tIns="46589" rIns="93177" bIns="46589" rtlCol="0" anchor="b"/>
          <a:lstStyle>
            <a:lvl1pPr algn="l">
              <a:defRPr sz="1200"/>
            </a:lvl1pPr>
          </a:lstStyle>
          <a:p>
            <a:pPr>
              <a:defRPr/>
            </a:pPr>
            <a:endParaRPr lang="en-US"/>
          </a:p>
        </p:txBody>
      </p:sp>
      <p:sp>
        <p:nvSpPr>
          <p:cNvPr id="5" name="Slide Number Placeholder 4"/>
          <p:cNvSpPr>
            <a:spLocks noGrp="1"/>
          </p:cNvSpPr>
          <p:nvPr>
            <p:ph type="sldNum" sz="quarter" idx="3"/>
          </p:nvPr>
        </p:nvSpPr>
        <p:spPr>
          <a:xfrm>
            <a:off x="3970938" y="8829967"/>
            <a:ext cx="3037840" cy="464820"/>
          </a:xfrm>
          <a:prstGeom prst="rect">
            <a:avLst/>
          </a:prstGeom>
        </p:spPr>
        <p:txBody>
          <a:bodyPr vert="horz" lIns="93177" tIns="46589" rIns="93177" bIns="46589" rtlCol="0" anchor="b"/>
          <a:lstStyle>
            <a:lvl1pPr algn="r">
              <a:defRPr sz="1200"/>
            </a:lvl1pPr>
          </a:lstStyle>
          <a:p>
            <a:pPr>
              <a:defRPr/>
            </a:pPr>
            <a:fld id="{581600CB-19BC-4FFC-86C7-A595A53D5560}" type="slidenum">
              <a:rPr lang="en-US"/>
              <a:pPr>
                <a:defRPr/>
              </a:pPr>
              <a:t>‹#›</a:t>
            </a:fld>
            <a:endParaRPr 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4578" name="Rectangle 2"/>
          <p:cNvSpPr>
            <a:spLocks noGrp="1" noChangeArrowheads="1"/>
          </p:cNvSpPr>
          <p:nvPr>
            <p:ph type="hdr" sz="quarter"/>
          </p:nvPr>
        </p:nvSpPr>
        <p:spPr bwMode="auto">
          <a:xfrm>
            <a:off x="0" y="0"/>
            <a:ext cx="3037840" cy="464820"/>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lvl1pPr>
              <a:defRPr sz="1200"/>
            </a:lvl1pPr>
          </a:lstStyle>
          <a:p>
            <a:pPr>
              <a:defRPr/>
            </a:pPr>
            <a:endParaRPr lang="en-US"/>
          </a:p>
        </p:txBody>
      </p:sp>
      <p:sp>
        <p:nvSpPr>
          <p:cNvPr id="24579" name="Rectangle 3"/>
          <p:cNvSpPr>
            <a:spLocks noGrp="1" noChangeArrowheads="1"/>
          </p:cNvSpPr>
          <p:nvPr>
            <p:ph type="dt" idx="1"/>
          </p:nvPr>
        </p:nvSpPr>
        <p:spPr bwMode="auto">
          <a:xfrm>
            <a:off x="3972560" y="0"/>
            <a:ext cx="3037840" cy="464820"/>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lvl1pPr algn="r">
              <a:defRPr sz="1200"/>
            </a:lvl1pPr>
          </a:lstStyle>
          <a:p>
            <a:pPr>
              <a:defRPr/>
            </a:pPr>
            <a:endParaRPr lang="en-US"/>
          </a:p>
        </p:txBody>
      </p:sp>
      <p:sp>
        <p:nvSpPr>
          <p:cNvPr id="22532" name="Rectangle 4"/>
          <p:cNvSpPr>
            <a:spLocks noGrp="1" noRot="1" noChangeAspect="1" noChangeArrowheads="1" noTextEdit="1"/>
          </p:cNvSpPr>
          <p:nvPr>
            <p:ph type="sldImg" idx="2"/>
          </p:nvPr>
        </p:nvSpPr>
        <p:spPr bwMode="auto">
          <a:xfrm>
            <a:off x="1181100" y="696913"/>
            <a:ext cx="4648200" cy="3486150"/>
          </a:xfrm>
          <a:prstGeom prst="rect">
            <a:avLst/>
          </a:prstGeom>
          <a:noFill/>
          <a:ln w="9525">
            <a:solidFill>
              <a:srgbClr val="000000"/>
            </a:solidFill>
            <a:miter lim="800000"/>
            <a:headEnd/>
            <a:tailEnd/>
          </a:ln>
        </p:spPr>
      </p:sp>
      <p:sp>
        <p:nvSpPr>
          <p:cNvPr id="24581" name="Rectangle 5"/>
          <p:cNvSpPr>
            <a:spLocks noGrp="1" noChangeArrowheads="1"/>
          </p:cNvSpPr>
          <p:nvPr>
            <p:ph type="body" sz="quarter" idx="3"/>
          </p:nvPr>
        </p:nvSpPr>
        <p:spPr bwMode="auto">
          <a:xfrm>
            <a:off x="934720" y="4415790"/>
            <a:ext cx="5140960" cy="4183380"/>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24582" name="Rectangle 6"/>
          <p:cNvSpPr>
            <a:spLocks noGrp="1" noChangeArrowheads="1"/>
          </p:cNvSpPr>
          <p:nvPr>
            <p:ph type="ftr" sz="quarter" idx="4"/>
          </p:nvPr>
        </p:nvSpPr>
        <p:spPr bwMode="auto">
          <a:xfrm>
            <a:off x="0" y="8831580"/>
            <a:ext cx="3037840" cy="464820"/>
          </a:xfrm>
          <a:prstGeom prst="rect">
            <a:avLst/>
          </a:prstGeom>
          <a:noFill/>
          <a:ln w="9525">
            <a:noFill/>
            <a:miter lim="800000"/>
            <a:headEnd/>
            <a:tailEnd/>
          </a:ln>
          <a:effectLst/>
        </p:spPr>
        <p:txBody>
          <a:bodyPr vert="horz" wrap="square" lIns="93177" tIns="46589" rIns="93177" bIns="46589" numCol="1" anchor="b" anchorCtr="0" compatLnSpc="1">
            <a:prstTxWarp prst="textNoShape">
              <a:avLst/>
            </a:prstTxWarp>
          </a:bodyPr>
          <a:lstStyle>
            <a:lvl1pPr>
              <a:defRPr sz="1200"/>
            </a:lvl1pPr>
          </a:lstStyle>
          <a:p>
            <a:pPr>
              <a:defRPr/>
            </a:pPr>
            <a:endParaRPr lang="en-US"/>
          </a:p>
        </p:txBody>
      </p:sp>
      <p:sp>
        <p:nvSpPr>
          <p:cNvPr id="24583" name="Rectangle 7"/>
          <p:cNvSpPr>
            <a:spLocks noGrp="1" noChangeArrowheads="1"/>
          </p:cNvSpPr>
          <p:nvPr>
            <p:ph type="sldNum" sz="quarter" idx="5"/>
          </p:nvPr>
        </p:nvSpPr>
        <p:spPr bwMode="auto">
          <a:xfrm>
            <a:off x="3972560" y="8831580"/>
            <a:ext cx="3037840" cy="464820"/>
          </a:xfrm>
          <a:prstGeom prst="rect">
            <a:avLst/>
          </a:prstGeom>
          <a:noFill/>
          <a:ln w="9525">
            <a:noFill/>
            <a:miter lim="800000"/>
            <a:headEnd/>
            <a:tailEnd/>
          </a:ln>
          <a:effectLst/>
        </p:spPr>
        <p:txBody>
          <a:bodyPr vert="horz" wrap="square" lIns="93177" tIns="46589" rIns="93177" bIns="46589" numCol="1" anchor="b" anchorCtr="0" compatLnSpc="1">
            <a:prstTxWarp prst="textNoShape">
              <a:avLst/>
            </a:prstTxWarp>
          </a:bodyPr>
          <a:lstStyle>
            <a:lvl1pPr algn="r">
              <a:defRPr sz="1200"/>
            </a:lvl1pPr>
          </a:lstStyle>
          <a:p>
            <a:pPr>
              <a:defRPr/>
            </a:pPr>
            <a:fld id="{54D319E7-92C4-4027-9E50-315F02896B09}" type="slidenum">
              <a:rPr lang="en-US"/>
              <a:pPr>
                <a:defRPr/>
              </a:pPr>
              <a:t>‹#›</a:t>
            </a:fld>
            <a:endParaRPr 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pitchFamily="1" charset="0"/>
        <a:ea typeface="Osaka" pitchFamily="1" charset="-128"/>
        <a:cs typeface="+mn-cs"/>
      </a:defRPr>
    </a:lvl1pPr>
    <a:lvl2pPr marL="457200" algn="l" rtl="0" eaLnBrk="0" fontAlgn="base" hangingPunct="0">
      <a:spcBef>
        <a:spcPct val="30000"/>
      </a:spcBef>
      <a:spcAft>
        <a:spcPct val="0"/>
      </a:spcAft>
      <a:defRPr sz="1200" kern="1200">
        <a:solidFill>
          <a:schemeClr val="tx1"/>
        </a:solidFill>
        <a:latin typeface="Times" pitchFamily="1" charset="0"/>
        <a:ea typeface="Osaka" pitchFamily="1" charset="-128"/>
        <a:cs typeface="+mn-cs"/>
      </a:defRPr>
    </a:lvl2pPr>
    <a:lvl3pPr marL="914400" algn="l" rtl="0" eaLnBrk="0" fontAlgn="base" hangingPunct="0">
      <a:spcBef>
        <a:spcPct val="30000"/>
      </a:spcBef>
      <a:spcAft>
        <a:spcPct val="0"/>
      </a:spcAft>
      <a:defRPr sz="1200" kern="1200">
        <a:solidFill>
          <a:schemeClr val="tx1"/>
        </a:solidFill>
        <a:latin typeface="Times" pitchFamily="1" charset="0"/>
        <a:ea typeface="Osaka" pitchFamily="1" charset="-128"/>
        <a:cs typeface="+mn-cs"/>
      </a:defRPr>
    </a:lvl3pPr>
    <a:lvl4pPr marL="1371600" algn="l" rtl="0" eaLnBrk="0" fontAlgn="base" hangingPunct="0">
      <a:spcBef>
        <a:spcPct val="30000"/>
      </a:spcBef>
      <a:spcAft>
        <a:spcPct val="0"/>
      </a:spcAft>
      <a:defRPr sz="1200" kern="1200">
        <a:solidFill>
          <a:schemeClr val="tx1"/>
        </a:solidFill>
        <a:latin typeface="Times" pitchFamily="1" charset="0"/>
        <a:ea typeface="Osaka" pitchFamily="1" charset="-128"/>
        <a:cs typeface="+mn-cs"/>
      </a:defRPr>
    </a:lvl4pPr>
    <a:lvl5pPr marL="1828800" algn="l" rtl="0" eaLnBrk="0" fontAlgn="base" hangingPunct="0">
      <a:spcBef>
        <a:spcPct val="30000"/>
      </a:spcBef>
      <a:spcAft>
        <a:spcPct val="0"/>
      </a:spcAft>
      <a:defRPr sz="1200" kern="1200">
        <a:solidFill>
          <a:schemeClr val="tx1"/>
        </a:solidFill>
        <a:latin typeface="Times" pitchFamily="1" charset="0"/>
        <a:ea typeface="Osaka" pitchFamily="1" charset="-128"/>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7"/>
          <p:cNvSpPr>
            <a:spLocks noGrp="1" noChangeArrowheads="1"/>
          </p:cNvSpPr>
          <p:nvPr>
            <p:ph type="sldNum" sz="quarter" idx="5"/>
          </p:nvPr>
        </p:nvSpPr>
        <p:spPr>
          <a:noFill/>
        </p:spPr>
        <p:txBody>
          <a:bodyPr/>
          <a:lstStyle/>
          <a:p>
            <a:fld id="{77FD526D-0327-4049-A814-16702B36FDB3}" type="slidenum">
              <a:rPr lang="en-US" smtClean="0"/>
              <a:pPr/>
              <a:t>1</a:t>
            </a:fld>
            <a:endParaRPr lang="en-US" smtClean="0"/>
          </a:p>
        </p:txBody>
      </p:sp>
      <p:sp>
        <p:nvSpPr>
          <p:cNvPr id="23555" name="Rectangle 2"/>
          <p:cNvSpPr>
            <a:spLocks noGrp="1" noRot="1" noChangeAspect="1" noChangeArrowheads="1" noTextEdit="1"/>
          </p:cNvSpPr>
          <p:nvPr>
            <p:ph type="sldImg"/>
          </p:nvPr>
        </p:nvSpPr>
        <p:spPr>
          <a:ln/>
        </p:spPr>
      </p:sp>
      <p:sp>
        <p:nvSpPr>
          <p:cNvPr id="23556"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7"/>
          <p:cNvSpPr>
            <a:spLocks noGrp="1" noChangeArrowheads="1"/>
          </p:cNvSpPr>
          <p:nvPr>
            <p:ph type="sldNum" sz="quarter" idx="5"/>
          </p:nvPr>
        </p:nvSpPr>
        <p:spPr>
          <a:noFill/>
        </p:spPr>
        <p:txBody>
          <a:bodyPr/>
          <a:lstStyle/>
          <a:p>
            <a:fld id="{234359CC-0F35-47BA-975D-8DD7B99321A3}" type="slidenum">
              <a:rPr lang="en-US" smtClean="0"/>
              <a:pPr/>
              <a:t>18</a:t>
            </a:fld>
            <a:endParaRPr lang="en-US" smtClean="0"/>
          </a:p>
        </p:txBody>
      </p:sp>
      <p:sp>
        <p:nvSpPr>
          <p:cNvPr id="35843" name="Rectangle 2"/>
          <p:cNvSpPr>
            <a:spLocks noGrp="1" noRot="1" noChangeAspect="1" noChangeArrowheads="1" noTextEdit="1"/>
          </p:cNvSpPr>
          <p:nvPr>
            <p:ph type="sldImg"/>
          </p:nvPr>
        </p:nvSpPr>
        <p:spPr>
          <a:ln/>
        </p:spPr>
      </p:sp>
      <p:sp>
        <p:nvSpPr>
          <p:cNvPr id="35844" name="Rectangle 3"/>
          <p:cNvSpPr>
            <a:spLocks noGrp="1" noChangeArrowheads="1"/>
          </p:cNvSpPr>
          <p:nvPr>
            <p:ph type="body" idx="1"/>
          </p:nvPr>
        </p:nvSpPr>
        <p:spPr>
          <a:noFill/>
          <a:ln/>
        </p:spPr>
        <p:txBody>
          <a:bodyPr/>
          <a:lstStyle/>
          <a:p>
            <a:pPr rtl="0" eaLnBrk="1" fontAlgn="base" latinLnBrk="0" hangingPunct="1"/>
            <a:r>
              <a:rPr lang="en-US" sz="1200" b="1" i="0" u="none" strike="noStrike" kern="1200" baseline="0" dirty="0" smtClean="0">
                <a:solidFill>
                  <a:schemeClr val="tx1"/>
                </a:solidFill>
                <a:latin typeface="Times" pitchFamily="1" charset="0"/>
                <a:ea typeface="Osaka" pitchFamily="1" charset="-128"/>
                <a:cs typeface="+mn-cs"/>
              </a:rPr>
              <a:t>Q61 </a:t>
            </a:r>
          </a:p>
          <a:p>
            <a:pPr rtl="0" eaLnBrk="1" fontAlgn="base" latinLnBrk="0" hangingPunct="1"/>
            <a:r>
              <a:rPr lang="en-US" sz="1200" b="1" i="0" u="none" strike="noStrike" kern="1200" baseline="0" dirty="0" smtClean="0">
                <a:solidFill>
                  <a:schemeClr val="tx1"/>
                </a:solidFill>
                <a:latin typeface="Times" pitchFamily="1" charset="0"/>
                <a:ea typeface="Osaka" pitchFamily="1" charset="-128"/>
                <a:cs typeface="+mn-cs"/>
              </a:rPr>
              <a:t>   Q62</a:t>
            </a:r>
          </a:p>
          <a:p>
            <a:pPr rtl="0" eaLnBrk="1" fontAlgn="base" latinLnBrk="0" hangingPunct="1"/>
            <a:r>
              <a:rPr lang="en-US" sz="1200" b="1" i="0" u="none" strike="noStrike" kern="1200" baseline="0" dirty="0" smtClean="0">
                <a:solidFill>
                  <a:schemeClr val="tx1"/>
                </a:solidFill>
                <a:latin typeface="Times" pitchFamily="1" charset="0"/>
                <a:ea typeface="Osaka" pitchFamily="1" charset="-128"/>
                <a:cs typeface="+mn-cs"/>
              </a:rPr>
              <a:t>   Q63</a:t>
            </a:r>
          </a:p>
          <a:p>
            <a:pPr rtl="0" eaLnBrk="1" fontAlgn="base" latinLnBrk="0" hangingPunct="1"/>
            <a:endParaRPr lang="en-US" sz="1200" b="1" i="0" u="none" strike="noStrike" kern="1200" baseline="0" dirty="0" smtClean="0">
              <a:solidFill>
                <a:schemeClr val="tx1"/>
              </a:solidFill>
              <a:latin typeface="Times" pitchFamily="1" charset="0"/>
              <a:ea typeface="Osaka" pitchFamily="1" charset="-128"/>
              <a:cs typeface="+mn-cs"/>
            </a:endParaRPr>
          </a:p>
          <a:p>
            <a:pPr rtl="0" eaLnBrk="1" fontAlgn="base" latinLnBrk="0" hangingPunct="1"/>
            <a:r>
              <a:rPr lang="en-US" sz="1200" b="0" i="0" u="none" strike="noStrike" kern="1200" baseline="0" dirty="0" smtClean="0">
                <a:solidFill>
                  <a:schemeClr val="tx1"/>
                </a:solidFill>
                <a:latin typeface="Times" pitchFamily="1" charset="0"/>
                <a:ea typeface="Osaka" pitchFamily="1" charset="-128"/>
                <a:cs typeface="+mn-cs"/>
              </a:rPr>
              <a:t>2006</a:t>
            </a:r>
            <a:endParaRPr lang="en-US" sz="1200" b="0" i="0" u="none" strike="noStrike" kern="1200" dirty="0" smtClean="0">
              <a:solidFill>
                <a:schemeClr val="tx1"/>
              </a:solidFill>
              <a:latin typeface="Times" pitchFamily="1" charset="0"/>
              <a:ea typeface="Osaka" pitchFamily="1" charset="-128"/>
              <a:cs typeface="+mn-cs"/>
            </a:endParaRPr>
          </a:p>
          <a:p>
            <a:pPr rtl="0" eaLnBrk="1" fontAlgn="base" latinLnBrk="0" hangingPunct="1"/>
            <a:r>
              <a:rPr lang="en-US" sz="1200" b="0" i="0" u="none" strike="noStrike" kern="1200" baseline="0" dirty="0" smtClean="0">
                <a:solidFill>
                  <a:schemeClr val="tx1"/>
                </a:solidFill>
                <a:latin typeface="Times" pitchFamily="1" charset="0"/>
                <a:ea typeface="Osaka" pitchFamily="1" charset="-128"/>
                <a:cs typeface="+mn-cs"/>
              </a:rPr>
              <a:t>51%</a:t>
            </a:r>
          </a:p>
          <a:p>
            <a:pPr rtl="0" eaLnBrk="1" fontAlgn="base" latinLnBrk="0" hangingPunct="1"/>
            <a:r>
              <a:rPr lang="en-US" sz="1200" b="0" i="0" u="none" strike="noStrike" kern="1200" baseline="0" dirty="0" smtClean="0">
                <a:solidFill>
                  <a:schemeClr val="tx1"/>
                </a:solidFill>
                <a:latin typeface="Times" pitchFamily="1" charset="0"/>
                <a:ea typeface="Osaka" pitchFamily="1" charset="-128"/>
                <a:cs typeface="+mn-cs"/>
              </a:rPr>
              <a:t>14%</a:t>
            </a:r>
          </a:p>
          <a:p>
            <a:pPr rtl="0" eaLnBrk="1" fontAlgn="base" latinLnBrk="0" hangingPunct="1"/>
            <a:r>
              <a:rPr lang="en-US" sz="1200" b="0" i="0" u="none" strike="noStrike" kern="1200" baseline="0" dirty="0" smtClean="0">
                <a:solidFill>
                  <a:schemeClr val="tx1"/>
                </a:solidFill>
                <a:latin typeface="Times" pitchFamily="1" charset="0"/>
                <a:ea typeface="Osaka" pitchFamily="1" charset="-128"/>
                <a:cs typeface="+mn-cs"/>
              </a:rPr>
              <a:t>13%</a:t>
            </a:r>
          </a:p>
          <a:p>
            <a:pPr rtl="0" eaLnBrk="1" fontAlgn="base" latinLnBrk="0" hangingPunct="1"/>
            <a:r>
              <a:rPr lang="en-US" sz="1200" b="0" i="0" u="none" strike="noStrike" kern="1200" baseline="0" dirty="0" smtClean="0">
                <a:solidFill>
                  <a:schemeClr val="tx1"/>
                </a:solidFill>
                <a:latin typeface="Times" pitchFamily="1" charset="0"/>
                <a:ea typeface="Osaka" pitchFamily="1" charset="-128"/>
                <a:cs typeface="+mn-cs"/>
              </a:rPr>
              <a:t>11%</a:t>
            </a:r>
          </a:p>
          <a:p>
            <a:pPr rtl="0" eaLnBrk="1" fontAlgn="base" latinLnBrk="0" hangingPunct="1"/>
            <a:r>
              <a:rPr lang="en-US" sz="1200" b="0" i="0" u="none" strike="noStrike" kern="1200" baseline="0" dirty="0" smtClean="0">
                <a:solidFill>
                  <a:schemeClr val="tx1"/>
                </a:solidFill>
                <a:latin typeface="Times" pitchFamily="1" charset="0"/>
                <a:ea typeface="Osaka" pitchFamily="1" charset="-128"/>
                <a:cs typeface="+mn-cs"/>
              </a:rPr>
              <a:t>NA</a:t>
            </a:r>
            <a:endParaRPr lang="en-US" dirty="0"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7"/>
          <p:cNvSpPr>
            <a:spLocks noGrp="1" noChangeArrowheads="1"/>
          </p:cNvSpPr>
          <p:nvPr>
            <p:ph type="sldNum" sz="quarter" idx="5"/>
          </p:nvPr>
        </p:nvSpPr>
        <p:spPr>
          <a:noFill/>
        </p:spPr>
        <p:txBody>
          <a:bodyPr/>
          <a:lstStyle/>
          <a:p>
            <a:fld id="{39E1D818-A745-4EED-A9D3-03DFF10F896C}" type="slidenum">
              <a:rPr lang="en-US" smtClean="0"/>
              <a:pPr/>
              <a:t>19</a:t>
            </a:fld>
            <a:endParaRPr lang="en-US" smtClean="0"/>
          </a:p>
        </p:txBody>
      </p:sp>
      <p:sp>
        <p:nvSpPr>
          <p:cNvPr id="34819" name="Rectangle 2"/>
          <p:cNvSpPr>
            <a:spLocks noGrp="1" noRot="1" noChangeAspect="1" noChangeArrowheads="1" noTextEdit="1"/>
          </p:cNvSpPr>
          <p:nvPr>
            <p:ph type="sldImg"/>
          </p:nvPr>
        </p:nvSpPr>
        <p:spPr>
          <a:ln/>
        </p:spPr>
      </p:sp>
      <p:sp>
        <p:nvSpPr>
          <p:cNvPr id="34820" name="Rectangle 3"/>
          <p:cNvSpPr>
            <a:spLocks noGrp="1" noChangeArrowheads="1"/>
          </p:cNvSpPr>
          <p:nvPr>
            <p:ph type="body" idx="1"/>
          </p:nvPr>
        </p:nvSpPr>
        <p:spPr>
          <a:noFill/>
          <a:ln/>
        </p:spPr>
        <p:txBody>
          <a:bodyPr/>
          <a:lstStyle/>
          <a:p>
            <a:pPr eaLnBrk="1" hangingPunct="1"/>
            <a:r>
              <a:rPr lang="en-US" dirty="0" smtClean="0"/>
              <a:t>Q16</a:t>
            </a:r>
          </a:p>
          <a:p>
            <a:pPr eaLnBrk="1" hangingPunct="1"/>
            <a:r>
              <a:rPr lang="en-US" dirty="0" smtClean="0"/>
              <a:t>Q17</a:t>
            </a:r>
          </a:p>
          <a:p>
            <a:pPr eaLnBrk="1" hangingPunct="1"/>
            <a:r>
              <a:rPr lang="en-US" dirty="0" smtClean="0"/>
              <a:t>Q19</a:t>
            </a:r>
          </a:p>
          <a:p>
            <a:pPr eaLnBrk="1" hangingPunct="1"/>
            <a:endParaRPr lang="en-US" dirty="0" smtClean="0"/>
          </a:p>
          <a:p>
            <a:pPr eaLnBrk="1" hangingPunct="1"/>
            <a:r>
              <a:rPr lang="en-US" dirty="0" smtClean="0"/>
              <a:t>Most</a:t>
            </a:r>
            <a:r>
              <a:rPr lang="en-US" baseline="0" dirty="0" smtClean="0"/>
              <a:t> common subpopulations required to take the seminar (Q19)</a:t>
            </a:r>
          </a:p>
          <a:p>
            <a:pPr eaLnBrk="1" hangingPunct="1">
              <a:buFont typeface="Arial" pitchFamily="34" charset="0"/>
              <a:buChar char="•"/>
            </a:pPr>
            <a:r>
              <a:rPr lang="en-US" baseline="0" dirty="0" smtClean="0"/>
              <a:t> Academically under-prepared students</a:t>
            </a:r>
          </a:p>
          <a:p>
            <a:pPr eaLnBrk="1" hangingPunct="1">
              <a:buFont typeface="Arial" pitchFamily="34" charset="0"/>
              <a:buChar char="•"/>
            </a:pPr>
            <a:r>
              <a:rPr lang="en-US" baseline="0" dirty="0" smtClean="0"/>
              <a:t> Provisionally-admitted students</a:t>
            </a:r>
          </a:p>
          <a:p>
            <a:pPr eaLnBrk="1" hangingPunct="1">
              <a:buFont typeface="Arial" pitchFamily="34" charset="0"/>
              <a:buNone/>
            </a:pPr>
            <a:r>
              <a:rPr lang="en-US" baseline="0" dirty="0" smtClean="0"/>
              <a:t>Also:</a:t>
            </a:r>
          </a:p>
          <a:p>
            <a:pPr eaLnBrk="1" hangingPunct="1">
              <a:buFont typeface="Arial" pitchFamily="34" charset="0"/>
              <a:buChar char="•"/>
            </a:pPr>
            <a:r>
              <a:rPr lang="en-US" baseline="0" dirty="0" smtClean="0"/>
              <a:t> Learning community participants</a:t>
            </a:r>
          </a:p>
          <a:p>
            <a:pPr eaLnBrk="1" hangingPunct="1">
              <a:buFont typeface="Arial" pitchFamily="34" charset="0"/>
              <a:buChar char="•"/>
            </a:pPr>
            <a:r>
              <a:rPr lang="en-US" baseline="0" dirty="0" smtClean="0"/>
              <a:t> Student athletes</a:t>
            </a:r>
          </a:p>
          <a:p>
            <a:pPr eaLnBrk="1" hangingPunct="1">
              <a:buFont typeface="Arial" pitchFamily="34" charset="0"/>
              <a:buChar char="•"/>
            </a:pPr>
            <a:r>
              <a:rPr lang="en-US" baseline="0" dirty="0" smtClean="0"/>
              <a:t> Honors students</a:t>
            </a:r>
            <a:endParaRPr lang="en-US" dirty="0"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Q49</a:t>
            </a:r>
          </a:p>
          <a:p>
            <a:endParaRPr lang="en-US" dirty="0" smtClean="0"/>
          </a:p>
          <a:p>
            <a:r>
              <a:rPr lang="en-US" dirty="0" smtClean="0"/>
              <a:t>32 + 8 =</a:t>
            </a:r>
            <a:r>
              <a:rPr lang="en-US" baseline="0" dirty="0" smtClean="0"/>
              <a:t> 40%</a:t>
            </a:r>
            <a:endParaRPr lang="en-US" dirty="0"/>
          </a:p>
        </p:txBody>
      </p:sp>
      <p:sp>
        <p:nvSpPr>
          <p:cNvPr id="4" name="Slide Number Placeholder 3"/>
          <p:cNvSpPr>
            <a:spLocks noGrp="1"/>
          </p:cNvSpPr>
          <p:nvPr>
            <p:ph type="sldNum" sz="quarter" idx="10"/>
          </p:nvPr>
        </p:nvSpPr>
        <p:spPr/>
        <p:txBody>
          <a:bodyPr/>
          <a:lstStyle/>
          <a:p>
            <a:pPr>
              <a:defRPr/>
            </a:pPr>
            <a:fld id="{54D319E7-92C4-4027-9E50-315F02896B09}" type="slidenum">
              <a:rPr lang="en-US" smtClean="0"/>
              <a:pPr>
                <a:defRPr/>
              </a:pPr>
              <a:t>20</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7"/>
          <p:cNvSpPr>
            <a:spLocks noGrp="1" noChangeArrowheads="1"/>
          </p:cNvSpPr>
          <p:nvPr>
            <p:ph type="sldNum" sz="quarter" idx="5"/>
          </p:nvPr>
        </p:nvSpPr>
        <p:spPr>
          <a:noFill/>
        </p:spPr>
        <p:txBody>
          <a:bodyPr/>
          <a:lstStyle/>
          <a:p>
            <a:fld id="{A596F305-1A71-46B2-8BBE-215F400964C1}" type="slidenum">
              <a:rPr lang="en-US" smtClean="0"/>
              <a:pPr/>
              <a:t>21</a:t>
            </a:fld>
            <a:endParaRPr lang="en-US" smtClean="0"/>
          </a:p>
        </p:txBody>
      </p:sp>
      <p:sp>
        <p:nvSpPr>
          <p:cNvPr id="36867" name="Rectangle 2"/>
          <p:cNvSpPr>
            <a:spLocks noGrp="1" noRot="1" noChangeAspect="1" noChangeArrowheads="1" noTextEdit="1"/>
          </p:cNvSpPr>
          <p:nvPr>
            <p:ph type="sldImg"/>
          </p:nvPr>
        </p:nvSpPr>
        <p:spPr>
          <a:ln/>
        </p:spPr>
      </p:sp>
      <p:sp>
        <p:nvSpPr>
          <p:cNvPr id="36868" name="Rectangle 3"/>
          <p:cNvSpPr>
            <a:spLocks noGrp="1" noChangeArrowheads="1"/>
          </p:cNvSpPr>
          <p:nvPr>
            <p:ph type="body" idx="1"/>
          </p:nvPr>
        </p:nvSpPr>
        <p:spPr>
          <a:noFill/>
          <a:ln/>
        </p:spPr>
        <p:txBody>
          <a:bodyPr/>
          <a:lstStyle/>
          <a:p>
            <a:pPr eaLnBrk="1" hangingPunct="1"/>
            <a:r>
              <a:rPr lang="en-US" dirty="0" smtClean="0"/>
              <a:t>Q47</a:t>
            </a:r>
          </a:p>
          <a:p>
            <a:pPr eaLnBrk="1" hangingPunct="1"/>
            <a:r>
              <a:rPr lang="en-US" dirty="0" smtClean="0"/>
              <a:t>Q46</a:t>
            </a:r>
          </a:p>
          <a:p>
            <a:pPr eaLnBrk="1" hangingPunct="1"/>
            <a:r>
              <a:rPr lang="en-US" dirty="0" smtClean="0"/>
              <a:t>Q50</a:t>
            </a:r>
          </a:p>
          <a:p>
            <a:pPr eaLnBrk="1" hangingPunct="1"/>
            <a:endParaRPr lang="en-US" dirty="0" smtClean="0"/>
          </a:p>
          <a:p>
            <a:pPr eaLnBrk="1" hangingPunct="1"/>
            <a:endParaRPr lang="en-US" dirty="0"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Q21</a:t>
            </a:r>
          </a:p>
          <a:p>
            <a:endParaRPr lang="en-US" dirty="0"/>
          </a:p>
        </p:txBody>
      </p:sp>
      <p:sp>
        <p:nvSpPr>
          <p:cNvPr id="4" name="Slide Number Placeholder 3"/>
          <p:cNvSpPr>
            <a:spLocks noGrp="1"/>
          </p:cNvSpPr>
          <p:nvPr>
            <p:ph type="sldNum" sz="quarter" idx="10"/>
          </p:nvPr>
        </p:nvSpPr>
        <p:spPr/>
        <p:txBody>
          <a:bodyPr/>
          <a:lstStyle/>
          <a:p>
            <a:pPr>
              <a:defRPr/>
            </a:pPr>
            <a:fld id="{54D319E7-92C4-4027-9E50-315F02896B09}" type="slidenum">
              <a:rPr lang="en-US" smtClean="0"/>
              <a:pPr>
                <a:defRPr/>
              </a:pPr>
              <a:t>22</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7"/>
          <p:cNvSpPr>
            <a:spLocks noGrp="1" noChangeArrowheads="1"/>
          </p:cNvSpPr>
          <p:nvPr>
            <p:ph type="sldNum" sz="quarter" idx="5"/>
          </p:nvPr>
        </p:nvSpPr>
        <p:spPr>
          <a:noFill/>
        </p:spPr>
        <p:txBody>
          <a:bodyPr/>
          <a:lstStyle/>
          <a:p>
            <a:fld id="{5DA7A2C2-A86B-45FD-8242-343736E16781}" type="slidenum">
              <a:rPr lang="en-US" smtClean="0"/>
              <a:pPr/>
              <a:t>23</a:t>
            </a:fld>
            <a:endParaRPr lang="en-US" smtClean="0"/>
          </a:p>
        </p:txBody>
      </p:sp>
      <p:sp>
        <p:nvSpPr>
          <p:cNvPr id="29699" name="Rectangle 2"/>
          <p:cNvSpPr>
            <a:spLocks noGrp="1" noRot="1" noChangeAspect="1" noChangeArrowheads="1" noTextEdit="1"/>
          </p:cNvSpPr>
          <p:nvPr>
            <p:ph type="sldImg"/>
          </p:nvPr>
        </p:nvSpPr>
        <p:spPr>
          <a:ln/>
        </p:spPr>
      </p:sp>
      <p:sp>
        <p:nvSpPr>
          <p:cNvPr id="29700" name="Rectangle 3"/>
          <p:cNvSpPr>
            <a:spLocks noGrp="1" noChangeArrowheads="1"/>
          </p:cNvSpPr>
          <p:nvPr>
            <p:ph type="body" idx="1"/>
          </p:nvPr>
        </p:nvSpPr>
        <p:spPr>
          <a:noFill/>
          <a:ln/>
        </p:spPr>
        <p:txBody>
          <a:bodyPr/>
          <a:lstStyle/>
          <a:p>
            <a:pPr eaLnBrk="1" hangingPunct="1"/>
            <a:r>
              <a:rPr lang="en-US" dirty="0" smtClean="0"/>
              <a:t>Q23</a:t>
            </a:r>
          </a:p>
          <a:p>
            <a:pPr eaLnBrk="1" hangingPunct="1"/>
            <a:r>
              <a:rPr lang="en-US" dirty="0" smtClean="0"/>
              <a:t>Q25</a:t>
            </a:r>
          </a:p>
          <a:p>
            <a:pPr eaLnBrk="1" hangingPunct="1"/>
            <a:endParaRPr lang="en-US" dirty="0"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Q43</a:t>
            </a:r>
          </a:p>
          <a:p>
            <a:r>
              <a:rPr lang="en-US" dirty="0" smtClean="0"/>
              <a:t>Q44</a:t>
            </a:r>
          </a:p>
          <a:p>
            <a:r>
              <a:rPr lang="en-US" dirty="0" smtClean="0"/>
              <a:t>Q45</a:t>
            </a:r>
          </a:p>
          <a:p>
            <a:endParaRPr lang="en-US" dirty="0"/>
          </a:p>
        </p:txBody>
      </p:sp>
      <p:sp>
        <p:nvSpPr>
          <p:cNvPr id="4" name="Slide Number Placeholder 3"/>
          <p:cNvSpPr>
            <a:spLocks noGrp="1"/>
          </p:cNvSpPr>
          <p:nvPr>
            <p:ph type="sldNum" sz="quarter" idx="10"/>
          </p:nvPr>
        </p:nvSpPr>
        <p:spPr/>
        <p:txBody>
          <a:bodyPr/>
          <a:lstStyle/>
          <a:p>
            <a:pPr>
              <a:defRPr/>
            </a:pPr>
            <a:fld id="{54D319E7-92C4-4027-9E50-315F02896B09}" type="slidenum">
              <a:rPr lang="en-US" smtClean="0"/>
              <a:pPr>
                <a:defRPr/>
              </a:pPr>
              <a:t>24</a:t>
            </a:fld>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7"/>
          <p:cNvSpPr>
            <a:spLocks noGrp="1" noChangeArrowheads="1"/>
          </p:cNvSpPr>
          <p:nvPr>
            <p:ph type="sldNum" sz="quarter" idx="5"/>
          </p:nvPr>
        </p:nvSpPr>
        <p:spPr>
          <a:noFill/>
        </p:spPr>
        <p:txBody>
          <a:bodyPr/>
          <a:lstStyle/>
          <a:p>
            <a:fld id="{22ACB8DA-CAA7-400A-9F1F-F2F6A5AE3706}" type="slidenum">
              <a:rPr lang="en-US" smtClean="0"/>
              <a:pPr/>
              <a:t>25</a:t>
            </a:fld>
            <a:endParaRPr lang="en-US" smtClean="0"/>
          </a:p>
        </p:txBody>
      </p:sp>
      <p:sp>
        <p:nvSpPr>
          <p:cNvPr id="27651" name="Rectangle 2"/>
          <p:cNvSpPr>
            <a:spLocks noGrp="1" noRot="1" noChangeAspect="1" noChangeArrowheads="1" noTextEdit="1"/>
          </p:cNvSpPr>
          <p:nvPr>
            <p:ph type="sldImg"/>
          </p:nvPr>
        </p:nvSpPr>
        <p:spPr>
          <a:ln/>
        </p:spPr>
      </p:sp>
      <p:sp>
        <p:nvSpPr>
          <p:cNvPr id="27652" name="Rectangle 3"/>
          <p:cNvSpPr>
            <a:spLocks noGrp="1" noChangeArrowheads="1"/>
          </p:cNvSpPr>
          <p:nvPr>
            <p:ph type="body" idx="1"/>
          </p:nvPr>
        </p:nvSpPr>
        <p:spPr>
          <a:noFill/>
          <a:ln/>
        </p:spPr>
        <p:txBody>
          <a:bodyPr/>
          <a:lstStyle/>
          <a:p>
            <a:pPr rtl="0" eaLnBrk="1" fontAlgn="base" latinLnBrk="0" hangingPunct="1"/>
            <a:r>
              <a:rPr lang="en-US" sz="1200" b="1" i="0" u="none" strike="noStrike" kern="1200" baseline="0" dirty="0" smtClean="0">
                <a:solidFill>
                  <a:schemeClr val="tx1"/>
                </a:solidFill>
                <a:latin typeface="Times" pitchFamily="1" charset="0"/>
                <a:ea typeface="Osaka" pitchFamily="1" charset="-128"/>
                <a:cs typeface="+mn-cs"/>
              </a:rPr>
              <a:t>Q67 </a:t>
            </a:r>
          </a:p>
          <a:p>
            <a:pPr rtl="0" eaLnBrk="1" fontAlgn="base" latinLnBrk="0" hangingPunct="1"/>
            <a:endParaRPr lang="en-US" sz="1200" b="1" i="0" u="none" strike="noStrike" kern="1200" baseline="0" dirty="0" smtClean="0">
              <a:solidFill>
                <a:schemeClr val="tx1"/>
              </a:solidFill>
              <a:latin typeface="Times" pitchFamily="1" charset="0"/>
              <a:ea typeface="Osaka" pitchFamily="1" charset="-128"/>
              <a:cs typeface="+mn-cs"/>
            </a:endParaRPr>
          </a:p>
          <a:p>
            <a:pPr rtl="0" eaLnBrk="1" fontAlgn="base" latinLnBrk="0" hangingPunct="1"/>
            <a:r>
              <a:rPr lang="en-US" sz="1200" b="1" i="0" u="none" strike="noStrike" kern="1200" baseline="0" dirty="0" smtClean="0">
                <a:solidFill>
                  <a:schemeClr val="tx1"/>
                </a:solidFill>
                <a:latin typeface="Times" pitchFamily="1" charset="0"/>
                <a:ea typeface="Osaka" pitchFamily="1" charset="-128"/>
                <a:cs typeface="+mn-cs"/>
              </a:rPr>
              <a:t>2006</a:t>
            </a:r>
            <a:endParaRPr lang="en-US" sz="1200" b="0" i="0" u="none" strike="noStrike" kern="1200" dirty="0" smtClean="0">
              <a:solidFill>
                <a:schemeClr val="tx1"/>
              </a:solidFill>
              <a:latin typeface="Times" pitchFamily="1" charset="0"/>
              <a:ea typeface="Osaka" pitchFamily="1" charset="-128"/>
              <a:cs typeface="+mn-cs"/>
            </a:endParaRPr>
          </a:p>
          <a:p>
            <a:pPr rtl="0" eaLnBrk="1" fontAlgn="base" latinLnBrk="0" hangingPunct="1"/>
            <a:r>
              <a:rPr lang="en-US" sz="1200" b="0" i="0" u="none" strike="noStrike" kern="1200" baseline="0" dirty="0" smtClean="0">
                <a:solidFill>
                  <a:schemeClr val="tx1"/>
                </a:solidFill>
                <a:latin typeface="Times" pitchFamily="1" charset="0"/>
                <a:ea typeface="Osaka" pitchFamily="1" charset="-128"/>
                <a:cs typeface="+mn-cs"/>
              </a:rPr>
              <a:t>38.1%</a:t>
            </a:r>
            <a:endParaRPr lang="en-US" sz="1200" b="0" i="0" u="none" strike="noStrike" kern="1200" dirty="0" smtClean="0">
              <a:solidFill>
                <a:schemeClr val="tx1"/>
              </a:solidFill>
              <a:latin typeface="Times" pitchFamily="1" charset="0"/>
              <a:ea typeface="Osaka" pitchFamily="1" charset="-128"/>
              <a:cs typeface="+mn-cs"/>
            </a:endParaRPr>
          </a:p>
          <a:p>
            <a:pPr rtl="0" eaLnBrk="1" fontAlgn="base" latinLnBrk="0" hangingPunct="1"/>
            <a:r>
              <a:rPr lang="en-US" sz="1200" b="0" i="0" u="none" strike="noStrike" kern="1200" baseline="0" dirty="0" smtClean="0">
                <a:solidFill>
                  <a:schemeClr val="tx1"/>
                </a:solidFill>
                <a:latin typeface="Times" pitchFamily="1" charset="0"/>
                <a:ea typeface="Osaka" pitchFamily="1" charset="-128"/>
                <a:cs typeface="+mn-cs"/>
              </a:rPr>
              <a:t>40.8%</a:t>
            </a:r>
            <a:endParaRPr lang="en-US" sz="1200" b="0" i="0" u="none" strike="noStrike" kern="1200" dirty="0" smtClean="0">
              <a:solidFill>
                <a:schemeClr val="tx1"/>
              </a:solidFill>
              <a:latin typeface="Times" pitchFamily="1" charset="0"/>
              <a:ea typeface="Osaka" pitchFamily="1" charset="-128"/>
              <a:cs typeface="+mn-cs"/>
            </a:endParaRPr>
          </a:p>
          <a:p>
            <a:pPr rtl="0" eaLnBrk="1" fontAlgn="base" latinLnBrk="0" hangingPunct="1"/>
            <a:r>
              <a:rPr lang="en-US" sz="1200" b="0" i="0" u="none" strike="noStrike" kern="1200" baseline="0" dirty="0" smtClean="0">
                <a:solidFill>
                  <a:schemeClr val="tx1"/>
                </a:solidFill>
                <a:latin typeface="Times" pitchFamily="1" charset="0"/>
                <a:ea typeface="Osaka" pitchFamily="1" charset="-128"/>
                <a:cs typeface="+mn-cs"/>
              </a:rPr>
              <a:t>36.7%</a:t>
            </a:r>
            <a:endParaRPr lang="en-US" sz="1200" b="0" i="0" u="none" strike="noStrike" kern="1200" dirty="0" smtClean="0">
              <a:solidFill>
                <a:schemeClr val="tx1"/>
              </a:solidFill>
              <a:latin typeface="Times" pitchFamily="1" charset="0"/>
              <a:ea typeface="Osaka" pitchFamily="1" charset="-128"/>
              <a:cs typeface="+mn-cs"/>
            </a:endParaRPr>
          </a:p>
          <a:p>
            <a:pPr rtl="0" eaLnBrk="1" fontAlgn="base" latinLnBrk="0" hangingPunct="1"/>
            <a:r>
              <a:rPr lang="en-US" sz="1200" b="0" i="0" u="none" strike="noStrike" kern="1200" baseline="0" dirty="0" smtClean="0">
                <a:solidFill>
                  <a:schemeClr val="tx1"/>
                </a:solidFill>
                <a:latin typeface="Times" pitchFamily="1" charset="0"/>
                <a:ea typeface="Osaka" pitchFamily="1" charset="-128"/>
                <a:cs typeface="+mn-cs"/>
              </a:rPr>
              <a:t>40.6%</a:t>
            </a:r>
            <a:endParaRPr lang="en-US" sz="1200" b="0" i="0" u="none" strike="noStrike" kern="1200" dirty="0" smtClean="0">
              <a:solidFill>
                <a:schemeClr val="tx1"/>
              </a:solidFill>
              <a:latin typeface="Times" pitchFamily="1" charset="0"/>
              <a:ea typeface="Osaka" pitchFamily="1" charset="-128"/>
              <a:cs typeface="+mn-cs"/>
            </a:endParaRPr>
          </a:p>
          <a:p>
            <a:pPr rtl="0" eaLnBrk="1" fontAlgn="base" latinLnBrk="0" hangingPunct="1"/>
            <a:r>
              <a:rPr lang="en-US" sz="1200" b="0" i="0" u="none" strike="noStrike" kern="1200" baseline="0" dirty="0" smtClean="0">
                <a:solidFill>
                  <a:schemeClr val="tx1"/>
                </a:solidFill>
                <a:latin typeface="Times" pitchFamily="1" charset="0"/>
                <a:ea typeface="Osaka" pitchFamily="1" charset="-128"/>
                <a:cs typeface="+mn-cs"/>
              </a:rPr>
              <a:t>28.6%</a:t>
            </a:r>
            <a:endParaRPr lang="en-US" dirty="0" smtClean="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rtl="0" eaLnBrk="1" fontAlgn="t" latinLnBrk="0" hangingPunct="1"/>
            <a:r>
              <a:rPr lang="en-US" sz="1200" b="1" i="0" u="none" strike="noStrike" kern="1200" dirty="0" smtClean="0">
                <a:solidFill>
                  <a:schemeClr val="tx1"/>
                </a:solidFill>
                <a:latin typeface="Times" pitchFamily="1" charset="0"/>
                <a:ea typeface="Osaka" pitchFamily="1" charset="-128"/>
                <a:cs typeface="+mn-cs"/>
              </a:rPr>
              <a:t>Q57</a:t>
            </a:r>
          </a:p>
          <a:p>
            <a:pPr rtl="0" eaLnBrk="1" fontAlgn="t" latinLnBrk="0" hangingPunct="1"/>
            <a:r>
              <a:rPr lang="en-US" sz="1200" b="1" i="0" u="none" strike="noStrike" kern="1200" dirty="0" smtClean="0">
                <a:solidFill>
                  <a:schemeClr val="tx1"/>
                </a:solidFill>
                <a:latin typeface="Times" pitchFamily="1" charset="0"/>
                <a:ea typeface="Osaka" pitchFamily="1" charset="-128"/>
                <a:cs typeface="+mn-cs"/>
              </a:rPr>
              <a:t>Q52</a:t>
            </a:r>
          </a:p>
          <a:p>
            <a:pPr rtl="0" eaLnBrk="1" fontAlgn="t" latinLnBrk="0" hangingPunct="1"/>
            <a:r>
              <a:rPr lang="en-US" sz="1200" b="1" i="0" u="none" strike="noStrike" kern="1200" dirty="0" smtClean="0">
                <a:solidFill>
                  <a:schemeClr val="tx1"/>
                </a:solidFill>
                <a:latin typeface="Times" pitchFamily="1" charset="0"/>
                <a:ea typeface="Osaka" pitchFamily="1" charset="-128"/>
                <a:cs typeface="+mn-cs"/>
              </a:rPr>
              <a:t>Q54</a:t>
            </a:r>
          </a:p>
          <a:p>
            <a:pPr rtl="0" eaLnBrk="1" fontAlgn="t" latinLnBrk="0" hangingPunct="1"/>
            <a:r>
              <a:rPr lang="en-US" sz="1200" b="1" i="0" u="none" strike="noStrike" kern="1200" dirty="0" smtClean="0">
                <a:solidFill>
                  <a:schemeClr val="tx1"/>
                </a:solidFill>
                <a:latin typeface="Times" pitchFamily="1" charset="0"/>
                <a:ea typeface="Osaka" pitchFamily="1" charset="-128"/>
                <a:cs typeface="+mn-cs"/>
              </a:rPr>
              <a:t>Q55</a:t>
            </a:r>
          </a:p>
          <a:p>
            <a:pPr rtl="0" eaLnBrk="1" fontAlgn="t" latinLnBrk="0" hangingPunct="1"/>
            <a:endParaRPr lang="en-US" sz="1200" b="1" i="0" u="none" strike="noStrike" kern="1200" dirty="0" smtClean="0">
              <a:solidFill>
                <a:schemeClr val="tx1"/>
              </a:solidFill>
              <a:latin typeface="Times" pitchFamily="1" charset="0"/>
              <a:ea typeface="Osaka" pitchFamily="1" charset="-128"/>
              <a:cs typeface="+mn-cs"/>
            </a:endParaRPr>
          </a:p>
          <a:p>
            <a:pPr rtl="0" eaLnBrk="1" fontAlgn="t" latinLnBrk="0" hangingPunct="1"/>
            <a:endParaRPr lang="en-US" sz="1200" b="1" i="0" u="none" strike="noStrike" kern="1200" dirty="0" smtClean="0">
              <a:solidFill>
                <a:schemeClr val="tx1"/>
              </a:solidFill>
              <a:latin typeface="Times" pitchFamily="1" charset="0"/>
              <a:ea typeface="Osaka" pitchFamily="1" charset="-128"/>
              <a:cs typeface="+mn-cs"/>
            </a:endParaRPr>
          </a:p>
          <a:p>
            <a:pPr rtl="0" eaLnBrk="1" fontAlgn="t" latinLnBrk="0" hangingPunct="1"/>
            <a:endParaRPr lang="en-US" sz="1200" b="1" i="0" u="none" strike="noStrike" kern="1200" dirty="0" smtClean="0">
              <a:solidFill>
                <a:schemeClr val="tx1"/>
              </a:solidFill>
              <a:latin typeface="Times" pitchFamily="1" charset="0"/>
              <a:ea typeface="Osaka" pitchFamily="1" charset="-128"/>
              <a:cs typeface="+mn-cs"/>
            </a:endParaRPr>
          </a:p>
          <a:p>
            <a:pPr rtl="0" eaLnBrk="1" fontAlgn="t" latinLnBrk="0" hangingPunct="1"/>
            <a:r>
              <a:rPr lang="en-US" sz="1200" b="1" i="0" u="none" strike="noStrike" kern="1200" dirty="0" smtClean="0">
                <a:solidFill>
                  <a:schemeClr val="tx1"/>
                </a:solidFill>
                <a:latin typeface="Times" pitchFamily="1" charset="0"/>
                <a:ea typeface="Osaka" pitchFamily="1" charset="-128"/>
                <a:cs typeface="+mn-cs"/>
              </a:rPr>
              <a:t>2006</a:t>
            </a:r>
          </a:p>
          <a:p>
            <a:pPr rtl="0" eaLnBrk="1" fontAlgn="auto" latinLnBrk="0" hangingPunct="1"/>
            <a:r>
              <a:rPr lang="en-US" sz="1200" b="0" i="0" u="none" strike="noStrike" kern="1200" dirty="0" smtClean="0">
                <a:solidFill>
                  <a:schemeClr val="tx1"/>
                </a:solidFill>
                <a:latin typeface="Times" pitchFamily="1" charset="0"/>
                <a:ea typeface="Osaka" pitchFamily="1" charset="-128"/>
                <a:cs typeface="+mn-cs"/>
              </a:rPr>
              <a:t>49.1%</a:t>
            </a:r>
          </a:p>
          <a:p>
            <a:pPr rtl="0" eaLnBrk="1" fontAlgn="auto" latinLnBrk="0" hangingPunct="1"/>
            <a:r>
              <a:rPr lang="en-US" sz="1200" b="0" i="0" u="none" strike="noStrike" kern="1200" dirty="0" smtClean="0">
                <a:solidFill>
                  <a:schemeClr val="tx1"/>
                </a:solidFill>
                <a:latin typeface="Times" pitchFamily="1" charset="0"/>
                <a:ea typeface="Osaka" pitchFamily="1" charset="-128"/>
                <a:cs typeface="+mn-cs"/>
              </a:rPr>
              <a:t>40.2%</a:t>
            </a:r>
          </a:p>
          <a:p>
            <a:pPr rtl="0" eaLnBrk="1" fontAlgn="auto" latinLnBrk="0" hangingPunct="1"/>
            <a:r>
              <a:rPr lang="en-US" sz="1200" b="0" i="0" u="none" strike="noStrike" kern="1200" dirty="0" smtClean="0">
                <a:solidFill>
                  <a:schemeClr val="tx1"/>
                </a:solidFill>
                <a:latin typeface="Times" pitchFamily="1" charset="0"/>
                <a:ea typeface="Osaka" pitchFamily="1" charset="-128"/>
                <a:cs typeface="+mn-cs"/>
              </a:rPr>
              <a:t>35.3%</a:t>
            </a:r>
          </a:p>
          <a:p>
            <a:pPr rtl="0" eaLnBrk="1" fontAlgn="auto" latinLnBrk="0" hangingPunct="1"/>
            <a:r>
              <a:rPr lang="en-US" sz="1200" b="0" i="0" u="none" strike="noStrike" kern="1200" dirty="0" smtClean="0">
                <a:solidFill>
                  <a:schemeClr val="tx1"/>
                </a:solidFill>
                <a:latin typeface="Times" pitchFamily="1" charset="0"/>
                <a:ea typeface="Osaka" pitchFamily="1" charset="-128"/>
                <a:cs typeface="+mn-cs"/>
              </a:rPr>
              <a:t>NA</a:t>
            </a:r>
          </a:p>
          <a:p>
            <a:endParaRPr lang="en-US" dirty="0"/>
          </a:p>
        </p:txBody>
      </p:sp>
      <p:sp>
        <p:nvSpPr>
          <p:cNvPr id="4" name="Slide Number Placeholder 3"/>
          <p:cNvSpPr>
            <a:spLocks noGrp="1"/>
          </p:cNvSpPr>
          <p:nvPr>
            <p:ph type="sldNum" sz="quarter" idx="10"/>
          </p:nvPr>
        </p:nvSpPr>
        <p:spPr/>
        <p:txBody>
          <a:bodyPr/>
          <a:lstStyle/>
          <a:p>
            <a:pPr>
              <a:defRPr/>
            </a:pPr>
            <a:fld id="{54D319E7-92C4-4027-9E50-315F02896B09}" type="slidenum">
              <a:rPr lang="en-US" smtClean="0"/>
              <a:pPr>
                <a:defRPr/>
              </a:pPr>
              <a:t>26</a:t>
            </a:fld>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54D319E7-92C4-4027-9E50-315F02896B09}" type="slidenum">
              <a:rPr lang="en-US" smtClean="0"/>
              <a:pPr>
                <a:defRPr/>
              </a:pPr>
              <a:t>27</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“varied approaches”  -- transient; alternating work and school; focused on transfer</a:t>
            </a:r>
            <a:r>
              <a:rPr lang="en-US" baseline="0" dirty="0" smtClean="0"/>
              <a:t> rather than completion, etc</a:t>
            </a:r>
          </a:p>
          <a:p>
            <a:endParaRPr lang="en-US" dirty="0"/>
          </a:p>
        </p:txBody>
      </p:sp>
      <p:sp>
        <p:nvSpPr>
          <p:cNvPr id="4" name="Slide Number Placeholder 3"/>
          <p:cNvSpPr>
            <a:spLocks noGrp="1"/>
          </p:cNvSpPr>
          <p:nvPr>
            <p:ph type="sldNum" sz="quarter" idx="10"/>
          </p:nvPr>
        </p:nvSpPr>
        <p:spPr/>
        <p:txBody>
          <a:bodyPr/>
          <a:lstStyle/>
          <a:p>
            <a:pPr>
              <a:defRPr/>
            </a:pPr>
            <a:fld id="{54D319E7-92C4-4027-9E50-315F02896B09}" type="slidenum">
              <a:rPr lang="en-US" smtClean="0"/>
              <a:pPr>
                <a:defRPr/>
              </a:pPr>
              <a:t>3</a:t>
            </a:fld>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Q70</a:t>
            </a:r>
            <a:endParaRPr lang="en-US" dirty="0"/>
          </a:p>
        </p:txBody>
      </p:sp>
      <p:sp>
        <p:nvSpPr>
          <p:cNvPr id="4" name="Slide Number Placeholder 3"/>
          <p:cNvSpPr>
            <a:spLocks noGrp="1"/>
          </p:cNvSpPr>
          <p:nvPr>
            <p:ph type="sldNum" sz="quarter" idx="10"/>
          </p:nvPr>
        </p:nvSpPr>
        <p:spPr/>
        <p:txBody>
          <a:bodyPr/>
          <a:lstStyle/>
          <a:p>
            <a:pPr>
              <a:defRPr/>
            </a:pPr>
            <a:fld id="{54D319E7-92C4-4027-9E50-315F02896B09}" type="slidenum">
              <a:rPr lang="en-US" smtClean="0"/>
              <a:pPr>
                <a:defRPr/>
              </a:pPr>
              <a:t>28</a:t>
            </a:fld>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7"/>
          <p:cNvSpPr>
            <a:spLocks noGrp="1" noChangeArrowheads="1"/>
          </p:cNvSpPr>
          <p:nvPr>
            <p:ph type="sldNum" sz="quarter" idx="5"/>
          </p:nvPr>
        </p:nvSpPr>
        <p:spPr>
          <a:noFill/>
        </p:spPr>
        <p:txBody>
          <a:bodyPr/>
          <a:lstStyle/>
          <a:p>
            <a:fld id="{960F5770-51CF-43B6-A6A3-C281CF0138E0}" type="slidenum">
              <a:rPr lang="en-US" smtClean="0"/>
              <a:pPr/>
              <a:t>29</a:t>
            </a:fld>
            <a:endParaRPr lang="en-US" smtClean="0"/>
          </a:p>
        </p:txBody>
      </p:sp>
      <p:sp>
        <p:nvSpPr>
          <p:cNvPr id="26627" name="Rectangle 2"/>
          <p:cNvSpPr>
            <a:spLocks noGrp="1" noRot="1" noChangeAspect="1" noChangeArrowheads="1" noTextEdit="1"/>
          </p:cNvSpPr>
          <p:nvPr>
            <p:ph type="sldImg"/>
          </p:nvPr>
        </p:nvSpPr>
        <p:spPr>
          <a:ln/>
        </p:spPr>
      </p:sp>
      <p:sp>
        <p:nvSpPr>
          <p:cNvPr id="26628" name="Rectangle 3"/>
          <p:cNvSpPr>
            <a:spLocks noGrp="1" noChangeArrowheads="1"/>
          </p:cNvSpPr>
          <p:nvPr>
            <p:ph type="body" idx="1"/>
          </p:nvPr>
        </p:nvSpPr>
        <p:spPr>
          <a:noFill/>
          <a:ln/>
        </p:spPr>
        <p:txBody>
          <a:bodyPr/>
          <a:lstStyle/>
          <a:p>
            <a:pPr eaLnBrk="1" hangingPunct="1"/>
            <a:r>
              <a:rPr lang="en-US" dirty="0" smtClean="0"/>
              <a:t>Q66</a:t>
            </a: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Q81 </a:t>
            </a:r>
          </a:p>
          <a:p>
            <a:endParaRPr lang="en-US" dirty="0" smtClean="0"/>
          </a:p>
          <a:p>
            <a:r>
              <a:rPr lang="en-US" dirty="0" smtClean="0"/>
              <a:t>How do these match</a:t>
            </a:r>
            <a:r>
              <a:rPr lang="en-US" baseline="0" dirty="0" smtClean="0"/>
              <a:t> up with course goals and topics</a:t>
            </a:r>
            <a:endParaRPr lang="en-US" dirty="0"/>
          </a:p>
        </p:txBody>
      </p:sp>
      <p:sp>
        <p:nvSpPr>
          <p:cNvPr id="4" name="Slide Number Placeholder 3"/>
          <p:cNvSpPr>
            <a:spLocks noGrp="1"/>
          </p:cNvSpPr>
          <p:nvPr>
            <p:ph type="sldNum" sz="quarter" idx="10"/>
          </p:nvPr>
        </p:nvSpPr>
        <p:spPr/>
        <p:txBody>
          <a:bodyPr/>
          <a:lstStyle/>
          <a:p>
            <a:pPr>
              <a:defRPr/>
            </a:pPr>
            <a:fld id="{54D319E7-92C4-4027-9E50-315F02896B09}" type="slidenum">
              <a:rPr lang="en-US" smtClean="0"/>
              <a:pPr>
                <a:defRPr/>
              </a:pPr>
              <a:t>30</a:t>
            </a:fld>
            <a:endParaRPr 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rtl="0" eaLnBrk="1" fontAlgn="t" latinLnBrk="0" hangingPunct="1"/>
            <a:r>
              <a:rPr lang="en-US" sz="1200" b="0" i="0" u="none" strike="noStrike" kern="1200" dirty="0" smtClean="0">
                <a:solidFill>
                  <a:schemeClr val="tx1"/>
                </a:solidFill>
                <a:latin typeface="Times" pitchFamily="1" charset="0"/>
                <a:ea typeface="Osaka" pitchFamily="1" charset="-128"/>
                <a:cs typeface="+mn-cs"/>
              </a:rPr>
              <a:t>Q76</a:t>
            </a:r>
          </a:p>
          <a:p>
            <a:pPr rtl="0" eaLnBrk="1" fontAlgn="t" latinLnBrk="0" hangingPunct="1"/>
            <a:r>
              <a:rPr lang="en-US" sz="1200" b="0" i="0" u="none" strike="noStrike" kern="1200" dirty="0" smtClean="0">
                <a:solidFill>
                  <a:schemeClr val="tx1"/>
                </a:solidFill>
                <a:latin typeface="Times" pitchFamily="1" charset="0"/>
                <a:ea typeface="Osaka" pitchFamily="1" charset="-128"/>
                <a:cs typeface="+mn-cs"/>
              </a:rPr>
              <a:t>Q77</a:t>
            </a:r>
          </a:p>
          <a:p>
            <a:pPr rtl="0" eaLnBrk="1" fontAlgn="t" latinLnBrk="0" hangingPunct="1"/>
            <a:r>
              <a:rPr lang="en-US" sz="1200" b="0" i="0" u="none" strike="noStrike" kern="1200" dirty="0" smtClean="0">
                <a:solidFill>
                  <a:schemeClr val="tx1"/>
                </a:solidFill>
                <a:latin typeface="Times" pitchFamily="1" charset="0"/>
                <a:ea typeface="Osaka" pitchFamily="1" charset="-128"/>
                <a:cs typeface="+mn-cs"/>
              </a:rPr>
              <a:t>Q71</a:t>
            </a:r>
          </a:p>
          <a:p>
            <a:pPr rtl="0" eaLnBrk="1" fontAlgn="t" latinLnBrk="0" hangingPunct="1"/>
            <a:endParaRPr lang="en-US" sz="1200" b="0" i="0" u="none" strike="noStrike" kern="1200" dirty="0" smtClean="0">
              <a:solidFill>
                <a:schemeClr val="tx1"/>
              </a:solidFill>
              <a:latin typeface="Times" pitchFamily="1" charset="0"/>
              <a:ea typeface="Osaka" pitchFamily="1" charset="-128"/>
              <a:cs typeface="+mn-cs"/>
            </a:endParaRPr>
          </a:p>
          <a:p>
            <a:pPr rtl="0" eaLnBrk="1" fontAlgn="t" latinLnBrk="0" hangingPunct="1"/>
            <a:r>
              <a:rPr lang="en-US" sz="1200" b="0" i="0" u="none" strike="noStrike" kern="1200" dirty="0" smtClean="0">
                <a:solidFill>
                  <a:schemeClr val="tx1"/>
                </a:solidFill>
                <a:latin typeface="Times" pitchFamily="1" charset="0"/>
                <a:ea typeface="Osaka" pitchFamily="1" charset="-128"/>
                <a:cs typeface="+mn-cs"/>
              </a:rPr>
              <a:t>Locally developed</a:t>
            </a:r>
            <a:r>
              <a:rPr lang="en-US" sz="1200" b="0" i="0" u="none" strike="noStrike" kern="1200" baseline="0" dirty="0" smtClean="0">
                <a:solidFill>
                  <a:schemeClr val="tx1"/>
                </a:solidFill>
                <a:latin typeface="Times" pitchFamily="1" charset="0"/>
                <a:ea typeface="Osaka" pitchFamily="1" charset="-128"/>
                <a:cs typeface="+mn-cs"/>
              </a:rPr>
              <a:t> </a:t>
            </a:r>
            <a:r>
              <a:rPr lang="en-US" sz="1200" b="1" i="0" u="none" strike="noStrike" kern="1200" baseline="0" dirty="0" smtClean="0">
                <a:solidFill>
                  <a:schemeClr val="tx1"/>
                </a:solidFill>
                <a:latin typeface="Times" pitchFamily="1" charset="0"/>
                <a:ea typeface="Osaka" pitchFamily="1" charset="-128"/>
                <a:cs typeface="+mn-cs"/>
              </a:rPr>
              <a:t>83.1%</a:t>
            </a:r>
            <a:endParaRPr lang="en-US" sz="1200" b="1" i="0" u="none" strike="noStrike" kern="1200" dirty="0" smtClean="0">
              <a:solidFill>
                <a:schemeClr val="tx1"/>
              </a:solidFill>
              <a:latin typeface="Times" pitchFamily="1" charset="0"/>
              <a:ea typeface="Osaka" pitchFamily="1" charset="-128"/>
              <a:cs typeface="+mn-cs"/>
            </a:endParaRPr>
          </a:p>
          <a:p>
            <a:pPr rtl="0" eaLnBrk="1" fontAlgn="t" latinLnBrk="0" hangingPunct="1"/>
            <a:r>
              <a:rPr lang="en-US" sz="1200" b="0" i="0" u="none" strike="noStrike" kern="1200" dirty="0" smtClean="0">
                <a:solidFill>
                  <a:schemeClr val="tx1"/>
                </a:solidFill>
                <a:latin typeface="Times" pitchFamily="1" charset="0"/>
                <a:ea typeface="Osaka" pitchFamily="1" charset="-128"/>
                <a:cs typeface="+mn-cs"/>
              </a:rPr>
              <a:t>CCSSE</a:t>
            </a:r>
            <a:r>
              <a:rPr lang="en-US" sz="1200" b="0" i="0" u="none" strike="noStrike" kern="1200" baseline="0" dirty="0" smtClean="0">
                <a:solidFill>
                  <a:schemeClr val="tx1"/>
                </a:solidFill>
                <a:latin typeface="Times" pitchFamily="1" charset="0"/>
                <a:ea typeface="Osaka" pitchFamily="1" charset="-128"/>
                <a:cs typeface="+mn-cs"/>
              </a:rPr>
              <a:t> </a:t>
            </a:r>
            <a:r>
              <a:rPr lang="en-US" sz="1200" b="1" i="0" u="none" strike="noStrike" kern="1200" baseline="0" dirty="0" smtClean="0">
                <a:solidFill>
                  <a:schemeClr val="tx1"/>
                </a:solidFill>
                <a:latin typeface="Times" pitchFamily="1" charset="0"/>
                <a:ea typeface="Osaka" pitchFamily="1" charset="-128"/>
                <a:cs typeface="+mn-cs"/>
              </a:rPr>
              <a:t>96.0</a:t>
            </a:r>
            <a:r>
              <a:rPr lang="en-US" sz="1200" b="1" i="0" u="none" strike="noStrike" kern="1200" dirty="0" smtClean="0">
                <a:solidFill>
                  <a:schemeClr val="tx1"/>
                </a:solidFill>
                <a:latin typeface="Times" pitchFamily="1" charset="0"/>
                <a:ea typeface="Osaka" pitchFamily="1" charset="-128"/>
                <a:cs typeface="+mn-cs"/>
              </a:rPr>
              <a:t>%</a:t>
            </a:r>
          </a:p>
          <a:p>
            <a:endParaRPr lang="en-US" dirty="0"/>
          </a:p>
        </p:txBody>
      </p:sp>
      <p:sp>
        <p:nvSpPr>
          <p:cNvPr id="4" name="Slide Number Placeholder 3"/>
          <p:cNvSpPr>
            <a:spLocks noGrp="1"/>
          </p:cNvSpPr>
          <p:nvPr>
            <p:ph type="sldNum" sz="quarter" idx="10"/>
          </p:nvPr>
        </p:nvSpPr>
        <p:spPr/>
        <p:txBody>
          <a:bodyPr/>
          <a:lstStyle/>
          <a:p>
            <a:pPr>
              <a:defRPr/>
            </a:pPr>
            <a:fld id="{54D319E7-92C4-4027-9E50-315F02896B09}" type="slidenum">
              <a:rPr lang="en-US" smtClean="0"/>
              <a:pPr>
                <a:defRPr/>
              </a:pPr>
              <a:t>31</a:t>
            </a:fld>
            <a:endParaRPr 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54D319E7-92C4-4027-9E50-315F02896B09}" type="slidenum">
              <a:rPr lang="en-US" smtClean="0"/>
              <a:pPr>
                <a:defRPr/>
              </a:pPr>
              <a:t>33</a:t>
            </a:fld>
            <a:endParaRPr 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7"/>
          <p:cNvSpPr>
            <a:spLocks noGrp="1" noChangeArrowheads="1"/>
          </p:cNvSpPr>
          <p:nvPr>
            <p:ph type="sldNum" sz="quarter" idx="5"/>
          </p:nvPr>
        </p:nvSpPr>
        <p:spPr>
          <a:noFill/>
        </p:spPr>
        <p:txBody>
          <a:bodyPr/>
          <a:lstStyle/>
          <a:p>
            <a:fld id="{37C0C2FE-BC53-452B-A7AA-333F45895FBB}" type="slidenum">
              <a:rPr lang="en-US" smtClean="0"/>
              <a:pPr/>
              <a:t>34</a:t>
            </a:fld>
            <a:endParaRPr lang="en-US" smtClean="0"/>
          </a:p>
        </p:txBody>
      </p:sp>
      <p:sp>
        <p:nvSpPr>
          <p:cNvPr id="41987" name="Rectangle 2"/>
          <p:cNvSpPr>
            <a:spLocks noGrp="1" noRot="1" noChangeAspect="1" noChangeArrowheads="1" noTextEdit="1"/>
          </p:cNvSpPr>
          <p:nvPr>
            <p:ph type="sldImg"/>
          </p:nvPr>
        </p:nvSpPr>
        <p:spPr>
          <a:ln/>
        </p:spPr>
      </p:sp>
      <p:sp>
        <p:nvSpPr>
          <p:cNvPr id="41988"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7"/>
          <p:cNvSpPr>
            <a:spLocks noGrp="1" noChangeArrowheads="1"/>
          </p:cNvSpPr>
          <p:nvPr>
            <p:ph type="sldNum" sz="quarter" idx="5"/>
          </p:nvPr>
        </p:nvSpPr>
        <p:spPr>
          <a:noFill/>
        </p:spPr>
        <p:txBody>
          <a:bodyPr/>
          <a:lstStyle/>
          <a:p>
            <a:fld id="{6175E243-AD09-4902-A6AD-4BD28A908B0A}" type="slidenum">
              <a:rPr lang="en-US" smtClean="0"/>
              <a:pPr/>
              <a:t>6</a:t>
            </a:fld>
            <a:endParaRPr lang="en-US" smtClean="0"/>
          </a:p>
        </p:txBody>
      </p:sp>
      <p:sp>
        <p:nvSpPr>
          <p:cNvPr id="24579" name="Rectangle 2"/>
          <p:cNvSpPr>
            <a:spLocks noGrp="1" noRot="1" noChangeAspect="1" noChangeArrowheads="1" noTextEdit="1"/>
          </p:cNvSpPr>
          <p:nvPr>
            <p:ph type="sldImg"/>
          </p:nvPr>
        </p:nvSpPr>
        <p:spPr>
          <a:ln/>
        </p:spPr>
      </p:sp>
      <p:sp>
        <p:nvSpPr>
          <p:cNvPr id="24580" name="Rectangle 3"/>
          <p:cNvSpPr>
            <a:spLocks noGrp="1" noChangeArrowheads="1"/>
          </p:cNvSpPr>
          <p:nvPr>
            <p:ph type="body" idx="1"/>
          </p:nvPr>
        </p:nvSpPr>
        <p:spPr>
          <a:noFill/>
          <a:ln/>
        </p:spPr>
        <p:txBody>
          <a:bodyPr/>
          <a:lstStyle/>
          <a:p>
            <a:pPr eaLnBrk="1" hangingPunct="1"/>
            <a:endParaRPr lang="en-US" dirty="0"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7"/>
          <p:cNvSpPr>
            <a:spLocks noGrp="1" noChangeArrowheads="1"/>
          </p:cNvSpPr>
          <p:nvPr>
            <p:ph type="sldNum" sz="quarter" idx="5"/>
          </p:nvPr>
        </p:nvSpPr>
        <p:spPr>
          <a:noFill/>
        </p:spPr>
        <p:txBody>
          <a:bodyPr/>
          <a:lstStyle/>
          <a:p>
            <a:fld id="{6175E243-AD09-4902-A6AD-4BD28A908B0A}" type="slidenum">
              <a:rPr lang="en-US" smtClean="0"/>
              <a:pPr/>
              <a:t>8</a:t>
            </a:fld>
            <a:endParaRPr lang="en-US" smtClean="0"/>
          </a:p>
        </p:txBody>
      </p:sp>
      <p:sp>
        <p:nvSpPr>
          <p:cNvPr id="24579" name="Rectangle 2"/>
          <p:cNvSpPr>
            <a:spLocks noGrp="1" noRot="1" noChangeAspect="1" noChangeArrowheads="1" noTextEdit="1"/>
          </p:cNvSpPr>
          <p:nvPr>
            <p:ph type="sldImg"/>
          </p:nvPr>
        </p:nvSpPr>
        <p:spPr>
          <a:ln/>
        </p:spPr>
      </p:sp>
      <p:sp>
        <p:nvSpPr>
          <p:cNvPr id="24580" name="Rectangle 3"/>
          <p:cNvSpPr>
            <a:spLocks noGrp="1" noChangeArrowheads="1"/>
          </p:cNvSpPr>
          <p:nvPr>
            <p:ph type="body" idx="1"/>
          </p:nvPr>
        </p:nvSpPr>
        <p:spPr>
          <a:noFill/>
          <a:ln/>
        </p:spPr>
        <p:txBody>
          <a:bodyPr/>
          <a:lstStyle/>
          <a:p>
            <a:r>
              <a:rPr lang="en-US" sz="1000" dirty="0" smtClean="0"/>
              <a:t>Typology of seminars developed by Betsy Barefoot in her dissertation research, drawn from early administrations of the survey</a:t>
            </a:r>
          </a:p>
          <a:p>
            <a:pPr>
              <a:buFont typeface="Arial"/>
              <a:buChar char="•"/>
            </a:pPr>
            <a:r>
              <a:rPr lang="en-US" sz="1000" dirty="0" smtClean="0"/>
              <a:t> Extended orientation—freshman orientation, college survival, college transition or success course—typically focuses on intro to campus resources, time management, academic and career planning, learning strategies, and personal development—most common type of seminar</a:t>
            </a:r>
          </a:p>
          <a:p>
            <a:pPr>
              <a:buFont typeface="Arial"/>
              <a:buChar char="•"/>
            </a:pPr>
            <a:r>
              <a:rPr lang="en-US" sz="1000" dirty="0" smtClean="0"/>
              <a:t> Academic with generally uniform content—interdisciplinary or theme-oriented course, may be gen </a:t>
            </a:r>
            <a:r>
              <a:rPr lang="en-US" sz="1000" dirty="0" err="1" smtClean="0"/>
              <a:t>ed</a:t>
            </a:r>
            <a:r>
              <a:rPr lang="en-US" sz="1000" dirty="0" smtClean="0"/>
              <a:t> requirement, focuses on academic theme/discipline with significant emphasis on academic skills such as critical thinking or expository writing</a:t>
            </a:r>
          </a:p>
          <a:p>
            <a:pPr lvl="1">
              <a:buFont typeface="Arial"/>
              <a:buChar char="•"/>
            </a:pPr>
            <a:r>
              <a:rPr lang="en-US" sz="1000" dirty="0" smtClean="0"/>
              <a:t>Eckerd College—Western Heritage in a Global Context—”introduces students to the arts and sciences of human civilization. . . . by discussing great works and ideas from Western civilization and comparing them or putting them into context with great works from non-Western civilization” (Hunter &amp; Linder, 2005, pp. 279-280)</a:t>
            </a:r>
          </a:p>
          <a:p>
            <a:pPr lvl="0">
              <a:buFont typeface="Arial"/>
              <a:buChar char="•"/>
            </a:pPr>
            <a:r>
              <a:rPr lang="en-US" sz="1000" dirty="0" smtClean="0"/>
              <a:t> Academic seminar on various topics—similar to common topics course but driven by faculty member’s disciplinary or research interests; each section likely to have different topic; often interdisciplinary</a:t>
            </a:r>
          </a:p>
          <a:p>
            <a:pPr lvl="1">
              <a:buFont typeface="Arial"/>
              <a:buChar char="•"/>
            </a:pPr>
            <a:r>
              <a:rPr lang="en-US" sz="1000" dirty="0" smtClean="0"/>
              <a:t>University of Michigan</a:t>
            </a:r>
          </a:p>
          <a:p>
            <a:pPr lvl="2">
              <a:buFont typeface="Arial"/>
              <a:buChar char="•"/>
            </a:pPr>
            <a:r>
              <a:rPr lang="en-US" sz="1000" dirty="0" smtClean="0"/>
              <a:t>Looking at Traditional China Through Its Most Famous Novel: The Story of the Stone</a:t>
            </a:r>
          </a:p>
          <a:p>
            <a:pPr lvl="2">
              <a:buFont typeface="Arial"/>
              <a:buChar char="•"/>
            </a:pPr>
            <a:r>
              <a:rPr lang="en-US" sz="1000" dirty="0" smtClean="0"/>
              <a:t>The Poetry of Everyday Life</a:t>
            </a:r>
          </a:p>
          <a:p>
            <a:pPr lvl="2">
              <a:buFont typeface="Arial"/>
              <a:buChar char="•"/>
            </a:pPr>
            <a:r>
              <a:rPr lang="en-US" sz="1000" dirty="0" smtClean="0"/>
              <a:t>Colonialism and Its Aftermath</a:t>
            </a:r>
          </a:p>
          <a:p>
            <a:pPr lvl="2">
              <a:buFont typeface="Arial"/>
              <a:buChar char="•"/>
            </a:pPr>
            <a:r>
              <a:rPr lang="en-US" sz="1000" dirty="0" smtClean="0"/>
              <a:t>Inventing Race</a:t>
            </a:r>
          </a:p>
          <a:p>
            <a:pPr lvl="0">
              <a:buFont typeface="Arial"/>
              <a:buChar char="•"/>
            </a:pPr>
            <a:r>
              <a:rPr lang="en-US" sz="1000" dirty="0" smtClean="0"/>
              <a:t> Basic Study Skills—for academically underprepared students, focus on basic academic skills such as grammar, </a:t>
            </a:r>
            <a:r>
              <a:rPr lang="en-US" sz="1000" dirty="0" err="1" smtClean="0"/>
              <a:t>notetaking</a:t>
            </a:r>
            <a:r>
              <a:rPr lang="en-US" sz="1000" dirty="0" smtClean="0"/>
              <a:t>, reading texts</a:t>
            </a:r>
          </a:p>
          <a:p>
            <a:pPr lvl="0">
              <a:buFont typeface="Arial"/>
              <a:buChar char="•"/>
            </a:pPr>
            <a:r>
              <a:rPr lang="en-US" sz="1000" dirty="0" smtClean="0"/>
              <a:t> Pre-Professional/Discipline—designed to prepare students for entry into specific major or profession—typically seen in engineering, health sciences, business, or education</a:t>
            </a:r>
          </a:p>
          <a:p>
            <a:pPr eaLnBrk="1" hangingPunct="1"/>
            <a:endParaRPr lang="en-US" dirty="0"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Up from 65% on</a:t>
            </a:r>
            <a:r>
              <a:rPr lang="en-US" baseline="0" dirty="0" smtClean="0"/>
              <a:t> 1994 survey</a:t>
            </a:r>
          </a:p>
          <a:p>
            <a:r>
              <a:rPr lang="en-US" baseline="0" dirty="0" smtClean="0"/>
              <a:t>Some accounts indicate as high as 94%</a:t>
            </a:r>
            <a:endParaRPr lang="en-US" dirty="0"/>
          </a:p>
        </p:txBody>
      </p:sp>
      <p:sp>
        <p:nvSpPr>
          <p:cNvPr id="4" name="Slide Number Placeholder 3"/>
          <p:cNvSpPr>
            <a:spLocks noGrp="1"/>
          </p:cNvSpPr>
          <p:nvPr>
            <p:ph type="sldNum" sz="quarter" idx="10"/>
          </p:nvPr>
        </p:nvSpPr>
        <p:spPr/>
        <p:txBody>
          <a:bodyPr/>
          <a:lstStyle/>
          <a:p>
            <a:pPr>
              <a:defRPr/>
            </a:pPr>
            <a:fld id="{54D319E7-92C4-4027-9E50-315F02896B09}" type="slidenum">
              <a:rPr lang="en-US" smtClean="0"/>
              <a:pPr>
                <a:defRPr/>
              </a:pPr>
              <a:t>13</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Slightly under-represents 2-year campuses</a:t>
            </a:r>
            <a:r>
              <a:rPr lang="en-US" baseline="0" dirty="0" smtClean="0"/>
              <a:t> (38.5% nationally)</a:t>
            </a:r>
            <a:endParaRPr lang="en-US" dirty="0" smtClean="0"/>
          </a:p>
          <a:p>
            <a:endParaRPr lang="en-US" dirty="0" smtClean="0"/>
          </a:p>
          <a:p>
            <a:r>
              <a:rPr lang="en-US" dirty="0" smtClean="0"/>
              <a:t>29%</a:t>
            </a:r>
            <a:r>
              <a:rPr lang="en-US" baseline="0" dirty="0" smtClean="0"/>
              <a:t> of respondents saying that had FYS were 2-year colleges</a:t>
            </a:r>
          </a:p>
          <a:p>
            <a:endParaRPr lang="en-US" baseline="0" dirty="0" smtClean="0"/>
          </a:p>
          <a:p>
            <a:r>
              <a:rPr lang="en-US" baseline="0" dirty="0" smtClean="0"/>
              <a:t>Slightly over-represents public institutions (38.6% nationally)</a:t>
            </a:r>
          </a:p>
          <a:p>
            <a:endParaRPr lang="en-US" dirty="0"/>
          </a:p>
        </p:txBody>
      </p:sp>
      <p:sp>
        <p:nvSpPr>
          <p:cNvPr id="4" name="Slide Number Placeholder 3"/>
          <p:cNvSpPr>
            <a:spLocks noGrp="1"/>
          </p:cNvSpPr>
          <p:nvPr>
            <p:ph type="sldNum" sz="quarter" idx="10"/>
          </p:nvPr>
        </p:nvSpPr>
        <p:spPr/>
        <p:txBody>
          <a:bodyPr/>
          <a:lstStyle/>
          <a:p>
            <a:pPr>
              <a:defRPr/>
            </a:pPr>
            <a:fld id="{54D319E7-92C4-4027-9E50-315F02896B09}" type="slidenum">
              <a:rPr lang="en-US" smtClean="0"/>
              <a:pPr>
                <a:defRPr/>
              </a:pPr>
              <a:t>14</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Q12</a:t>
            </a:r>
          </a:p>
          <a:p>
            <a:endParaRPr lang="en-US" dirty="0" smtClean="0"/>
          </a:p>
          <a:p>
            <a:r>
              <a:rPr lang="en-US" dirty="0" smtClean="0"/>
              <a:t>No</a:t>
            </a:r>
            <a:r>
              <a:rPr lang="en-US" baseline="0" dirty="0" smtClean="0"/>
              <a:t> right way of doing this seminar</a:t>
            </a:r>
          </a:p>
          <a:p>
            <a:endParaRPr lang="en-US" baseline="0" dirty="0" smtClean="0"/>
          </a:p>
          <a:p>
            <a:r>
              <a:rPr lang="en-US" baseline="0" dirty="0" smtClean="0"/>
              <a:t>Increase in number of institutions offering multiple types of seminars on campus</a:t>
            </a:r>
          </a:p>
          <a:p>
            <a:endParaRPr lang="en-US" baseline="0" dirty="0" smtClean="0"/>
          </a:p>
          <a:p>
            <a:r>
              <a:rPr lang="en-US" baseline="0" dirty="0" smtClean="0"/>
              <a:t>“Hybrid” category</a:t>
            </a:r>
            <a:endParaRPr lang="en-US" dirty="0"/>
          </a:p>
        </p:txBody>
      </p:sp>
      <p:sp>
        <p:nvSpPr>
          <p:cNvPr id="4" name="Slide Number Placeholder 3"/>
          <p:cNvSpPr>
            <a:spLocks noGrp="1"/>
          </p:cNvSpPr>
          <p:nvPr>
            <p:ph type="sldNum" sz="quarter" idx="10"/>
          </p:nvPr>
        </p:nvSpPr>
        <p:spPr/>
        <p:txBody>
          <a:bodyPr/>
          <a:lstStyle/>
          <a:p>
            <a:pPr>
              <a:defRPr/>
            </a:pPr>
            <a:fld id="{54D319E7-92C4-4027-9E50-315F02896B09}" type="slidenum">
              <a:rPr lang="en-US" smtClean="0"/>
              <a:pPr>
                <a:defRPr/>
              </a:pPr>
              <a:t>15</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Q15</a:t>
            </a:r>
          </a:p>
          <a:p>
            <a:endParaRPr lang="en-US" baseline="0" dirty="0" smtClean="0"/>
          </a:p>
          <a:p>
            <a:endParaRPr lang="en-US" baseline="0" dirty="0" smtClean="0"/>
          </a:p>
          <a:p>
            <a:endParaRPr lang="en-US" dirty="0"/>
          </a:p>
        </p:txBody>
      </p:sp>
      <p:sp>
        <p:nvSpPr>
          <p:cNvPr id="4" name="Slide Number Placeholder 3"/>
          <p:cNvSpPr>
            <a:spLocks noGrp="1"/>
          </p:cNvSpPr>
          <p:nvPr>
            <p:ph type="sldNum" sz="quarter" idx="10"/>
          </p:nvPr>
        </p:nvSpPr>
        <p:spPr/>
        <p:txBody>
          <a:bodyPr/>
          <a:lstStyle/>
          <a:p>
            <a:pPr>
              <a:defRPr/>
            </a:pPr>
            <a:fld id="{54D319E7-92C4-4027-9E50-315F02896B09}" type="slidenum">
              <a:rPr lang="en-US" smtClean="0"/>
              <a:pPr>
                <a:defRPr/>
              </a:pPr>
              <a:t>16</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54D319E7-92C4-4027-9E50-315F02896B09}" type="slidenum">
              <a:rPr lang="en-US" smtClean="0"/>
              <a:pPr>
                <a:defRPr/>
              </a:pPr>
              <a:t>17</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7" descr="nrcpptemptitle"/>
          <p:cNvPicPr>
            <a:picLocks noChangeAspect="1" noChangeArrowheads="1"/>
          </p:cNvPicPr>
          <p:nvPr/>
        </p:nvPicPr>
        <p:blipFill>
          <a:blip r:embed="rId2" cstate="print"/>
          <a:srcRect/>
          <a:stretch>
            <a:fillRect/>
          </a:stretch>
        </p:blipFill>
        <p:spPr bwMode="auto">
          <a:xfrm>
            <a:off x="0" y="0"/>
            <a:ext cx="9150350" cy="6862763"/>
          </a:xfrm>
          <a:prstGeom prst="rect">
            <a:avLst/>
          </a:prstGeom>
          <a:noFill/>
          <a:ln w="9525">
            <a:noFill/>
            <a:miter lim="800000"/>
            <a:headEnd/>
            <a:tailEnd/>
          </a:ln>
        </p:spPr>
      </p:pic>
      <p:sp>
        <p:nvSpPr>
          <p:cNvPr id="3074" name="Rectangle 2"/>
          <p:cNvSpPr>
            <a:spLocks noGrp="1" noChangeArrowheads="1"/>
          </p:cNvSpPr>
          <p:nvPr>
            <p:ph type="ctrTitle"/>
          </p:nvPr>
        </p:nvSpPr>
        <p:spPr>
          <a:xfrm>
            <a:off x="685800" y="1524000"/>
            <a:ext cx="7772400" cy="1143000"/>
          </a:xfrm>
        </p:spPr>
        <p:txBody>
          <a:bodyPr/>
          <a:lstStyle>
            <a:lvl1pPr>
              <a:defRPr/>
            </a:lvl1pPr>
          </a:lstStyle>
          <a:p>
            <a:r>
              <a:rPr lang="en-US"/>
              <a:t>Click to edit Master title style</a:t>
            </a:r>
          </a:p>
        </p:txBody>
      </p:sp>
      <p:sp>
        <p:nvSpPr>
          <p:cNvPr id="3075" name="Rectangle 3"/>
          <p:cNvSpPr>
            <a:spLocks noGrp="1" noChangeArrowheads="1"/>
          </p:cNvSpPr>
          <p:nvPr>
            <p:ph type="subTitle" idx="1"/>
          </p:nvPr>
        </p:nvSpPr>
        <p:spPr>
          <a:xfrm>
            <a:off x="685800" y="3352800"/>
            <a:ext cx="7772400" cy="2057400"/>
          </a:xfrm>
        </p:spPr>
        <p:txBody>
          <a:bodyPr/>
          <a:lstStyle>
            <a:lvl1pPr marL="0" indent="0" algn="ctr">
              <a:buFontTx/>
              <a:buNone/>
              <a:defRPr/>
            </a:lvl1pPr>
          </a:lstStyle>
          <a:p>
            <a:r>
              <a:rPr lang="en-US"/>
              <a:t>Click to edit Master subtitle style</a:t>
            </a:r>
          </a:p>
        </p:txBody>
      </p:sp>
      <p:sp>
        <p:nvSpPr>
          <p:cNvPr id="5" name="Date Placeholder 4"/>
          <p:cNvSpPr>
            <a:spLocks noGrp="1" noChangeArrowheads="1"/>
          </p:cNvSpPr>
          <p:nvPr>
            <p:ph type="dt" sz="half" idx="10"/>
          </p:nvPr>
        </p:nvSpPr>
        <p:spPr bwMode="auto">
          <a:xfrm>
            <a:off x="7086600" y="6248400"/>
            <a:ext cx="1905000" cy="457200"/>
          </a:xfrm>
          <a:prstGeom prst="rect">
            <a:avLst/>
          </a:prstGeom>
          <a:ln>
            <a:miter lim="800000"/>
            <a:headEnd/>
            <a:tailEnd/>
          </a:ln>
        </p:spPr>
        <p:txBody>
          <a:bodyPr vert="horz" wrap="square" lIns="91440" tIns="45720" rIns="91440" bIns="45720" numCol="1" anchor="b" anchorCtr="0" compatLnSpc="1">
            <a:prstTxWarp prst="textNoShape">
              <a:avLst/>
            </a:prstTxWarp>
          </a:bodyPr>
          <a:lstStyle>
            <a:lvl1pPr algn="r">
              <a:defRPr sz="1400">
                <a:latin typeface="+mn-lt"/>
              </a:defRPr>
            </a:lvl1pPr>
          </a:lstStyle>
          <a:p>
            <a:pPr>
              <a:defRPr/>
            </a:pPr>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85800"/>
            <a:ext cx="1943100" cy="56388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685800"/>
            <a:ext cx="5676900" cy="56388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685800" y="685800"/>
            <a:ext cx="7772400" cy="11430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685800" y="1981200"/>
            <a:ext cx="7772400" cy="4343400"/>
          </a:xfrm>
        </p:spPr>
        <p:txBody>
          <a:bodyPr/>
          <a:lstStyle/>
          <a:p>
            <a:pPr lvl="0"/>
            <a:endParaRPr lang="en-US" noProof="0" smtClean="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343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343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7" descr="nrcpptemp"/>
          <p:cNvPicPr>
            <a:picLocks noChangeAspect="1" noChangeArrowheads="1"/>
          </p:cNvPicPr>
          <p:nvPr/>
        </p:nvPicPr>
        <p:blipFill>
          <a:blip r:embed="rId14" cstate="print"/>
          <a:srcRect/>
          <a:stretch>
            <a:fillRect/>
          </a:stretch>
        </p:blipFill>
        <p:spPr bwMode="auto">
          <a:xfrm>
            <a:off x="0" y="0"/>
            <a:ext cx="9150350" cy="6862763"/>
          </a:xfrm>
          <a:prstGeom prst="rect">
            <a:avLst/>
          </a:prstGeom>
          <a:noFill/>
          <a:ln w="9525">
            <a:noFill/>
            <a:miter lim="800000"/>
            <a:headEnd/>
            <a:tailEnd/>
          </a:ln>
        </p:spPr>
      </p:pic>
      <p:sp>
        <p:nvSpPr>
          <p:cNvPr id="1027" name="Rectangle 2"/>
          <p:cNvSpPr>
            <a:spLocks noGrp="1" noChangeArrowheads="1"/>
          </p:cNvSpPr>
          <p:nvPr>
            <p:ph type="title"/>
          </p:nvPr>
        </p:nvSpPr>
        <p:spPr bwMode="auto">
          <a:xfrm>
            <a:off x="685800" y="685800"/>
            <a:ext cx="7772400" cy="11430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title style</a:t>
            </a:r>
          </a:p>
        </p:txBody>
      </p:sp>
      <p:sp>
        <p:nvSpPr>
          <p:cNvPr id="1028" name="Rectangle 3"/>
          <p:cNvSpPr>
            <a:spLocks noGrp="1" noChangeArrowheads="1"/>
          </p:cNvSpPr>
          <p:nvPr>
            <p:ph type="body" idx="1"/>
          </p:nvPr>
        </p:nvSpPr>
        <p:spPr bwMode="auto">
          <a:xfrm>
            <a:off x="685800" y="1981200"/>
            <a:ext cx="7772400" cy="43434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Tree>
  </p:cSld>
  <p:clrMap bg1="lt1" tx1="dk1" bg2="lt2" tx2="dk2" accent1="accent1" accent2="accent2" accent3="accent3" accent4="accent4" accent5="accent5" accent6="accent6" hlink="hlink" folHlink="folHlink"/>
  <p:sldLayoutIdLst>
    <p:sldLayoutId id="2147483686"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 id="2147483685" r:id="rId12"/>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ea typeface="Osaka" pitchFamily="1" charset="-128"/>
        </a:defRPr>
      </a:lvl2pPr>
      <a:lvl3pPr algn="ctr" rtl="0" eaLnBrk="0" fontAlgn="base" hangingPunct="0">
        <a:spcBef>
          <a:spcPct val="0"/>
        </a:spcBef>
        <a:spcAft>
          <a:spcPct val="0"/>
        </a:spcAft>
        <a:defRPr sz="4400">
          <a:solidFill>
            <a:schemeClr val="tx2"/>
          </a:solidFill>
          <a:latin typeface="Arial" charset="0"/>
          <a:ea typeface="Osaka" pitchFamily="1" charset="-128"/>
        </a:defRPr>
      </a:lvl3pPr>
      <a:lvl4pPr algn="ctr" rtl="0" eaLnBrk="0" fontAlgn="base" hangingPunct="0">
        <a:spcBef>
          <a:spcPct val="0"/>
        </a:spcBef>
        <a:spcAft>
          <a:spcPct val="0"/>
        </a:spcAft>
        <a:defRPr sz="4400">
          <a:solidFill>
            <a:schemeClr val="tx2"/>
          </a:solidFill>
          <a:latin typeface="Arial" charset="0"/>
          <a:ea typeface="Osaka" pitchFamily="1" charset="-128"/>
        </a:defRPr>
      </a:lvl4pPr>
      <a:lvl5pPr algn="ctr" rtl="0" eaLnBrk="0" fontAlgn="base" hangingPunct="0">
        <a:spcBef>
          <a:spcPct val="0"/>
        </a:spcBef>
        <a:spcAft>
          <a:spcPct val="0"/>
        </a:spcAft>
        <a:defRPr sz="4400">
          <a:solidFill>
            <a:schemeClr val="tx2"/>
          </a:solidFill>
          <a:latin typeface="Arial" charset="0"/>
          <a:ea typeface="Osaka" pitchFamily="1" charset="-128"/>
        </a:defRPr>
      </a:lvl5pPr>
      <a:lvl6pPr marL="457200" algn="ctr" rtl="0" fontAlgn="base">
        <a:spcBef>
          <a:spcPct val="0"/>
        </a:spcBef>
        <a:spcAft>
          <a:spcPct val="0"/>
        </a:spcAft>
        <a:defRPr sz="4400">
          <a:solidFill>
            <a:schemeClr val="tx2"/>
          </a:solidFill>
          <a:latin typeface="Arial" charset="0"/>
          <a:ea typeface="Osaka" pitchFamily="1" charset="-128"/>
        </a:defRPr>
      </a:lvl6pPr>
      <a:lvl7pPr marL="914400" algn="ctr" rtl="0" fontAlgn="base">
        <a:spcBef>
          <a:spcPct val="0"/>
        </a:spcBef>
        <a:spcAft>
          <a:spcPct val="0"/>
        </a:spcAft>
        <a:defRPr sz="4400">
          <a:solidFill>
            <a:schemeClr val="tx2"/>
          </a:solidFill>
          <a:latin typeface="Arial" charset="0"/>
          <a:ea typeface="Osaka" pitchFamily="1" charset="-128"/>
        </a:defRPr>
      </a:lvl7pPr>
      <a:lvl8pPr marL="1371600" algn="ctr" rtl="0" fontAlgn="base">
        <a:spcBef>
          <a:spcPct val="0"/>
        </a:spcBef>
        <a:spcAft>
          <a:spcPct val="0"/>
        </a:spcAft>
        <a:defRPr sz="4400">
          <a:solidFill>
            <a:schemeClr val="tx2"/>
          </a:solidFill>
          <a:latin typeface="Arial" charset="0"/>
          <a:ea typeface="Osaka" pitchFamily="1" charset="-128"/>
        </a:defRPr>
      </a:lvl8pPr>
      <a:lvl9pPr marL="1828800" algn="ctr" rtl="0" fontAlgn="base">
        <a:spcBef>
          <a:spcPct val="0"/>
        </a:spcBef>
        <a:spcAft>
          <a:spcPct val="0"/>
        </a:spcAft>
        <a:defRPr sz="4400">
          <a:solidFill>
            <a:schemeClr val="tx2"/>
          </a:solidFill>
          <a:latin typeface="Arial" charset="0"/>
          <a:ea typeface="Osaka" pitchFamily="1" charset="-128"/>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ea typeface="+mn-ea"/>
        </a:defRPr>
      </a:lvl2pPr>
      <a:lvl3pPr marL="1143000" indent="-228600" algn="l" rtl="0" eaLnBrk="0" fontAlgn="base" hangingPunct="0">
        <a:spcBef>
          <a:spcPct val="20000"/>
        </a:spcBef>
        <a:spcAft>
          <a:spcPct val="0"/>
        </a:spcAft>
        <a:buChar char="•"/>
        <a:defRPr sz="2400">
          <a:solidFill>
            <a:schemeClr val="tx1"/>
          </a:solidFill>
          <a:latin typeface="+mn-lt"/>
          <a:ea typeface="+mn-ea"/>
        </a:defRPr>
      </a:lvl3pPr>
      <a:lvl4pPr marL="1600200" indent="-228600" algn="l" rtl="0" eaLnBrk="0" fontAlgn="base" hangingPunct="0">
        <a:spcBef>
          <a:spcPct val="20000"/>
        </a:spcBef>
        <a:spcAft>
          <a:spcPct val="0"/>
        </a:spcAft>
        <a:buChar char="–"/>
        <a:defRPr sz="2000">
          <a:solidFill>
            <a:schemeClr val="tx1"/>
          </a:solidFill>
          <a:latin typeface="+mn-lt"/>
          <a:ea typeface="+mn-ea"/>
        </a:defRPr>
      </a:lvl4pPr>
      <a:lvl5pPr marL="2057400" indent="-228600" algn="l" rtl="0" eaLnBrk="0" fontAlgn="base" hangingPunct="0">
        <a:spcBef>
          <a:spcPct val="20000"/>
        </a:spcBef>
        <a:spcAft>
          <a:spcPct val="0"/>
        </a:spcAft>
        <a:buChar char="»"/>
        <a:defRPr sz="2000">
          <a:solidFill>
            <a:schemeClr val="tx1"/>
          </a:solidFill>
          <a:latin typeface="+mn-lt"/>
          <a:ea typeface="+mn-ea"/>
        </a:defRPr>
      </a:lvl5pPr>
      <a:lvl6pPr marL="2514600" indent="-228600" algn="l" rtl="0" fontAlgn="base">
        <a:spcBef>
          <a:spcPct val="20000"/>
        </a:spcBef>
        <a:spcAft>
          <a:spcPct val="0"/>
        </a:spcAft>
        <a:buChar char="»"/>
        <a:defRPr sz="2000">
          <a:solidFill>
            <a:schemeClr val="tx1"/>
          </a:solidFill>
          <a:latin typeface="+mn-lt"/>
          <a:ea typeface="+mn-ea"/>
        </a:defRPr>
      </a:lvl6pPr>
      <a:lvl7pPr marL="2971800" indent="-228600" algn="l" rtl="0" fontAlgn="base">
        <a:spcBef>
          <a:spcPct val="20000"/>
        </a:spcBef>
        <a:spcAft>
          <a:spcPct val="0"/>
        </a:spcAft>
        <a:buChar char="»"/>
        <a:defRPr sz="2000">
          <a:solidFill>
            <a:schemeClr val="tx1"/>
          </a:solidFill>
          <a:latin typeface="+mn-lt"/>
          <a:ea typeface="+mn-ea"/>
        </a:defRPr>
      </a:lvl7pPr>
      <a:lvl8pPr marL="3429000" indent="-228600" algn="l" rtl="0" fontAlgn="base">
        <a:spcBef>
          <a:spcPct val="20000"/>
        </a:spcBef>
        <a:spcAft>
          <a:spcPct val="0"/>
        </a:spcAft>
        <a:buChar char="»"/>
        <a:defRPr sz="2000">
          <a:solidFill>
            <a:schemeClr val="tx1"/>
          </a:solidFill>
          <a:latin typeface="+mn-lt"/>
          <a:ea typeface="+mn-ea"/>
        </a:defRPr>
      </a:lvl8pPr>
      <a:lvl9pPr marL="3886200" indent="-228600" algn="l" rtl="0" fontAlgn="base">
        <a:spcBef>
          <a:spcPct val="20000"/>
        </a:spcBef>
        <a:spcAft>
          <a:spcPct val="0"/>
        </a:spcAft>
        <a:buChar char="»"/>
        <a:defRPr sz="2000">
          <a:solidFill>
            <a:schemeClr val="tx1"/>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hyperlink" Target="https://secure.aacu.org/source/Orders/index.cfm?section=unknown&amp;task=3&amp;CATEGORY=LEAP&amp;PRODUCT_TYPE=SALES&amp;SKU=FIVEHI&amp;DESCRIPTION=&amp;FindSpec=&amp;CFTOKEN=69239858&amp;continue=1&amp;SEARCH_TYPE=" TargetMode="Externa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hyperlink" Target="http://search.barnesandnoble.com/How-College-Affects-Students/Ernest-T-Pascarella/e/9780787910440/?itm=1&amp;USRI=how+college+affects+students+a+third+decade+of" TargetMode="Externa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9.xml"/><Relationship Id="rId1" Type="http://schemas.openxmlformats.org/officeDocument/2006/relationships/slideLayout" Target="../slideLayouts/slideLayout3.xml"/><Relationship Id="rId5" Type="http://schemas.openxmlformats.org/officeDocument/2006/relationships/image" Target="../media/image12.jpeg"/><Relationship Id="rId4" Type="http://schemas.openxmlformats.org/officeDocument/2006/relationships/image" Target="../media/image11.jpeg"/></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8" Type="http://schemas.openxmlformats.org/officeDocument/2006/relationships/hyperlink" Target="https://secure.aacu.org/source/Orders/index.cfm?section=unknown&amp;task=3&amp;CATEGORY=LEAP&amp;PRODUCT_TYPE=SALES&amp;SKU=FIVEHI&amp;DESCRIPTION=&amp;FindSpec=&amp;CFTOKEN=69239858&amp;continue=1&amp;SEARCH_TYPE=" TargetMode="External"/><Relationship Id="rId3" Type="http://schemas.openxmlformats.org/officeDocument/2006/relationships/image" Target="../media/image4.jpeg"/><Relationship Id="rId7" Type="http://schemas.openxmlformats.org/officeDocument/2006/relationships/image" Target="../media/image3.emf"/><Relationship Id="rId2" Type="http://schemas.openxmlformats.org/officeDocument/2006/relationships/slideLayout" Target="../slideLayouts/slideLayout6.xml"/><Relationship Id="rId1" Type="http://schemas.openxmlformats.org/officeDocument/2006/relationships/vmlDrawing" Target="../drawings/vmlDrawing1.vml"/><Relationship Id="rId6" Type="http://schemas.openxmlformats.org/officeDocument/2006/relationships/oleObject" Target="../embeddings/oleObject1.bin"/><Relationship Id="rId11" Type="http://schemas.openxmlformats.org/officeDocument/2006/relationships/image" Target="../media/image8.jpeg"/><Relationship Id="rId5" Type="http://schemas.openxmlformats.org/officeDocument/2006/relationships/image" Target="../media/image6.jpeg"/><Relationship Id="rId10" Type="http://schemas.openxmlformats.org/officeDocument/2006/relationships/hyperlink" Target="http://search.barnesandnoble.com/How-College-Affects-Students/Ernest-T-Pascarella/e/9780787910440/?itm=1&amp;USRI=how+college+affects+students+a+third+decade+of" TargetMode="External"/><Relationship Id="rId4" Type="http://schemas.openxmlformats.org/officeDocument/2006/relationships/image" Target="../media/image5.jpeg"/><Relationship Id="rId9" Type="http://schemas.openxmlformats.org/officeDocument/2006/relationships/image" Target="../media/image7.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685800" y="1371600"/>
            <a:ext cx="7772400" cy="1143000"/>
          </a:xfrm>
        </p:spPr>
        <p:txBody>
          <a:bodyPr/>
          <a:lstStyle/>
          <a:p>
            <a:pPr eaLnBrk="1" hangingPunct="1"/>
            <a:r>
              <a:rPr lang="en-US" b="1" dirty="0" smtClean="0"/>
              <a:t>First-Year Seminars at        2-Year Colleges</a:t>
            </a:r>
            <a:r>
              <a:rPr lang="en-US" dirty="0" smtClean="0"/>
              <a:t>:</a:t>
            </a:r>
            <a:br>
              <a:rPr lang="en-US" dirty="0" smtClean="0"/>
            </a:br>
            <a:r>
              <a:rPr lang="en-US" b="1" dirty="0" smtClean="0"/>
              <a:t>Data Informed Design</a:t>
            </a:r>
          </a:p>
        </p:txBody>
      </p:sp>
      <p:sp>
        <p:nvSpPr>
          <p:cNvPr id="3075" name="Rectangle 3"/>
          <p:cNvSpPr>
            <a:spLocks noGrp="1" noChangeArrowheads="1"/>
          </p:cNvSpPr>
          <p:nvPr>
            <p:ph type="subTitle" idx="1"/>
          </p:nvPr>
        </p:nvSpPr>
        <p:spPr>
          <a:xfrm>
            <a:off x="685800" y="3733800"/>
            <a:ext cx="7772400" cy="1143000"/>
          </a:xfrm>
        </p:spPr>
        <p:txBody>
          <a:bodyPr/>
          <a:lstStyle/>
          <a:p>
            <a:pPr eaLnBrk="1" hangingPunct="1"/>
            <a:r>
              <a:rPr lang="en-US" sz="2400" dirty="0" smtClean="0"/>
              <a:t>Jennifer R. Keup &amp; Donna Younger</a:t>
            </a:r>
          </a:p>
          <a:p>
            <a:pPr eaLnBrk="1" hangingPunct="1"/>
            <a:r>
              <a:rPr lang="en-US" sz="2400" dirty="0" smtClean="0"/>
              <a:t>2011 AACC Annual Convention</a:t>
            </a:r>
          </a:p>
          <a:p>
            <a:pPr eaLnBrk="1" hangingPunct="1"/>
            <a:r>
              <a:rPr lang="en-US" sz="2400" dirty="0" smtClean="0"/>
              <a:t>New Orleans, Louisiana</a:t>
            </a:r>
          </a:p>
        </p:txBody>
      </p:sp>
      <p:sp>
        <p:nvSpPr>
          <p:cNvPr id="5" name="TextBox 4"/>
          <p:cNvSpPr txBox="1"/>
          <p:nvPr/>
        </p:nvSpPr>
        <p:spPr>
          <a:xfrm>
            <a:off x="6858000" y="6324600"/>
            <a:ext cx="2133600" cy="369332"/>
          </a:xfrm>
          <a:prstGeom prst="rect">
            <a:avLst/>
          </a:prstGeom>
          <a:noFill/>
        </p:spPr>
        <p:txBody>
          <a:bodyPr wrap="square" rtlCol="0">
            <a:spAutoFit/>
          </a:bodyPr>
          <a:lstStyle/>
          <a:p>
            <a:pPr algn="ctr"/>
            <a:r>
              <a:rPr lang="en-US" sz="1800" b="1" dirty="0" smtClean="0">
                <a:solidFill>
                  <a:schemeClr val="bg1"/>
                </a:solidFill>
                <a:latin typeface="+mj-lt"/>
              </a:rPr>
              <a:t>April 12, 2011</a:t>
            </a:r>
            <a:endParaRPr lang="en-US" sz="1800" b="1" dirty="0">
              <a:solidFill>
                <a:schemeClr val="bg1"/>
              </a:solidFill>
              <a:latin typeface="+mj-lt"/>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762000"/>
            <a:ext cx="7772400" cy="914400"/>
          </a:xfrm>
        </p:spPr>
        <p:txBody>
          <a:bodyPr/>
          <a:lstStyle/>
          <a:p>
            <a:r>
              <a:rPr lang="en-US" b="1" dirty="0" smtClean="0"/>
              <a:t>Evidence of Effectiveness</a:t>
            </a:r>
            <a:endParaRPr lang="en-US" dirty="0"/>
          </a:p>
        </p:txBody>
      </p:sp>
      <p:sp>
        <p:nvSpPr>
          <p:cNvPr id="3" name="Content Placeholder 2"/>
          <p:cNvSpPr>
            <a:spLocks noGrp="1"/>
          </p:cNvSpPr>
          <p:nvPr>
            <p:ph idx="1"/>
          </p:nvPr>
        </p:nvSpPr>
        <p:spPr>
          <a:xfrm>
            <a:off x="609600" y="1981200"/>
            <a:ext cx="7924800" cy="4419600"/>
          </a:xfrm>
        </p:spPr>
        <p:txBody>
          <a:bodyPr/>
          <a:lstStyle/>
          <a:p>
            <a:r>
              <a:rPr lang="en-US" dirty="0" smtClean="0"/>
              <a:t>More positive and more frequent interactions with faculty</a:t>
            </a:r>
          </a:p>
          <a:p>
            <a:r>
              <a:rPr lang="en-US" dirty="0" smtClean="0"/>
              <a:t>Greater perception of faculty support</a:t>
            </a:r>
          </a:p>
          <a:p>
            <a:r>
              <a:rPr lang="en-US" dirty="0" smtClean="0"/>
              <a:t>Enhanced knowledge and use of campus resources</a:t>
            </a:r>
          </a:p>
          <a:p>
            <a:r>
              <a:rPr lang="en-US" dirty="0" smtClean="0"/>
              <a:t>Greater involvement in student activities</a:t>
            </a:r>
          </a:p>
          <a:p>
            <a:r>
              <a:rPr lang="en-US" dirty="0" smtClean="0"/>
              <a:t>Increase in time management skills</a:t>
            </a:r>
          </a:p>
          <a:p>
            <a:pPr algn="r">
              <a:buNone/>
            </a:pPr>
            <a:r>
              <a:rPr lang="en-US" dirty="0" smtClean="0"/>
              <a:t>(Brownell &amp; </a:t>
            </a:r>
            <a:r>
              <a:rPr lang="en-US" dirty="0" err="1" smtClean="0"/>
              <a:t>Swaner</a:t>
            </a:r>
            <a:r>
              <a:rPr lang="en-US" dirty="0" smtClean="0"/>
              <a:t>, 2010)</a:t>
            </a:r>
            <a:endParaRPr lang="en-US" dirty="0"/>
          </a:p>
        </p:txBody>
      </p:sp>
      <p:pic>
        <p:nvPicPr>
          <p:cNvPr id="122882" name="Picture 2" descr="Publication Image">
            <a:hlinkClick r:id="rId2" tooltip="Five High-Impact Practices"/>
          </p:cNvPr>
          <p:cNvPicPr>
            <a:picLocks noChangeAspect="1" noChangeArrowheads="1"/>
          </p:cNvPicPr>
          <p:nvPr/>
        </p:nvPicPr>
        <p:blipFill>
          <a:blip r:embed="rId3" cstate="print"/>
          <a:srcRect/>
          <a:stretch>
            <a:fillRect/>
          </a:stretch>
        </p:blipFill>
        <p:spPr bwMode="auto">
          <a:xfrm>
            <a:off x="7391400" y="1447800"/>
            <a:ext cx="1295400" cy="1684020"/>
          </a:xfrm>
          <a:prstGeom prst="rect">
            <a:avLst/>
          </a:prstGeom>
          <a:noFill/>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b="1" dirty="0" smtClean="0"/>
              <a:t>Evidence of Effectiveness</a:t>
            </a:r>
            <a:endParaRPr lang="en-US" sz="4000" b="1" dirty="0"/>
          </a:p>
        </p:txBody>
      </p:sp>
      <p:sp>
        <p:nvSpPr>
          <p:cNvPr id="8" name="Content Placeholder 7"/>
          <p:cNvSpPr>
            <a:spLocks noGrp="1"/>
          </p:cNvSpPr>
          <p:nvPr>
            <p:ph idx="1"/>
          </p:nvPr>
        </p:nvSpPr>
        <p:spPr>
          <a:xfrm>
            <a:off x="533400" y="1752600"/>
            <a:ext cx="8382000" cy="4572000"/>
          </a:xfrm>
        </p:spPr>
        <p:txBody>
          <a:bodyPr/>
          <a:lstStyle/>
          <a:p>
            <a:pPr marL="0">
              <a:spcBef>
                <a:spcPts val="0"/>
              </a:spcBef>
              <a:buNone/>
            </a:pPr>
            <a:r>
              <a:rPr lang="en-US" dirty="0" smtClean="0"/>
              <a:t>“In short, the weight of evidence  </a:t>
            </a:r>
          </a:p>
          <a:p>
            <a:pPr marL="0">
              <a:spcBef>
                <a:spcPts val="0"/>
              </a:spcBef>
              <a:buNone/>
            </a:pPr>
            <a:r>
              <a:rPr lang="en-US" dirty="0" smtClean="0"/>
              <a:t>indicates that FYS participation has statistically significant and substantial positive effects on a student’s </a:t>
            </a:r>
            <a:r>
              <a:rPr lang="en-US" dirty="0" smtClean="0">
                <a:solidFill>
                  <a:srgbClr val="C00000"/>
                </a:solidFill>
                <a:effectLst>
                  <a:outerShdw blurRad="38100" dist="38100" dir="2700000" algn="tl">
                    <a:srgbClr val="000000">
                      <a:alpha val="43137"/>
                    </a:srgbClr>
                  </a:outerShdw>
                </a:effectLst>
              </a:rPr>
              <a:t>successful transition to college</a:t>
            </a:r>
            <a:r>
              <a:rPr lang="en-US" dirty="0" smtClean="0"/>
              <a:t> and the likelihood of </a:t>
            </a:r>
            <a:r>
              <a:rPr lang="en-US" dirty="0" smtClean="0">
                <a:solidFill>
                  <a:srgbClr val="C00000"/>
                </a:solidFill>
                <a:effectLst>
                  <a:outerShdw blurRad="38100" dist="38100" dir="2700000" algn="tl">
                    <a:srgbClr val="000000">
                      <a:alpha val="43137"/>
                    </a:srgbClr>
                  </a:outerShdw>
                </a:effectLst>
              </a:rPr>
              <a:t>persistence into the second year</a:t>
            </a:r>
            <a:r>
              <a:rPr lang="en-US" dirty="0" smtClean="0"/>
              <a:t> as well as on </a:t>
            </a:r>
            <a:r>
              <a:rPr lang="en-US" dirty="0" smtClean="0">
                <a:solidFill>
                  <a:srgbClr val="C00000"/>
                </a:solidFill>
                <a:effectLst>
                  <a:outerShdw blurRad="38100" dist="38100" dir="2700000" algn="tl">
                    <a:srgbClr val="000000">
                      <a:alpha val="43137"/>
                    </a:srgbClr>
                  </a:outerShdw>
                </a:effectLst>
              </a:rPr>
              <a:t>academic performance</a:t>
            </a:r>
            <a:r>
              <a:rPr lang="en-US" dirty="0" smtClean="0"/>
              <a:t>…and on a considerable </a:t>
            </a:r>
            <a:r>
              <a:rPr lang="en-US" dirty="0" smtClean="0">
                <a:solidFill>
                  <a:srgbClr val="C00000"/>
                </a:solidFill>
                <a:effectLst>
                  <a:outerShdw blurRad="38100" dist="38100" dir="2700000" algn="tl">
                    <a:srgbClr val="000000">
                      <a:alpha val="43137"/>
                    </a:srgbClr>
                  </a:outerShdw>
                </a:effectLst>
              </a:rPr>
              <a:t>array of other college experiences</a:t>
            </a:r>
            <a:r>
              <a:rPr lang="en-US" dirty="0" smtClean="0"/>
              <a:t>.”  (Pascarella &amp; Terenzini, 2005)</a:t>
            </a:r>
            <a:endParaRPr lang="en-US" dirty="0"/>
          </a:p>
        </p:txBody>
      </p:sp>
      <p:pic>
        <p:nvPicPr>
          <p:cNvPr id="9" name="Picture 5" descr="How College Affects Students by Ernest T. Pascarella: Book Cover">
            <a:hlinkClick r:id="rId2"/>
          </p:cNvPr>
          <p:cNvPicPr>
            <a:picLocks noChangeAspect="1" noChangeArrowheads="1"/>
          </p:cNvPicPr>
          <p:nvPr/>
        </p:nvPicPr>
        <p:blipFill>
          <a:blip r:embed="rId3" cstate="print"/>
          <a:srcRect/>
          <a:stretch>
            <a:fillRect/>
          </a:stretch>
        </p:blipFill>
        <p:spPr bwMode="auto">
          <a:xfrm>
            <a:off x="7597754" y="1415716"/>
            <a:ext cx="1153070" cy="1630513"/>
          </a:xfrm>
          <a:prstGeom prst="rect">
            <a:avLst/>
          </a:prstGeom>
          <a:noFill/>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685800" y="5105400"/>
            <a:ext cx="7772400" cy="1362075"/>
          </a:xfrm>
        </p:spPr>
        <p:txBody>
          <a:bodyPr/>
          <a:lstStyle/>
          <a:p>
            <a:pPr algn="ctr"/>
            <a:r>
              <a:rPr lang="en-US" dirty="0" smtClean="0"/>
              <a:t>2009 National Survey of First-year seminars</a:t>
            </a:r>
            <a:endParaRPr lang="en-US" dirty="0"/>
          </a:p>
        </p:txBody>
      </p:sp>
      <p:pic>
        <p:nvPicPr>
          <p:cNvPr id="57348" name="Picture 4" descr="survey cartoons, survey cartoon, survey picture, survey pictures, survey image, survey images, survey illustration, survey illustrations "/>
          <p:cNvPicPr>
            <a:picLocks noChangeAspect="1" noChangeArrowheads="1"/>
          </p:cNvPicPr>
          <p:nvPr/>
        </p:nvPicPr>
        <p:blipFill>
          <a:blip r:embed="rId2" cstate="print"/>
          <a:srcRect/>
          <a:stretch>
            <a:fillRect/>
          </a:stretch>
        </p:blipFill>
        <p:spPr bwMode="auto">
          <a:xfrm>
            <a:off x="2514600" y="304800"/>
            <a:ext cx="4191000" cy="4662759"/>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734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533400"/>
            <a:ext cx="7772400" cy="1143000"/>
          </a:xfrm>
        </p:spPr>
        <p:txBody>
          <a:bodyPr/>
          <a:lstStyle/>
          <a:p>
            <a:r>
              <a:rPr lang="en-US" sz="4000" b="1" dirty="0" smtClean="0"/>
              <a:t>2009 National Survey of </a:t>
            </a:r>
            <a:br>
              <a:rPr lang="en-US" sz="4000" b="1" dirty="0" smtClean="0"/>
            </a:br>
            <a:r>
              <a:rPr lang="en-US" sz="4000" b="1" dirty="0" smtClean="0"/>
              <a:t>First-Year Seminars</a:t>
            </a:r>
            <a:endParaRPr lang="en-US" sz="4000" b="1" dirty="0"/>
          </a:p>
        </p:txBody>
      </p:sp>
      <p:sp>
        <p:nvSpPr>
          <p:cNvPr id="3" name="Content Placeholder 2"/>
          <p:cNvSpPr>
            <a:spLocks noGrp="1"/>
          </p:cNvSpPr>
          <p:nvPr>
            <p:ph idx="1"/>
          </p:nvPr>
        </p:nvSpPr>
        <p:spPr>
          <a:xfrm>
            <a:off x="685800" y="1981200"/>
            <a:ext cx="7772400" cy="4419600"/>
          </a:xfrm>
        </p:spPr>
        <p:txBody>
          <a:bodyPr/>
          <a:lstStyle/>
          <a:p>
            <a:r>
              <a:rPr lang="en-US" dirty="0" smtClean="0"/>
              <a:t>Methodology for 2009 administration</a:t>
            </a:r>
          </a:p>
          <a:p>
            <a:pPr lvl="1"/>
            <a:r>
              <a:rPr lang="en-US" dirty="0" smtClean="0"/>
              <a:t>Administration: Oct. 30 – Dec. 18, 2010</a:t>
            </a:r>
          </a:p>
          <a:p>
            <a:pPr lvl="1"/>
            <a:r>
              <a:rPr lang="en-US" dirty="0" smtClean="0"/>
              <a:t>Invitation sent to 3,225 institutions</a:t>
            </a:r>
            <a:r>
              <a:rPr lang="en-US" dirty="0"/>
              <a:t> </a:t>
            </a:r>
            <a:r>
              <a:rPr lang="en-US" dirty="0" smtClean="0"/>
              <a:t>in 3 waves</a:t>
            </a:r>
          </a:p>
          <a:p>
            <a:pPr lvl="1"/>
            <a:r>
              <a:rPr lang="en-US" dirty="0" smtClean="0"/>
              <a:t>Incentive program</a:t>
            </a:r>
          </a:p>
          <a:p>
            <a:pPr lvl="1"/>
            <a:r>
              <a:rPr lang="en-US" dirty="0" smtClean="0"/>
              <a:t>1,028 responses (32% response rate)</a:t>
            </a:r>
          </a:p>
          <a:p>
            <a:r>
              <a:rPr lang="en-US" dirty="0" smtClean="0"/>
              <a:t>87.3% of 2009 respondents (N=890) reported having a first-year seminar</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par>
                          <p:cTn id="7" fill="hold">
                            <p:stCondLst>
                              <p:cond delay="0"/>
                            </p:stCondLst>
                            <p:childTnLst>
                              <p:par>
                                <p:cTn id="8" presetID="1" presetClass="entr" presetSubtype="0" fill="hold" grpId="0" nodeType="after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childTnLst>
                                </p:cTn>
                              </p:par>
                            </p:childTnLst>
                          </p:cTn>
                        </p:par>
                        <p:par>
                          <p:cTn id="10" fill="hold">
                            <p:stCondLst>
                              <p:cond delay="0"/>
                            </p:stCondLst>
                            <p:childTnLst>
                              <p:par>
                                <p:cTn id="11" presetID="1" presetClass="entr" presetSubtype="0" fill="hold" grpId="0" nodeType="after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childTnLst>
                          </p:cTn>
                        </p:par>
                        <p:par>
                          <p:cTn id="13" fill="hold">
                            <p:stCondLst>
                              <p:cond delay="0"/>
                            </p:stCondLst>
                            <p:childTnLst>
                              <p:par>
                                <p:cTn id="14" presetID="1" presetClass="entr" presetSubtype="0" fill="hold" grpId="0" nodeType="afterEffect">
                                  <p:stCondLst>
                                    <p:cond delay="0"/>
                                  </p:stCondLst>
                                  <p:childTnLst>
                                    <p:set>
                                      <p:cBhvr>
                                        <p:cTn id="15" dur="1" fill="hold">
                                          <p:stCondLst>
                                            <p:cond delay="0"/>
                                          </p:stCondLst>
                                        </p:cTn>
                                        <p:tgtEl>
                                          <p:spTgt spid="3">
                                            <p:txEl>
                                              <p:pRg st="3" end="3"/>
                                            </p:txEl>
                                          </p:spTgt>
                                        </p:tgtEl>
                                        <p:attrNameLst>
                                          <p:attrName>style.visibility</p:attrName>
                                        </p:attrNameLst>
                                      </p:cBhvr>
                                      <p:to>
                                        <p:strVal val="visible"/>
                                      </p:to>
                                    </p:set>
                                  </p:childTnLst>
                                </p:cTn>
                              </p:par>
                            </p:childTnLst>
                          </p:cTn>
                        </p:par>
                        <p:par>
                          <p:cTn id="16" fill="hold">
                            <p:stCondLst>
                              <p:cond delay="0"/>
                            </p:stCondLst>
                            <p:childTnLst>
                              <p:par>
                                <p:cTn id="17" presetID="1" presetClass="entr" presetSubtype="0" fill="hold" grpId="0" nodeType="after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par>
                          <p:cTn id="19" fill="hold">
                            <p:stCondLst>
                              <p:cond delay="0"/>
                            </p:stCondLst>
                            <p:childTnLst>
                              <p:par>
                                <p:cTn id="20" presetID="1" presetClass="entr" presetSubtype="0" fill="hold" grpId="0" nodeType="afterEffect">
                                  <p:stCondLst>
                                    <p:cond delay="0"/>
                                  </p:stCondLst>
                                  <p:childTnLst>
                                    <p:set>
                                      <p:cBhvr>
                                        <p:cTn id="21"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b="1" dirty="0" smtClean="0"/>
              <a:t>2009 Survey Participants</a:t>
            </a:r>
            <a:endParaRPr lang="en-US" sz="4000" b="1" dirty="0"/>
          </a:p>
        </p:txBody>
      </p:sp>
      <p:graphicFrame>
        <p:nvGraphicFramePr>
          <p:cNvPr id="4" name="Content Placeholder 3"/>
          <p:cNvGraphicFramePr>
            <a:graphicFrameLocks noGrp="1"/>
          </p:cNvGraphicFramePr>
          <p:nvPr>
            <p:ph idx="1"/>
          </p:nvPr>
        </p:nvGraphicFramePr>
        <p:xfrm>
          <a:off x="685800" y="1981200"/>
          <a:ext cx="7772400" cy="3108960"/>
        </p:xfrm>
        <a:graphic>
          <a:graphicData uri="http://schemas.openxmlformats.org/drawingml/2006/table">
            <a:tbl>
              <a:tblPr firstRow="1" bandRow="1">
                <a:tableStyleId>{2D5ABB26-0587-4C30-8999-92F81FD0307C}</a:tableStyleId>
              </a:tblPr>
              <a:tblGrid>
                <a:gridCol w="3810000">
                  <a:extLst>
                    <a:ext uri="{9D8B030D-6E8A-4147-A177-3AD203B41FA5}">
                      <a16:colId xmlns:a16="http://schemas.microsoft.com/office/drawing/2014/main" val="20000"/>
                    </a:ext>
                  </a:extLst>
                </a:gridCol>
                <a:gridCol w="1828800">
                  <a:extLst>
                    <a:ext uri="{9D8B030D-6E8A-4147-A177-3AD203B41FA5}">
                      <a16:colId xmlns:a16="http://schemas.microsoft.com/office/drawing/2014/main" val="20001"/>
                    </a:ext>
                  </a:extLst>
                </a:gridCol>
                <a:gridCol w="2133600">
                  <a:extLst>
                    <a:ext uri="{9D8B030D-6E8A-4147-A177-3AD203B41FA5}">
                      <a16:colId xmlns:a16="http://schemas.microsoft.com/office/drawing/2014/main" val="20002"/>
                    </a:ext>
                  </a:extLst>
                </a:gridCol>
              </a:tblGrid>
              <a:tr h="370840">
                <a:tc>
                  <a:txBody>
                    <a:bodyPr/>
                    <a:lstStyle/>
                    <a:p>
                      <a:r>
                        <a:rPr lang="en-US" sz="2800" b="1" dirty="0" smtClean="0"/>
                        <a:t>Institution Type</a:t>
                      </a:r>
                      <a:endParaRPr lang="en-US" sz="2800" b="1" dirty="0"/>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800" b="1" dirty="0" smtClean="0"/>
                        <a:t>Number</a:t>
                      </a:r>
                      <a:endParaRPr lang="en-US" sz="2800" b="1" dirty="0"/>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800" b="1" dirty="0" smtClean="0"/>
                        <a:t>Percentage</a:t>
                      </a:r>
                      <a:endParaRPr lang="en-US" sz="2800" b="1" dirty="0"/>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0"/>
                  </a:ext>
                </a:extLst>
              </a:tr>
              <a:tr h="370840">
                <a:tc>
                  <a:txBody>
                    <a:bodyPr/>
                    <a:lstStyle/>
                    <a:p>
                      <a:r>
                        <a:rPr lang="en-US" sz="2800" dirty="0" smtClean="0"/>
                        <a:t>Two-year</a:t>
                      </a:r>
                      <a:endParaRPr lang="en-US" sz="2800" dirty="0"/>
                    </a:p>
                  </a:txBody>
                  <a:tcPr>
                    <a:lnT w="12700" cap="flat" cmpd="sng" algn="ctr">
                      <a:solidFill>
                        <a:schemeClr val="tx1"/>
                      </a:solidFill>
                      <a:prstDash val="solid"/>
                      <a:round/>
                      <a:headEnd type="none" w="med" len="med"/>
                      <a:tailEnd type="none" w="med" len="med"/>
                    </a:lnT>
                  </a:tcPr>
                </a:tc>
                <a:tc>
                  <a:txBody>
                    <a:bodyPr/>
                    <a:lstStyle/>
                    <a:p>
                      <a:pPr algn="ctr"/>
                      <a:r>
                        <a:rPr lang="en-US" sz="2800" dirty="0" smtClean="0"/>
                        <a:t>298</a:t>
                      </a:r>
                      <a:endParaRPr lang="en-US" sz="2800" dirty="0"/>
                    </a:p>
                  </a:txBody>
                  <a:tcPr>
                    <a:lnT w="12700" cap="flat" cmpd="sng" algn="ctr">
                      <a:solidFill>
                        <a:schemeClr val="tx1"/>
                      </a:solidFill>
                      <a:prstDash val="solid"/>
                      <a:round/>
                      <a:headEnd type="none" w="med" len="med"/>
                      <a:tailEnd type="none" w="med" len="med"/>
                    </a:lnT>
                  </a:tcPr>
                </a:tc>
                <a:tc>
                  <a:txBody>
                    <a:bodyPr/>
                    <a:lstStyle/>
                    <a:p>
                      <a:pPr algn="ctr"/>
                      <a:r>
                        <a:rPr lang="en-US" sz="2800" dirty="0" smtClean="0"/>
                        <a:t>29</a:t>
                      </a:r>
                      <a:endParaRPr lang="en-US" sz="2800" dirty="0"/>
                    </a:p>
                  </a:txBody>
                  <a:tcPr>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10001"/>
                  </a:ext>
                </a:extLst>
              </a:tr>
              <a:tr h="370840">
                <a:tc>
                  <a:txBody>
                    <a:bodyPr/>
                    <a:lstStyle/>
                    <a:p>
                      <a:r>
                        <a:rPr lang="en-US" sz="2800" dirty="0" smtClean="0"/>
                        <a:t>Four-year</a:t>
                      </a:r>
                      <a:endParaRPr lang="en-US" sz="2800" dirty="0"/>
                    </a:p>
                  </a:txBody>
                  <a:tcPr>
                    <a:lnB w="12700" cap="flat" cmpd="sng" algn="ctr">
                      <a:solidFill>
                        <a:schemeClr val="tx1"/>
                      </a:solidFill>
                      <a:prstDash val="solid"/>
                      <a:round/>
                      <a:headEnd type="none" w="med" len="med"/>
                      <a:tailEnd type="none" w="med" len="med"/>
                    </a:lnB>
                  </a:tcPr>
                </a:tc>
                <a:tc>
                  <a:txBody>
                    <a:bodyPr/>
                    <a:lstStyle/>
                    <a:p>
                      <a:pPr algn="ctr"/>
                      <a:r>
                        <a:rPr lang="en-US" sz="2800" dirty="0" smtClean="0"/>
                        <a:t>731</a:t>
                      </a:r>
                      <a:endParaRPr lang="en-US" sz="2800" dirty="0"/>
                    </a:p>
                  </a:txBody>
                  <a:tcPr>
                    <a:lnB w="12700" cap="flat" cmpd="sng" algn="ctr">
                      <a:solidFill>
                        <a:schemeClr val="tx1"/>
                      </a:solidFill>
                      <a:prstDash val="solid"/>
                      <a:round/>
                      <a:headEnd type="none" w="med" len="med"/>
                      <a:tailEnd type="none" w="med" len="med"/>
                    </a:lnB>
                  </a:tcPr>
                </a:tc>
                <a:tc>
                  <a:txBody>
                    <a:bodyPr/>
                    <a:lstStyle/>
                    <a:p>
                      <a:pPr algn="ctr"/>
                      <a:r>
                        <a:rPr lang="en-US" sz="2800" dirty="0" smtClean="0"/>
                        <a:t>71</a:t>
                      </a:r>
                      <a:endParaRPr lang="en-US" sz="2800" dirty="0"/>
                    </a:p>
                  </a:txBody>
                  <a:tcP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2"/>
                  </a:ext>
                </a:extLst>
              </a:tr>
              <a:tr h="370840">
                <a:tc>
                  <a:txBody>
                    <a:bodyPr/>
                    <a:lstStyle/>
                    <a:p>
                      <a:r>
                        <a:rPr lang="en-US" sz="2800" dirty="0" smtClean="0"/>
                        <a:t>Public</a:t>
                      </a:r>
                      <a:endParaRPr lang="en-US" sz="2800" dirty="0"/>
                    </a:p>
                  </a:txBody>
                  <a:tcPr>
                    <a:lnT w="12700" cap="flat" cmpd="sng" algn="ctr">
                      <a:solidFill>
                        <a:schemeClr val="tx1"/>
                      </a:solidFill>
                      <a:prstDash val="solid"/>
                      <a:round/>
                      <a:headEnd type="none" w="med" len="med"/>
                      <a:tailEnd type="none" w="med" len="med"/>
                    </a:lnT>
                  </a:tcPr>
                </a:tc>
                <a:tc>
                  <a:txBody>
                    <a:bodyPr/>
                    <a:lstStyle/>
                    <a:p>
                      <a:pPr algn="ctr"/>
                      <a:r>
                        <a:rPr lang="en-US" sz="2800" dirty="0" smtClean="0"/>
                        <a:t>529</a:t>
                      </a:r>
                      <a:endParaRPr lang="en-US" sz="2800" dirty="0"/>
                    </a:p>
                  </a:txBody>
                  <a:tcPr>
                    <a:lnT w="12700" cap="flat" cmpd="sng" algn="ctr">
                      <a:solidFill>
                        <a:schemeClr val="tx1"/>
                      </a:solidFill>
                      <a:prstDash val="solid"/>
                      <a:round/>
                      <a:headEnd type="none" w="med" len="med"/>
                      <a:tailEnd type="none" w="med" len="med"/>
                    </a:lnT>
                  </a:tcPr>
                </a:tc>
                <a:tc>
                  <a:txBody>
                    <a:bodyPr/>
                    <a:lstStyle/>
                    <a:p>
                      <a:pPr algn="ctr"/>
                      <a:r>
                        <a:rPr lang="en-US" sz="2800" dirty="0" smtClean="0"/>
                        <a:t>52</a:t>
                      </a:r>
                      <a:endParaRPr lang="en-US" sz="2800" dirty="0"/>
                    </a:p>
                  </a:txBody>
                  <a:tcPr>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10003"/>
                  </a:ext>
                </a:extLst>
              </a:tr>
              <a:tr h="370840">
                <a:tc>
                  <a:txBody>
                    <a:bodyPr/>
                    <a:lstStyle/>
                    <a:p>
                      <a:r>
                        <a:rPr lang="en-US" sz="2800" dirty="0" smtClean="0"/>
                        <a:t>Private, not-for</a:t>
                      </a:r>
                      <a:r>
                        <a:rPr lang="en-US" sz="2800" baseline="0" dirty="0" smtClean="0"/>
                        <a:t>-profit</a:t>
                      </a:r>
                      <a:endParaRPr lang="en-US" sz="2800" dirty="0"/>
                    </a:p>
                  </a:txBody>
                  <a:tcPr/>
                </a:tc>
                <a:tc>
                  <a:txBody>
                    <a:bodyPr/>
                    <a:lstStyle/>
                    <a:p>
                      <a:pPr algn="ctr"/>
                      <a:r>
                        <a:rPr lang="en-US" sz="2800" dirty="0" smtClean="0"/>
                        <a:t>422</a:t>
                      </a:r>
                      <a:endParaRPr lang="en-US" sz="2800" dirty="0"/>
                    </a:p>
                  </a:txBody>
                  <a:tcPr/>
                </a:tc>
                <a:tc>
                  <a:txBody>
                    <a:bodyPr/>
                    <a:lstStyle/>
                    <a:p>
                      <a:pPr algn="ctr"/>
                      <a:r>
                        <a:rPr lang="en-US" sz="2800" dirty="0" smtClean="0"/>
                        <a:t>41</a:t>
                      </a:r>
                      <a:endParaRPr lang="en-US" sz="2800" dirty="0"/>
                    </a:p>
                  </a:txBody>
                  <a:tcPr/>
                </a:tc>
                <a:extLst>
                  <a:ext uri="{0D108BD9-81ED-4DB2-BD59-A6C34878D82A}">
                    <a16:rowId xmlns:a16="http://schemas.microsoft.com/office/drawing/2014/main" val="10004"/>
                  </a:ext>
                </a:extLst>
              </a:tr>
              <a:tr h="370840">
                <a:tc>
                  <a:txBody>
                    <a:bodyPr/>
                    <a:lstStyle/>
                    <a:p>
                      <a:r>
                        <a:rPr lang="en-US" sz="2800" dirty="0" smtClean="0"/>
                        <a:t>Private, for-profit</a:t>
                      </a:r>
                      <a:endParaRPr lang="en-US" sz="2800" dirty="0"/>
                    </a:p>
                  </a:txBody>
                  <a:tcPr>
                    <a:lnB w="12700" cap="flat" cmpd="sng" algn="ctr">
                      <a:solidFill>
                        <a:schemeClr val="tx1"/>
                      </a:solidFill>
                      <a:prstDash val="solid"/>
                      <a:round/>
                      <a:headEnd type="none" w="med" len="med"/>
                      <a:tailEnd type="none" w="med" len="med"/>
                    </a:lnB>
                  </a:tcPr>
                </a:tc>
                <a:tc>
                  <a:txBody>
                    <a:bodyPr/>
                    <a:lstStyle/>
                    <a:p>
                      <a:pPr algn="ctr"/>
                      <a:r>
                        <a:rPr lang="en-US" sz="2800" dirty="0" smtClean="0"/>
                        <a:t>68</a:t>
                      </a:r>
                      <a:endParaRPr lang="en-US" sz="2800" dirty="0"/>
                    </a:p>
                  </a:txBody>
                  <a:tcPr>
                    <a:lnB w="12700" cap="flat" cmpd="sng" algn="ctr">
                      <a:solidFill>
                        <a:schemeClr val="tx1"/>
                      </a:solidFill>
                      <a:prstDash val="solid"/>
                      <a:round/>
                      <a:headEnd type="none" w="med" len="med"/>
                      <a:tailEnd type="none" w="med" len="med"/>
                    </a:lnB>
                  </a:tcPr>
                </a:tc>
                <a:tc>
                  <a:txBody>
                    <a:bodyPr/>
                    <a:lstStyle/>
                    <a:p>
                      <a:pPr algn="ctr"/>
                      <a:r>
                        <a:rPr lang="en-US" sz="2800" baseline="0" dirty="0" smtClean="0"/>
                        <a:t> </a:t>
                      </a:r>
                      <a:r>
                        <a:rPr lang="en-US" sz="2800" dirty="0" smtClean="0"/>
                        <a:t>7</a:t>
                      </a:r>
                      <a:endParaRPr lang="en-US" sz="2800" dirty="0"/>
                    </a:p>
                  </a:txBody>
                  <a:tcP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5"/>
                  </a:ext>
                </a:extLst>
              </a:tr>
            </a:tbl>
          </a:graphicData>
        </a:graphic>
      </p:graphicFrame>
      <p:sp>
        <p:nvSpPr>
          <p:cNvPr id="5" name="TextBox 4"/>
          <p:cNvSpPr txBox="1"/>
          <p:nvPr/>
        </p:nvSpPr>
        <p:spPr>
          <a:xfrm>
            <a:off x="228600" y="5562600"/>
            <a:ext cx="8610600" cy="830997"/>
          </a:xfrm>
          <a:prstGeom prst="rect">
            <a:avLst/>
          </a:prstGeom>
          <a:noFill/>
        </p:spPr>
        <p:txBody>
          <a:bodyPr wrap="square" rtlCol="0">
            <a:spAutoFit/>
          </a:bodyPr>
          <a:lstStyle/>
          <a:p>
            <a:pPr algn="ctr"/>
            <a:r>
              <a:rPr lang="en-US" b="1" dirty="0" smtClean="0">
                <a:solidFill>
                  <a:srgbClr val="C00000"/>
                </a:solidFill>
                <a:effectLst>
                  <a:outerShdw blurRad="38100" dist="38100" dir="2700000" algn="tl">
                    <a:srgbClr val="000000">
                      <a:alpha val="43137"/>
                    </a:srgbClr>
                  </a:outerShdw>
                </a:effectLst>
                <a:latin typeface="+mj-lt"/>
              </a:rPr>
              <a:t>*The remainder of the presentation will focus on data from two-year campuses in the sample (N=298)</a:t>
            </a:r>
            <a:endParaRPr lang="en-US" b="1" dirty="0">
              <a:solidFill>
                <a:srgbClr val="C00000"/>
              </a:solidFill>
              <a:effectLst>
                <a:outerShdw blurRad="38100" dist="38100" dir="2700000" algn="tl">
                  <a:srgbClr val="000000">
                    <a:alpha val="43137"/>
                  </a:srgbClr>
                </a:outerShdw>
              </a:effectLst>
              <a:latin typeface="+mj-l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457200"/>
            <a:ext cx="7772400" cy="1143000"/>
          </a:xfrm>
        </p:spPr>
        <p:txBody>
          <a:bodyPr/>
          <a:lstStyle/>
          <a:p>
            <a:r>
              <a:rPr lang="en-US" sz="4000" b="1" dirty="0" smtClean="0"/>
              <a:t>All Types of First-Year Seminars Offered</a:t>
            </a:r>
            <a:endParaRPr lang="en-US" sz="4000" b="1" dirty="0"/>
          </a:p>
        </p:txBody>
      </p:sp>
      <p:graphicFrame>
        <p:nvGraphicFramePr>
          <p:cNvPr id="4" name="Content Placeholder 3"/>
          <p:cNvGraphicFramePr>
            <a:graphicFrameLocks noGrp="1"/>
          </p:cNvGraphicFramePr>
          <p:nvPr>
            <p:ph idx="1"/>
          </p:nvPr>
        </p:nvGraphicFramePr>
        <p:xfrm>
          <a:off x="609600" y="1981200"/>
          <a:ext cx="7772400" cy="43434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500"/>
                                  </p:stCondLst>
                                  <p:childTnLst>
                                    <p:set>
                                      <p:cBhvr>
                                        <p:cTn id="6" dur="1" fill="hold">
                                          <p:stCondLst>
                                            <p:cond delay="0"/>
                                          </p:stCondLst>
                                        </p:cTn>
                                        <p:tgtEl>
                                          <p:spTgt spid="4">
                                            <p:graphicEl>
                                              <a:chart seriesIdx="0" categoryIdx="-4" bldStep="series"/>
                                            </p:graphicEl>
                                          </p:spTgt>
                                        </p:tgtEl>
                                        <p:attrNameLst>
                                          <p:attrName>style.visibility</p:attrName>
                                        </p:attrNameLst>
                                      </p:cBhvr>
                                      <p:to>
                                        <p:strVal val="visible"/>
                                      </p:to>
                                    </p:set>
                                    <p:animEffect transition="in" filter="wipe(down)">
                                      <p:cBhvr>
                                        <p:cTn id="7" dur="500"/>
                                        <p:tgtEl>
                                          <p:spTgt spid="4">
                                            <p:graphicEl>
                                              <a:chart seriesIdx="0" categoryIdx="-4" bldStep="series"/>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uiExpand="1">
        <p:bldSub>
          <a:bldChart bld="series" animBg="0"/>
        </p:bldSub>
      </p:bldGraphic>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685800"/>
            <a:ext cx="7772400" cy="1143000"/>
          </a:xfrm>
        </p:spPr>
        <p:txBody>
          <a:bodyPr/>
          <a:lstStyle/>
          <a:p>
            <a:r>
              <a:rPr lang="en-US" sz="4000" b="1" dirty="0" smtClean="0"/>
              <a:t>Primary Types of First-Year Seminars Offered</a:t>
            </a:r>
            <a:endParaRPr lang="en-US" sz="4000" b="1" dirty="0"/>
          </a:p>
        </p:txBody>
      </p:sp>
      <p:graphicFrame>
        <p:nvGraphicFramePr>
          <p:cNvPr id="5" name="Content Placeholder 4"/>
          <p:cNvGraphicFramePr>
            <a:graphicFrameLocks noGrp="1"/>
          </p:cNvGraphicFramePr>
          <p:nvPr>
            <p:ph idx="1"/>
          </p:nvPr>
        </p:nvGraphicFramePr>
        <p:xfrm>
          <a:off x="685800" y="2133600"/>
          <a:ext cx="7772400" cy="43434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5486400"/>
            <a:ext cx="7772400" cy="990600"/>
          </a:xfrm>
        </p:spPr>
        <p:txBody>
          <a:bodyPr/>
          <a:lstStyle/>
          <a:p>
            <a:pPr algn="ctr"/>
            <a:r>
              <a:rPr lang="en-US" dirty="0" smtClean="0"/>
              <a:t>Course Administration</a:t>
            </a:r>
            <a:endParaRPr lang="en-US" dirty="0"/>
          </a:p>
        </p:txBody>
      </p:sp>
      <p:pic>
        <p:nvPicPr>
          <p:cNvPr id="46082" name="Picture 2" descr="http://citythatbreeds.com/blog/wp-content/uploads/2010/01/rock-paper-scissors.jpg"/>
          <p:cNvPicPr>
            <a:picLocks noChangeAspect="1" noChangeArrowheads="1"/>
          </p:cNvPicPr>
          <p:nvPr/>
        </p:nvPicPr>
        <p:blipFill>
          <a:blip r:embed="rId3" cstate="print"/>
          <a:srcRect/>
          <a:stretch>
            <a:fillRect/>
          </a:stretch>
        </p:blipFill>
        <p:spPr bwMode="auto">
          <a:xfrm>
            <a:off x="6248400" y="914400"/>
            <a:ext cx="1752600" cy="1761873"/>
          </a:xfrm>
          <a:prstGeom prst="rect">
            <a:avLst/>
          </a:prstGeom>
          <a:noFill/>
        </p:spPr>
      </p:pic>
      <p:pic>
        <p:nvPicPr>
          <p:cNvPr id="46086" name="Picture 6" descr="http://www.stillpointcoaching.com/wp-content/uploads/comic-pharma-leaders.jpg"/>
          <p:cNvPicPr>
            <a:picLocks noChangeAspect="1" noChangeArrowheads="1"/>
          </p:cNvPicPr>
          <p:nvPr/>
        </p:nvPicPr>
        <p:blipFill>
          <a:blip r:embed="rId4" cstate="print"/>
          <a:srcRect/>
          <a:stretch>
            <a:fillRect/>
          </a:stretch>
        </p:blipFill>
        <p:spPr bwMode="auto">
          <a:xfrm>
            <a:off x="1905000" y="1447800"/>
            <a:ext cx="4848225" cy="3790950"/>
          </a:xfrm>
          <a:prstGeom prst="rect">
            <a:avLst/>
          </a:prstGeom>
          <a:noFill/>
        </p:spPr>
      </p:pic>
      <p:pic>
        <p:nvPicPr>
          <p:cNvPr id="7" name="Picture 4" descr="http://www.justkeepthechange.com/wp-content/uploads/2007/10/arm-wrestling.jpg"/>
          <p:cNvPicPr>
            <a:picLocks noChangeAspect="1" noChangeArrowheads="1"/>
          </p:cNvPicPr>
          <p:nvPr/>
        </p:nvPicPr>
        <p:blipFill>
          <a:blip r:embed="rId5" cstate="print"/>
          <a:srcRect/>
          <a:stretch>
            <a:fillRect/>
          </a:stretch>
        </p:blipFill>
        <p:spPr bwMode="auto">
          <a:xfrm>
            <a:off x="685800" y="990600"/>
            <a:ext cx="1828800" cy="1828800"/>
          </a:xfrm>
          <a:prstGeom prst="rect">
            <a:avLst/>
          </a:prstGeom>
          <a:noFill/>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p:txBody>
          <a:bodyPr/>
          <a:lstStyle/>
          <a:p>
            <a:pPr eaLnBrk="1" hangingPunct="1"/>
            <a:r>
              <a:rPr lang="en-US" sz="4000" b="1" dirty="0" smtClean="0"/>
              <a:t>Administrative Home of </a:t>
            </a:r>
            <a:br>
              <a:rPr lang="en-US" sz="4000" b="1" dirty="0" smtClean="0"/>
            </a:br>
            <a:r>
              <a:rPr lang="en-US" sz="4000" b="1" dirty="0" smtClean="0"/>
              <a:t>First-Year Seminar</a:t>
            </a:r>
          </a:p>
        </p:txBody>
      </p:sp>
      <p:graphicFrame>
        <p:nvGraphicFramePr>
          <p:cNvPr id="17443" name="Group 35"/>
          <p:cNvGraphicFramePr>
            <a:graphicFrameLocks noGrp="1"/>
          </p:cNvGraphicFramePr>
          <p:nvPr>
            <p:ph type="tbl" idx="1"/>
          </p:nvPr>
        </p:nvGraphicFramePr>
        <p:xfrm>
          <a:off x="685800" y="2133600"/>
          <a:ext cx="7391400" cy="3276600"/>
        </p:xfrm>
        <a:graphic>
          <a:graphicData uri="http://schemas.openxmlformats.org/drawingml/2006/table">
            <a:tbl>
              <a:tblPr/>
              <a:tblGrid>
                <a:gridCol w="5428539">
                  <a:extLst>
                    <a:ext uri="{9D8B030D-6E8A-4147-A177-3AD203B41FA5}">
                      <a16:colId xmlns:a16="http://schemas.microsoft.com/office/drawing/2014/main" val="20000"/>
                    </a:ext>
                  </a:extLst>
                </a:gridCol>
                <a:gridCol w="1962861">
                  <a:extLst>
                    <a:ext uri="{9D8B030D-6E8A-4147-A177-3AD203B41FA5}">
                      <a16:colId xmlns:a16="http://schemas.microsoft.com/office/drawing/2014/main" val="20001"/>
                    </a:ext>
                  </a:extLst>
                </a:gridCol>
              </a:tblGrid>
              <a:tr h="6096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1" i="0" u="none" strike="noStrike" cap="none" normalizeH="0" baseline="0" dirty="0" smtClean="0">
                          <a:ln>
                            <a:noFill/>
                          </a:ln>
                          <a:solidFill>
                            <a:schemeClr val="tx1"/>
                          </a:solidFill>
                          <a:effectLst/>
                          <a:latin typeface="Arial" charset="0"/>
                          <a:ea typeface="Osaka" pitchFamily="1" charset="-128"/>
                        </a:rPr>
                        <a:t>Unit</a:t>
                      </a:r>
                    </a:p>
                  </a:txBody>
                  <a:tcPr horzOverflow="overflow">
                    <a:lnL cap="flat">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1" i="0" u="none" strike="noStrike" cap="none" normalizeH="0" baseline="0" dirty="0" smtClean="0">
                          <a:ln>
                            <a:noFill/>
                          </a:ln>
                          <a:solidFill>
                            <a:schemeClr val="tx1"/>
                          </a:solidFill>
                          <a:effectLst/>
                          <a:latin typeface="Arial" charset="0"/>
                          <a:ea typeface="Osaka" pitchFamily="1" charset="-128"/>
                        </a:rPr>
                        <a:t>2009</a:t>
                      </a:r>
                    </a:p>
                  </a:txBody>
                  <a:tcPr horzOverflow="overflow">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533400">
                <a:tc>
                  <a:txBody>
                    <a:bodyPr/>
                    <a:lstStyle/>
                    <a:p>
                      <a:pPr marL="0" marR="0" lvl="0" indent="0" algn="l" defTabSz="914400" rtl="0" eaLnBrk="1" fontAlgn="base" latinLnBrk="0" hangingPunct="1">
                        <a:lnSpc>
                          <a:spcPct val="100000"/>
                        </a:lnSpc>
                        <a:spcBef>
                          <a:spcPct val="20000"/>
                        </a:spcBef>
                        <a:spcAft>
                          <a:spcPct val="0"/>
                        </a:spcAft>
                        <a:buClrTx/>
                        <a:buSzTx/>
                        <a:buFontTx/>
                        <a:buNone/>
                        <a:tabLst/>
                        <a:defRPr/>
                      </a:pPr>
                      <a:r>
                        <a:rPr kumimoji="0" lang="en-US" sz="2800" b="0" i="0" u="none" strike="noStrike" cap="none" normalizeH="0" baseline="0" dirty="0" smtClean="0">
                          <a:ln>
                            <a:noFill/>
                          </a:ln>
                          <a:solidFill>
                            <a:schemeClr val="tx1"/>
                          </a:solidFill>
                          <a:effectLst/>
                          <a:latin typeface="Arial" charset="0"/>
                          <a:ea typeface="Osaka" pitchFamily="1" charset="-128"/>
                        </a:rPr>
                        <a:t>Academic department</a:t>
                      </a:r>
                    </a:p>
                  </a:txBody>
                  <a:tcPr horzOverflow="overflow">
                    <a:lnL cap="flat">
                      <a:noFill/>
                    </a:lnL>
                    <a:lnR>
                      <a:noFill/>
                    </a:lnR>
                    <a:lnT w="12700" cap="flat" cmpd="sng" algn="ctr">
                      <a:solidFill>
                        <a:schemeClr val="tx1"/>
                      </a:solidFill>
                      <a:prstDash val="solid"/>
                      <a:round/>
                      <a:headEnd type="none" w="med" len="med"/>
                      <a:tailEnd type="none" w="med" len="med"/>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1" i="0" u="none" strike="noStrike" cap="none" normalizeH="0" baseline="0" dirty="0" smtClean="0">
                          <a:ln>
                            <a:noFill/>
                          </a:ln>
                          <a:solidFill>
                            <a:schemeClr val="tx1"/>
                          </a:solidFill>
                          <a:effectLst/>
                          <a:latin typeface="Arial" charset="0"/>
                          <a:ea typeface="Osaka" pitchFamily="1" charset="-128"/>
                        </a:rPr>
                        <a:t>32.9%</a:t>
                      </a:r>
                    </a:p>
                  </a:txBody>
                  <a:tcPr horzOverflow="overflow">
                    <a:lnL>
                      <a:noFill/>
                    </a:lnL>
                    <a:lnR>
                      <a:noFill/>
                    </a:lnR>
                    <a:lnT w="12700" cap="flat" cmpd="sng" algn="ctr">
                      <a:solidFill>
                        <a:schemeClr val="tx1"/>
                      </a:solidFill>
                      <a:prstDash val="solid"/>
                      <a:round/>
                      <a:headEnd type="none" w="med" len="med"/>
                      <a:tailEnd type="none" w="med" len="med"/>
                    </a:lnT>
                    <a:lnB>
                      <a:noFill/>
                    </a:lnB>
                    <a:lnTlToBr>
                      <a:noFill/>
                    </a:lnTlToBr>
                    <a:lnBlToTr>
                      <a:noFill/>
                    </a:lnBlToTr>
                    <a:noFill/>
                  </a:tcPr>
                </a:tc>
                <a:extLst>
                  <a:ext uri="{0D108BD9-81ED-4DB2-BD59-A6C34878D82A}">
                    <a16:rowId xmlns:a16="http://schemas.microsoft.com/office/drawing/2014/main" val="10001"/>
                  </a:ext>
                </a:extLst>
              </a:tr>
              <a:tr h="5334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Arial" charset="0"/>
                          <a:ea typeface="Osaka" pitchFamily="1" charset="-128"/>
                        </a:rPr>
                        <a:t>Academic affairs </a:t>
                      </a:r>
                    </a:p>
                  </a:txBody>
                  <a:tcPr horzOverflow="overflow">
                    <a:lnL cap="flat">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1" i="0" u="none" strike="noStrike" cap="none" normalizeH="0" baseline="0" dirty="0" smtClean="0">
                          <a:ln>
                            <a:noFill/>
                          </a:ln>
                          <a:solidFill>
                            <a:schemeClr val="tx1"/>
                          </a:solidFill>
                          <a:effectLst/>
                          <a:latin typeface="Arial" charset="0"/>
                          <a:ea typeface="Osaka" pitchFamily="1" charset="-128"/>
                        </a:rPr>
                        <a:t>30.1%</a:t>
                      </a:r>
                    </a:p>
                  </a:txBody>
                  <a:tcPr horzOverflow="overflow">
                    <a:lnL>
                      <a:noFill/>
                    </a:lnL>
                    <a:lnR>
                      <a:noFill/>
                    </a:lnR>
                    <a:lnT>
                      <a:noFill/>
                    </a:lnT>
                    <a:lnB>
                      <a:noFill/>
                    </a:lnB>
                    <a:lnTlToBr>
                      <a:noFill/>
                    </a:lnTlToBr>
                    <a:lnBlToTr>
                      <a:noFill/>
                    </a:lnBlToTr>
                    <a:noFill/>
                  </a:tcPr>
                </a:tc>
                <a:extLst>
                  <a:ext uri="{0D108BD9-81ED-4DB2-BD59-A6C34878D82A}">
                    <a16:rowId xmlns:a16="http://schemas.microsoft.com/office/drawing/2014/main" val="10002"/>
                  </a:ext>
                </a:extLst>
              </a:tr>
              <a:tr h="5334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Arial" charset="0"/>
                          <a:ea typeface="Osaka" pitchFamily="1" charset="-128"/>
                        </a:rPr>
                        <a:t>Student affairs</a:t>
                      </a:r>
                    </a:p>
                  </a:txBody>
                  <a:tcPr horzOverflow="overflow">
                    <a:lnL cap="flat">
                      <a:noFill/>
                    </a:lnL>
                    <a:lnR>
                      <a:noFill/>
                    </a:lnR>
                    <a:lnT>
                      <a:noFill/>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1" i="0" u="none" strike="noStrike" cap="none" normalizeH="0" baseline="0" dirty="0" smtClean="0">
                          <a:ln>
                            <a:noFill/>
                          </a:ln>
                          <a:solidFill>
                            <a:schemeClr val="tx1"/>
                          </a:solidFill>
                          <a:effectLst/>
                          <a:latin typeface="Arial" charset="0"/>
                          <a:ea typeface="Osaka" pitchFamily="1" charset="-128"/>
                        </a:rPr>
                        <a:t>17.4%</a:t>
                      </a:r>
                    </a:p>
                  </a:txBody>
                  <a:tcPr horzOverflow="overflow">
                    <a:lnL>
                      <a:noFill/>
                    </a:lnL>
                    <a:lnR>
                      <a:noFill/>
                    </a:lnR>
                    <a:lnT>
                      <a:noFill/>
                    </a:lnT>
                    <a:lnB w="12700" cap="flat" cmpd="sng" algn="ctr">
                      <a:no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5334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Arial" charset="0"/>
                          <a:ea typeface="Osaka" pitchFamily="1" charset="-128"/>
                        </a:rPr>
                        <a:t>College or school </a:t>
                      </a:r>
                    </a:p>
                  </a:txBody>
                  <a:tcPr horzOverflow="overflow">
                    <a:lnL cap="flat">
                      <a:noFill/>
                    </a:lnL>
                    <a:lnR>
                      <a:noFill/>
                    </a:lnR>
                    <a:lnT>
                      <a:noFill/>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1" i="0" u="none" strike="noStrike" cap="none" normalizeH="0" baseline="0" dirty="0" smtClean="0">
                          <a:ln>
                            <a:noFill/>
                          </a:ln>
                          <a:solidFill>
                            <a:schemeClr val="tx1"/>
                          </a:solidFill>
                          <a:effectLst/>
                          <a:latin typeface="Arial" charset="0"/>
                          <a:ea typeface="Osaka" pitchFamily="1" charset="-128"/>
                        </a:rPr>
                        <a:t>5.0%</a:t>
                      </a:r>
                    </a:p>
                  </a:txBody>
                  <a:tcPr horzOverflow="overflow">
                    <a:lnL>
                      <a:noFill/>
                    </a:lnL>
                    <a:lnR>
                      <a:noFill/>
                    </a:lnR>
                    <a:lnT>
                      <a:noFill/>
                    </a:lnT>
                    <a:lnB w="12700" cap="flat" cmpd="sng" algn="ctr">
                      <a:no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533400">
                <a:tc>
                  <a:txBody>
                    <a:bodyPr/>
                    <a:lstStyle/>
                    <a:p>
                      <a:pPr marL="0" marR="0" lvl="0" indent="0" algn="l" defTabSz="914400" rtl="0" eaLnBrk="1" fontAlgn="base" latinLnBrk="0" hangingPunct="1">
                        <a:lnSpc>
                          <a:spcPct val="100000"/>
                        </a:lnSpc>
                        <a:spcBef>
                          <a:spcPct val="20000"/>
                        </a:spcBef>
                        <a:spcAft>
                          <a:spcPct val="0"/>
                        </a:spcAft>
                        <a:buClrTx/>
                        <a:buSzTx/>
                        <a:buFontTx/>
                        <a:buNone/>
                        <a:tabLst/>
                        <a:defRPr/>
                      </a:pPr>
                      <a:r>
                        <a:rPr kumimoji="0" lang="en-US" sz="2800" b="0" i="0" u="none" strike="noStrike" cap="none" normalizeH="0" baseline="0" dirty="0" smtClean="0">
                          <a:ln>
                            <a:noFill/>
                          </a:ln>
                          <a:solidFill>
                            <a:schemeClr val="tx1"/>
                          </a:solidFill>
                          <a:effectLst/>
                          <a:latin typeface="Arial" charset="0"/>
                          <a:ea typeface="Osaka" pitchFamily="1" charset="-128"/>
                        </a:rPr>
                        <a:t>First-year program office</a:t>
                      </a:r>
                    </a:p>
                  </a:txBody>
                  <a:tcPr horzOverflow="overflow">
                    <a:lnL cap="flat">
                      <a:noFill/>
                    </a:lnL>
                    <a:lnR>
                      <a:noFill/>
                    </a:lnR>
                    <a:lnT>
                      <a:noFill/>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1" i="0" u="none" strike="noStrike" cap="none" normalizeH="0" baseline="0" dirty="0" smtClean="0">
                          <a:ln>
                            <a:noFill/>
                          </a:ln>
                          <a:solidFill>
                            <a:schemeClr val="tx1"/>
                          </a:solidFill>
                          <a:effectLst/>
                          <a:latin typeface="Arial" charset="0"/>
                          <a:ea typeface="Osaka" pitchFamily="1" charset="-128"/>
                        </a:rPr>
                        <a:t>3.7%</a:t>
                      </a:r>
                    </a:p>
                  </a:txBody>
                  <a:tcPr horzOverflow="overflow">
                    <a:lnL>
                      <a:noFill/>
                    </a:lnL>
                    <a:lnR>
                      <a:noFill/>
                    </a:lnR>
                    <a:lnT>
                      <a:noFill/>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bl>
          </a:graphicData>
        </a:graphic>
      </p:graphicFrame>
      <p:sp>
        <p:nvSpPr>
          <p:cNvPr id="15382" name="Text Box 32"/>
          <p:cNvSpPr txBox="1">
            <a:spLocks noChangeArrowheads="1"/>
          </p:cNvSpPr>
          <p:nvPr/>
        </p:nvSpPr>
        <p:spPr bwMode="auto">
          <a:xfrm>
            <a:off x="685800" y="5578475"/>
            <a:ext cx="7620000" cy="946413"/>
          </a:xfrm>
          <a:prstGeom prst="rect">
            <a:avLst/>
          </a:prstGeom>
          <a:noFill/>
          <a:ln w="9525">
            <a:noFill/>
            <a:miter lim="800000"/>
            <a:headEnd/>
            <a:tailEnd/>
          </a:ln>
        </p:spPr>
        <p:txBody>
          <a:bodyPr>
            <a:spAutoFit/>
          </a:bodyPr>
          <a:lstStyle/>
          <a:p>
            <a:pPr>
              <a:spcBef>
                <a:spcPts val="850"/>
              </a:spcBef>
              <a:buFontTx/>
              <a:buChar char="•"/>
            </a:pPr>
            <a:r>
              <a:rPr lang="en-US" dirty="0" smtClean="0">
                <a:latin typeface="Humanst521 BT" pitchFamily="1" charset="0"/>
              </a:rPr>
              <a:t> 63.9% </a:t>
            </a:r>
            <a:r>
              <a:rPr lang="en-US" dirty="0">
                <a:latin typeface="Humanst521 BT" pitchFamily="1" charset="0"/>
              </a:rPr>
              <a:t>of courses have a seminar </a:t>
            </a:r>
            <a:r>
              <a:rPr lang="en-US" dirty="0" smtClean="0">
                <a:latin typeface="Humanst521 BT" pitchFamily="1" charset="0"/>
              </a:rPr>
              <a:t>director</a:t>
            </a:r>
          </a:p>
          <a:p>
            <a:pPr>
              <a:spcBef>
                <a:spcPts val="850"/>
              </a:spcBef>
              <a:buFontTx/>
              <a:buChar char="•"/>
            </a:pPr>
            <a:r>
              <a:rPr lang="en-US" dirty="0" smtClean="0">
                <a:latin typeface="Humanst521 BT" pitchFamily="1" charset="0"/>
              </a:rPr>
              <a:t> 40.0% </a:t>
            </a:r>
            <a:r>
              <a:rPr lang="en-US" dirty="0">
                <a:latin typeface="Humanst521 BT" pitchFamily="1" charset="0"/>
              </a:rPr>
              <a:t>of course directors are full </a:t>
            </a:r>
            <a:r>
              <a:rPr lang="en-US" dirty="0" smtClean="0">
                <a:latin typeface="Humanst521 BT" pitchFamily="1" charset="0"/>
              </a:rPr>
              <a:t>time</a:t>
            </a:r>
            <a:endParaRPr lang="en-US" dirty="0">
              <a:latin typeface="Humanst521 BT" pitchFamily="1"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15382">
                                            <p:txEl>
                                              <p:pRg st="0" end="0"/>
                                            </p:txEl>
                                          </p:spTgt>
                                        </p:tgtEl>
                                        <p:attrNameLst>
                                          <p:attrName>style.visibility</p:attrName>
                                        </p:attrNameLst>
                                      </p:cBhvr>
                                      <p:to>
                                        <p:strVal val="visible"/>
                                      </p:to>
                                    </p:set>
                                    <p:animEffect transition="in" filter="wipe(left)">
                                      <p:cBhvr>
                                        <p:cTn id="7" dur="500"/>
                                        <p:tgtEl>
                                          <p:spTgt spid="1538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15382">
                                            <p:txEl>
                                              <p:pRg st="1" end="1"/>
                                            </p:txEl>
                                          </p:spTgt>
                                        </p:tgtEl>
                                        <p:attrNameLst>
                                          <p:attrName>style.visibility</p:attrName>
                                        </p:attrNameLst>
                                      </p:cBhvr>
                                      <p:to>
                                        <p:strVal val="visible"/>
                                      </p:to>
                                    </p:set>
                                    <p:animEffect transition="in" filter="wipe(left)">
                                      <p:cBhvr>
                                        <p:cTn id="12" dur="500"/>
                                        <p:tgtEl>
                                          <p:spTgt spid="15382">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p:txBody>
          <a:bodyPr/>
          <a:lstStyle/>
          <a:p>
            <a:pPr eaLnBrk="1" hangingPunct="1"/>
            <a:r>
              <a:rPr lang="en-US" sz="4000" b="1" dirty="0" smtClean="0"/>
              <a:t>Administration of Seminars</a:t>
            </a:r>
          </a:p>
        </p:txBody>
      </p:sp>
      <p:sp>
        <p:nvSpPr>
          <p:cNvPr id="14339" name="Rectangle 3"/>
          <p:cNvSpPr>
            <a:spLocks noGrp="1" noChangeArrowheads="1"/>
          </p:cNvSpPr>
          <p:nvPr>
            <p:ph type="body" idx="1"/>
          </p:nvPr>
        </p:nvSpPr>
        <p:spPr>
          <a:xfrm>
            <a:off x="685800" y="1828800"/>
            <a:ext cx="7772400" cy="4495800"/>
          </a:xfrm>
        </p:spPr>
        <p:txBody>
          <a:bodyPr/>
          <a:lstStyle/>
          <a:p>
            <a:pPr eaLnBrk="1" hangingPunct="1"/>
            <a:r>
              <a:rPr lang="en-US" dirty="0" smtClean="0"/>
              <a:t>Average size of seminar program is around 20-25 sections</a:t>
            </a:r>
          </a:p>
          <a:p>
            <a:pPr eaLnBrk="1" hangingPunct="1"/>
            <a:r>
              <a:rPr lang="en-US" dirty="0" smtClean="0"/>
              <a:t>A majority of seminars have classes enrolling 20-29 students</a:t>
            </a:r>
          </a:p>
          <a:p>
            <a:pPr lvl="1" eaLnBrk="1" hangingPunct="1"/>
            <a:r>
              <a:rPr lang="en-US" dirty="0" smtClean="0"/>
              <a:t>20-24 students/section: 41.6%</a:t>
            </a:r>
          </a:p>
          <a:p>
            <a:pPr lvl="1" eaLnBrk="1" hangingPunct="1"/>
            <a:r>
              <a:rPr lang="en-US" dirty="0" smtClean="0"/>
              <a:t>25-29 students/section: 23.1%</a:t>
            </a:r>
          </a:p>
          <a:p>
            <a:pPr eaLnBrk="1" hangingPunct="1"/>
            <a:r>
              <a:rPr lang="en-US" dirty="0" smtClean="0"/>
              <a:t>Approximately 31.5% of institutions require all first-years to take the seminar</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b="1" dirty="0" smtClean="0"/>
              <a:t>Objectives of this Session</a:t>
            </a:r>
            <a:endParaRPr lang="en-US" sz="4000" b="1" dirty="0"/>
          </a:p>
        </p:txBody>
      </p:sp>
      <p:sp>
        <p:nvSpPr>
          <p:cNvPr id="3" name="Content Placeholder 2"/>
          <p:cNvSpPr>
            <a:spLocks noGrp="1"/>
          </p:cNvSpPr>
          <p:nvPr>
            <p:ph idx="1"/>
          </p:nvPr>
        </p:nvSpPr>
        <p:spPr>
          <a:xfrm>
            <a:off x="533400" y="1600200"/>
            <a:ext cx="8077200" cy="4572000"/>
          </a:xfrm>
        </p:spPr>
        <p:txBody>
          <a:bodyPr/>
          <a:lstStyle/>
          <a:p>
            <a:r>
              <a:rPr lang="en-US" sz="2800" dirty="0" smtClean="0"/>
              <a:t>Introduce the role of first-year seminars at community colleges over the past few decades;</a:t>
            </a:r>
          </a:p>
          <a:p>
            <a:r>
              <a:rPr lang="en-US" sz="2800" dirty="0" smtClean="0"/>
              <a:t>Gain a greater understanding of what first-year seminars are, how they are organized, &amp; the purpose they serve in the community college curriculum; </a:t>
            </a:r>
          </a:p>
          <a:p>
            <a:r>
              <a:rPr lang="en-US" sz="2800" dirty="0" smtClean="0"/>
              <a:t>Generate discussion about how respective institutions compare to a national profile; and</a:t>
            </a:r>
          </a:p>
          <a:p>
            <a:r>
              <a:rPr lang="en-US" sz="2800" dirty="0" smtClean="0"/>
              <a:t>Consider institutional innovations or refinements based on the national profile.</a:t>
            </a:r>
            <a:endParaRPr lang="en-US" sz="2800"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685800"/>
            <a:ext cx="7772400" cy="1143000"/>
          </a:xfrm>
        </p:spPr>
        <p:txBody>
          <a:bodyPr/>
          <a:lstStyle/>
          <a:p>
            <a:r>
              <a:rPr lang="en-US" sz="4000" b="1" dirty="0" smtClean="0"/>
              <a:t>  Credit Hours</a:t>
            </a:r>
            <a:endParaRPr lang="en-US" sz="4000" b="1" dirty="0"/>
          </a:p>
        </p:txBody>
      </p:sp>
      <p:graphicFrame>
        <p:nvGraphicFramePr>
          <p:cNvPr id="4" name="Content Placeholder 3"/>
          <p:cNvGraphicFramePr>
            <a:graphicFrameLocks noGrp="1"/>
          </p:cNvGraphicFramePr>
          <p:nvPr>
            <p:ph idx="1"/>
          </p:nvPr>
        </p:nvGraphicFramePr>
        <p:xfrm>
          <a:off x="685800" y="1981200"/>
          <a:ext cx="7772400" cy="4343400"/>
        </p:xfrm>
        <a:graphic>
          <a:graphicData uri="http://schemas.openxmlformats.org/drawingml/2006/chart">
            <c:chart xmlns:c="http://schemas.openxmlformats.org/drawingml/2006/chart" xmlns:r="http://schemas.openxmlformats.org/officeDocument/2006/relationships" r:id="rId3"/>
          </a:graphicData>
        </a:graphic>
      </p:graphicFrame>
      <p:sp>
        <p:nvSpPr>
          <p:cNvPr id="5" name="Explosion 1 4"/>
          <p:cNvSpPr/>
          <p:nvPr/>
        </p:nvSpPr>
        <p:spPr bwMode="auto">
          <a:xfrm>
            <a:off x="5943600" y="990600"/>
            <a:ext cx="2895600" cy="2362200"/>
          </a:xfrm>
          <a:prstGeom prst="irregularSeal1">
            <a:avLst/>
          </a:prstGeom>
          <a:solidFill>
            <a:srgbClr val="C00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sz="2000" b="1" dirty="0" smtClean="0">
                <a:solidFill>
                  <a:schemeClr val="bg1"/>
                </a:solidFill>
                <a:latin typeface="+mj-lt"/>
              </a:rPr>
              <a:t>11% offered FYS for no credit</a:t>
            </a:r>
            <a:endParaRPr kumimoji="0" lang="en-US" sz="2000" b="1" i="0" u="none" strike="noStrike" cap="none" normalizeH="0" baseline="0" dirty="0" smtClean="0">
              <a:ln>
                <a:noFill/>
              </a:ln>
              <a:solidFill>
                <a:schemeClr val="bg1"/>
              </a:solidFill>
              <a:effectLst/>
              <a:latin typeface="+mj-lt"/>
              <a:ea typeface="Osaka" pitchFamily="1" charset="-128"/>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2" presetClass="entr" presetSubtype="4" fill="hold" grpId="0" nodeType="clickEffect">
                                  <p:stCondLst>
                                    <p:cond delay="0"/>
                                  </p:stCondLst>
                                  <p:childTnLst>
                                    <p:set>
                                      <p:cBhvr>
                                        <p:cTn id="10" dur="1" fill="hold">
                                          <p:stCondLst>
                                            <p:cond delay="0"/>
                                          </p:stCondLst>
                                        </p:cTn>
                                        <p:tgtEl>
                                          <p:spTgt spid="4">
                                            <p:graphicEl>
                                              <a:chart seriesIdx="-4" categoryIdx="0" bldStep="category"/>
                                            </p:graphicEl>
                                          </p:spTgt>
                                        </p:tgtEl>
                                        <p:attrNameLst>
                                          <p:attrName>style.visibility</p:attrName>
                                        </p:attrNameLst>
                                      </p:cBhvr>
                                      <p:to>
                                        <p:strVal val="visible"/>
                                      </p:to>
                                    </p:set>
                                    <p:animEffect transition="in" filter="wipe(down)">
                                      <p:cBhvr>
                                        <p:cTn id="11" dur="500"/>
                                        <p:tgtEl>
                                          <p:spTgt spid="4">
                                            <p:graphicEl>
                                              <a:chart seriesIdx="-4" categoryIdx="0" bldStep="category"/>
                                            </p:graphicEl>
                                          </p:spTgt>
                                        </p:tgtEl>
                                      </p:cBhvr>
                                    </p:animEffect>
                                  </p:childTnLst>
                                </p:cTn>
                              </p:par>
                              <p:par>
                                <p:cTn id="12" presetID="22" presetClass="entr" presetSubtype="4" fill="hold" grpId="0" nodeType="withEffect">
                                  <p:stCondLst>
                                    <p:cond delay="0"/>
                                  </p:stCondLst>
                                  <p:childTnLst>
                                    <p:set>
                                      <p:cBhvr>
                                        <p:cTn id="13" dur="1" fill="hold">
                                          <p:stCondLst>
                                            <p:cond delay="0"/>
                                          </p:stCondLst>
                                        </p:cTn>
                                        <p:tgtEl>
                                          <p:spTgt spid="4">
                                            <p:graphicEl>
                                              <a:chart seriesIdx="-4" categoryIdx="1" bldStep="category"/>
                                            </p:graphicEl>
                                          </p:spTgt>
                                        </p:tgtEl>
                                        <p:attrNameLst>
                                          <p:attrName>style.visibility</p:attrName>
                                        </p:attrNameLst>
                                      </p:cBhvr>
                                      <p:to>
                                        <p:strVal val="visible"/>
                                      </p:to>
                                    </p:set>
                                    <p:animEffect transition="in" filter="wipe(down)">
                                      <p:cBhvr>
                                        <p:cTn id="14" dur="500"/>
                                        <p:tgtEl>
                                          <p:spTgt spid="4">
                                            <p:graphicEl>
                                              <a:chart seriesIdx="-4" categoryIdx="1" bldStep="category"/>
                                            </p:graphicEl>
                                          </p:spTgt>
                                        </p:tgtEl>
                                      </p:cBhvr>
                                    </p:animEffect>
                                  </p:childTnLst>
                                </p:cTn>
                              </p:par>
                              <p:par>
                                <p:cTn id="15" presetID="22" presetClass="entr" presetSubtype="4" fill="hold" grpId="0" nodeType="withEffect">
                                  <p:stCondLst>
                                    <p:cond delay="0"/>
                                  </p:stCondLst>
                                  <p:childTnLst>
                                    <p:set>
                                      <p:cBhvr>
                                        <p:cTn id="16" dur="1" fill="hold">
                                          <p:stCondLst>
                                            <p:cond delay="0"/>
                                          </p:stCondLst>
                                        </p:cTn>
                                        <p:tgtEl>
                                          <p:spTgt spid="4">
                                            <p:graphicEl>
                                              <a:chart seriesIdx="-4" categoryIdx="2" bldStep="category"/>
                                            </p:graphicEl>
                                          </p:spTgt>
                                        </p:tgtEl>
                                        <p:attrNameLst>
                                          <p:attrName>style.visibility</p:attrName>
                                        </p:attrNameLst>
                                      </p:cBhvr>
                                      <p:to>
                                        <p:strVal val="visible"/>
                                      </p:to>
                                    </p:set>
                                    <p:animEffect transition="in" filter="wipe(down)">
                                      <p:cBhvr>
                                        <p:cTn id="17" dur="500"/>
                                        <p:tgtEl>
                                          <p:spTgt spid="4">
                                            <p:graphicEl>
                                              <a:chart seriesIdx="-4" categoryIdx="2" bldStep="category"/>
                                            </p:graphicEl>
                                          </p:spTgt>
                                        </p:tgtEl>
                                      </p:cBhvr>
                                    </p:animEffect>
                                  </p:childTnLst>
                                </p:cTn>
                              </p:par>
                              <p:par>
                                <p:cTn id="18" presetID="22" presetClass="entr" presetSubtype="4" fill="hold" grpId="0" nodeType="withEffect">
                                  <p:stCondLst>
                                    <p:cond delay="0"/>
                                  </p:stCondLst>
                                  <p:childTnLst>
                                    <p:set>
                                      <p:cBhvr>
                                        <p:cTn id="19" dur="1" fill="hold">
                                          <p:stCondLst>
                                            <p:cond delay="0"/>
                                          </p:stCondLst>
                                        </p:cTn>
                                        <p:tgtEl>
                                          <p:spTgt spid="4">
                                            <p:graphicEl>
                                              <a:chart seriesIdx="-4" categoryIdx="3" bldStep="category"/>
                                            </p:graphicEl>
                                          </p:spTgt>
                                        </p:tgtEl>
                                        <p:attrNameLst>
                                          <p:attrName>style.visibility</p:attrName>
                                        </p:attrNameLst>
                                      </p:cBhvr>
                                      <p:to>
                                        <p:strVal val="visible"/>
                                      </p:to>
                                    </p:set>
                                    <p:animEffect transition="in" filter="wipe(down)">
                                      <p:cBhvr>
                                        <p:cTn id="20" dur="500"/>
                                        <p:tgtEl>
                                          <p:spTgt spid="4">
                                            <p:graphicEl>
                                              <a:chart seriesIdx="-4" categoryIdx="3" bldStep="category"/>
                                            </p:graphicEl>
                                          </p:spTgt>
                                        </p:tgtEl>
                                      </p:cBhvr>
                                    </p:animEffect>
                                  </p:childTnLst>
                                </p:cTn>
                              </p:par>
                              <p:par>
                                <p:cTn id="21" presetID="22" presetClass="entr" presetSubtype="4" fill="hold" grpId="0" nodeType="withEffect">
                                  <p:stCondLst>
                                    <p:cond delay="0"/>
                                  </p:stCondLst>
                                  <p:childTnLst>
                                    <p:set>
                                      <p:cBhvr>
                                        <p:cTn id="22" dur="1" fill="hold">
                                          <p:stCondLst>
                                            <p:cond delay="0"/>
                                          </p:stCondLst>
                                        </p:cTn>
                                        <p:tgtEl>
                                          <p:spTgt spid="4">
                                            <p:graphicEl>
                                              <a:chart seriesIdx="-4" categoryIdx="4" bldStep="category"/>
                                            </p:graphicEl>
                                          </p:spTgt>
                                        </p:tgtEl>
                                        <p:attrNameLst>
                                          <p:attrName>style.visibility</p:attrName>
                                        </p:attrNameLst>
                                      </p:cBhvr>
                                      <p:to>
                                        <p:strVal val="visible"/>
                                      </p:to>
                                    </p:set>
                                    <p:animEffect transition="in" filter="wipe(down)">
                                      <p:cBhvr>
                                        <p:cTn id="23" dur="500"/>
                                        <p:tgtEl>
                                          <p:spTgt spid="4">
                                            <p:graphicEl>
                                              <a:chart seriesIdx="-4" categoryIdx="4" bldStep="category"/>
                                            </p:graphicEl>
                                          </p:spTgt>
                                        </p:tgtEl>
                                      </p:cBhvr>
                                    </p:animEffect>
                                  </p:childTnLst>
                                </p:cTn>
                              </p:par>
                              <p:par>
                                <p:cTn id="24" presetID="22" presetClass="entr" presetSubtype="4" fill="hold" grpId="0" nodeType="withEffect">
                                  <p:stCondLst>
                                    <p:cond delay="0"/>
                                  </p:stCondLst>
                                  <p:childTnLst>
                                    <p:set>
                                      <p:cBhvr>
                                        <p:cTn id="25" dur="1" fill="hold">
                                          <p:stCondLst>
                                            <p:cond delay="0"/>
                                          </p:stCondLst>
                                        </p:cTn>
                                        <p:tgtEl>
                                          <p:spTgt spid="4">
                                            <p:graphicEl>
                                              <a:chart seriesIdx="-4" categoryIdx="5" bldStep="category"/>
                                            </p:graphicEl>
                                          </p:spTgt>
                                        </p:tgtEl>
                                        <p:attrNameLst>
                                          <p:attrName>style.visibility</p:attrName>
                                        </p:attrNameLst>
                                      </p:cBhvr>
                                      <p:to>
                                        <p:strVal val="visible"/>
                                      </p:to>
                                    </p:set>
                                    <p:animEffect transition="in" filter="wipe(down)">
                                      <p:cBhvr>
                                        <p:cTn id="26" dur="500"/>
                                        <p:tgtEl>
                                          <p:spTgt spid="4">
                                            <p:graphicEl>
                                              <a:chart seriesIdx="-4" categoryIdx="5" bldStep="category"/>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uiExpand="1">
        <p:bldSub>
          <a:bldChart bld="category" animBg="0"/>
        </p:bldSub>
      </p:bldGraphic>
      <p:bldP spid="5"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p:txBody>
          <a:bodyPr/>
          <a:lstStyle/>
          <a:p>
            <a:pPr eaLnBrk="1" hangingPunct="1"/>
            <a:r>
              <a:rPr lang="en-US" sz="4000" b="1" dirty="0" smtClean="0"/>
              <a:t>Grading and Credit</a:t>
            </a:r>
          </a:p>
        </p:txBody>
      </p:sp>
      <p:sp>
        <p:nvSpPr>
          <p:cNvPr id="16387" name="Rectangle 3"/>
          <p:cNvSpPr>
            <a:spLocks noGrp="1" noChangeArrowheads="1"/>
          </p:cNvSpPr>
          <p:nvPr>
            <p:ph type="body" idx="1"/>
          </p:nvPr>
        </p:nvSpPr>
        <p:spPr>
          <a:xfrm>
            <a:off x="609600" y="1752600"/>
            <a:ext cx="7848600" cy="4572000"/>
          </a:xfrm>
        </p:spPr>
        <p:txBody>
          <a:bodyPr/>
          <a:lstStyle/>
          <a:p>
            <a:pPr eaLnBrk="1" hangingPunct="1"/>
            <a:r>
              <a:rPr lang="en-US" dirty="0" smtClean="0"/>
              <a:t>Most seminars (84.9%) are letter graded</a:t>
            </a:r>
          </a:p>
          <a:p>
            <a:pPr eaLnBrk="1" hangingPunct="1"/>
            <a:r>
              <a:rPr lang="en-US" dirty="0" smtClean="0"/>
              <a:t>72.2% of seminars are one term (quarter or semester) in length</a:t>
            </a:r>
          </a:p>
          <a:p>
            <a:pPr eaLnBrk="1" hangingPunct="1"/>
            <a:r>
              <a:rPr lang="en-US" dirty="0" smtClean="0"/>
              <a:t>Seminar credit applies toward graduation in most cases</a:t>
            </a:r>
          </a:p>
          <a:p>
            <a:pPr lvl="1" eaLnBrk="1" hangingPunct="1"/>
            <a:r>
              <a:rPr lang="en-US" dirty="0" smtClean="0"/>
              <a:t>As an elective: 59.8%</a:t>
            </a:r>
          </a:p>
          <a:p>
            <a:pPr lvl="1" eaLnBrk="1" hangingPunct="1"/>
            <a:r>
              <a:rPr lang="en-US" dirty="0" smtClean="0"/>
              <a:t>General education: 33.0%</a:t>
            </a:r>
          </a:p>
          <a:p>
            <a:pPr lvl="1" eaLnBrk="1" hangingPunct="1"/>
            <a:r>
              <a:rPr lang="en-US" dirty="0" smtClean="0"/>
              <a:t>To the major: 9.8%</a:t>
            </a: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sz="4000" b="1" dirty="0" smtClean="0"/>
              <a:t>Who Teaches the Seminar?</a:t>
            </a:r>
            <a:endParaRPr lang="en-US" sz="4000" b="1" dirty="0"/>
          </a:p>
        </p:txBody>
      </p:sp>
      <p:graphicFrame>
        <p:nvGraphicFramePr>
          <p:cNvPr id="6" name="Content Placeholder 5"/>
          <p:cNvGraphicFramePr>
            <a:graphicFrameLocks noGrp="1"/>
          </p:cNvGraphicFramePr>
          <p:nvPr>
            <p:ph idx="1"/>
          </p:nvPr>
        </p:nvGraphicFramePr>
        <p:xfrm>
          <a:off x="685800" y="1905000"/>
          <a:ext cx="7772400" cy="3280410"/>
        </p:xfrm>
        <a:graphic>
          <a:graphicData uri="http://schemas.openxmlformats.org/drawingml/2006/table">
            <a:tbl>
              <a:tblPr firstRow="1" bandRow="1">
                <a:tableStyleId>{C083E6E3-FA7D-4D7B-A595-EF9225AFEA82}</a:tableStyleId>
              </a:tblPr>
              <a:tblGrid>
                <a:gridCol w="6248400">
                  <a:extLst>
                    <a:ext uri="{9D8B030D-6E8A-4147-A177-3AD203B41FA5}">
                      <a16:colId xmlns:a16="http://schemas.microsoft.com/office/drawing/2014/main" val="20000"/>
                    </a:ext>
                  </a:extLst>
                </a:gridCol>
                <a:gridCol w="1524000">
                  <a:extLst>
                    <a:ext uri="{9D8B030D-6E8A-4147-A177-3AD203B41FA5}">
                      <a16:colId xmlns:a16="http://schemas.microsoft.com/office/drawing/2014/main" val="20001"/>
                    </a:ext>
                  </a:extLst>
                </a:gridCol>
              </a:tblGrid>
              <a:tr h="546735">
                <a:tc>
                  <a:txBody>
                    <a:bodyPr/>
                    <a:lstStyle/>
                    <a:p>
                      <a:r>
                        <a:rPr lang="en-US" sz="2800" dirty="0" smtClean="0"/>
                        <a:t>Instructors</a:t>
                      </a:r>
                      <a:endParaRPr lang="en-US" sz="2800" dirty="0"/>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800" dirty="0" smtClean="0"/>
                        <a:t>2009</a:t>
                      </a:r>
                      <a:endParaRPr lang="en-US" sz="2800" dirty="0"/>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0"/>
                  </a:ext>
                </a:extLst>
              </a:tr>
              <a:tr h="546735">
                <a:tc>
                  <a:txBody>
                    <a:bodyPr/>
                    <a:lstStyle/>
                    <a:p>
                      <a:r>
                        <a:rPr lang="en-US" sz="2800" dirty="0" smtClean="0"/>
                        <a:t>Adjunct faculty</a:t>
                      </a:r>
                      <a:endParaRPr lang="en-US" sz="2800" dirty="0"/>
                    </a:p>
                  </a:txBody>
                  <a:tcPr>
                    <a:lnT w="12700" cap="flat" cmpd="sng" algn="ctr">
                      <a:solidFill>
                        <a:schemeClr val="tx1"/>
                      </a:solidFill>
                      <a:prstDash val="solid"/>
                      <a:round/>
                      <a:headEnd type="none" w="med" len="med"/>
                      <a:tailEnd type="none" w="med" len="med"/>
                    </a:lnT>
                    <a:noFill/>
                  </a:tcPr>
                </a:tc>
                <a:tc>
                  <a:txBody>
                    <a:bodyPr/>
                    <a:lstStyle/>
                    <a:p>
                      <a:pPr algn="ctr"/>
                      <a:r>
                        <a:rPr lang="en-US" sz="2800" dirty="0" smtClean="0">
                          <a:solidFill>
                            <a:schemeClr val="tx1"/>
                          </a:solidFill>
                        </a:rPr>
                        <a:t>61.7</a:t>
                      </a:r>
                      <a:endParaRPr lang="en-US" sz="2800" dirty="0">
                        <a:solidFill>
                          <a:schemeClr val="tx1"/>
                        </a:solidFill>
                      </a:endParaRPr>
                    </a:p>
                  </a:txBody>
                  <a:tcPr>
                    <a:lnT w="12700" cap="flat" cmpd="sng" algn="ctr">
                      <a:solidFill>
                        <a:schemeClr val="tx1"/>
                      </a:solidFill>
                      <a:prstDash val="solid"/>
                      <a:round/>
                      <a:headEnd type="none" w="med" len="med"/>
                      <a:tailEnd type="none" w="med" len="med"/>
                    </a:lnT>
                    <a:noFill/>
                  </a:tcPr>
                </a:tc>
                <a:extLst>
                  <a:ext uri="{0D108BD9-81ED-4DB2-BD59-A6C34878D82A}">
                    <a16:rowId xmlns:a16="http://schemas.microsoft.com/office/drawing/2014/main" val="10001"/>
                  </a:ext>
                </a:extLst>
              </a:tr>
              <a:tr h="546735">
                <a:tc>
                  <a:txBody>
                    <a:bodyPr/>
                    <a:lstStyle/>
                    <a:p>
                      <a:r>
                        <a:rPr lang="en-US" sz="2800" dirty="0" smtClean="0"/>
                        <a:t>FT non-tenure</a:t>
                      </a:r>
                      <a:r>
                        <a:rPr lang="en-US" sz="2800" baseline="0" dirty="0" smtClean="0"/>
                        <a:t> track faculty</a:t>
                      </a:r>
                      <a:endParaRPr lang="en-US" sz="2800" dirty="0"/>
                    </a:p>
                  </a:txBody>
                  <a:tcPr/>
                </a:tc>
                <a:tc>
                  <a:txBody>
                    <a:bodyPr/>
                    <a:lstStyle/>
                    <a:p>
                      <a:pPr algn="ctr"/>
                      <a:r>
                        <a:rPr lang="en-US" sz="2800" dirty="0" smtClean="0">
                          <a:solidFill>
                            <a:schemeClr val="tx1"/>
                          </a:solidFill>
                        </a:rPr>
                        <a:t>46.0</a:t>
                      </a:r>
                      <a:endParaRPr lang="en-US" sz="2800" dirty="0">
                        <a:solidFill>
                          <a:schemeClr val="tx1"/>
                        </a:solidFill>
                      </a:endParaRPr>
                    </a:p>
                  </a:txBody>
                  <a:tcPr/>
                </a:tc>
                <a:extLst>
                  <a:ext uri="{0D108BD9-81ED-4DB2-BD59-A6C34878D82A}">
                    <a16:rowId xmlns:a16="http://schemas.microsoft.com/office/drawing/2014/main" val="10002"/>
                  </a:ext>
                </a:extLst>
              </a:tr>
              <a:tr h="546735">
                <a:tc>
                  <a:txBody>
                    <a:bodyPr/>
                    <a:lstStyle/>
                    <a:p>
                      <a:r>
                        <a:rPr lang="en-US" sz="2800" dirty="0" smtClean="0"/>
                        <a:t>Student affairs professionals</a:t>
                      </a:r>
                      <a:endParaRPr lang="en-US" sz="2800" dirty="0"/>
                    </a:p>
                  </a:txBody>
                  <a:tcPr>
                    <a:noFill/>
                  </a:tcPr>
                </a:tc>
                <a:tc>
                  <a:txBody>
                    <a:bodyPr/>
                    <a:lstStyle/>
                    <a:p>
                      <a:pPr algn="ctr"/>
                      <a:r>
                        <a:rPr lang="en-US" sz="2800" dirty="0" smtClean="0">
                          <a:solidFill>
                            <a:schemeClr val="tx1"/>
                          </a:solidFill>
                        </a:rPr>
                        <a:t>45.1</a:t>
                      </a:r>
                      <a:endParaRPr lang="en-US" sz="2800" dirty="0">
                        <a:solidFill>
                          <a:schemeClr val="tx1"/>
                        </a:solidFill>
                      </a:endParaRPr>
                    </a:p>
                  </a:txBody>
                  <a:tcPr>
                    <a:noFill/>
                  </a:tcPr>
                </a:tc>
                <a:extLst>
                  <a:ext uri="{0D108BD9-81ED-4DB2-BD59-A6C34878D82A}">
                    <a16:rowId xmlns:a16="http://schemas.microsoft.com/office/drawing/2014/main" val="10003"/>
                  </a:ext>
                </a:extLst>
              </a:tr>
              <a:tr h="546735">
                <a:tc>
                  <a:txBody>
                    <a:bodyPr/>
                    <a:lstStyle/>
                    <a:p>
                      <a:r>
                        <a:rPr lang="en-US" sz="2800" dirty="0" smtClean="0"/>
                        <a:t>Tenure-track</a:t>
                      </a:r>
                      <a:r>
                        <a:rPr lang="en-US" sz="2800" baseline="0" dirty="0" smtClean="0"/>
                        <a:t> faculty</a:t>
                      </a:r>
                      <a:endParaRPr lang="en-US" sz="2800" dirty="0"/>
                    </a:p>
                  </a:txBody>
                  <a:tcPr>
                    <a:noFill/>
                  </a:tcPr>
                </a:tc>
                <a:tc>
                  <a:txBody>
                    <a:bodyPr/>
                    <a:lstStyle/>
                    <a:p>
                      <a:pPr algn="ctr"/>
                      <a:r>
                        <a:rPr lang="en-US" sz="2800" dirty="0" smtClean="0">
                          <a:solidFill>
                            <a:schemeClr val="tx1"/>
                          </a:solidFill>
                        </a:rPr>
                        <a:t>41.7</a:t>
                      </a:r>
                      <a:endParaRPr lang="en-US" sz="2800" dirty="0">
                        <a:solidFill>
                          <a:schemeClr val="tx1"/>
                        </a:solidFill>
                      </a:endParaRPr>
                    </a:p>
                  </a:txBody>
                  <a:tcPr>
                    <a:noFill/>
                  </a:tcPr>
                </a:tc>
                <a:extLst>
                  <a:ext uri="{0D108BD9-81ED-4DB2-BD59-A6C34878D82A}">
                    <a16:rowId xmlns:a16="http://schemas.microsoft.com/office/drawing/2014/main" val="10004"/>
                  </a:ext>
                </a:extLst>
              </a:tr>
              <a:tr h="546735">
                <a:tc>
                  <a:txBody>
                    <a:bodyPr/>
                    <a:lstStyle/>
                    <a:p>
                      <a:r>
                        <a:rPr lang="en-US" sz="2800" dirty="0" smtClean="0"/>
                        <a:t>Other campus professionals</a:t>
                      </a:r>
                      <a:endParaRPr lang="en-US" sz="2800" dirty="0"/>
                    </a:p>
                  </a:txBody>
                  <a:tcPr>
                    <a:lnB w="12700" cap="flat" cmpd="sng" algn="ctr">
                      <a:solidFill>
                        <a:schemeClr val="tx1"/>
                      </a:solidFill>
                      <a:prstDash val="solid"/>
                      <a:round/>
                      <a:headEnd type="none" w="med" len="med"/>
                      <a:tailEnd type="none" w="med" len="med"/>
                    </a:lnB>
                    <a:noFill/>
                  </a:tcPr>
                </a:tc>
                <a:tc>
                  <a:txBody>
                    <a:bodyPr/>
                    <a:lstStyle/>
                    <a:p>
                      <a:pPr algn="ctr"/>
                      <a:r>
                        <a:rPr lang="en-US" sz="2800" dirty="0" smtClean="0">
                          <a:solidFill>
                            <a:schemeClr val="tx1"/>
                          </a:solidFill>
                        </a:rPr>
                        <a:t>23.8</a:t>
                      </a:r>
                      <a:endParaRPr lang="en-US" sz="2800" dirty="0">
                        <a:solidFill>
                          <a:schemeClr val="tx1"/>
                        </a:solidFill>
                      </a:endParaRPr>
                    </a:p>
                  </a:txBody>
                  <a:tcPr>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5"/>
                  </a:ext>
                </a:extLst>
              </a:tr>
            </a:tbl>
          </a:graphicData>
        </a:graphic>
      </p:graphicFrame>
      <p:sp>
        <p:nvSpPr>
          <p:cNvPr id="8" name="TextBox 7"/>
          <p:cNvSpPr txBox="1"/>
          <p:nvPr/>
        </p:nvSpPr>
        <p:spPr>
          <a:xfrm>
            <a:off x="228600" y="5562600"/>
            <a:ext cx="8610600" cy="461665"/>
          </a:xfrm>
          <a:prstGeom prst="rect">
            <a:avLst/>
          </a:prstGeom>
          <a:noFill/>
        </p:spPr>
        <p:txBody>
          <a:bodyPr wrap="square" rtlCol="0">
            <a:spAutoFit/>
          </a:bodyPr>
          <a:lstStyle/>
          <a:p>
            <a:pPr algn="ctr"/>
            <a:r>
              <a:rPr lang="en-US" b="1" dirty="0" smtClean="0">
                <a:solidFill>
                  <a:srgbClr val="C00000"/>
                </a:solidFill>
                <a:effectLst>
                  <a:outerShdw blurRad="38100" dist="38100" dir="2700000" algn="tl">
                    <a:srgbClr val="000000">
                      <a:alpha val="43137"/>
                    </a:srgbClr>
                  </a:outerShdw>
                </a:effectLst>
                <a:latin typeface="+mj-lt"/>
              </a:rPr>
              <a:t>*Peer instruction is not present in community colleges</a:t>
            </a:r>
            <a:endParaRPr lang="en-US" b="1" dirty="0">
              <a:solidFill>
                <a:srgbClr val="C00000"/>
              </a:solidFill>
              <a:effectLst>
                <a:outerShdw blurRad="38100" dist="38100" dir="2700000" algn="tl">
                  <a:srgbClr val="000000">
                    <a:alpha val="43137"/>
                  </a:srgbClr>
                </a:outerShdw>
              </a:effectLst>
              <a:latin typeface="+mj-l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a:xfrm>
            <a:off x="685800" y="990600"/>
            <a:ext cx="7772400" cy="1143000"/>
          </a:xfrm>
        </p:spPr>
        <p:txBody>
          <a:bodyPr/>
          <a:lstStyle/>
          <a:p>
            <a:pPr eaLnBrk="1" hangingPunct="1"/>
            <a:r>
              <a:rPr lang="en-US" sz="4000" b="1" dirty="0" smtClean="0"/>
              <a:t>Who Teaches the Seminar?</a:t>
            </a:r>
          </a:p>
        </p:txBody>
      </p:sp>
      <p:sp>
        <p:nvSpPr>
          <p:cNvPr id="9219" name="Rectangle 3"/>
          <p:cNvSpPr>
            <a:spLocks noGrp="1" noChangeArrowheads="1"/>
          </p:cNvSpPr>
          <p:nvPr>
            <p:ph type="body" idx="1"/>
          </p:nvPr>
        </p:nvSpPr>
        <p:spPr>
          <a:xfrm>
            <a:off x="685800" y="2209800"/>
            <a:ext cx="7620000" cy="4114800"/>
          </a:xfrm>
        </p:spPr>
        <p:txBody>
          <a:bodyPr/>
          <a:lstStyle/>
          <a:p>
            <a:pPr eaLnBrk="1" hangingPunct="1">
              <a:lnSpc>
                <a:spcPct val="90000"/>
              </a:lnSpc>
              <a:spcBef>
                <a:spcPts val="1500"/>
              </a:spcBef>
            </a:pPr>
            <a:r>
              <a:rPr lang="en-US" dirty="0" smtClean="0"/>
              <a:t>36.1% of institutions have some team taught sections of the seminar</a:t>
            </a:r>
          </a:p>
          <a:p>
            <a:pPr eaLnBrk="1" hangingPunct="1">
              <a:lnSpc>
                <a:spcPct val="90000"/>
              </a:lnSpc>
              <a:spcBef>
                <a:spcPts val="1500"/>
              </a:spcBef>
            </a:pPr>
            <a:r>
              <a:rPr lang="en-US" dirty="0" smtClean="0"/>
              <a:t>4.6% team teach </a:t>
            </a:r>
            <a:r>
              <a:rPr lang="en-US" u="sng" dirty="0" smtClean="0"/>
              <a:t>all</a:t>
            </a:r>
            <a:r>
              <a:rPr lang="en-US" dirty="0" smtClean="0"/>
              <a:t> sections</a:t>
            </a:r>
          </a:p>
          <a:p>
            <a:pPr eaLnBrk="1" hangingPunct="1">
              <a:lnSpc>
                <a:spcPct val="90000"/>
              </a:lnSpc>
              <a:spcBef>
                <a:spcPts val="1500"/>
              </a:spcBef>
            </a:pPr>
            <a:r>
              <a:rPr lang="en-US" dirty="0" smtClean="0"/>
              <a:t>19.6% of institutions have some sections of the seminar taught by the students’ academic advisors</a:t>
            </a:r>
            <a:endParaRPr lang="en-US" sz="2800" dirty="0" smtClean="0"/>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685800"/>
            <a:ext cx="7772400" cy="1143000"/>
          </a:xfrm>
        </p:spPr>
        <p:txBody>
          <a:bodyPr/>
          <a:lstStyle/>
          <a:p>
            <a:r>
              <a:rPr lang="en-US" sz="4000" b="1" dirty="0" smtClean="0"/>
              <a:t>Instructor Training &amp; Compensation</a:t>
            </a:r>
            <a:endParaRPr lang="en-US" sz="4000" b="1" dirty="0"/>
          </a:p>
        </p:txBody>
      </p:sp>
      <p:sp>
        <p:nvSpPr>
          <p:cNvPr id="3" name="Content Placeholder 2"/>
          <p:cNvSpPr>
            <a:spLocks noGrp="1"/>
          </p:cNvSpPr>
          <p:nvPr>
            <p:ph idx="1"/>
          </p:nvPr>
        </p:nvSpPr>
        <p:spPr>
          <a:xfrm>
            <a:off x="685800" y="1981200"/>
            <a:ext cx="7924800" cy="4343400"/>
          </a:xfrm>
        </p:spPr>
        <p:txBody>
          <a:bodyPr/>
          <a:lstStyle/>
          <a:p>
            <a:pPr>
              <a:spcBef>
                <a:spcPts val="1000"/>
              </a:spcBef>
            </a:pPr>
            <a:r>
              <a:rPr lang="en-US" dirty="0" smtClean="0"/>
              <a:t>68.0% of respondents offer training for first-year seminar instructors</a:t>
            </a:r>
          </a:p>
          <a:p>
            <a:pPr lvl="1">
              <a:spcBef>
                <a:spcPts val="1000"/>
              </a:spcBef>
            </a:pPr>
            <a:r>
              <a:rPr lang="en-US" dirty="0" smtClean="0"/>
              <a:t>42.9% </a:t>
            </a:r>
            <a:r>
              <a:rPr lang="en-US" u="sng" dirty="0" smtClean="0"/>
              <a:t>require</a:t>
            </a:r>
            <a:r>
              <a:rPr lang="en-US" dirty="0" smtClean="0"/>
              <a:t> training</a:t>
            </a:r>
          </a:p>
          <a:p>
            <a:pPr>
              <a:spcBef>
                <a:spcPts val="1000"/>
              </a:spcBef>
            </a:pPr>
            <a:r>
              <a:rPr lang="en-US" dirty="0" smtClean="0"/>
              <a:t>70.5% of respondents indicate that instructor training is </a:t>
            </a:r>
            <a:r>
              <a:rPr lang="en-US" u="sng" dirty="0" smtClean="0"/>
              <a:t>&lt;</a:t>
            </a:r>
            <a:r>
              <a:rPr lang="en-US" dirty="0" smtClean="0"/>
              <a:t> 1 day long</a:t>
            </a:r>
          </a:p>
          <a:p>
            <a:pPr>
              <a:spcBef>
                <a:spcPts val="500"/>
              </a:spcBef>
            </a:pPr>
            <a:r>
              <a:rPr lang="en-US" dirty="0" smtClean="0"/>
              <a:t>Most frequent compensation is a stipend</a:t>
            </a:r>
          </a:p>
          <a:p>
            <a:pPr>
              <a:spcBef>
                <a:spcPts val="500"/>
              </a:spcBef>
            </a:pPr>
            <a:r>
              <a:rPr lang="en-US" dirty="0" smtClean="0"/>
              <a:t>The second most frequent responses were “None” and “Part of overload”</a:t>
            </a:r>
          </a:p>
          <a:p>
            <a:pPr>
              <a:spcBef>
                <a:spcPts val="1000"/>
              </a:spcBef>
            </a:pPr>
            <a:endParaRPr lang="en-US" dirty="0"/>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p:txBody>
          <a:bodyPr/>
          <a:lstStyle/>
          <a:p>
            <a:pPr eaLnBrk="1" hangingPunct="1"/>
            <a:r>
              <a:rPr lang="en-US" sz="4000" b="1" dirty="0" smtClean="0">
                <a:solidFill>
                  <a:schemeClr val="tx1"/>
                </a:solidFill>
              </a:rPr>
              <a:t>Top Course Topics</a:t>
            </a:r>
          </a:p>
        </p:txBody>
      </p:sp>
      <p:graphicFrame>
        <p:nvGraphicFramePr>
          <p:cNvPr id="10302" name="Group 62"/>
          <p:cNvGraphicFramePr>
            <a:graphicFrameLocks noGrp="1"/>
          </p:cNvGraphicFramePr>
          <p:nvPr>
            <p:ph type="tbl" idx="1"/>
          </p:nvPr>
        </p:nvGraphicFramePr>
        <p:xfrm>
          <a:off x="685800" y="1981200"/>
          <a:ext cx="7467600" cy="3094038"/>
        </p:xfrm>
        <a:graphic>
          <a:graphicData uri="http://schemas.openxmlformats.org/drawingml/2006/table">
            <a:tbl>
              <a:tblPr/>
              <a:tblGrid>
                <a:gridCol w="5932757">
                  <a:extLst>
                    <a:ext uri="{9D8B030D-6E8A-4147-A177-3AD203B41FA5}">
                      <a16:colId xmlns:a16="http://schemas.microsoft.com/office/drawing/2014/main" val="20000"/>
                    </a:ext>
                  </a:extLst>
                </a:gridCol>
                <a:gridCol w="1534843">
                  <a:extLst>
                    <a:ext uri="{9D8B030D-6E8A-4147-A177-3AD203B41FA5}">
                      <a16:colId xmlns:a16="http://schemas.microsoft.com/office/drawing/2014/main" val="20001"/>
                    </a:ext>
                  </a:extLst>
                </a:gridCol>
              </a:tblGrid>
              <a:tr h="6858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1" i="0" u="none" strike="noStrike" cap="none" normalizeH="0" baseline="0" dirty="0" smtClean="0">
                          <a:ln>
                            <a:noFill/>
                          </a:ln>
                          <a:solidFill>
                            <a:schemeClr val="tx1"/>
                          </a:solidFill>
                          <a:effectLst/>
                          <a:latin typeface="Arial" charset="0"/>
                          <a:ea typeface="Osaka" pitchFamily="1" charset="-128"/>
                        </a:rPr>
                        <a:t>Most Important Course Topics</a:t>
                      </a:r>
                    </a:p>
                  </a:txBody>
                  <a:tcPr horzOverflow="overflow">
                    <a:lnL cap="flat">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1" i="0" u="none" strike="noStrike" cap="none" normalizeH="0" baseline="0" dirty="0" smtClean="0">
                          <a:ln>
                            <a:noFill/>
                          </a:ln>
                          <a:solidFill>
                            <a:schemeClr val="tx1"/>
                          </a:solidFill>
                          <a:effectLst/>
                          <a:latin typeface="Arial" charset="0"/>
                          <a:ea typeface="Osaka" pitchFamily="1" charset="-128"/>
                        </a:rPr>
                        <a:t>2009</a:t>
                      </a:r>
                    </a:p>
                  </a:txBody>
                  <a:tcPr horzOverflow="overflow">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579438">
                <a:tc>
                  <a:txBody>
                    <a:bodyPr/>
                    <a:lstStyle/>
                    <a:p>
                      <a:pPr marL="0" marR="0" lvl="0" indent="0" algn="l" defTabSz="914400" rtl="0" eaLnBrk="1" fontAlgn="base" latinLnBrk="0" hangingPunct="1">
                        <a:lnSpc>
                          <a:spcPct val="100000"/>
                        </a:lnSpc>
                        <a:spcBef>
                          <a:spcPct val="20000"/>
                        </a:spcBef>
                        <a:spcAft>
                          <a:spcPct val="0"/>
                        </a:spcAft>
                        <a:buClrTx/>
                        <a:buSzTx/>
                        <a:buFontTx/>
                        <a:buNone/>
                        <a:tabLst/>
                        <a:defRPr/>
                      </a:pPr>
                      <a:r>
                        <a:rPr kumimoji="0" lang="en-US" sz="2800" b="0" i="0" u="none" strike="noStrike" cap="none" normalizeH="0" baseline="0" dirty="0" smtClean="0">
                          <a:ln>
                            <a:noFill/>
                          </a:ln>
                          <a:solidFill>
                            <a:schemeClr val="tx1"/>
                          </a:solidFill>
                          <a:effectLst/>
                          <a:latin typeface="Arial" charset="0"/>
                          <a:ea typeface="Osaka" pitchFamily="1" charset="-128"/>
                        </a:rPr>
                        <a:t>Study skills</a:t>
                      </a:r>
                    </a:p>
                  </a:txBody>
                  <a:tcPr horzOverflow="overflow">
                    <a:lnL cap="flat">
                      <a:noFill/>
                    </a:lnL>
                    <a:lnR>
                      <a:noFill/>
                    </a:lnR>
                    <a:lnT w="12700" cap="flat" cmpd="sng" algn="ctr">
                      <a:solidFill>
                        <a:schemeClr val="tx1"/>
                      </a:solidFill>
                      <a:prstDash val="solid"/>
                      <a:round/>
                      <a:headEnd type="none" w="med" len="med"/>
                      <a:tailEnd type="none" w="med" len="med"/>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1" i="0" u="none" strike="noStrike" cap="none" normalizeH="0" baseline="0" dirty="0" smtClean="0">
                          <a:ln>
                            <a:noFill/>
                          </a:ln>
                          <a:solidFill>
                            <a:schemeClr val="tx1"/>
                          </a:solidFill>
                          <a:effectLst/>
                          <a:latin typeface="Arial" charset="0"/>
                          <a:ea typeface="Osaka" pitchFamily="1" charset="-128"/>
                        </a:rPr>
                        <a:t>59.6%</a:t>
                      </a:r>
                    </a:p>
                  </a:txBody>
                  <a:tcPr horzOverflow="overflow">
                    <a:lnL>
                      <a:noFill/>
                    </a:lnL>
                    <a:lnR>
                      <a:noFill/>
                    </a:lnR>
                    <a:lnT w="12700" cap="flat" cmpd="sng" algn="ctr">
                      <a:solidFill>
                        <a:schemeClr val="tx1"/>
                      </a:solidFill>
                      <a:prstDash val="solid"/>
                      <a:round/>
                      <a:headEnd type="none" w="med" len="med"/>
                      <a:tailEnd type="none" w="med" len="med"/>
                    </a:lnT>
                    <a:lnB>
                      <a:noFill/>
                    </a:lnB>
                    <a:lnTlToBr>
                      <a:noFill/>
                    </a:lnTlToBr>
                    <a:lnBlToTr>
                      <a:noFill/>
                    </a:lnBlToTr>
                    <a:noFill/>
                  </a:tcPr>
                </a:tc>
                <a:extLst>
                  <a:ext uri="{0D108BD9-81ED-4DB2-BD59-A6C34878D82A}">
                    <a16:rowId xmlns:a16="http://schemas.microsoft.com/office/drawing/2014/main" val="10001"/>
                  </a:ext>
                </a:extLst>
              </a:tr>
              <a:tr h="609600">
                <a:tc>
                  <a:txBody>
                    <a:bodyPr/>
                    <a:lstStyle/>
                    <a:p>
                      <a:pPr marL="0" marR="0" lvl="0" indent="0" algn="l" defTabSz="914400" rtl="0" eaLnBrk="1" fontAlgn="base" latinLnBrk="0" hangingPunct="1">
                        <a:lnSpc>
                          <a:spcPct val="100000"/>
                        </a:lnSpc>
                        <a:spcBef>
                          <a:spcPct val="20000"/>
                        </a:spcBef>
                        <a:spcAft>
                          <a:spcPct val="0"/>
                        </a:spcAft>
                        <a:buClrTx/>
                        <a:buSzTx/>
                        <a:buFontTx/>
                        <a:buNone/>
                        <a:tabLst/>
                        <a:defRPr/>
                      </a:pPr>
                      <a:r>
                        <a:rPr kumimoji="0" lang="en-US" sz="2800" b="0" i="0" u="none" strike="noStrike" cap="none" normalizeH="0" baseline="0" dirty="0" smtClean="0">
                          <a:ln>
                            <a:noFill/>
                          </a:ln>
                          <a:solidFill>
                            <a:schemeClr val="tx1"/>
                          </a:solidFill>
                          <a:effectLst/>
                          <a:latin typeface="Arial" charset="0"/>
                          <a:ea typeface="Osaka" pitchFamily="1" charset="-128"/>
                        </a:rPr>
                        <a:t>Campus resources</a:t>
                      </a:r>
                    </a:p>
                  </a:txBody>
                  <a:tcPr horzOverflow="overflow">
                    <a:lnL cap="flat">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1" i="0" u="none" strike="noStrike" cap="none" normalizeH="0" baseline="0" dirty="0" smtClean="0">
                          <a:ln>
                            <a:noFill/>
                          </a:ln>
                          <a:solidFill>
                            <a:schemeClr val="tx1"/>
                          </a:solidFill>
                          <a:effectLst/>
                          <a:latin typeface="Arial" charset="0"/>
                          <a:ea typeface="Osaka" pitchFamily="1" charset="-128"/>
                        </a:rPr>
                        <a:t>56.2%</a:t>
                      </a:r>
                    </a:p>
                  </a:txBody>
                  <a:tcPr horzOverflow="overflow">
                    <a:lnL>
                      <a:noFill/>
                    </a:lnL>
                    <a:lnR>
                      <a:noFill/>
                    </a:lnR>
                    <a:lnT>
                      <a:noFill/>
                    </a:lnT>
                    <a:lnB>
                      <a:noFill/>
                    </a:lnB>
                    <a:lnTlToBr>
                      <a:noFill/>
                    </a:lnTlToBr>
                    <a:lnBlToTr>
                      <a:noFill/>
                    </a:lnBlToTr>
                    <a:noFill/>
                  </a:tcPr>
                </a:tc>
                <a:extLst>
                  <a:ext uri="{0D108BD9-81ED-4DB2-BD59-A6C34878D82A}">
                    <a16:rowId xmlns:a16="http://schemas.microsoft.com/office/drawing/2014/main" val="10002"/>
                  </a:ext>
                </a:extLst>
              </a:tr>
              <a:tr h="609600">
                <a:tc>
                  <a:txBody>
                    <a:bodyPr/>
                    <a:lstStyle/>
                    <a:p>
                      <a:pPr marL="0" marR="0" lvl="0" indent="0" algn="l" defTabSz="914400" rtl="0" eaLnBrk="1" fontAlgn="base" latinLnBrk="0" hangingPunct="1">
                        <a:lnSpc>
                          <a:spcPct val="100000"/>
                        </a:lnSpc>
                        <a:spcBef>
                          <a:spcPct val="20000"/>
                        </a:spcBef>
                        <a:spcAft>
                          <a:spcPct val="0"/>
                        </a:spcAft>
                        <a:buClrTx/>
                        <a:buSzTx/>
                        <a:buFontTx/>
                        <a:buNone/>
                        <a:tabLst/>
                        <a:defRPr/>
                      </a:pPr>
                      <a:r>
                        <a:rPr kumimoji="0" lang="en-US" sz="2800" b="0" i="0" u="none" strike="noStrike" cap="none" normalizeH="0" baseline="0" dirty="0" smtClean="0">
                          <a:ln>
                            <a:noFill/>
                          </a:ln>
                          <a:solidFill>
                            <a:schemeClr val="tx1"/>
                          </a:solidFill>
                          <a:effectLst/>
                          <a:latin typeface="Arial" charset="0"/>
                          <a:ea typeface="Osaka" pitchFamily="1" charset="-128"/>
                        </a:rPr>
                        <a:t>Academic advising/planning</a:t>
                      </a:r>
                    </a:p>
                  </a:txBody>
                  <a:tcPr horzOverflow="overflow">
                    <a:lnL cap="flat">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1" i="0" u="none" strike="noStrike" cap="none" normalizeH="0" baseline="0" dirty="0" smtClean="0">
                          <a:ln>
                            <a:noFill/>
                          </a:ln>
                          <a:solidFill>
                            <a:schemeClr val="tx1"/>
                          </a:solidFill>
                          <a:effectLst/>
                          <a:latin typeface="Arial" charset="0"/>
                          <a:ea typeface="Osaka" pitchFamily="1" charset="-128"/>
                        </a:rPr>
                        <a:t>43.4%</a:t>
                      </a:r>
                    </a:p>
                  </a:txBody>
                  <a:tcPr horzOverflow="overflow">
                    <a:lnL>
                      <a:noFill/>
                    </a:lnL>
                    <a:lnR>
                      <a:noFill/>
                    </a:lnR>
                    <a:lnT>
                      <a:noFill/>
                    </a:lnT>
                    <a:lnB>
                      <a:noFill/>
                    </a:lnB>
                    <a:lnTlToBr>
                      <a:noFill/>
                    </a:lnTlToBr>
                    <a:lnBlToTr>
                      <a:noFill/>
                    </a:lnBlToTr>
                    <a:noFill/>
                  </a:tcPr>
                </a:tc>
                <a:extLst>
                  <a:ext uri="{0D108BD9-81ED-4DB2-BD59-A6C34878D82A}">
                    <a16:rowId xmlns:a16="http://schemas.microsoft.com/office/drawing/2014/main" val="10003"/>
                  </a:ext>
                </a:extLst>
              </a:tr>
              <a:tr h="609600">
                <a:tc>
                  <a:txBody>
                    <a:bodyPr/>
                    <a:lstStyle/>
                    <a:p>
                      <a:pPr marL="0" marR="0" lvl="0" indent="0" algn="l" defTabSz="914400" rtl="0" eaLnBrk="1" fontAlgn="base" latinLnBrk="0" hangingPunct="1">
                        <a:lnSpc>
                          <a:spcPct val="100000"/>
                        </a:lnSpc>
                        <a:spcBef>
                          <a:spcPct val="20000"/>
                        </a:spcBef>
                        <a:spcAft>
                          <a:spcPct val="0"/>
                        </a:spcAft>
                        <a:buClrTx/>
                        <a:buSzTx/>
                        <a:buFontTx/>
                        <a:buNone/>
                        <a:tabLst/>
                        <a:defRPr/>
                      </a:pPr>
                      <a:r>
                        <a:rPr kumimoji="0" lang="en-US" sz="2800" b="0" i="0" u="none" strike="noStrike" cap="none" normalizeH="0" baseline="0" dirty="0" smtClean="0">
                          <a:ln>
                            <a:noFill/>
                          </a:ln>
                          <a:solidFill>
                            <a:schemeClr val="tx1"/>
                          </a:solidFill>
                          <a:effectLst/>
                          <a:latin typeface="Arial" charset="0"/>
                          <a:ea typeface="Osaka" pitchFamily="1" charset="-128"/>
                        </a:rPr>
                        <a:t>Time management</a:t>
                      </a:r>
                    </a:p>
                  </a:txBody>
                  <a:tcPr horzOverflow="overflow">
                    <a:lnL cap="flat">
                      <a:noFill/>
                    </a:lnL>
                    <a:lnR>
                      <a:noFill/>
                    </a:lnR>
                    <a:lnT>
                      <a:noFill/>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r>
                        <a:rPr kumimoji="0" lang="en-US" sz="2800" b="1" i="0" u="none" strike="noStrike" cap="none" normalizeH="0" baseline="0" dirty="0" smtClean="0">
                          <a:ln>
                            <a:noFill/>
                          </a:ln>
                          <a:solidFill>
                            <a:schemeClr val="tx1"/>
                          </a:solidFill>
                          <a:effectLst/>
                          <a:latin typeface="Arial" charset="0"/>
                          <a:ea typeface="Osaka" pitchFamily="1" charset="-128"/>
                        </a:rPr>
                        <a:t>34.5%</a:t>
                      </a:r>
                    </a:p>
                  </a:txBody>
                  <a:tcPr horzOverflow="overflow">
                    <a:lnL>
                      <a:noFill/>
                    </a:lnL>
                    <a:lnR>
                      <a:noFill/>
                    </a:lnR>
                    <a:lnT>
                      <a:noFill/>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bl>
          </a:graphicData>
        </a:graphic>
      </p:graphicFrame>
      <p:sp>
        <p:nvSpPr>
          <p:cNvPr id="4" name="TextBox 3"/>
          <p:cNvSpPr txBox="1"/>
          <p:nvPr/>
        </p:nvSpPr>
        <p:spPr>
          <a:xfrm>
            <a:off x="228600" y="5562600"/>
            <a:ext cx="8610600" cy="830997"/>
          </a:xfrm>
          <a:prstGeom prst="rect">
            <a:avLst/>
          </a:prstGeom>
          <a:noFill/>
        </p:spPr>
        <p:txBody>
          <a:bodyPr wrap="square" rtlCol="0">
            <a:spAutoFit/>
          </a:bodyPr>
          <a:lstStyle/>
          <a:p>
            <a:pPr algn="ctr"/>
            <a:r>
              <a:rPr lang="en-US" b="1" u="sng" dirty="0" smtClean="0">
                <a:solidFill>
                  <a:srgbClr val="C00000"/>
                </a:solidFill>
                <a:effectLst>
                  <a:outerShdw blurRad="38100" dist="38100" dir="2700000" algn="tl">
                    <a:srgbClr val="000000">
                      <a:alpha val="43137"/>
                    </a:srgbClr>
                  </a:outerShdw>
                </a:effectLst>
                <a:latin typeface="+mj-lt"/>
              </a:rPr>
              <a:t>Least common</a:t>
            </a:r>
            <a:r>
              <a:rPr lang="en-US" b="1" dirty="0" smtClean="0">
                <a:solidFill>
                  <a:srgbClr val="C00000"/>
                </a:solidFill>
                <a:effectLst>
                  <a:outerShdw blurRad="38100" dist="38100" dir="2700000" algn="tl">
                    <a:srgbClr val="000000">
                      <a:alpha val="43137"/>
                    </a:srgbClr>
                  </a:outerShdw>
                </a:effectLst>
                <a:latin typeface="+mj-lt"/>
              </a:rPr>
              <a:t>: Diversity, Financial literacy, </a:t>
            </a:r>
          </a:p>
          <a:p>
            <a:pPr algn="ctr"/>
            <a:r>
              <a:rPr lang="en-US" b="1" dirty="0" smtClean="0">
                <a:solidFill>
                  <a:srgbClr val="C00000"/>
                </a:solidFill>
                <a:effectLst>
                  <a:outerShdw blurRad="38100" dist="38100" dir="2700000" algn="tl">
                    <a:srgbClr val="000000">
                      <a:alpha val="43137"/>
                    </a:srgbClr>
                  </a:outerShdw>
                </a:effectLst>
                <a:latin typeface="+mj-lt"/>
              </a:rPr>
              <a:t>&amp; Specific disciplinary topics</a:t>
            </a:r>
            <a:endParaRPr lang="en-US" b="1" dirty="0">
              <a:solidFill>
                <a:srgbClr val="C00000"/>
              </a:solidFill>
              <a:effectLst>
                <a:outerShdw blurRad="38100" dist="38100" dir="2700000" algn="tl">
                  <a:srgbClr val="000000">
                    <a:alpha val="43137"/>
                  </a:srgbClr>
                </a:outerShdw>
              </a:effectLst>
              <a:latin typeface="+mj-l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b="1" dirty="0" smtClean="0"/>
              <a:t>Course Practices</a:t>
            </a:r>
            <a:endParaRPr lang="en-US" sz="4000" b="1" dirty="0"/>
          </a:p>
        </p:txBody>
      </p:sp>
      <p:graphicFrame>
        <p:nvGraphicFramePr>
          <p:cNvPr id="4" name="Content Placeholder 3"/>
          <p:cNvGraphicFramePr>
            <a:graphicFrameLocks noGrp="1"/>
          </p:cNvGraphicFramePr>
          <p:nvPr>
            <p:ph idx="1"/>
          </p:nvPr>
        </p:nvGraphicFramePr>
        <p:xfrm>
          <a:off x="685800" y="1981200"/>
          <a:ext cx="7391400" cy="3200400"/>
        </p:xfrm>
        <a:graphic>
          <a:graphicData uri="http://schemas.openxmlformats.org/drawingml/2006/table">
            <a:tbl>
              <a:tblPr firstRow="1" bandRow="1">
                <a:tableStyleId>{2D5ABB26-0587-4C30-8999-92F81FD0307C}</a:tableStyleId>
              </a:tblPr>
              <a:tblGrid>
                <a:gridCol w="5500577">
                  <a:extLst>
                    <a:ext uri="{9D8B030D-6E8A-4147-A177-3AD203B41FA5}">
                      <a16:colId xmlns:a16="http://schemas.microsoft.com/office/drawing/2014/main" val="20000"/>
                    </a:ext>
                  </a:extLst>
                </a:gridCol>
                <a:gridCol w="1890823">
                  <a:extLst>
                    <a:ext uri="{9D8B030D-6E8A-4147-A177-3AD203B41FA5}">
                      <a16:colId xmlns:a16="http://schemas.microsoft.com/office/drawing/2014/main" val="20001"/>
                    </a:ext>
                  </a:extLst>
                </a:gridCol>
              </a:tblGrid>
              <a:tr h="640080">
                <a:tc>
                  <a:txBody>
                    <a:bodyPr/>
                    <a:lstStyle/>
                    <a:p>
                      <a:pPr>
                        <a:lnSpc>
                          <a:spcPct val="100000"/>
                        </a:lnSpc>
                      </a:pPr>
                      <a:r>
                        <a:rPr lang="en-US" sz="2800" b="1" dirty="0" smtClean="0"/>
                        <a:t>Practice</a:t>
                      </a:r>
                      <a:endParaRPr lang="en-US" sz="2800" b="1" dirty="0"/>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0000"/>
                        </a:lnSpc>
                      </a:pPr>
                      <a:r>
                        <a:rPr lang="en-US" sz="2800" b="1" dirty="0" smtClean="0"/>
                        <a:t>2009</a:t>
                      </a:r>
                      <a:endParaRPr lang="en-US" sz="2800" b="1" dirty="0"/>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0"/>
                  </a:ext>
                </a:extLst>
              </a:tr>
              <a:tr h="640080">
                <a:tc>
                  <a:txBody>
                    <a:bodyPr/>
                    <a:lstStyle/>
                    <a:p>
                      <a:pPr>
                        <a:lnSpc>
                          <a:spcPct val="100000"/>
                        </a:lnSpc>
                      </a:pPr>
                      <a:r>
                        <a:rPr lang="en-US" sz="2800" smtClean="0"/>
                        <a:t>Online component</a:t>
                      </a:r>
                      <a:endParaRPr lang="en-US" sz="2800" dirty="0"/>
                    </a:p>
                  </a:txBody>
                  <a:tcPr>
                    <a:lnT w="12700" cap="flat" cmpd="sng" algn="ctr">
                      <a:solidFill>
                        <a:schemeClr val="tx1"/>
                      </a:solidFill>
                      <a:prstDash val="solid"/>
                      <a:round/>
                      <a:headEnd type="none" w="med" len="med"/>
                      <a:tailEnd type="none" w="med" len="med"/>
                    </a:lnT>
                  </a:tcPr>
                </a:tc>
                <a:tc>
                  <a:txBody>
                    <a:bodyPr/>
                    <a:lstStyle/>
                    <a:p>
                      <a:pPr algn="ctr">
                        <a:lnSpc>
                          <a:spcPct val="100000"/>
                        </a:lnSpc>
                      </a:pPr>
                      <a:r>
                        <a:rPr lang="en-US" sz="2800" b="1" dirty="0" smtClean="0">
                          <a:solidFill>
                            <a:schemeClr val="tx1"/>
                          </a:solidFill>
                        </a:rPr>
                        <a:t>61.6%</a:t>
                      </a:r>
                      <a:endParaRPr lang="en-US" sz="2800" b="1" dirty="0">
                        <a:solidFill>
                          <a:schemeClr val="tx1"/>
                        </a:solidFill>
                      </a:endParaRPr>
                    </a:p>
                  </a:txBody>
                  <a:tcPr>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10001"/>
                  </a:ext>
                </a:extLst>
              </a:tr>
              <a:tr h="640080">
                <a:tc>
                  <a:txBody>
                    <a:bodyPr/>
                    <a:lstStyle/>
                    <a:p>
                      <a:pPr>
                        <a:lnSpc>
                          <a:spcPct val="100000"/>
                        </a:lnSpc>
                      </a:pPr>
                      <a:r>
                        <a:rPr lang="en-US" sz="2800" dirty="0" smtClean="0"/>
                        <a:t>Linked to </a:t>
                      </a:r>
                      <a:r>
                        <a:rPr lang="en-US" sz="2800" baseline="0" dirty="0" smtClean="0"/>
                        <a:t>other courses</a:t>
                      </a:r>
                      <a:endParaRPr lang="en-US" sz="2800" dirty="0"/>
                    </a:p>
                  </a:txBody>
                  <a:tcPr/>
                </a:tc>
                <a:tc>
                  <a:txBody>
                    <a:bodyPr/>
                    <a:lstStyle/>
                    <a:p>
                      <a:pPr algn="ctr">
                        <a:lnSpc>
                          <a:spcPct val="100000"/>
                        </a:lnSpc>
                      </a:pPr>
                      <a:r>
                        <a:rPr lang="en-US" sz="2800" b="1" dirty="0" smtClean="0">
                          <a:solidFill>
                            <a:schemeClr val="tx1"/>
                          </a:solidFill>
                        </a:rPr>
                        <a:t>35.2%</a:t>
                      </a:r>
                      <a:endParaRPr lang="en-US" sz="2800" b="1" dirty="0">
                        <a:solidFill>
                          <a:schemeClr val="tx1"/>
                        </a:solidFill>
                      </a:endParaRPr>
                    </a:p>
                  </a:txBody>
                  <a:tcPr/>
                </a:tc>
                <a:extLst>
                  <a:ext uri="{0D108BD9-81ED-4DB2-BD59-A6C34878D82A}">
                    <a16:rowId xmlns:a16="http://schemas.microsoft.com/office/drawing/2014/main" val="10002"/>
                  </a:ext>
                </a:extLst>
              </a:tr>
              <a:tr h="640080">
                <a:tc>
                  <a:txBody>
                    <a:bodyPr/>
                    <a:lstStyle/>
                    <a:p>
                      <a:pPr>
                        <a:lnSpc>
                          <a:spcPct val="100000"/>
                        </a:lnSpc>
                      </a:pPr>
                      <a:r>
                        <a:rPr lang="en-US" sz="2800" dirty="0" smtClean="0"/>
                        <a:t>Service-learning</a:t>
                      </a:r>
                      <a:endParaRPr lang="en-US" sz="2800" dirty="0"/>
                    </a:p>
                  </a:txBody>
                  <a:tcPr/>
                </a:tc>
                <a:tc>
                  <a:txBody>
                    <a:bodyPr/>
                    <a:lstStyle/>
                    <a:p>
                      <a:pPr algn="ctr">
                        <a:lnSpc>
                          <a:spcPct val="100000"/>
                        </a:lnSpc>
                      </a:pPr>
                      <a:r>
                        <a:rPr lang="en-US" sz="2800" b="1" dirty="0" smtClean="0">
                          <a:solidFill>
                            <a:schemeClr val="tx1"/>
                          </a:solidFill>
                        </a:rPr>
                        <a:t>19.6%</a:t>
                      </a:r>
                      <a:endParaRPr lang="en-US" sz="2800" b="1" dirty="0">
                        <a:solidFill>
                          <a:schemeClr val="tx1"/>
                        </a:solidFill>
                      </a:endParaRPr>
                    </a:p>
                  </a:txBody>
                  <a:tcPr/>
                </a:tc>
                <a:extLst>
                  <a:ext uri="{0D108BD9-81ED-4DB2-BD59-A6C34878D82A}">
                    <a16:rowId xmlns:a16="http://schemas.microsoft.com/office/drawing/2014/main" val="10003"/>
                  </a:ext>
                </a:extLst>
              </a:tr>
              <a:tr h="640080">
                <a:tc>
                  <a:txBody>
                    <a:bodyPr/>
                    <a:lstStyle/>
                    <a:p>
                      <a:pPr>
                        <a:lnSpc>
                          <a:spcPct val="100000"/>
                        </a:lnSpc>
                      </a:pPr>
                      <a:r>
                        <a:rPr lang="en-US" sz="2800" dirty="0" smtClean="0"/>
                        <a:t>Common reading component</a:t>
                      </a:r>
                      <a:endParaRPr lang="en-US" sz="2800" dirty="0"/>
                    </a:p>
                  </a:txBody>
                  <a:tcPr>
                    <a:lnB w="12700" cap="flat" cmpd="sng" algn="ctr">
                      <a:solidFill>
                        <a:schemeClr val="tx1"/>
                      </a:solidFill>
                      <a:prstDash val="solid"/>
                      <a:round/>
                      <a:headEnd type="none" w="med" len="med"/>
                      <a:tailEnd type="none" w="med" len="med"/>
                    </a:lnB>
                  </a:tcPr>
                </a:tc>
                <a:tc>
                  <a:txBody>
                    <a:bodyPr/>
                    <a:lstStyle/>
                    <a:p>
                      <a:pPr algn="ctr">
                        <a:lnSpc>
                          <a:spcPct val="100000"/>
                        </a:lnSpc>
                      </a:pPr>
                      <a:r>
                        <a:rPr lang="en-US" sz="2800" b="1" dirty="0" smtClean="0"/>
                        <a:t>10.5%</a:t>
                      </a:r>
                      <a:endParaRPr lang="en-US" sz="2800" b="1" dirty="0"/>
                    </a:p>
                  </a:txBody>
                  <a:tcP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4"/>
                  </a:ext>
                </a:extLst>
              </a:tr>
            </a:tbl>
          </a:graphicData>
        </a:graphic>
      </p:graphicFrame>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5181600"/>
            <a:ext cx="7772400" cy="1209675"/>
          </a:xfrm>
        </p:spPr>
        <p:txBody>
          <a:bodyPr/>
          <a:lstStyle/>
          <a:p>
            <a:pPr algn="ctr"/>
            <a:r>
              <a:rPr lang="en-US" cap="none" dirty="0" smtClean="0"/>
              <a:t>A first-year </a:t>
            </a:r>
            <a:r>
              <a:rPr lang="en-US" u="sng" cap="none" dirty="0" smtClean="0"/>
              <a:t>seminar</a:t>
            </a:r>
            <a:r>
              <a:rPr lang="en-US" cap="none" dirty="0" smtClean="0"/>
              <a:t> does not equal a first-year </a:t>
            </a:r>
            <a:r>
              <a:rPr lang="en-US" u="sng" cap="none" dirty="0" smtClean="0"/>
              <a:t>experience</a:t>
            </a:r>
            <a:endParaRPr lang="en-US" u="sng" cap="none" dirty="0"/>
          </a:p>
        </p:txBody>
      </p:sp>
      <p:pic>
        <p:nvPicPr>
          <p:cNvPr id="27650" name="Picture 2" descr="http://www.buzzle.com/img/articleImages/295738-50712-50.jpg"/>
          <p:cNvPicPr>
            <a:picLocks noChangeAspect="1" noChangeArrowheads="1"/>
          </p:cNvPicPr>
          <p:nvPr/>
        </p:nvPicPr>
        <p:blipFill>
          <a:blip r:embed="rId3" cstate="print"/>
          <a:srcRect/>
          <a:stretch>
            <a:fillRect/>
          </a:stretch>
        </p:blipFill>
        <p:spPr bwMode="auto">
          <a:xfrm>
            <a:off x="1905000" y="914400"/>
            <a:ext cx="5410200" cy="3886200"/>
          </a:xfrm>
          <a:prstGeom prst="rect">
            <a:avLst/>
          </a:prstGeom>
          <a:noFill/>
        </p:spPr>
      </p:pic>
      <p:cxnSp>
        <p:nvCxnSpPr>
          <p:cNvPr id="5" name="Straight Arrow Connector 4"/>
          <p:cNvCxnSpPr/>
          <p:nvPr/>
        </p:nvCxnSpPr>
        <p:spPr bwMode="auto">
          <a:xfrm rot="10800000">
            <a:off x="5638800" y="3352800"/>
            <a:ext cx="685800" cy="457200"/>
          </a:xfrm>
          <a:prstGeom prst="straightConnector1">
            <a:avLst/>
          </a:prstGeom>
          <a:ln w="38100">
            <a:headEnd type="none" w="med" len="med"/>
            <a:tailEnd type="arrow"/>
          </a:ln>
        </p:spPr>
        <p:style>
          <a:lnRef idx="1">
            <a:schemeClr val="accent5"/>
          </a:lnRef>
          <a:fillRef idx="0">
            <a:schemeClr val="accent5"/>
          </a:fillRef>
          <a:effectRef idx="0">
            <a:schemeClr val="accent5"/>
          </a:effectRef>
          <a:fontRef idx="minor">
            <a:schemeClr val="tx1"/>
          </a:fontRef>
        </p:style>
      </p:cxnSp>
      <p:sp>
        <p:nvSpPr>
          <p:cNvPr id="9" name="TextBox 8"/>
          <p:cNvSpPr txBox="1"/>
          <p:nvPr/>
        </p:nvSpPr>
        <p:spPr>
          <a:xfrm>
            <a:off x="6248400" y="3810000"/>
            <a:ext cx="838200" cy="461665"/>
          </a:xfrm>
          <a:prstGeom prst="rect">
            <a:avLst/>
          </a:prstGeom>
          <a:noFill/>
        </p:spPr>
        <p:txBody>
          <a:bodyPr wrap="square" rtlCol="0">
            <a:spAutoFit/>
          </a:bodyPr>
          <a:lstStyle/>
          <a:p>
            <a:r>
              <a:rPr lang="en-US" b="1" dirty="0" smtClean="0">
                <a:solidFill>
                  <a:schemeClr val="bg1"/>
                </a:solidFill>
              </a:rPr>
              <a:t>FYS</a:t>
            </a:r>
            <a:endParaRPr lang="en-US" b="1" dirty="0">
              <a:solidFill>
                <a:schemeClr val="bg1"/>
              </a:solidFill>
            </a:endParaRPr>
          </a:p>
        </p:txBody>
      </p:sp>
      <p:cxnSp>
        <p:nvCxnSpPr>
          <p:cNvPr id="10" name="Straight Arrow Connector 9"/>
          <p:cNvCxnSpPr/>
          <p:nvPr/>
        </p:nvCxnSpPr>
        <p:spPr bwMode="auto">
          <a:xfrm flipV="1">
            <a:off x="4495800" y="3810000"/>
            <a:ext cx="533400" cy="381000"/>
          </a:xfrm>
          <a:prstGeom prst="straightConnector1">
            <a:avLst/>
          </a:prstGeom>
          <a:ln w="38100">
            <a:headEnd type="none" w="med" len="med"/>
            <a:tailEnd type="arrow"/>
          </a:ln>
        </p:spPr>
        <p:style>
          <a:lnRef idx="1">
            <a:schemeClr val="accent5"/>
          </a:lnRef>
          <a:fillRef idx="0">
            <a:schemeClr val="accent5"/>
          </a:fillRef>
          <a:effectRef idx="0">
            <a:schemeClr val="accent5"/>
          </a:effectRef>
          <a:fontRef idx="minor">
            <a:schemeClr val="tx1"/>
          </a:fontRef>
        </p:style>
      </p:cxnSp>
      <p:sp>
        <p:nvSpPr>
          <p:cNvPr id="13" name="TextBox 12"/>
          <p:cNvSpPr txBox="1"/>
          <p:nvPr/>
        </p:nvSpPr>
        <p:spPr>
          <a:xfrm>
            <a:off x="2286000" y="3200400"/>
            <a:ext cx="1295400" cy="707886"/>
          </a:xfrm>
          <a:prstGeom prst="rect">
            <a:avLst/>
          </a:prstGeom>
          <a:noFill/>
        </p:spPr>
        <p:txBody>
          <a:bodyPr wrap="square" rtlCol="0">
            <a:spAutoFit/>
          </a:bodyPr>
          <a:lstStyle/>
          <a:p>
            <a:pPr algn="ctr"/>
            <a:r>
              <a:rPr lang="en-US" sz="2000" b="1" dirty="0" smtClean="0">
                <a:solidFill>
                  <a:schemeClr val="bg1"/>
                </a:solidFill>
              </a:rPr>
              <a:t>Service Learning</a:t>
            </a:r>
            <a:endParaRPr lang="en-US" sz="2000" b="1" dirty="0">
              <a:solidFill>
                <a:schemeClr val="bg1"/>
              </a:solidFill>
            </a:endParaRPr>
          </a:p>
        </p:txBody>
      </p:sp>
      <p:cxnSp>
        <p:nvCxnSpPr>
          <p:cNvPr id="14" name="Straight Arrow Connector 13"/>
          <p:cNvCxnSpPr/>
          <p:nvPr/>
        </p:nvCxnSpPr>
        <p:spPr bwMode="auto">
          <a:xfrm flipV="1">
            <a:off x="3657600" y="3352800"/>
            <a:ext cx="609600" cy="152400"/>
          </a:xfrm>
          <a:prstGeom prst="straightConnector1">
            <a:avLst/>
          </a:prstGeom>
          <a:ln w="38100">
            <a:headEnd type="none" w="med" len="med"/>
            <a:tailEnd type="arrow"/>
          </a:ln>
        </p:spPr>
        <p:style>
          <a:lnRef idx="1">
            <a:schemeClr val="accent5"/>
          </a:lnRef>
          <a:fillRef idx="0">
            <a:schemeClr val="accent5"/>
          </a:fillRef>
          <a:effectRef idx="0">
            <a:schemeClr val="accent5"/>
          </a:effectRef>
          <a:fontRef idx="minor">
            <a:schemeClr val="tx1"/>
          </a:fontRef>
        </p:style>
      </p:cxnSp>
      <p:sp>
        <p:nvSpPr>
          <p:cNvPr id="17" name="TextBox 16"/>
          <p:cNvSpPr txBox="1"/>
          <p:nvPr/>
        </p:nvSpPr>
        <p:spPr>
          <a:xfrm>
            <a:off x="3124200" y="4114800"/>
            <a:ext cx="1600200" cy="707886"/>
          </a:xfrm>
          <a:prstGeom prst="rect">
            <a:avLst/>
          </a:prstGeom>
          <a:noFill/>
        </p:spPr>
        <p:txBody>
          <a:bodyPr wrap="square" rtlCol="0">
            <a:spAutoFit/>
          </a:bodyPr>
          <a:lstStyle/>
          <a:p>
            <a:pPr algn="ctr"/>
            <a:r>
              <a:rPr lang="en-US" sz="2000" b="1" dirty="0" smtClean="0">
                <a:solidFill>
                  <a:schemeClr val="bg1"/>
                </a:solidFill>
              </a:rPr>
              <a:t>Learning Community</a:t>
            </a:r>
            <a:endParaRPr lang="en-US" sz="2000" b="1" dirty="0">
              <a:solidFill>
                <a:schemeClr val="bg1"/>
              </a:solidFill>
            </a:endParaRPr>
          </a:p>
        </p:txBody>
      </p:sp>
      <p:cxnSp>
        <p:nvCxnSpPr>
          <p:cNvPr id="18" name="Straight Arrow Connector 17"/>
          <p:cNvCxnSpPr/>
          <p:nvPr/>
        </p:nvCxnSpPr>
        <p:spPr bwMode="auto">
          <a:xfrm rot="10800000" flipV="1">
            <a:off x="4648200" y="2590800"/>
            <a:ext cx="762000" cy="304800"/>
          </a:xfrm>
          <a:prstGeom prst="straightConnector1">
            <a:avLst/>
          </a:prstGeom>
          <a:ln w="38100">
            <a:headEnd type="none" w="med" len="med"/>
            <a:tailEnd type="arrow"/>
          </a:ln>
        </p:spPr>
        <p:style>
          <a:lnRef idx="1">
            <a:schemeClr val="accent5"/>
          </a:lnRef>
          <a:fillRef idx="0">
            <a:schemeClr val="accent5"/>
          </a:fillRef>
          <a:effectRef idx="0">
            <a:schemeClr val="accent5"/>
          </a:effectRef>
          <a:fontRef idx="minor">
            <a:schemeClr val="tx1"/>
          </a:fontRef>
        </p:style>
      </p:cxnSp>
      <p:sp>
        <p:nvSpPr>
          <p:cNvPr id="19" name="TextBox 18"/>
          <p:cNvSpPr txBox="1"/>
          <p:nvPr/>
        </p:nvSpPr>
        <p:spPr>
          <a:xfrm>
            <a:off x="5410200" y="2362200"/>
            <a:ext cx="1600200" cy="400110"/>
          </a:xfrm>
          <a:prstGeom prst="rect">
            <a:avLst/>
          </a:prstGeom>
          <a:noFill/>
        </p:spPr>
        <p:txBody>
          <a:bodyPr wrap="square" rtlCol="0">
            <a:spAutoFit/>
          </a:bodyPr>
          <a:lstStyle/>
          <a:p>
            <a:r>
              <a:rPr lang="en-US" sz="2000" b="1" dirty="0" smtClean="0">
                <a:solidFill>
                  <a:schemeClr val="bg1"/>
                </a:solidFill>
              </a:rPr>
              <a:t>Orientation</a:t>
            </a:r>
            <a:endParaRPr lang="en-US" sz="2000" b="1" dirty="0">
              <a:solidFill>
                <a:schemeClr val="bg1"/>
              </a:solidFill>
            </a:endParaRPr>
          </a:p>
        </p:txBody>
      </p:sp>
      <p:cxnSp>
        <p:nvCxnSpPr>
          <p:cNvPr id="22" name="Straight Arrow Connector 21"/>
          <p:cNvCxnSpPr/>
          <p:nvPr/>
        </p:nvCxnSpPr>
        <p:spPr bwMode="auto">
          <a:xfrm flipV="1">
            <a:off x="3352800" y="2133600"/>
            <a:ext cx="457200" cy="228600"/>
          </a:xfrm>
          <a:prstGeom prst="straightConnector1">
            <a:avLst/>
          </a:prstGeom>
          <a:ln w="38100">
            <a:headEnd type="none" w="med" len="med"/>
            <a:tailEnd type="arrow"/>
          </a:ln>
        </p:spPr>
        <p:style>
          <a:lnRef idx="1">
            <a:schemeClr val="accent5"/>
          </a:lnRef>
          <a:fillRef idx="0">
            <a:schemeClr val="accent5"/>
          </a:fillRef>
          <a:effectRef idx="0">
            <a:schemeClr val="accent5"/>
          </a:effectRef>
          <a:fontRef idx="minor">
            <a:schemeClr val="tx1"/>
          </a:fontRef>
        </p:style>
      </p:cxnSp>
      <p:sp>
        <p:nvSpPr>
          <p:cNvPr id="23" name="TextBox 22"/>
          <p:cNvSpPr txBox="1"/>
          <p:nvPr/>
        </p:nvSpPr>
        <p:spPr>
          <a:xfrm>
            <a:off x="2057400" y="2133600"/>
            <a:ext cx="1295400" cy="707886"/>
          </a:xfrm>
          <a:prstGeom prst="rect">
            <a:avLst/>
          </a:prstGeom>
          <a:noFill/>
        </p:spPr>
        <p:txBody>
          <a:bodyPr wrap="square" rtlCol="0">
            <a:spAutoFit/>
          </a:bodyPr>
          <a:lstStyle/>
          <a:p>
            <a:pPr algn="ctr"/>
            <a:r>
              <a:rPr lang="en-US" sz="2000" b="1" dirty="0" smtClean="0">
                <a:solidFill>
                  <a:schemeClr val="bg1"/>
                </a:solidFill>
              </a:rPr>
              <a:t>Common Book</a:t>
            </a:r>
            <a:endParaRPr lang="en-US" sz="2000" b="1" dirty="0">
              <a:solidFill>
                <a:schemeClr val="bg1"/>
              </a:solidFill>
            </a:endParaRPr>
          </a:p>
        </p:txBody>
      </p:sp>
      <p:sp>
        <p:nvSpPr>
          <p:cNvPr id="25" name="TextBox 24"/>
          <p:cNvSpPr txBox="1"/>
          <p:nvPr/>
        </p:nvSpPr>
        <p:spPr>
          <a:xfrm>
            <a:off x="3657600" y="1143000"/>
            <a:ext cx="2286000" cy="400110"/>
          </a:xfrm>
          <a:prstGeom prst="rect">
            <a:avLst/>
          </a:prstGeom>
          <a:noFill/>
        </p:spPr>
        <p:txBody>
          <a:bodyPr wrap="square" rtlCol="0">
            <a:spAutoFit/>
          </a:bodyPr>
          <a:lstStyle/>
          <a:p>
            <a:r>
              <a:rPr lang="en-US" sz="2000" b="1" dirty="0" smtClean="0">
                <a:solidFill>
                  <a:schemeClr val="bg1"/>
                </a:solidFill>
              </a:rPr>
              <a:t>Online Learning</a:t>
            </a:r>
            <a:endParaRPr lang="en-US" sz="2000" b="1" dirty="0">
              <a:solidFill>
                <a:schemeClr val="bg1"/>
              </a:solidFill>
            </a:endParaRPr>
          </a:p>
        </p:txBody>
      </p:sp>
      <p:cxnSp>
        <p:nvCxnSpPr>
          <p:cNvPr id="26" name="Straight Arrow Connector 25"/>
          <p:cNvCxnSpPr>
            <a:stCxn id="25" idx="1"/>
          </p:cNvCxnSpPr>
          <p:nvPr/>
        </p:nvCxnSpPr>
        <p:spPr bwMode="auto">
          <a:xfrm rot="10800000" flipV="1">
            <a:off x="3200400" y="1343054"/>
            <a:ext cx="457200" cy="257145"/>
          </a:xfrm>
          <a:prstGeom prst="straightConnector1">
            <a:avLst/>
          </a:prstGeom>
          <a:ln w="38100">
            <a:headEnd type="none" w="med" len="med"/>
            <a:tailEnd type="arrow"/>
          </a:ln>
        </p:spPr>
        <p:style>
          <a:lnRef idx="1">
            <a:schemeClr val="accent5"/>
          </a:lnRef>
          <a:fillRef idx="0">
            <a:schemeClr val="accent5"/>
          </a:fillRef>
          <a:effectRef idx="0">
            <a:schemeClr val="accent5"/>
          </a:effectRef>
          <a:fontRef idx="minor">
            <a:schemeClr val="tx1"/>
          </a:fontRef>
        </p:style>
      </p:cxnSp>
      <p:cxnSp>
        <p:nvCxnSpPr>
          <p:cNvPr id="29" name="Straight Arrow Connector 28"/>
          <p:cNvCxnSpPr/>
          <p:nvPr/>
        </p:nvCxnSpPr>
        <p:spPr bwMode="auto">
          <a:xfrm rot="10800000" flipV="1">
            <a:off x="4267200" y="2133600"/>
            <a:ext cx="457200" cy="257145"/>
          </a:xfrm>
          <a:prstGeom prst="straightConnector1">
            <a:avLst/>
          </a:prstGeom>
          <a:ln w="38100">
            <a:headEnd type="none" w="med" len="med"/>
            <a:tailEnd type="arrow"/>
          </a:ln>
        </p:spPr>
        <p:style>
          <a:lnRef idx="1">
            <a:schemeClr val="accent5"/>
          </a:lnRef>
          <a:fillRef idx="0">
            <a:schemeClr val="accent5"/>
          </a:fillRef>
          <a:effectRef idx="0">
            <a:schemeClr val="accent5"/>
          </a:effectRef>
          <a:fontRef idx="minor">
            <a:schemeClr val="tx1"/>
          </a:fontRef>
        </p:style>
      </p:cxnSp>
      <p:sp>
        <p:nvSpPr>
          <p:cNvPr id="30" name="TextBox 29"/>
          <p:cNvSpPr txBox="1"/>
          <p:nvPr/>
        </p:nvSpPr>
        <p:spPr>
          <a:xfrm>
            <a:off x="4800600" y="1828800"/>
            <a:ext cx="2362200" cy="400110"/>
          </a:xfrm>
          <a:prstGeom prst="rect">
            <a:avLst/>
          </a:prstGeom>
          <a:noFill/>
        </p:spPr>
        <p:txBody>
          <a:bodyPr wrap="square" rtlCol="0">
            <a:spAutoFit/>
          </a:bodyPr>
          <a:lstStyle/>
          <a:p>
            <a:r>
              <a:rPr lang="en-US" sz="2000" b="1" dirty="0" smtClean="0">
                <a:solidFill>
                  <a:schemeClr val="bg1"/>
                </a:solidFill>
              </a:rPr>
              <a:t>Development Ed</a:t>
            </a:r>
            <a:endParaRPr lang="en-US" sz="2000" b="1" dirty="0">
              <a:solidFill>
                <a:schemeClr val="bg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7"/>
                                        </p:tgtEl>
                                        <p:attrNameLst>
                                          <p:attrName>style.visibility</p:attrName>
                                        </p:attrNameLst>
                                      </p:cBhvr>
                                      <p:to>
                                        <p:strVal val="visible"/>
                                      </p:to>
                                    </p:set>
                                  </p:childTnLst>
                                </p:cTn>
                              </p:par>
                            </p:childTnLst>
                          </p:cTn>
                        </p:par>
                        <p:par>
                          <p:cTn id="9" fill="hold">
                            <p:stCondLst>
                              <p:cond delay="0"/>
                            </p:stCondLst>
                            <p:childTnLst>
                              <p:par>
                                <p:cTn id="10" presetID="1" presetClass="entr" presetSubtype="0" fill="hold" nodeType="afterEffect">
                                  <p:stCondLst>
                                    <p:cond delay="300"/>
                                  </p:stCondLst>
                                  <p:childTnLst>
                                    <p:set>
                                      <p:cBhvr>
                                        <p:cTn id="11" dur="1" fill="hold">
                                          <p:stCondLst>
                                            <p:cond delay="0"/>
                                          </p:stCondLst>
                                        </p:cTn>
                                        <p:tgtEl>
                                          <p:spTgt spid="14"/>
                                        </p:tgtEl>
                                        <p:attrNameLst>
                                          <p:attrName>style.visibility</p:attrName>
                                        </p:attrNameLst>
                                      </p:cBhvr>
                                      <p:to>
                                        <p:strVal val="visible"/>
                                      </p:to>
                                    </p:set>
                                  </p:childTnLst>
                                </p:cTn>
                              </p:par>
                              <p:par>
                                <p:cTn id="12" presetID="1" presetClass="entr" presetSubtype="0" fill="hold" grpId="0" nodeType="withEffect">
                                  <p:stCondLst>
                                    <p:cond delay="0"/>
                                  </p:stCondLst>
                                  <p:childTnLst>
                                    <p:set>
                                      <p:cBhvr>
                                        <p:cTn id="13" dur="1" fill="hold">
                                          <p:stCondLst>
                                            <p:cond delay="0"/>
                                          </p:stCondLst>
                                        </p:cTn>
                                        <p:tgtEl>
                                          <p:spTgt spid="13"/>
                                        </p:tgtEl>
                                        <p:attrNameLst>
                                          <p:attrName>style.visibility</p:attrName>
                                        </p:attrNameLst>
                                      </p:cBhvr>
                                      <p:to>
                                        <p:strVal val="visible"/>
                                      </p:to>
                                    </p:set>
                                  </p:childTnLst>
                                </p:cTn>
                              </p:par>
                            </p:childTnLst>
                          </p:cTn>
                        </p:par>
                        <p:par>
                          <p:cTn id="14" fill="hold">
                            <p:stCondLst>
                              <p:cond delay="300"/>
                            </p:stCondLst>
                            <p:childTnLst>
                              <p:par>
                                <p:cTn id="15" presetID="1" presetClass="entr" presetSubtype="0" fill="hold" nodeType="afterEffect">
                                  <p:stCondLst>
                                    <p:cond delay="300"/>
                                  </p:stCondLst>
                                  <p:childTnLst>
                                    <p:set>
                                      <p:cBhvr>
                                        <p:cTn id="16" dur="1" fill="hold">
                                          <p:stCondLst>
                                            <p:cond delay="0"/>
                                          </p:stCondLst>
                                        </p:cTn>
                                        <p:tgtEl>
                                          <p:spTgt spid="18"/>
                                        </p:tgtEl>
                                        <p:attrNameLst>
                                          <p:attrName>style.visibility</p:attrName>
                                        </p:attrNameLst>
                                      </p:cBhvr>
                                      <p:to>
                                        <p:strVal val="visible"/>
                                      </p:to>
                                    </p:set>
                                  </p:childTnLst>
                                </p:cTn>
                              </p:par>
                              <p:par>
                                <p:cTn id="17" presetID="1" presetClass="entr" presetSubtype="0" fill="hold" grpId="0" nodeType="withEffect">
                                  <p:stCondLst>
                                    <p:cond delay="300"/>
                                  </p:stCondLst>
                                  <p:childTnLst>
                                    <p:set>
                                      <p:cBhvr>
                                        <p:cTn id="18" dur="1" fill="hold">
                                          <p:stCondLst>
                                            <p:cond delay="0"/>
                                          </p:stCondLst>
                                        </p:cTn>
                                        <p:tgtEl>
                                          <p:spTgt spid="19"/>
                                        </p:tgtEl>
                                        <p:attrNameLst>
                                          <p:attrName>style.visibility</p:attrName>
                                        </p:attrNameLst>
                                      </p:cBhvr>
                                      <p:to>
                                        <p:strVal val="visible"/>
                                      </p:to>
                                    </p:set>
                                  </p:childTnLst>
                                </p:cTn>
                              </p:par>
                            </p:childTnLst>
                          </p:cTn>
                        </p:par>
                        <p:par>
                          <p:cTn id="19" fill="hold">
                            <p:stCondLst>
                              <p:cond delay="600"/>
                            </p:stCondLst>
                            <p:childTnLst>
                              <p:par>
                                <p:cTn id="20" presetID="1" presetClass="entr" presetSubtype="0" fill="hold" nodeType="afterEffect">
                                  <p:stCondLst>
                                    <p:cond delay="300"/>
                                  </p:stCondLst>
                                  <p:childTnLst>
                                    <p:set>
                                      <p:cBhvr>
                                        <p:cTn id="21" dur="1" fill="hold">
                                          <p:stCondLst>
                                            <p:cond delay="0"/>
                                          </p:stCondLst>
                                        </p:cTn>
                                        <p:tgtEl>
                                          <p:spTgt spid="29"/>
                                        </p:tgtEl>
                                        <p:attrNameLst>
                                          <p:attrName>style.visibility</p:attrName>
                                        </p:attrNameLst>
                                      </p:cBhvr>
                                      <p:to>
                                        <p:strVal val="visible"/>
                                      </p:to>
                                    </p:set>
                                  </p:childTnLst>
                                </p:cTn>
                              </p:par>
                              <p:par>
                                <p:cTn id="22" presetID="1" presetClass="entr" presetSubtype="0" fill="hold" grpId="0" nodeType="withEffect">
                                  <p:stCondLst>
                                    <p:cond delay="300"/>
                                  </p:stCondLst>
                                  <p:childTnLst>
                                    <p:set>
                                      <p:cBhvr>
                                        <p:cTn id="23" dur="1" fill="hold">
                                          <p:stCondLst>
                                            <p:cond delay="0"/>
                                          </p:stCondLst>
                                        </p:cTn>
                                        <p:tgtEl>
                                          <p:spTgt spid="30"/>
                                        </p:tgtEl>
                                        <p:attrNameLst>
                                          <p:attrName>style.visibility</p:attrName>
                                        </p:attrNameLst>
                                      </p:cBhvr>
                                      <p:to>
                                        <p:strVal val="visible"/>
                                      </p:to>
                                    </p:set>
                                  </p:childTnLst>
                                </p:cTn>
                              </p:par>
                            </p:childTnLst>
                          </p:cTn>
                        </p:par>
                        <p:par>
                          <p:cTn id="24" fill="hold">
                            <p:stCondLst>
                              <p:cond delay="900"/>
                            </p:stCondLst>
                            <p:childTnLst>
                              <p:par>
                                <p:cTn id="25" presetID="1" presetClass="entr" presetSubtype="0" fill="hold" nodeType="afterEffect">
                                  <p:stCondLst>
                                    <p:cond delay="300"/>
                                  </p:stCondLst>
                                  <p:childTnLst>
                                    <p:set>
                                      <p:cBhvr>
                                        <p:cTn id="26" dur="1" fill="hold">
                                          <p:stCondLst>
                                            <p:cond delay="0"/>
                                          </p:stCondLst>
                                        </p:cTn>
                                        <p:tgtEl>
                                          <p:spTgt spid="22"/>
                                        </p:tgtEl>
                                        <p:attrNameLst>
                                          <p:attrName>style.visibility</p:attrName>
                                        </p:attrNameLst>
                                      </p:cBhvr>
                                      <p:to>
                                        <p:strVal val="visible"/>
                                      </p:to>
                                    </p:set>
                                  </p:childTnLst>
                                </p:cTn>
                              </p:par>
                              <p:par>
                                <p:cTn id="27" presetID="1" presetClass="entr" presetSubtype="0" fill="hold" grpId="0" nodeType="withEffect">
                                  <p:stCondLst>
                                    <p:cond delay="300"/>
                                  </p:stCondLst>
                                  <p:childTnLst>
                                    <p:set>
                                      <p:cBhvr>
                                        <p:cTn id="28" dur="1" fill="hold">
                                          <p:stCondLst>
                                            <p:cond delay="0"/>
                                          </p:stCondLst>
                                        </p:cTn>
                                        <p:tgtEl>
                                          <p:spTgt spid="23"/>
                                        </p:tgtEl>
                                        <p:attrNameLst>
                                          <p:attrName>style.visibility</p:attrName>
                                        </p:attrNameLst>
                                      </p:cBhvr>
                                      <p:to>
                                        <p:strVal val="visible"/>
                                      </p:to>
                                    </p:set>
                                  </p:childTnLst>
                                </p:cTn>
                              </p:par>
                            </p:childTnLst>
                          </p:cTn>
                        </p:par>
                        <p:par>
                          <p:cTn id="29" fill="hold">
                            <p:stCondLst>
                              <p:cond delay="1200"/>
                            </p:stCondLst>
                            <p:childTnLst>
                              <p:par>
                                <p:cTn id="30" presetID="1" presetClass="entr" presetSubtype="0" fill="hold" nodeType="afterEffect">
                                  <p:stCondLst>
                                    <p:cond delay="300"/>
                                  </p:stCondLst>
                                  <p:childTnLst>
                                    <p:set>
                                      <p:cBhvr>
                                        <p:cTn id="31" dur="1" fill="hold">
                                          <p:stCondLst>
                                            <p:cond delay="0"/>
                                          </p:stCondLst>
                                        </p:cTn>
                                        <p:tgtEl>
                                          <p:spTgt spid="26"/>
                                        </p:tgtEl>
                                        <p:attrNameLst>
                                          <p:attrName>style.visibility</p:attrName>
                                        </p:attrNameLst>
                                      </p:cBhvr>
                                      <p:to>
                                        <p:strVal val="visible"/>
                                      </p:to>
                                    </p:set>
                                  </p:childTnLst>
                                </p:cTn>
                              </p:par>
                              <p:par>
                                <p:cTn id="32" presetID="1" presetClass="entr" presetSubtype="0" fill="hold" grpId="0" nodeType="withEffect">
                                  <p:stCondLst>
                                    <p:cond delay="300"/>
                                  </p:stCondLst>
                                  <p:childTnLst>
                                    <p:set>
                                      <p:cBhvr>
                                        <p:cTn id="33" dur="1" fill="hold">
                                          <p:stCondLst>
                                            <p:cond delay="0"/>
                                          </p:stCondLst>
                                        </p:cTn>
                                        <p:tgtEl>
                                          <p:spTgt spid="2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7" grpId="0"/>
      <p:bldP spid="19" grpId="0"/>
      <p:bldP spid="23" grpId="0"/>
      <p:bldP spid="25" grpId="0"/>
      <p:bldP spid="30"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5715000"/>
            <a:ext cx="7772400" cy="968375"/>
          </a:xfrm>
        </p:spPr>
        <p:txBody>
          <a:bodyPr/>
          <a:lstStyle/>
          <a:p>
            <a:pPr algn="ctr"/>
            <a:r>
              <a:rPr lang="en-US" dirty="0" smtClean="0"/>
              <a:t>Seminar Assessment</a:t>
            </a:r>
            <a:endParaRPr lang="en-US" dirty="0"/>
          </a:p>
        </p:txBody>
      </p:sp>
      <p:sp>
        <p:nvSpPr>
          <p:cNvPr id="5" name="Content Placeholder 4"/>
          <p:cNvSpPr txBox="1">
            <a:spLocks/>
          </p:cNvSpPr>
          <p:nvPr/>
        </p:nvSpPr>
        <p:spPr bwMode="auto">
          <a:xfrm>
            <a:off x="1219200" y="609600"/>
            <a:ext cx="7010400" cy="11430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p>
            <a:pPr marL="0" marR="0" lvl="0" indent="0" algn="ctr" defTabSz="914400" rtl="0" eaLnBrk="0" fontAlgn="base" latinLnBrk="0" hangingPunct="0">
              <a:lnSpc>
                <a:spcPct val="100000"/>
              </a:lnSpc>
              <a:spcBef>
                <a:spcPts val="0"/>
              </a:spcBef>
              <a:spcAft>
                <a:spcPct val="0"/>
              </a:spcAft>
              <a:buClrTx/>
              <a:buSzTx/>
              <a:buFontTx/>
              <a:buNone/>
              <a:tabLst/>
              <a:defRPr/>
            </a:pPr>
            <a:r>
              <a:rPr kumimoji="0" lang="en-US" sz="3200" b="1" i="0" u="none" strike="noStrike" kern="0" cap="none" spc="0" normalizeH="0" baseline="0" noProof="0" dirty="0" smtClean="0">
                <a:ln>
                  <a:noFill/>
                </a:ln>
                <a:solidFill>
                  <a:schemeClr val="tx1"/>
                </a:solidFill>
                <a:effectLst/>
                <a:uLnTx/>
                <a:uFillTx/>
                <a:latin typeface="Baskerville Old Face" pitchFamily="18" charset="0"/>
                <a:ea typeface="+mn-ea"/>
              </a:rPr>
              <a:t>Has</a:t>
            </a:r>
            <a:r>
              <a:rPr kumimoji="0" lang="en-US" sz="3200" b="1" i="0" u="none" strike="noStrike" kern="0" cap="none" spc="0" normalizeH="0" noProof="0" dirty="0" smtClean="0">
                <a:ln>
                  <a:noFill/>
                </a:ln>
                <a:solidFill>
                  <a:schemeClr val="tx1"/>
                </a:solidFill>
                <a:effectLst/>
                <a:uLnTx/>
                <a:uFillTx/>
                <a:latin typeface="Baskerville Old Face" pitchFamily="18" charset="0"/>
                <a:ea typeface="+mn-ea"/>
              </a:rPr>
              <a:t> your first-year seminar been formally assessed or evaluated since Fall 2006</a:t>
            </a:r>
            <a:r>
              <a:rPr kumimoji="0" lang="en-US" sz="3200" b="1" i="0" u="none" strike="noStrike" kern="0" cap="none" spc="0" normalizeH="0" baseline="0" noProof="0" dirty="0" smtClean="0">
                <a:ln>
                  <a:noFill/>
                </a:ln>
                <a:solidFill>
                  <a:schemeClr val="tx1"/>
                </a:solidFill>
                <a:effectLst/>
                <a:uLnTx/>
                <a:uFillTx/>
                <a:latin typeface="Baskerville Old Face" pitchFamily="18" charset="0"/>
                <a:ea typeface="+mn-ea"/>
              </a:rPr>
              <a:t>?</a:t>
            </a:r>
            <a:endParaRPr kumimoji="0" lang="en-US" sz="3200" b="1" i="0" u="none" strike="noStrike" kern="0" cap="none" spc="0" normalizeH="0" baseline="0" noProof="0" dirty="0">
              <a:ln>
                <a:noFill/>
              </a:ln>
              <a:solidFill>
                <a:schemeClr val="tx1"/>
              </a:solidFill>
              <a:effectLst/>
              <a:uLnTx/>
              <a:uFillTx/>
              <a:latin typeface="Baskerville Old Face" pitchFamily="18" charset="0"/>
              <a:ea typeface="+mn-ea"/>
            </a:endParaRPr>
          </a:p>
        </p:txBody>
      </p:sp>
      <p:sp>
        <p:nvSpPr>
          <p:cNvPr id="6" name="5-Point Star 5"/>
          <p:cNvSpPr/>
          <p:nvPr/>
        </p:nvSpPr>
        <p:spPr bwMode="auto">
          <a:xfrm>
            <a:off x="228600" y="2133600"/>
            <a:ext cx="2514600" cy="2514600"/>
          </a:xfrm>
          <a:prstGeom prst="star5">
            <a:avLst/>
          </a:prstGeom>
          <a:solidFill>
            <a:srgbClr val="F0EA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b="1" dirty="0" smtClean="0">
                <a:latin typeface="Baskerville Old Face" pitchFamily="18" charset="0"/>
              </a:rPr>
              <a:t>41.3</a:t>
            </a:r>
            <a:r>
              <a:rPr kumimoji="0" lang="en-US" sz="2400" b="1" i="0" u="none" strike="noStrike" cap="none" normalizeH="0" baseline="0" dirty="0" smtClean="0">
                <a:ln>
                  <a:noFill/>
                </a:ln>
                <a:effectLst/>
                <a:latin typeface="Baskerville Old Face" pitchFamily="18" charset="0"/>
              </a:rPr>
              <a:t>%</a:t>
            </a:r>
          </a:p>
          <a:p>
            <a:pPr marL="0" marR="0" indent="0" algn="ctr" defTabSz="914400" rtl="0" eaLnBrk="0" fontAlgn="base" latinLnBrk="0" hangingPunct="0">
              <a:lnSpc>
                <a:spcPct val="100000"/>
              </a:lnSpc>
              <a:spcBef>
                <a:spcPct val="0"/>
              </a:spcBef>
              <a:spcAft>
                <a:spcPct val="0"/>
              </a:spcAft>
              <a:buClrTx/>
              <a:buSzTx/>
              <a:buFontTx/>
              <a:buNone/>
              <a:tabLst/>
            </a:pPr>
            <a:r>
              <a:rPr lang="en-US" b="1" dirty="0" smtClean="0">
                <a:latin typeface="Baskerville Old Face" pitchFamily="18" charset="0"/>
              </a:rPr>
              <a:t>Yes</a:t>
            </a:r>
            <a:endParaRPr kumimoji="0" lang="en-US" sz="2400" b="1" i="0" u="none" strike="noStrike" cap="none" normalizeH="0" baseline="0" dirty="0" smtClean="0">
              <a:ln>
                <a:noFill/>
              </a:ln>
              <a:solidFill>
                <a:schemeClr val="tx1"/>
              </a:solidFill>
              <a:effectLst/>
              <a:latin typeface="Baskerville Old Face" pitchFamily="18" charset="0"/>
            </a:endParaRPr>
          </a:p>
        </p:txBody>
      </p:sp>
      <p:sp>
        <p:nvSpPr>
          <p:cNvPr id="7" name="5-Point Star 6"/>
          <p:cNvSpPr/>
          <p:nvPr/>
        </p:nvSpPr>
        <p:spPr bwMode="auto">
          <a:xfrm>
            <a:off x="6019800" y="2438400"/>
            <a:ext cx="2514600" cy="2133600"/>
          </a:xfrm>
          <a:prstGeom prst="star5">
            <a:avLst/>
          </a:prstGeom>
          <a:solidFill>
            <a:schemeClr val="tx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b="1" dirty="0" smtClean="0">
                <a:solidFill>
                  <a:schemeClr val="bg1"/>
                </a:solidFill>
                <a:latin typeface="Baskerville Old Face" pitchFamily="18" charset="0"/>
              </a:rPr>
              <a:t>44.5</a:t>
            </a:r>
            <a:r>
              <a:rPr kumimoji="0" lang="en-US" sz="2400" b="1" i="0" u="none" strike="noStrike" cap="none" normalizeH="0" baseline="0" dirty="0" smtClean="0">
                <a:ln>
                  <a:noFill/>
                </a:ln>
                <a:solidFill>
                  <a:schemeClr val="bg1"/>
                </a:solidFill>
                <a:effectLst/>
                <a:latin typeface="Baskerville Old Face" pitchFamily="18" charset="0"/>
              </a:rPr>
              <a:t>%</a:t>
            </a:r>
          </a:p>
          <a:p>
            <a:pPr marL="0" marR="0" indent="0" algn="ctr" defTabSz="914400" rtl="0" eaLnBrk="0" fontAlgn="base" latinLnBrk="0" hangingPunct="0">
              <a:lnSpc>
                <a:spcPct val="100000"/>
              </a:lnSpc>
              <a:spcBef>
                <a:spcPct val="0"/>
              </a:spcBef>
              <a:spcAft>
                <a:spcPct val="0"/>
              </a:spcAft>
              <a:buClrTx/>
              <a:buSzTx/>
              <a:buFontTx/>
              <a:buNone/>
              <a:tabLst/>
            </a:pPr>
            <a:r>
              <a:rPr lang="en-US" b="1" dirty="0" smtClean="0">
                <a:solidFill>
                  <a:schemeClr val="bg1"/>
                </a:solidFill>
                <a:latin typeface="Baskerville Old Face" pitchFamily="18" charset="0"/>
              </a:rPr>
              <a:t>No</a:t>
            </a:r>
            <a:endParaRPr kumimoji="0" lang="en-US" sz="2400" b="1" i="0" u="none" strike="noStrike" cap="none" normalizeH="0" baseline="0" dirty="0" smtClean="0">
              <a:ln>
                <a:noFill/>
              </a:ln>
              <a:solidFill>
                <a:schemeClr val="bg1"/>
              </a:solidFill>
              <a:effectLst/>
              <a:latin typeface="Baskerville Old Face" pitchFamily="18" charset="0"/>
            </a:endParaRPr>
          </a:p>
        </p:txBody>
      </p:sp>
      <p:pic>
        <p:nvPicPr>
          <p:cNvPr id="13314" name="Picture 2" descr="http://counterfeitchic.com/Images/shrug.jpg"/>
          <p:cNvPicPr>
            <a:picLocks noChangeAspect="1" noChangeArrowheads="1"/>
          </p:cNvPicPr>
          <p:nvPr/>
        </p:nvPicPr>
        <p:blipFill>
          <a:blip r:embed="rId3" cstate="print"/>
          <a:srcRect/>
          <a:stretch>
            <a:fillRect/>
          </a:stretch>
        </p:blipFill>
        <p:spPr bwMode="auto">
          <a:xfrm>
            <a:off x="3733800" y="3200400"/>
            <a:ext cx="1690855" cy="2406650"/>
          </a:xfrm>
          <a:prstGeom prst="rect">
            <a:avLst/>
          </a:prstGeom>
          <a:noFill/>
        </p:spPr>
      </p:pic>
      <p:sp>
        <p:nvSpPr>
          <p:cNvPr id="10" name="TextBox 9"/>
          <p:cNvSpPr txBox="1"/>
          <p:nvPr/>
        </p:nvSpPr>
        <p:spPr>
          <a:xfrm>
            <a:off x="3429000" y="2438400"/>
            <a:ext cx="2209800" cy="830997"/>
          </a:xfrm>
          <a:prstGeom prst="rect">
            <a:avLst/>
          </a:prstGeom>
          <a:noFill/>
        </p:spPr>
        <p:txBody>
          <a:bodyPr wrap="square" rtlCol="0">
            <a:spAutoFit/>
          </a:bodyPr>
          <a:lstStyle/>
          <a:p>
            <a:pPr algn="ctr"/>
            <a:r>
              <a:rPr lang="en-US" b="1" dirty="0" smtClean="0">
                <a:latin typeface="Baskerville Old Face" pitchFamily="18" charset="0"/>
              </a:rPr>
              <a:t>14.2% don’t know</a:t>
            </a:r>
            <a:endParaRPr lang="en-US" b="1" dirty="0">
              <a:latin typeface="Baskerville Old Face"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2" nodeType="clickEffect">
                                  <p:stCondLst>
                                    <p:cond delay="0"/>
                                  </p:stCondLst>
                                  <p:iterate type="lt">
                                    <p:tmAbs val="0"/>
                                  </p:iterate>
                                  <p:childTnLst>
                                    <p:set>
                                      <p:cBhvr>
                                        <p:cTn id="6" dur="1" fill="hold">
                                          <p:stCondLst>
                                            <p:cond delay="0"/>
                                          </p:stCondLst>
                                        </p:cTn>
                                        <p:tgtEl>
                                          <p:spTgt spid="6"/>
                                        </p:tgtEl>
                                        <p:attrNameLst>
                                          <p:attrName>style.visibility</p:attrName>
                                        </p:attrNameLst>
                                      </p:cBhvr>
                                      <p:to>
                                        <p:strVal val="visible"/>
                                      </p:to>
                                    </p:set>
                                  </p:childTnLst>
                                </p:cTn>
                              </p:par>
                            </p:childTnLst>
                          </p:cTn>
                        </p:par>
                        <p:par>
                          <p:cTn id="7" fill="hold">
                            <p:stCondLst>
                              <p:cond delay="0"/>
                            </p:stCondLst>
                            <p:childTnLst>
                              <p:par>
                                <p:cTn id="8" presetID="35" presetClass="emph" presetSubtype="0" fill="hold" grpId="1" nodeType="afterEffect">
                                  <p:stCondLst>
                                    <p:cond delay="0"/>
                                  </p:stCondLst>
                                  <p:iterate type="lt">
                                    <p:tmPct val="0"/>
                                  </p:iterate>
                                  <p:childTnLst>
                                    <p:anim calcmode="discrete" valueType="str">
                                      <p:cBhvr>
                                        <p:cTn id="9" dur="1000" fill="hold"/>
                                        <p:tgtEl>
                                          <p:spTgt spid="6"/>
                                        </p:tgtEl>
                                        <p:attrNameLst>
                                          <p:attrName>style.visibility</p:attrName>
                                        </p:attrNameLst>
                                      </p:cBhvr>
                                      <p:tavLst>
                                        <p:tav tm="0">
                                          <p:val>
                                            <p:strVal val="hidden"/>
                                          </p:val>
                                        </p:tav>
                                        <p:tav tm="50000">
                                          <p:val>
                                            <p:strVal val="visible"/>
                                          </p:val>
                                        </p:tav>
                                      </p:tavLst>
                                    </p:anim>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grpId="1" nodeType="clickEffect">
                                  <p:stCondLst>
                                    <p:cond delay="0"/>
                                  </p:stCondLst>
                                  <p:childTnLst>
                                    <p:set>
                                      <p:cBhvr>
                                        <p:cTn id="13" dur="1" fill="hold">
                                          <p:stCondLst>
                                            <p:cond delay="0"/>
                                          </p:stCondLst>
                                        </p:cTn>
                                        <p:tgtEl>
                                          <p:spTgt spid="7"/>
                                        </p:tgtEl>
                                        <p:attrNameLst>
                                          <p:attrName>style.visibility</p:attrName>
                                        </p:attrNameLst>
                                      </p:cBhvr>
                                      <p:to>
                                        <p:strVal val="visible"/>
                                      </p:to>
                                    </p:set>
                                  </p:childTnLst>
                                </p:cTn>
                              </p:par>
                            </p:childTnLst>
                          </p:cTn>
                        </p:par>
                      </p:childTnLst>
                    </p:cTn>
                  </p:par>
                  <p:par>
                    <p:cTn id="14" fill="hold">
                      <p:stCondLst>
                        <p:cond delay="indefinite"/>
                      </p:stCondLst>
                      <p:childTnLst>
                        <p:par>
                          <p:cTn id="15" fill="hold">
                            <p:stCondLst>
                              <p:cond delay="0"/>
                            </p:stCondLst>
                            <p:childTnLst>
                              <p:par>
                                <p:cTn id="16" presetID="8" presetClass="emph" presetSubtype="0" fill="hold" grpId="0" nodeType="clickEffect">
                                  <p:stCondLst>
                                    <p:cond delay="0"/>
                                  </p:stCondLst>
                                  <p:childTnLst>
                                    <p:animRot by="10800000">
                                      <p:cBhvr>
                                        <p:cTn id="17" dur="2000" fill="hold"/>
                                        <p:tgtEl>
                                          <p:spTgt spid="7"/>
                                        </p:tgtEl>
                                        <p:attrNameLst>
                                          <p:attrName>r</p:attrName>
                                        </p:attrNameLst>
                                      </p:cBhvr>
                                    </p:animRo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nodeType="clickEffect">
                                  <p:stCondLst>
                                    <p:cond delay="0"/>
                                  </p:stCondLst>
                                  <p:childTnLst>
                                    <p:set>
                                      <p:cBhvr>
                                        <p:cTn id="21" dur="1" fill="hold">
                                          <p:stCondLst>
                                            <p:cond delay="0"/>
                                          </p:stCondLst>
                                        </p:cTn>
                                        <p:tgtEl>
                                          <p:spTgt spid="13314"/>
                                        </p:tgtEl>
                                        <p:attrNameLst>
                                          <p:attrName>style.visibility</p:attrName>
                                        </p:attrNameLst>
                                      </p:cBhvr>
                                      <p:to>
                                        <p:strVal val="visible"/>
                                      </p:to>
                                    </p:set>
                                  </p:childTnLst>
                                </p:cTn>
                              </p:par>
                              <p:par>
                                <p:cTn id="22" presetID="1" presetClass="entr" presetSubtype="0" fill="hold" grpId="0" nodeType="withEffect">
                                  <p:stCondLst>
                                    <p:cond delay="0"/>
                                  </p:stCondLst>
                                  <p:childTnLst>
                                    <p:set>
                                      <p:cBhvr>
                                        <p:cTn id="23"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1" animBg="1"/>
      <p:bldP spid="6" grpId="2" animBg="1"/>
      <p:bldP spid="7" grpId="0" animBg="1"/>
      <p:bldP spid="7" grpId="1" animBg="1"/>
      <p:bldP spid="10"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a:xfrm>
            <a:off x="609600" y="685800"/>
            <a:ext cx="7772400" cy="1143000"/>
          </a:xfrm>
        </p:spPr>
        <p:txBody>
          <a:bodyPr/>
          <a:lstStyle/>
          <a:p>
            <a:pPr eaLnBrk="1" hangingPunct="1"/>
            <a:r>
              <a:rPr lang="en-US" sz="4000" b="1" dirty="0" smtClean="0">
                <a:solidFill>
                  <a:schemeClr val="tx1"/>
                </a:solidFill>
              </a:rPr>
              <a:t>Common Seminar Goals</a:t>
            </a:r>
          </a:p>
        </p:txBody>
      </p:sp>
      <p:graphicFrame>
        <p:nvGraphicFramePr>
          <p:cNvPr id="7" name="Content Placeholder 3"/>
          <p:cNvGraphicFramePr>
            <a:graphicFrameLocks/>
          </p:cNvGraphicFramePr>
          <p:nvPr/>
        </p:nvGraphicFramePr>
        <p:xfrm>
          <a:off x="457200" y="1828800"/>
          <a:ext cx="7924800" cy="4145280"/>
        </p:xfrm>
        <a:graphic>
          <a:graphicData uri="http://schemas.openxmlformats.org/drawingml/2006/table">
            <a:tbl>
              <a:tblPr firstRow="1" bandRow="1">
                <a:tableStyleId>{2D5ABB26-0587-4C30-8999-92F81FD0307C}</a:tableStyleId>
              </a:tblPr>
              <a:tblGrid>
                <a:gridCol w="5701990">
                  <a:extLst>
                    <a:ext uri="{9D8B030D-6E8A-4147-A177-3AD203B41FA5}">
                      <a16:colId xmlns:a16="http://schemas.microsoft.com/office/drawing/2014/main" val="20000"/>
                    </a:ext>
                  </a:extLst>
                </a:gridCol>
                <a:gridCol w="2222810">
                  <a:extLst>
                    <a:ext uri="{9D8B030D-6E8A-4147-A177-3AD203B41FA5}">
                      <a16:colId xmlns:a16="http://schemas.microsoft.com/office/drawing/2014/main" val="20001"/>
                    </a:ext>
                  </a:extLst>
                </a:gridCol>
              </a:tblGrid>
              <a:tr h="370840">
                <a:tc>
                  <a:txBody>
                    <a:bodyPr/>
                    <a:lstStyle/>
                    <a:p>
                      <a:r>
                        <a:rPr lang="en-US" sz="2800" b="1" dirty="0" smtClean="0"/>
                        <a:t>Objective</a:t>
                      </a:r>
                      <a:endParaRPr lang="en-US" sz="2800" b="1" dirty="0"/>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2800" b="1" i="0" dirty="0" smtClean="0"/>
                        <a:t>2009</a:t>
                      </a:r>
                      <a:endParaRPr lang="en-US" sz="2800" b="1" i="0" dirty="0"/>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0"/>
                  </a:ext>
                </a:extLst>
              </a:tr>
              <a:tr h="370840">
                <a:tc>
                  <a:txBody>
                    <a:bodyPr/>
                    <a:lstStyle/>
                    <a:p>
                      <a:r>
                        <a:rPr lang="en-US" sz="2800" b="0" dirty="0" smtClean="0"/>
                        <a:t>Orient to campus</a:t>
                      </a:r>
                      <a:r>
                        <a:rPr lang="en-US" sz="2800" b="0" baseline="0" dirty="0" smtClean="0"/>
                        <a:t> resources</a:t>
                      </a:r>
                      <a:endParaRPr lang="en-US" sz="2800" b="0" dirty="0"/>
                    </a:p>
                  </a:txBody>
                  <a:tcPr>
                    <a:lnL>
                      <a:noFill/>
                    </a:lnL>
                    <a:lnR>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2800" b="1" i="0" dirty="0" smtClean="0">
                          <a:solidFill>
                            <a:schemeClr val="tx1"/>
                          </a:solidFill>
                        </a:rPr>
                        <a:t>66.4%</a:t>
                      </a:r>
                      <a:endParaRPr lang="en-US" sz="2800" b="1" i="0" dirty="0">
                        <a:solidFill>
                          <a:schemeClr val="tx1"/>
                        </a:solidFill>
                      </a:endParaRPr>
                    </a:p>
                  </a:txBody>
                  <a:tcPr>
                    <a:lnL>
                      <a:noFill/>
                    </a:lnL>
                    <a:lnR>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1"/>
                  </a:ext>
                </a:extLst>
              </a:tr>
              <a:tr h="370840">
                <a:tc>
                  <a:txBody>
                    <a:bodyPr/>
                    <a:lstStyle/>
                    <a:p>
                      <a:r>
                        <a:rPr lang="en-US" sz="2800" b="0" dirty="0" smtClean="0"/>
                        <a:t>Develop academic skills</a:t>
                      </a:r>
                      <a:endParaRPr lang="en-US" sz="2800" b="0" dirty="0"/>
                    </a:p>
                  </a:txBody>
                  <a:tcPr>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2800" b="1" i="0" dirty="0" smtClean="0">
                          <a:solidFill>
                            <a:schemeClr val="tx1"/>
                          </a:solidFill>
                        </a:rPr>
                        <a:t>57.0%</a:t>
                      </a:r>
                      <a:endParaRPr lang="en-US" sz="2800" b="1" i="0" dirty="0">
                        <a:solidFill>
                          <a:schemeClr val="tx1"/>
                        </a:solidFill>
                      </a:endParaRPr>
                    </a:p>
                  </a:txBody>
                  <a:tcPr>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2"/>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cap="none" normalizeH="0" baseline="0" dirty="0" smtClean="0">
                          <a:ln>
                            <a:noFill/>
                          </a:ln>
                          <a:solidFill>
                            <a:schemeClr val="tx1"/>
                          </a:solidFill>
                          <a:effectLst/>
                          <a:latin typeface="Arial" charset="0"/>
                          <a:ea typeface="Osaka" pitchFamily="1" charset="-128"/>
                        </a:rPr>
                        <a:t>Develop a connection w/institution</a:t>
                      </a:r>
                    </a:p>
                  </a:txBody>
                  <a:tcPr>
                    <a:lnT w="12700" cap="flat" cmpd="sng" algn="ctr">
                      <a:noFill/>
                      <a:prstDash val="solid"/>
                      <a:round/>
                      <a:headEnd type="none" w="med" len="med"/>
                      <a:tailEnd type="none" w="med" len="med"/>
                    </a:lnT>
                  </a:tcPr>
                </a:tc>
                <a:tc>
                  <a:txBody>
                    <a:bodyPr/>
                    <a:lstStyle/>
                    <a:p>
                      <a:pPr algn="ctr"/>
                      <a:r>
                        <a:rPr lang="en-US" sz="2800" b="1" i="0" dirty="0" smtClean="0">
                          <a:solidFill>
                            <a:schemeClr val="tx1"/>
                          </a:solidFill>
                        </a:rPr>
                        <a:t>51.5%</a:t>
                      </a:r>
                      <a:endParaRPr lang="en-US" sz="2800" b="1" i="0" dirty="0">
                        <a:solidFill>
                          <a:schemeClr val="tx1"/>
                        </a:solidFill>
                      </a:endParaRPr>
                    </a:p>
                  </a:txBody>
                  <a:tcPr>
                    <a:lnT w="12700" cap="flat" cmpd="sng" algn="ctr">
                      <a:noFill/>
                      <a:prstDash val="solid"/>
                      <a:round/>
                      <a:headEnd type="none" w="med" len="med"/>
                      <a:tailEnd type="none" w="med" len="med"/>
                    </a:lnT>
                  </a:tcPr>
                </a:tc>
                <a:extLst>
                  <a:ext uri="{0D108BD9-81ED-4DB2-BD59-A6C34878D82A}">
                    <a16:rowId xmlns:a16="http://schemas.microsoft.com/office/drawing/2014/main" val="10003"/>
                  </a:ext>
                </a:extLst>
              </a:tr>
              <a:tr h="370840">
                <a:tc>
                  <a:txBody>
                    <a:bodyPr/>
                    <a:lstStyle/>
                    <a:p>
                      <a:pPr marL="4763" indent="0"/>
                      <a:r>
                        <a:rPr lang="en-US" sz="2800" b="0" i="0" dirty="0" smtClean="0"/>
                        <a:t>Personal</a:t>
                      </a:r>
                      <a:r>
                        <a:rPr lang="en-US" sz="2800" b="0" i="0" baseline="0" dirty="0" smtClean="0"/>
                        <a:t> development</a:t>
                      </a:r>
                      <a:endParaRPr lang="en-US" sz="2800" b="0" i="0" dirty="0"/>
                    </a:p>
                  </a:txBody>
                  <a:tcPr/>
                </a:tc>
                <a:tc>
                  <a:txBody>
                    <a:bodyPr/>
                    <a:lstStyle/>
                    <a:p>
                      <a:pPr algn="ctr"/>
                      <a:r>
                        <a:rPr lang="en-US" sz="2800" b="1" i="0" dirty="0" smtClean="0">
                          <a:solidFill>
                            <a:schemeClr val="tx1"/>
                          </a:solidFill>
                        </a:rPr>
                        <a:t>37.0%</a:t>
                      </a:r>
                      <a:endParaRPr lang="en-US" sz="2800" b="1" i="0" dirty="0">
                        <a:solidFill>
                          <a:schemeClr val="tx1"/>
                        </a:solidFill>
                      </a:endParaRPr>
                    </a:p>
                  </a:txBody>
                  <a:tcPr/>
                </a:tc>
                <a:extLst>
                  <a:ext uri="{0D108BD9-81ED-4DB2-BD59-A6C34878D82A}">
                    <a16:rowId xmlns:a16="http://schemas.microsoft.com/office/drawing/2014/main" val="10004"/>
                  </a:ext>
                </a:extLst>
              </a:tr>
              <a:tr h="370840">
                <a:tc>
                  <a:txBody>
                    <a:bodyPr/>
                    <a:lstStyle/>
                    <a:p>
                      <a:pPr marL="4763" indent="0"/>
                      <a:r>
                        <a:rPr lang="en-US" sz="2800" b="0" i="0" dirty="0" smtClean="0"/>
                        <a:t>Create common FYE</a:t>
                      </a:r>
                      <a:endParaRPr lang="en-US" sz="2800" b="0" i="0" dirty="0"/>
                    </a:p>
                  </a:txBody>
                  <a:tcPr/>
                </a:tc>
                <a:tc>
                  <a:txBody>
                    <a:bodyPr/>
                    <a:lstStyle/>
                    <a:p>
                      <a:pPr algn="ctr"/>
                      <a:r>
                        <a:rPr lang="en-US" sz="2800" b="1" i="0" dirty="0" smtClean="0">
                          <a:solidFill>
                            <a:schemeClr val="tx1"/>
                          </a:solidFill>
                        </a:rPr>
                        <a:t>14.9%</a:t>
                      </a:r>
                      <a:endParaRPr lang="en-US" sz="2800" b="1" i="0" dirty="0">
                        <a:solidFill>
                          <a:schemeClr val="tx1"/>
                        </a:solidFill>
                      </a:endParaRPr>
                    </a:p>
                  </a:txBody>
                  <a:tcPr/>
                </a:tc>
                <a:extLst>
                  <a:ext uri="{0D108BD9-81ED-4DB2-BD59-A6C34878D82A}">
                    <a16:rowId xmlns:a16="http://schemas.microsoft.com/office/drawing/2014/main" val="10005"/>
                  </a:ext>
                </a:extLst>
              </a:tr>
              <a:tr h="370840">
                <a:tc>
                  <a:txBody>
                    <a:bodyPr/>
                    <a:lstStyle/>
                    <a:p>
                      <a:pPr marL="4763" indent="0"/>
                      <a:r>
                        <a:rPr lang="en-US" sz="2800" b="0" i="0" dirty="0" smtClean="0"/>
                        <a:t>Develop support network/friends</a:t>
                      </a:r>
                      <a:endParaRPr lang="en-US" sz="2800" b="0" i="0" dirty="0"/>
                    </a:p>
                  </a:txBody>
                  <a:tcPr/>
                </a:tc>
                <a:tc>
                  <a:txBody>
                    <a:bodyPr/>
                    <a:lstStyle/>
                    <a:p>
                      <a:pPr algn="ctr"/>
                      <a:r>
                        <a:rPr lang="en-US" sz="2800" b="1" i="0" dirty="0" smtClean="0">
                          <a:solidFill>
                            <a:schemeClr val="tx1"/>
                          </a:solidFill>
                        </a:rPr>
                        <a:t>14.9%</a:t>
                      </a:r>
                      <a:endParaRPr lang="en-US" sz="2800" b="1" i="0" dirty="0">
                        <a:solidFill>
                          <a:schemeClr val="tx1"/>
                        </a:solidFill>
                      </a:endParaRPr>
                    </a:p>
                  </a:txBody>
                  <a:tcPr/>
                </a:tc>
                <a:extLst>
                  <a:ext uri="{0D108BD9-81ED-4DB2-BD59-A6C34878D82A}">
                    <a16:rowId xmlns:a16="http://schemas.microsoft.com/office/drawing/2014/main" val="10006"/>
                  </a:ext>
                </a:extLst>
              </a:tr>
              <a:tr h="370840">
                <a:tc>
                  <a:txBody>
                    <a:bodyPr/>
                    <a:lstStyle/>
                    <a:p>
                      <a:pPr marL="4763" indent="0"/>
                      <a:r>
                        <a:rPr lang="en-US" sz="2800" b="0" i="0" dirty="0" smtClean="0"/>
                        <a:t>Improve sophomore</a:t>
                      </a:r>
                      <a:r>
                        <a:rPr lang="en-US" sz="2800" b="0" i="0" baseline="0" dirty="0" smtClean="0"/>
                        <a:t> return rates</a:t>
                      </a:r>
                      <a:endParaRPr lang="en-US" sz="2800" b="0" i="0" dirty="0"/>
                    </a:p>
                  </a:txBody>
                  <a:tcPr>
                    <a:lnB w="12700" cap="flat" cmpd="sng" algn="ctr">
                      <a:solidFill>
                        <a:schemeClr val="tx1"/>
                      </a:solidFill>
                      <a:prstDash val="solid"/>
                      <a:round/>
                      <a:headEnd type="none" w="med" len="med"/>
                      <a:tailEnd type="none" w="med" len="med"/>
                    </a:lnB>
                  </a:tcPr>
                </a:tc>
                <a:tc>
                  <a:txBody>
                    <a:bodyPr/>
                    <a:lstStyle/>
                    <a:p>
                      <a:pPr algn="ctr"/>
                      <a:r>
                        <a:rPr lang="en-US" sz="2800" b="1" i="0" dirty="0" smtClean="0">
                          <a:solidFill>
                            <a:schemeClr val="tx1"/>
                          </a:solidFill>
                        </a:rPr>
                        <a:t>11.9%</a:t>
                      </a:r>
                      <a:endParaRPr lang="en-US" sz="2800" b="1" i="0" dirty="0">
                        <a:solidFill>
                          <a:schemeClr val="tx1"/>
                        </a:solidFill>
                      </a:endParaRPr>
                    </a:p>
                  </a:txBody>
                  <a:tcP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7"/>
                  </a:ext>
                </a:extLst>
              </a:tr>
            </a:tbl>
          </a:graphicData>
        </a:graphic>
      </p:graphicFrame>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b="1" dirty="0" smtClean="0"/>
              <a:t>Community Colleges and the Challenge of Student Success</a:t>
            </a:r>
            <a:endParaRPr lang="en-US" sz="3600" b="1" dirty="0"/>
          </a:p>
        </p:txBody>
      </p:sp>
      <p:sp>
        <p:nvSpPr>
          <p:cNvPr id="3" name="Content Placeholder 2"/>
          <p:cNvSpPr>
            <a:spLocks noGrp="1"/>
          </p:cNvSpPr>
          <p:nvPr>
            <p:ph idx="1"/>
          </p:nvPr>
        </p:nvSpPr>
        <p:spPr/>
        <p:txBody>
          <a:bodyPr/>
          <a:lstStyle/>
          <a:p>
            <a:pPr>
              <a:buNone/>
            </a:pPr>
            <a:endParaRPr lang="en-US" dirty="0" smtClean="0"/>
          </a:p>
          <a:p>
            <a:pPr>
              <a:buNone/>
            </a:pPr>
            <a:r>
              <a:rPr lang="en-US" dirty="0" smtClean="0"/>
              <a:t>Key factors –</a:t>
            </a:r>
          </a:p>
          <a:p>
            <a:pPr>
              <a:buNone/>
            </a:pPr>
            <a:r>
              <a:rPr lang="en-US" dirty="0" smtClean="0"/>
              <a:t>	open enrollment</a:t>
            </a:r>
          </a:p>
          <a:p>
            <a:pPr>
              <a:buNone/>
            </a:pPr>
            <a:r>
              <a:rPr lang="en-US" dirty="0" smtClean="0"/>
              <a:t>		varied approaches to education</a:t>
            </a:r>
          </a:p>
          <a:p>
            <a:pPr>
              <a:buNone/>
            </a:pPr>
            <a:r>
              <a:rPr lang="en-US" dirty="0" smtClean="0"/>
              <a:t>	underprepared student population </a:t>
            </a:r>
          </a:p>
          <a:p>
            <a:pPr>
              <a:buNone/>
            </a:pPr>
            <a:r>
              <a:rPr lang="en-US" dirty="0" smtClean="0"/>
              <a:t>		academically and psychosocially</a:t>
            </a:r>
          </a:p>
          <a:p>
            <a:pPr>
              <a:buNone/>
            </a:pPr>
            <a:r>
              <a:rPr lang="en-US" dirty="0" smtClean="0"/>
              <a:t>		</a:t>
            </a:r>
          </a:p>
          <a:p>
            <a:pPr>
              <a:buNone/>
            </a:pPr>
            <a:r>
              <a:rPr lang="en-US" dirty="0" smtClean="0"/>
              <a:t>	</a:t>
            </a:r>
            <a:endParaRPr lang="en-US" dirty="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533400"/>
            <a:ext cx="7772400" cy="1143000"/>
          </a:xfrm>
        </p:spPr>
        <p:txBody>
          <a:bodyPr/>
          <a:lstStyle/>
          <a:p>
            <a:r>
              <a:rPr lang="en-US" sz="4000" b="1" dirty="0" smtClean="0">
                <a:solidFill>
                  <a:schemeClr val="tx1"/>
                </a:solidFill>
              </a:rPr>
              <a:t>Outcomes Measured</a:t>
            </a:r>
            <a:endParaRPr lang="en-US" sz="4000" b="1" dirty="0">
              <a:solidFill>
                <a:schemeClr val="tx1"/>
              </a:solidFill>
            </a:endParaRPr>
          </a:p>
        </p:txBody>
      </p:sp>
      <p:graphicFrame>
        <p:nvGraphicFramePr>
          <p:cNvPr id="4" name="Content Placeholder 3"/>
          <p:cNvGraphicFramePr>
            <a:graphicFrameLocks noGrp="1"/>
          </p:cNvGraphicFramePr>
          <p:nvPr>
            <p:ph idx="1"/>
          </p:nvPr>
        </p:nvGraphicFramePr>
        <p:xfrm>
          <a:off x="838200" y="1600200"/>
          <a:ext cx="7391400" cy="4572000"/>
        </p:xfrm>
        <a:graphic>
          <a:graphicData uri="http://schemas.openxmlformats.org/drawingml/2006/table">
            <a:tbl>
              <a:tblPr firstRow="1" bandRow="1">
                <a:tableStyleId>{2D5ABB26-0587-4C30-8999-92F81FD0307C}</a:tableStyleId>
              </a:tblPr>
              <a:tblGrid>
                <a:gridCol w="5521286">
                  <a:extLst>
                    <a:ext uri="{9D8B030D-6E8A-4147-A177-3AD203B41FA5}">
                      <a16:colId xmlns:a16="http://schemas.microsoft.com/office/drawing/2014/main" val="20000"/>
                    </a:ext>
                  </a:extLst>
                </a:gridCol>
                <a:gridCol w="1870114">
                  <a:extLst>
                    <a:ext uri="{9D8B030D-6E8A-4147-A177-3AD203B41FA5}">
                      <a16:colId xmlns:a16="http://schemas.microsoft.com/office/drawing/2014/main" val="20001"/>
                    </a:ext>
                  </a:extLst>
                </a:gridCol>
              </a:tblGrid>
              <a:tr h="370840">
                <a:tc>
                  <a:txBody>
                    <a:bodyPr/>
                    <a:lstStyle/>
                    <a:p>
                      <a:r>
                        <a:rPr lang="en-US" sz="2400" b="1" dirty="0" smtClean="0"/>
                        <a:t>Outcome</a:t>
                      </a:r>
                      <a:endParaRPr lang="en-US" sz="2400" b="1" dirty="0"/>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400" b="1" dirty="0" smtClean="0"/>
                        <a:t>2009</a:t>
                      </a: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0"/>
                  </a:ext>
                </a:extLst>
              </a:tr>
              <a:tr h="370840">
                <a:tc>
                  <a:txBody>
                    <a:bodyPr/>
                    <a:lstStyle/>
                    <a:p>
                      <a:r>
                        <a:rPr lang="en-US" sz="2400" dirty="0" smtClean="0"/>
                        <a:t>Grade</a:t>
                      </a:r>
                      <a:r>
                        <a:rPr lang="en-US" sz="2400" baseline="0" dirty="0" smtClean="0"/>
                        <a:t> point average</a:t>
                      </a:r>
                      <a:endParaRPr lang="en-US" sz="2400" dirty="0"/>
                    </a:p>
                  </a:txBody>
                  <a:tcPr>
                    <a:lnT w="12700" cap="flat" cmpd="sng" algn="ctr">
                      <a:solidFill>
                        <a:schemeClr val="tx1"/>
                      </a:solidFill>
                      <a:prstDash val="solid"/>
                      <a:round/>
                      <a:headEnd type="none" w="med" len="med"/>
                      <a:tailEnd type="none" w="med" len="med"/>
                    </a:lnT>
                  </a:tcPr>
                </a:tc>
                <a:tc>
                  <a:txBody>
                    <a:bodyPr/>
                    <a:lstStyle/>
                    <a:p>
                      <a:pPr algn="ctr"/>
                      <a:r>
                        <a:rPr lang="en-US" sz="2400" dirty="0" smtClean="0">
                          <a:solidFill>
                            <a:schemeClr val="tx1"/>
                          </a:solidFill>
                        </a:rPr>
                        <a:t>59.2%</a:t>
                      </a:r>
                      <a:endParaRPr lang="en-US" sz="2400" dirty="0">
                        <a:solidFill>
                          <a:schemeClr val="tx1"/>
                        </a:solidFill>
                      </a:endParaRPr>
                    </a:p>
                  </a:txBody>
                  <a:tcPr>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10001"/>
                  </a:ext>
                </a:extLst>
              </a:tr>
              <a:tr h="370840">
                <a:tc>
                  <a:txBody>
                    <a:bodyPr/>
                    <a:lstStyle/>
                    <a:p>
                      <a:r>
                        <a:rPr lang="en-US" sz="2400" dirty="0" smtClean="0"/>
                        <a:t>Persistence to</a:t>
                      </a:r>
                      <a:r>
                        <a:rPr lang="en-US" sz="2400" baseline="0" dirty="0" smtClean="0"/>
                        <a:t> second year</a:t>
                      </a:r>
                      <a:endParaRPr lang="en-US" sz="2400" dirty="0"/>
                    </a:p>
                  </a:txBody>
                  <a:tcPr/>
                </a:tc>
                <a:tc>
                  <a:txBody>
                    <a:bodyPr/>
                    <a:lstStyle/>
                    <a:p>
                      <a:pPr algn="ctr"/>
                      <a:r>
                        <a:rPr lang="en-US" sz="2400" dirty="0" smtClean="0">
                          <a:solidFill>
                            <a:schemeClr val="tx1"/>
                          </a:solidFill>
                        </a:rPr>
                        <a:t>57.7%</a:t>
                      </a:r>
                      <a:endParaRPr lang="en-US" sz="2400" dirty="0">
                        <a:solidFill>
                          <a:schemeClr val="tx1"/>
                        </a:solidFill>
                      </a:endParaRPr>
                    </a:p>
                  </a:txBody>
                  <a:tcPr/>
                </a:tc>
                <a:extLst>
                  <a:ext uri="{0D108BD9-81ED-4DB2-BD59-A6C34878D82A}">
                    <a16:rowId xmlns:a16="http://schemas.microsoft.com/office/drawing/2014/main" val="10002"/>
                  </a:ext>
                </a:extLst>
              </a:tr>
              <a:tr h="370840">
                <a:tc>
                  <a:txBody>
                    <a:bodyPr/>
                    <a:lstStyle/>
                    <a:p>
                      <a:r>
                        <a:rPr lang="en-US" sz="2400" dirty="0" smtClean="0"/>
                        <a:t>Satisfaction with faculty</a:t>
                      </a:r>
                      <a:endParaRPr lang="en-US" sz="2400" dirty="0"/>
                    </a:p>
                  </a:txBody>
                  <a:tcPr/>
                </a:tc>
                <a:tc>
                  <a:txBody>
                    <a:bodyPr/>
                    <a:lstStyle/>
                    <a:p>
                      <a:pPr algn="ctr"/>
                      <a:r>
                        <a:rPr lang="en-US" sz="2400" dirty="0" smtClean="0">
                          <a:solidFill>
                            <a:schemeClr val="tx1"/>
                          </a:solidFill>
                        </a:rPr>
                        <a:t>53.5%</a:t>
                      </a:r>
                      <a:endParaRPr lang="en-US" sz="2400" dirty="0">
                        <a:solidFill>
                          <a:schemeClr val="tx1"/>
                        </a:solidFill>
                      </a:endParaRPr>
                    </a:p>
                  </a:txBody>
                  <a:tcPr/>
                </a:tc>
                <a:extLst>
                  <a:ext uri="{0D108BD9-81ED-4DB2-BD59-A6C34878D82A}">
                    <a16:rowId xmlns:a16="http://schemas.microsoft.com/office/drawing/2014/main" val="10003"/>
                  </a:ext>
                </a:extLst>
              </a:tr>
              <a:tr h="370840">
                <a:tc>
                  <a:txBody>
                    <a:bodyPr/>
                    <a:lstStyle/>
                    <a:p>
                      <a:r>
                        <a:rPr lang="en-US" sz="2400" dirty="0" smtClean="0"/>
                        <a:t>Satisfaction with the institution</a:t>
                      </a:r>
                      <a:endParaRPr lang="en-US" sz="2400" dirty="0"/>
                    </a:p>
                  </a:txBody>
                  <a:tcPr/>
                </a:tc>
                <a:tc>
                  <a:txBody>
                    <a:bodyPr/>
                    <a:lstStyle/>
                    <a:p>
                      <a:pPr algn="ctr"/>
                      <a:r>
                        <a:rPr lang="en-US" sz="2400" dirty="0" smtClean="0">
                          <a:solidFill>
                            <a:schemeClr val="tx1"/>
                          </a:solidFill>
                        </a:rPr>
                        <a:t>47.9%</a:t>
                      </a:r>
                      <a:endParaRPr lang="en-US" sz="2400" dirty="0">
                        <a:solidFill>
                          <a:schemeClr val="tx1"/>
                        </a:solidFill>
                      </a:endParaRPr>
                    </a:p>
                  </a:txBody>
                  <a:tcPr/>
                </a:tc>
                <a:extLst>
                  <a:ext uri="{0D108BD9-81ED-4DB2-BD59-A6C34878D82A}">
                    <a16:rowId xmlns:a16="http://schemas.microsoft.com/office/drawing/2014/main" val="10004"/>
                  </a:ext>
                </a:extLst>
              </a:tr>
              <a:tr h="370840">
                <a:tc>
                  <a:txBody>
                    <a:bodyPr/>
                    <a:lstStyle/>
                    <a:p>
                      <a:r>
                        <a:rPr lang="en-US" sz="2400" dirty="0" smtClean="0"/>
                        <a:t>Use of campus services</a:t>
                      </a:r>
                      <a:endParaRPr lang="en-US" sz="2400" dirty="0"/>
                    </a:p>
                  </a:txBody>
                  <a:tcPr/>
                </a:tc>
                <a:tc>
                  <a:txBody>
                    <a:bodyPr/>
                    <a:lstStyle/>
                    <a:p>
                      <a:pPr algn="ctr"/>
                      <a:r>
                        <a:rPr lang="en-US" sz="2400" dirty="0" smtClean="0">
                          <a:solidFill>
                            <a:schemeClr val="tx1"/>
                          </a:solidFill>
                        </a:rPr>
                        <a:t>42.3%</a:t>
                      </a:r>
                      <a:endParaRPr lang="en-US" sz="2400" dirty="0">
                        <a:solidFill>
                          <a:schemeClr val="tx1"/>
                        </a:solidFill>
                      </a:endParaRPr>
                    </a:p>
                  </a:txBody>
                  <a:tcPr/>
                </a:tc>
                <a:extLst>
                  <a:ext uri="{0D108BD9-81ED-4DB2-BD59-A6C34878D82A}">
                    <a16:rowId xmlns:a16="http://schemas.microsoft.com/office/drawing/2014/main" val="10005"/>
                  </a:ext>
                </a:extLst>
              </a:tr>
              <a:tr h="370840">
                <a:tc>
                  <a:txBody>
                    <a:bodyPr/>
                    <a:lstStyle/>
                    <a:p>
                      <a:r>
                        <a:rPr lang="en-US" sz="2400" dirty="0" smtClean="0"/>
                        <a:t>Academic abilities</a:t>
                      </a:r>
                      <a:endParaRPr lang="en-US" sz="2400" dirty="0"/>
                    </a:p>
                  </a:txBody>
                  <a:tcPr/>
                </a:tc>
                <a:tc>
                  <a:txBody>
                    <a:bodyPr/>
                    <a:lstStyle/>
                    <a:p>
                      <a:pPr algn="ctr"/>
                      <a:r>
                        <a:rPr lang="en-US" sz="2400" dirty="0" smtClean="0">
                          <a:solidFill>
                            <a:schemeClr val="tx1"/>
                          </a:solidFill>
                        </a:rPr>
                        <a:t>40.8%</a:t>
                      </a:r>
                      <a:endParaRPr lang="en-US" sz="2400" dirty="0">
                        <a:solidFill>
                          <a:schemeClr val="tx1"/>
                        </a:solidFill>
                      </a:endParaRPr>
                    </a:p>
                  </a:txBody>
                  <a:tcPr/>
                </a:tc>
                <a:extLst>
                  <a:ext uri="{0D108BD9-81ED-4DB2-BD59-A6C34878D82A}">
                    <a16:rowId xmlns:a16="http://schemas.microsoft.com/office/drawing/2014/main" val="10006"/>
                  </a:ext>
                </a:extLst>
              </a:tr>
              <a:tr h="370840">
                <a:tc>
                  <a:txBody>
                    <a:bodyPr/>
                    <a:lstStyle/>
                    <a:p>
                      <a:r>
                        <a:rPr lang="en-US" sz="2400" dirty="0" smtClean="0"/>
                        <a:t>Persistence to graduation</a:t>
                      </a:r>
                      <a:endParaRPr lang="en-US" sz="2400" dirty="0"/>
                    </a:p>
                  </a:txBody>
                  <a:tcPr/>
                </a:tc>
                <a:tc>
                  <a:txBody>
                    <a:bodyPr/>
                    <a:lstStyle/>
                    <a:p>
                      <a:pPr algn="ctr"/>
                      <a:r>
                        <a:rPr lang="en-US" sz="2400" dirty="0" smtClean="0">
                          <a:solidFill>
                            <a:schemeClr val="tx1"/>
                          </a:solidFill>
                        </a:rPr>
                        <a:t>36.6%</a:t>
                      </a:r>
                      <a:endParaRPr lang="en-US" sz="2400" dirty="0">
                        <a:solidFill>
                          <a:schemeClr val="tx1"/>
                        </a:solidFill>
                      </a:endParaRPr>
                    </a:p>
                  </a:txBody>
                  <a:tcPr/>
                </a:tc>
                <a:extLst>
                  <a:ext uri="{0D108BD9-81ED-4DB2-BD59-A6C34878D82A}">
                    <a16:rowId xmlns:a16="http://schemas.microsoft.com/office/drawing/2014/main" val="10007"/>
                  </a:ext>
                </a:extLst>
              </a:tr>
              <a:tr h="370840">
                <a:tc>
                  <a:txBody>
                    <a:bodyPr/>
                    <a:lstStyle/>
                    <a:p>
                      <a:r>
                        <a:rPr lang="en-US" sz="2400" dirty="0" smtClean="0"/>
                        <a:t>Participation in campus activities</a:t>
                      </a:r>
                      <a:endParaRPr lang="en-US" sz="2400" dirty="0"/>
                    </a:p>
                  </a:txBody>
                  <a:tcPr/>
                </a:tc>
                <a:tc>
                  <a:txBody>
                    <a:bodyPr/>
                    <a:lstStyle/>
                    <a:p>
                      <a:pPr algn="ctr"/>
                      <a:r>
                        <a:rPr lang="en-US" sz="2400" dirty="0" smtClean="0">
                          <a:solidFill>
                            <a:schemeClr val="tx1"/>
                          </a:solidFill>
                        </a:rPr>
                        <a:t>35.2%</a:t>
                      </a:r>
                      <a:endParaRPr lang="en-US" sz="2400" dirty="0">
                        <a:solidFill>
                          <a:schemeClr val="tx1"/>
                        </a:solidFill>
                      </a:endParaRPr>
                    </a:p>
                  </a:txBody>
                  <a:tcPr/>
                </a:tc>
                <a:extLst>
                  <a:ext uri="{0D108BD9-81ED-4DB2-BD59-A6C34878D82A}">
                    <a16:rowId xmlns:a16="http://schemas.microsoft.com/office/drawing/2014/main" val="10008"/>
                  </a:ext>
                </a:extLst>
              </a:tr>
              <a:tr h="370840">
                <a:tc>
                  <a:txBody>
                    <a:bodyPr/>
                    <a:lstStyle/>
                    <a:p>
                      <a:r>
                        <a:rPr lang="en-US" sz="2400" dirty="0" smtClean="0"/>
                        <a:t>Connections</a:t>
                      </a:r>
                      <a:r>
                        <a:rPr lang="en-US" sz="2400" baseline="0" dirty="0" smtClean="0"/>
                        <a:t> with peers</a:t>
                      </a:r>
                      <a:endParaRPr lang="en-US" sz="2400" dirty="0"/>
                    </a:p>
                  </a:txBody>
                  <a:tcPr>
                    <a:lnB w="12700" cap="flat" cmpd="sng" algn="ctr">
                      <a:solidFill>
                        <a:schemeClr val="tx1"/>
                      </a:solidFill>
                      <a:prstDash val="solid"/>
                      <a:round/>
                      <a:headEnd type="none" w="med" len="med"/>
                      <a:tailEnd type="none" w="med" len="med"/>
                    </a:lnB>
                  </a:tcPr>
                </a:tc>
                <a:tc>
                  <a:txBody>
                    <a:bodyPr/>
                    <a:lstStyle/>
                    <a:p>
                      <a:pPr algn="ctr"/>
                      <a:r>
                        <a:rPr lang="en-US" sz="2400" dirty="0" smtClean="0">
                          <a:solidFill>
                            <a:schemeClr val="tx1"/>
                          </a:solidFill>
                        </a:rPr>
                        <a:t>31.0%</a:t>
                      </a:r>
                      <a:endParaRPr lang="en-US" sz="2400" dirty="0">
                        <a:solidFill>
                          <a:schemeClr val="tx1"/>
                        </a:solidFill>
                      </a:endParaRPr>
                    </a:p>
                  </a:txBody>
                  <a:tcP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9"/>
                  </a:ext>
                </a:extLst>
              </a:tr>
            </a:tbl>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914400"/>
            <a:ext cx="7772400" cy="838200"/>
          </a:xfrm>
        </p:spPr>
        <p:txBody>
          <a:bodyPr/>
          <a:lstStyle/>
          <a:p>
            <a:r>
              <a:rPr lang="en-US" sz="4000" b="1" dirty="0" smtClean="0"/>
              <a:t>Assessment Strategies</a:t>
            </a:r>
            <a:endParaRPr lang="en-US" sz="4000" b="1" dirty="0"/>
          </a:p>
        </p:txBody>
      </p:sp>
      <p:graphicFrame>
        <p:nvGraphicFramePr>
          <p:cNvPr id="4" name="Content Placeholder 3"/>
          <p:cNvGraphicFramePr>
            <a:graphicFrameLocks noGrp="1"/>
          </p:cNvGraphicFramePr>
          <p:nvPr>
            <p:ph idx="1"/>
          </p:nvPr>
        </p:nvGraphicFramePr>
        <p:xfrm>
          <a:off x="838200" y="1981200"/>
          <a:ext cx="7162800" cy="4145280"/>
        </p:xfrm>
        <a:graphic>
          <a:graphicData uri="http://schemas.openxmlformats.org/drawingml/2006/table">
            <a:tbl>
              <a:tblPr firstRow="1" bandRow="1">
                <a:tableStyleId>{2D5ABB26-0587-4C30-8999-92F81FD0307C}</a:tableStyleId>
              </a:tblPr>
              <a:tblGrid>
                <a:gridCol w="5153722">
                  <a:extLst>
                    <a:ext uri="{9D8B030D-6E8A-4147-A177-3AD203B41FA5}">
                      <a16:colId xmlns:a16="http://schemas.microsoft.com/office/drawing/2014/main" val="20000"/>
                    </a:ext>
                  </a:extLst>
                </a:gridCol>
                <a:gridCol w="2009078">
                  <a:extLst>
                    <a:ext uri="{9D8B030D-6E8A-4147-A177-3AD203B41FA5}">
                      <a16:colId xmlns:a16="http://schemas.microsoft.com/office/drawing/2014/main" val="20001"/>
                    </a:ext>
                  </a:extLst>
                </a:gridCol>
              </a:tblGrid>
              <a:tr h="370840">
                <a:tc>
                  <a:txBody>
                    <a:bodyPr/>
                    <a:lstStyle/>
                    <a:p>
                      <a:r>
                        <a:rPr lang="en-US" sz="2800" b="1" dirty="0" smtClean="0"/>
                        <a:t>Assessment</a:t>
                      </a:r>
                      <a:endParaRPr lang="en-US" sz="2800" b="1" dirty="0"/>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2800" b="1" i="0" dirty="0" smtClean="0"/>
                        <a:t>2009</a:t>
                      </a:r>
                      <a:endParaRPr lang="en-US" sz="2800" b="1" i="0" dirty="0"/>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0"/>
                  </a:ext>
                </a:extLst>
              </a:tr>
              <a:tr h="370840">
                <a:tc>
                  <a:txBody>
                    <a:bodyPr/>
                    <a:lstStyle/>
                    <a:p>
                      <a:r>
                        <a:rPr lang="en-US" sz="2800" b="0" dirty="0" smtClean="0"/>
                        <a:t>Student course evaluation</a:t>
                      </a:r>
                      <a:endParaRPr lang="en-US" sz="2800" b="0" dirty="0"/>
                    </a:p>
                  </a:txBody>
                  <a:tcPr>
                    <a:lnL>
                      <a:noFill/>
                    </a:lnL>
                    <a:lnR>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2800" b="1" i="0" dirty="0" smtClean="0">
                          <a:solidFill>
                            <a:schemeClr val="tx1"/>
                          </a:solidFill>
                        </a:rPr>
                        <a:t>91.1%</a:t>
                      </a:r>
                      <a:endParaRPr lang="en-US" sz="2800" b="1" i="0" dirty="0">
                        <a:solidFill>
                          <a:schemeClr val="tx1"/>
                        </a:solidFill>
                      </a:endParaRPr>
                    </a:p>
                  </a:txBody>
                  <a:tcPr>
                    <a:lnL>
                      <a:noFill/>
                    </a:lnL>
                    <a:lnR>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1"/>
                  </a:ext>
                </a:extLst>
              </a:tr>
              <a:tr h="370840">
                <a:tc>
                  <a:txBody>
                    <a:bodyPr/>
                    <a:lstStyle/>
                    <a:p>
                      <a:pPr marL="0"/>
                      <a:r>
                        <a:rPr lang="en-US" sz="2800" b="0" dirty="0" smtClean="0"/>
                        <a:t>Institutional data</a:t>
                      </a:r>
                      <a:endParaRPr lang="en-US" sz="2800" b="0" dirty="0"/>
                    </a:p>
                  </a:txBody>
                  <a:tcPr>
                    <a:lnT w="12700" cap="flat" cmpd="sng" algn="ctr">
                      <a:noFill/>
                      <a:prstDash val="solid"/>
                      <a:round/>
                      <a:headEnd type="none" w="med" len="med"/>
                      <a:tailEnd type="none" w="med" len="med"/>
                    </a:lnT>
                    <a:lnB>
                      <a:noFill/>
                    </a:lnB>
                  </a:tcPr>
                </a:tc>
                <a:tc>
                  <a:txBody>
                    <a:bodyPr/>
                    <a:lstStyle/>
                    <a:p>
                      <a:pPr algn="ctr"/>
                      <a:r>
                        <a:rPr lang="en-US" sz="2800" b="1" i="0" dirty="0" smtClean="0">
                          <a:solidFill>
                            <a:schemeClr val="tx1"/>
                          </a:solidFill>
                        </a:rPr>
                        <a:t>78.9%</a:t>
                      </a:r>
                      <a:endParaRPr lang="en-US" sz="2800" b="1" i="0" dirty="0">
                        <a:solidFill>
                          <a:schemeClr val="tx1"/>
                        </a:solidFill>
                      </a:endParaRPr>
                    </a:p>
                  </a:txBody>
                  <a:tcPr>
                    <a:lnT w="12700" cap="flat" cmpd="sng" algn="ctr">
                      <a:noFill/>
                      <a:prstDash val="solid"/>
                      <a:round/>
                      <a:headEnd type="none" w="med" len="med"/>
                      <a:tailEnd type="none" w="med" len="med"/>
                    </a:lnT>
                    <a:lnB>
                      <a:noFill/>
                    </a:lnB>
                  </a:tcPr>
                </a:tc>
                <a:extLst>
                  <a:ext uri="{0D108BD9-81ED-4DB2-BD59-A6C34878D82A}">
                    <a16:rowId xmlns:a16="http://schemas.microsoft.com/office/drawing/2014/main" val="10002"/>
                  </a:ext>
                </a:extLst>
              </a:tr>
              <a:tr h="370840">
                <a:tc>
                  <a:txBody>
                    <a:bodyPr/>
                    <a:lstStyle/>
                    <a:p>
                      <a:r>
                        <a:rPr lang="en-US" sz="2800" b="0" dirty="0" smtClean="0"/>
                        <a:t>Survey instrument</a:t>
                      </a:r>
                      <a:endParaRPr lang="en-US" sz="2800" b="0" dirty="0"/>
                    </a:p>
                  </a:txBody>
                  <a:tcPr>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2800" b="1" i="0" dirty="0" smtClean="0">
                          <a:solidFill>
                            <a:schemeClr val="tx1"/>
                          </a:solidFill>
                        </a:rPr>
                        <a:t>72.2%</a:t>
                      </a:r>
                      <a:endParaRPr lang="en-US" sz="2800" b="1" i="0" dirty="0">
                        <a:solidFill>
                          <a:schemeClr val="tx1"/>
                        </a:solidFill>
                      </a:endParaRPr>
                    </a:p>
                  </a:txBody>
                  <a:tcPr>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3"/>
                  </a:ext>
                </a:extLst>
              </a:tr>
              <a:tr h="370840">
                <a:tc>
                  <a:txBody>
                    <a:bodyPr/>
                    <a:lstStyle/>
                    <a:p>
                      <a:pPr marL="4763" indent="0"/>
                      <a:r>
                        <a:rPr lang="en-US" sz="2800" b="0" i="0" dirty="0" smtClean="0"/>
                        <a:t>I</a:t>
                      </a:r>
                      <a:r>
                        <a:rPr lang="en-US" sz="2800" b="0" i="0" baseline="0" dirty="0" smtClean="0"/>
                        <a:t>nterviews w/instructors</a:t>
                      </a:r>
                      <a:endParaRPr lang="en-US" sz="2800" b="0" i="0" dirty="0"/>
                    </a:p>
                  </a:txBody>
                  <a:tcPr>
                    <a:lnT w="12700" cap="flat" cmpd="sng" algn="ctr">
                      <a:noFill/>
                      <a:prstDash val="solid"/>
                      <a:round/>
                      <a:headEnd type="none" w="med" len="med"/>
                      <a:tailEnd type="none" w="med" len="med"/>
                    </a:lnT>
                  </a:tcPr>
                </a:tc>
                <a:tc>
                  <a:txBody>
                    <a:bodyPr/>
                    <a:lstStyle/>
                    <a:p>
                      <a:pPr algn="ctr"/>
                      <a:r>
                        <a:rPr lang="en-US" sz="2800" b="1" i="0" dirty="0" smtClean="0">
                          <a:solidFill>
                            <a:schemeClr val="tx1"/>
                          </a:solidFill>
                        </a:rPr>
                        <a:t>44.4%</a:t>
                      </a:r>
                      <a:endParaRPr lang="en-US" sz="2800" b="1" i="0" dirty="0">
                        <a:solidFill>
                          <a:schemeClr val="tx1"/>
                        </a:solidFill>
                      </a:endParaRPr>
                    </a:p>
                  </a:txBody>
                  <a:tcPr>
                    <a:lnT w="12700" cap="flat" cmpd="sng" algn="ctr">
                      <a:noFill/>
                      <a:prstDash val="solid"/>
                      <a:round/>
                      <a:headEnd type="none" w="med" len="med"/>
                      <a:tailEnd type="none" w="med" len="med"/>
                    </a:lnT>
                  </a:tcPr>
                </a:tc>
                <a:extLst>
                  <a:ext uri="{0D108BD9-81ED-4DB2-BD59-A6C34878D82A}">
                    <a16:rowId xmlns:a16="http://schemas.microsoft.com/office/drawing/2014/main" val="10004"/>
                  </a:ext>
                </a:extLst>
              </a:tr>
              <a:tr h="370840">
                <a:tc>
                  <a:txBody>
                    <a:bodyPr/>
                    <a:lstStyle/>
                    <a:p>
                      <a:pPr marL="4763" indent="0"/>
                      <a:r>
                        <a:rPr lang="en-US" sz="2800" b="0" i="0" dirty="0" smtClean="0"/>
                        <a:t>Focus groups</a:t>
                      </a:r>
                      <a:r>
                        <a:rPr lang="en-US" sz="2800" b="0" i="0" baseline="0" dirty="0" smtClean="0"/>
                        <a:t> w/instructors</a:t>
                      </a:r>
                      <a:endParaRPr lang="en-US" sz="2800" b="0" i="0" dirty="0"/>
                    </a:p>
                  </a:txBody>
                  <a:tcPr/>
                </a:tc>
                <a:tc>
                  <a:txBody>
                    <a:bodyPr/>
                    <a:lstStyle/>
                    <a:p>
                      <a:pPr algn="ctr"/>
                      <a:r>
                        <a:rPr lang="en-US" sz="2800" b="1" i="0" dirty="0" smtClean="0">
                          <a:solidFill>
                            <a:schemeClr val="tx1"/>
                          </a:solidFill>
                        </a:rPr>
                        <a:t>42.2%</a:t>
                      </a:r>
                      <a:endParaRPr lang="en-US" sz="2800" b="1" i="0" dirty="0">
                        <a:solidFill>
                          <a:schemeClr val="tx1"/>
                        </a:solidFill>
                      </a:endParaRPr>
                    </a:p>
                  </a:txBody>
                  <a:tcPr/>
                </a:tc>
                <a:extLst>
                  <a:ext uri="{0D108BD9-81ED-4DB2-BD59-A6C34878D82A}">
                    <a16:rowId xmlns:a16="http://schemas.microsoft.com/office/drawing/2014/main" val="10005"/>
                  </a:ext>
                </a:extLst>
              </a:tr>
              <a:tr h="370840">
                <a:tc>
                  <a:txBody>
                    <a:bodyPr/>
                    <a:lstStyle/>
                    <a:p>
                      <a:pPr marL="4763" indent="0"/>
                      <a:r>
                        <a:rPr lang="en-US" sz="2800" b="0" i="0" dirty="0" smtClean="0"/>
                        <a:t>Focus groups w/students</a:t>
                      </a:r>
                      <a:endParaRPr lang="en-US" sz="2800" b="0" i="0" dirty="0"/>
                    </a:p>
                  </a:txBody>
                  <a:tcPr/>
                </a:tc>
                <a:tc>
                  <a:txBody>
                    <a:bodyPr/>
                    <a:lstStyle/>
                    <a:p>
                      <a:pPr algn="ctr"/>
                      <a:r>
                        <a:rPr lang="en-US" sz="2800" b="1" i="0" dirty="0" smtClean="0">
                          <a:solidFill>
                            <a:schemeClr val="tx1"/>
                          </a:solidFill>
                        </a:rPr>
                        <a:t>36.7%</a:t>
                      </a:r>
                      <a:endParaRPr lang="en-US" sz="2800" b="1" i="0" dirty="0">
                        <a:solidFill>
                          <a:schemeClr val="tx1"/>
                        </a:solidFill>
                      </a:endParaRPr>
                    </a:p>
                  </a:txBody>
                  <a:tcPr/>
                </a:tc>
                <a:extLst>
                  <a:ext uri="{0D108BD9-81ED-4DB2-BD59-A6C34878D82A}">
                    <a16:rowId xmlns:a16="http://schemas.microsoft.com/office/drawing/2014/main" val="10006"/>
                  </a:ext>
                </a:extLst>
              </a:tr>
              <a:tr h="370840">
                <a:tc>
                  <a:txBody>
                    <a:bodyPr/>
                    <a:lstStyle/>
                    <a:p>
                      <a:pPr marL="4763" indent="0"/>
                      <a:r>
                        <a:rPr lang="en-US" sz="2800" b="0" i="0" dirty="0" smtClean="0"/>
                        <a:t>Interviews</a:t>
                      </a:r>
                      <a:r>
                        <a:rPr lang="en-US" sz="2800" b="0" i="0" baseline="0" dirty="0" smtClean="0"/>
                        <a:t> w/students</a:t>
                      </a:r>
                      <a:endParaRPr lang="en-US" sz="2800" b="0" i="0" dirty="0"/>
                    </a:p>
                  </a:txBody>
                  <a:tcPr>
                    <a:lnB w="12700" cap="flat" cmpd="sng" algn="ctr">
                      <a:solidFill>
                        <a:schemeClr val="tx1"/>
                      </a:solidFill>
                      <a:prstDash val="solid"/>
                      <a:round/>
                      <a:headEnd type="none" w="med" len="med"/>
                      <a:tailEnd type="none" w="med" len="med"/>
                    </a:lnB>
                  </a:tcPr>
                </a:tc>
                <a:tc>
                  <a:txBody>
                    <a:bodyPr/>
                    <a:lstStyle/>
                    <a:p>
                      <a:pPr algn="ctr"/>
                      <a:r>
                        <a:rPr lang="en-US" sz="2800" b="1" i="0" dirty="0" smtClean="0">
                          <a:solidFill>
                            <a:schemeClr val="tx1"/>
                          </a:solidFill>
                        </a:rPr>
                        <a:t>28.9%</a:t>
                      </a:r>
                      <a:endParaRPr lang="en-US" sz="2800" b="1" i="0" dirty="0">
                        <a:solidFill>
                          <a:schemeClr val="tx1"/>
                        </a:solidFill>
                      </a:endParaRPr>
                    </a:p>
                  </a:txBody>
                  <a:tcP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7"/>
                  </a:ext>
                </a:extLst>
              </a:tr>
            </a:tbl>
          </a:graphicData>
        </a:graphic>
      </p:graphicFrame>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b="1" dirty="0" smtClean="0"/>
              <a:t>The FY Seminar at Your Institution</a:t>
            </a:r>
            <a:r>
              <a:rPr lang="en-US" sz="3600" dirty="0" smtClean="0"/>
              <a:t>	</a:t>
            </a:r>
            <a:endParaRPr lang="en-US" sz="3600" dirty="0"/>
          </a:p>
        </p:txBody>
      </p:sp>
      <p:sp>
        <p:nvSpPr>
          <p:cNvPr id="3" name="Content Placeholder 2"/>
          <p:cNvSpPr>
            <a:spLocks noGrp="1"/>
          </p:cNvSpPr>
          <p:nvPr>
            <p:ph idx="1"/>
          </p:nvPr>
        </p:nvSpPr>
        <p:spPr/>
        <p:txBody>
          <a:bodyPr/>
          <a:lstStyle/>
          <a:p>
            <a:r>
              <a:rPr lang="en-US" dirty="0" smtClean="0"/>
              <a:t>If you have a seminar, how is it supporting the goals of students and of the institution?</a:t>
            </a:r>
          </a:p>
          <a:p>
            <a:endParaRPr lang="en-US" dirty="0" smtClean="0"/>
          </a:p>
          <a:p>
            <a:r>
              <a:rPr lang="en-US" dirty="0" smtClean="0"/>
              <a:t>If you don’t have a seminar, how might it be designed to support the culture, curriculum, and population of your college?</a:t>
            </a:r>
            <a:endParaRPr lang="en-US" dirty="0"/>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Questions?</a:t>
            </a:r>
            <a:endParaRPr lang="en-US" dirty="0"/>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p:txBody>
          <a:bodyPr/>
          <a:lstStyle/>
          <a:p>
            <a:pPr eaLnBrk="1" hangingPunct="1"/>
            <a:r>
              <a:rPr lang="en-US" b="1" dirty="0" smtClean="0"/>
              <a:t>For More Information</a:t>
            </a:r>
          </a:p>
        </p:txBody>
      </p:sp>
      <p:sp>
        <p:nvSpPr>
          <p:cNvPr id="21507" name="Rectangle 3"/>
          <p:cNvSpPr>
            <a:spLocks noGrp="1" noChangeArrowheads="1"/>
          </p:cNvSpPr>
          <p:nvPr>
            <p:ph type="body" idx="1"/>
          </p:nvPr>
        </p:nvSpPr>
        <p:spPr/>
        <p:txBody>
          <a:bodyPr/>
          <a:lstStyle/>
          <a:p>
            <a:pPr eaLnBrk="1" hangingPunct="1">
              <a:buFontTx/>
              <a:buNone/>
            </a:pPr>
            <a:r>
              <a:rPr lang="en-US" sz="2800" dirty="0" smtClean="0"/>
              <a:t>	Jennifer R. </a:t>
            </a:r>
            <a:r>
              <a:rPr lang="en-US" sz="2800" dirty="0" err="1" smtClean="0"/>
              <a:t>Keup</a:t>
            </a:r>
            <a:r>
              <a:rPr lang="en-US" sz="2800" dirty="0" smtClean="0"/>
              <a:t>, Director</a:t>
            </a:r>
          </a:p>
          <a:p>
            <a:pPr eaLnBrk="1" hangingPunct="1">
              <a:buFontTx/>
              <a:buNone/>
            </a:pPr>
            <a:r>
              <a:rPr lang="en-US" sz="2800" dirty="0" smtClean="0"/>
              <a:t>	E-mail: keupj@mailbox.sc.edu</a:t>
            </a:r>
          </a:p>
          <a:p>
            <a:pPr eaLnBrk="1" hangingPunct="1">
              <a:buFontTx/>
              <a:buNone/>
            </a:pPr>
            <a:r>
              <a:rPr lang="en-US" sz="2800" dirty="0" smtClean="0"/>
              <a:t>	Phone: (803) 777-2570</a:t>
            </a:r>
          </a:p>
          <a:p>
            <a:pPr eaLnBrk="1" hangingPunct="1">
              <a:buFontTx/>
              <a:buNone/>
            </a:pPr>
            <a:endParaRPr lang="en-US" sz="2800" dirty="0" smtClean="0"/>
          </a:p>
          <a:p>
            <a:pPr eaLnBrk="1" hangingPunct="1">
              <a:buFontTx/>
              <a:buNone/>
            </a:pPr>
            <a:r>
              <a:rPr lang="en-US" sz="2800" dirty="0" smtClean="0"/>
              <a:t>	Donna Younger, Dean of Academic Services</a:t>
            </a:r>
          </a:p>
          <a:p>
            <a:pPr eaLnBrk="1" hangingPunct="1">
              <a:buFontTx/>
              <a:buNone/>
            </a:pPr>
            <a:r>
              <a:rPr lang="en-US" sz="2800" dirty="0" smtClean="0"/>
              <a:t>	E-mail: dyounger@oakton.edu	</a:t>
            </a:r>
          </a:p>
          <a:p>
            <a:pPr eaLnBrk="1" hangingPunct="1">
              <a:buFontTx/>
              <a:buNone/>
            </a:pPr>
            <a:r>
              <a:rPr lang="en-US" sz="2800" dirty="0" smtClean="0"/>
              <a:t>	Phone: (847) 635-1656</a:t>
            </a:r>
          </a:p>
          <a:p>
            <a:pPr lvl="1" eaLnBrk="1" hangingPunct="1">
              <a:buFontTx/>
              <a:buNone/>
            </a:pPr>
            <a:endParaRPr lang="en-US" sz="2400" dirty="0" smtClean="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b="1" dirty="0" smtClean="0"/>
              <a:t>A Broad Spectrum Treatment: The First Year Seminar</a:t>
            </a:r>
            <a:endParaRPr lang="en-US" sz="3600" b="1" dirty="0"/>
          </a:p>
        </p:txBody>
      </p:sp>
      <p:sp>
        <p:nvSpPr>
          <p:cNvPr id="3" name="Content Placeholder 2"/>
          <p:cNvSpPr>
            <a:spLocks noGrp="1"/>
          </p:cNvSpPr>
          <p:nvPr>
            <p:ph idx="1"/>
          </p:nvPr>
        </p:nvSpPr>
        <p:spPr/>
        <p:txBody>
          <a:bodyPr/>
          <a:lstStyle/>
          <a:p>
            <a:pPr>
              <a:buNone/>
            </a:pPr>
            <a:r>
              <a:rPr lang="en-US" dirty="0" smtClean="0"/>
              <a:t>The seminar</a:t>
            </a:r>
          </a:p>
          <a:p>
            <a:pPr>
              <a:buNone/>
            </a:pPr>
            <a:r>
              <a:rPr lang="en-US" dirty="0" smtClean="0"/>
              <a:t>	</a:t>
            </a:r>
            <a:r>
              <a:rPr lang="en-US" sz="2800" dirty="0" smtClean="0"/>
              <a:t>provides support for transition</a:t>
            </a:r>
          </a:p>
          <a:p>
            <a:pPr>
              <a:buNone/>
            </a:pPr>
            <a:r>
              <a:rPr lang="en-US" sz="2800" dirty="0" smtClean="0"/>
              <a:t>	strengthens key academic skills</a:t>
            </a:r>
          </a:p>
          <a:p>
            <a:pPr>
              <a:buNone/>
            </a:pPr>
            <a:r>
              <a:rPr lang="en-US" sz="2800" dirty="0" smtClean="0"/>
              <a:t>	illustrates the nature and purpose of </a:t>
            </a:r>
          </a:p>
          <a:p>
            <a:pPr>
              <a:buNone/>
            </a:pPr>
            <a:r>
              <a:rPr lang="en-US" sz="2800" dirty="0" smtClean="0"/>
              <a:t>		higher education</a:t>
            </a:r>
          </a:p>
          <a:p>
            <a:pPr>
              <a:buNone/>
            </a:pPr>
            <a:r>
              <a:rPr lang="en-US" sz="2800" dirty="0" smtClean="0"/>
              <a:t>	supports development of educational </a:t>
            </a:r>
          </a:p>
          <a:p>
            <a:pPr>
              <a:buNone/>
            </a:pPr>
            <a:r>
              <a:rPr lang="en-US" sz="2800" dirty="0" smtClean="0"/>
              <a:t>		goals and studentship practices</a:t>
            </a:r>
            <a:endParaRPr lang="en-US" sz="2800"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762000" y="4495800"/>
            <a:ext cx="7772400" cy="1654175"/>
          </a:xfrm>
        </p:spPr>
        <p:txBody>
          <a:bodyPr/>
          <a:lstStyle/>
          <a:p>
            <a:pPr algn="ctr"/>
            <a:r>
              <a:rPr lang="en-US" dirty="0" smtClean="0"/>
              <a:t>FYS101: Introduction to first-year seminars IN THE COMMUNITY COLLEGES</a:t>
            </a:r>
            <a:endParaRPr lang="en-US" dirty="0"/>
          </a:p>
        </p:txBody>
      </p:sp>
      <p:sp>
        <p:nvSpPr>
          <p:cNvPr id="5" name="Content Placeholder 4"/>
          <p:cNvSpPr txBox="1">
            <a:spLocks/>
          </p:cNvSpPr>
          <p:nvPr/>
        </p:nvSpPr>
        <p:spPr bwMode="auto">
          <a:xfrm>
            <a:off x="457200" y="1066800"/>
            <a:ext cx="3810000" cy="31242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p>
            <a:pPr marL="0" marR="0" lvl="0" indent="0" algn="ctr" defTabSz="914400" rtl="0" eaLnBrk="0" fontAlgn="base" latinLnBrk="0" hangingPunct="0">
              <a:lnSpc>
                <a:spcPct val="100000"/>
              </a:lnSpc>
              <a:spcBef>
                <a:spcPts val="0"/>
              </a:spcBef>
              <a:spcAft>
                <a:spcPct val="0"/>
              </a:spcAft>
              <a:buClrTx/>
              <a:buSzTx/>
              <a:buFontTx/>
              <a:buNone/>
              <a:tabLst/>
              <a:defRPr/>
            </a:pPr>
            <a:r>
              <a:rPr kumimoji="0" lang="en-US" sz="3200" b="1" i="0" u="none" strike="noStrike" kern="0" cap="none" spc="0" normalizeH="0" baseline="0" noProof="0" dirty="0" smtClean="0">
                <a:ln>
                  <a:noFill/>
                </a:ln>
                <a:solidFill>
                  <a:schemeClr val="tx1"/>
                </a:solidFill>
                <a:effectLst/>
                <a:uLnTx/>
                <a:uFillTx/>
                <a:latin typeface="Baskerville Old Face" pitchFamily="18" charset="0"/>
                <a:ea typeface="+mn-ea"/>
              </a:rPr>
              <a:t>How far back </a:t>
            </a:r>
          </a:p>
          <a:p>
            <a:pPr marL="0" marR="0" lvl="0" indent="0" algn="ctr" defTabSz="914400" rtl="0" eaLnBrk="0" fontAlgn="base" latinLnBrk="0" hangingPunct="0">
              <a:lnSpc>
                <a:spcPct val="100000"/>
              </a:lnSpc>
              <a:spcBef>
                <a:spcPts val="0"/>
              </a:spcBef>
              <a:spcAft>
                <a:spcPct val="0"/>
              </a:spcAft>
              <a:buClrTx/>
              <a:buSzTx/>
              <a:buFontTx/>
              <a:buNone/>
              <a:tabLst/>
              <a:defRPr/>
            </a:pPr>
            <a:r>
              <a:rPr kumimoji="0" lang="en-US" sz="3200" b="1" i="0" u="none" strike="noStrike" kern="0" cap="none" spc="0" normalizeH="0" baseline="0" noProof="0" dirty="0" smtClean="0">
                <a:ln>
                  <a:noFill/>
                </a:ln>
                <a:solidFill>
                  <a:schemeClr val="tx1"/>
                </a:solidFill>
                <a:effectLst/>
                <a:uLnTx/>
                <a:uFillTx/>
                <a:latin typeface="Baskerville Old Face" pitchFamily="18" charset="0"/>
                <a:ea typeface="+mn-ea"/>
              </a:rPr>
              <a:t>in higher education history do we need to go to find evidence of the earliest first-year seminars?</a:t>
            </a:r>
            <a:endParaRPr kumimoji="0" lang="en-US" sz="3200" b="1" i="0" u="none" strike="noStrike" kern="0" cap="none" spc="0" normalizeH="0" baseline="0" noProof="0" dirty="0">
              <a:ln>
                <a:noFill/>
              </a:ln>
              <a:solidFill>
                <a:schemeClr val="tx1"/>
              </a:solidFill>
              <a:effectLst/>
              <a:uLnTx/>
              <a:uFillTx/>
              <a:latin typeface="Baskerville Old Face" pitchFamily="18" charset="0"/>
              <a:ea typeface="+mn-ea"/>
            </a:endParaRPr>
          </a:p>
        </p:txBody>
      </p:sp>
      <p:sp>
        <p:nvSpPr>
          <p:cNvPr id="6" name="Content Placeholder 5"/>
          <p:cNvSpPr txBox="1">
            <a:spLocks/>
          </p:cNvSpPr>
          <p:nvPr/>
        </p:nvSpPr>
        <p:spPr>
          <a:xfrm>
            <a:off x="5334000" y="1143000"/>
            <a:ext cx="3352800" cy="3124200"/>
          </a:xfrm>
          <a:prstGeom prst="rect">
            <a:avLst/>
          </a:prstGeom>
        </p:spPr>
        <p:txBody>
          <a:bodyPr/>
          <a:lstStyle/>
          <a:p>
            <a:pPr marL="514350" marR="0" lvl="0" indent="-514350" algn="l" defTabSz="914400" rtl="0" eaLnBrk="0" fontAlgn="base" latinLnBrk="0" hangingPunct="0">
              <a:lnSpc>
                <a:spcPct val="100000"/>
              </a:lnSpc>
              <a:spcBef>
                <a:spcPct val="20000"/>
              </a:spcBef>
              <a:spcAft>
                <a:spcPct val="0"/>
              </a:spcAft>
              <a:buClrTx/>
              <a:buSzTx/>
              <a:buFont typeface="+mj-lt"/>
              <a:buAutoNum type="arabicPeriod"/>
              <a:tabLst/>
              <a:defRPr/>
            </a:pPr>
            <a:r>
              <a:rPr kumimoji="0" lang="en-US" sz="3200" b="0" i="0" u="none" strike="noStrike" kern="0" cap="none" spc="0" normalizeH="0" baseline="0" noProof="0" dirty="0" smtClean="0">
                <a:ln>
                  <a:noFill/>
                </a:ln>
                <a:solidFill>
                  <a:schemeClr val="tx1"/>
                </a:solidFill>
                <a:effectLst/>
                <a:uLnTx/>
                <a:uFillTx/>
                <a:latin typeface="Baskerville Old Face" pitchFamily="18" charset="0"/>
                <a:ea typeface="+mn-ea"/>
              </a:rPr>
              <a:t>Classical Greece</a:t>
            </a:r>
          </a:p>
          <a:p>
            <a:pPr marL="514350" marR="0" lvl="0" indent="-514350" algn="l" defTabSz="914400" rtl="0" eaLnBrk="0" fontAlgn="base" latinLnBrk="0" hangingPunct="0">
              <a:lnSpc>
                <a:spcPct val="100000"/>
              </a:lnSpc>
              <a:spcBef>
                <a:spcPct val="20000"/>
              </a:spcBef>
              <a:spcAft>
                <a:spcPct val="0"/>
              </a:spcAft>
              <a:buClrTx/>
              <a:buSzTx/>
              <a:buFont typeface="+mj-lt"/>
              <a:buAutoNum type="arabicPeriod"/>
              <a:tabLst/>
              <a:defRPr/>
            </a:pPr>
            <a:r>
              <a:rPr kumimoji="0" lang="en-US" sz="3200" b="0" i="0" u="none" strike="noStrike" kern="0" cap="none" spc="0" normalizeH="0" baseline="0" noProof="0" dirty="0" smtClean="0">
                <a:ln>
                  <a:noFill/>
                </a:ln>
                <a:solidFill>
                  <a:schemeClr val="tx1"/>
                </a:solidFill>
                <a:effectLst/>
                <a:uLnTx/>
                <a:uFillTx/>
                <a:latin typeface="Baskerville Old Face" pitchFamily="18" charset="0"/>
                <a:ea typeface="+mn-ea"/>
              </a:rPr>
              <a:t>1790s</a:t>
            </a:r>
          </a:p>
          <a:p>
            <a:pPr marL="514350" marR="0" lvl="0" indent="-514350" algn="l" defTabSz="914400" rtl="0" eaLnBrk="0" fontAlgn="base" latinLnBrk="0" hangingPunct="0">
              <a:lnSpc>
                <a:spcPct val="100000"/>
              </a:lnSpc>
              <a:spcBef>
                <a:spcPct val="20000"/>
              </a:spcBef>
              <a:spcAft>
                <a:spcPct val="0"/>
              </a:spcAft>
              <a:buClrTx/>
              <a:buSzTx/>
              <a:buFont typeface="+mj-lt"/>
              <a:buAutoNum type="arabicPeriod"/>
              <a:tabLst/>
              <a:defRPr/>
            </a:pPr>
            <a:r>
              <a:rPr kumimoji="0" lang="en-US" sz="3200" b="0" i="0" u="none" strike="noStrike" kern="0" cap="none" spc="0" normalizeH="0" baseline="0" noProof="0" dirty="0" smtClean="0">
                <a:ln>
                  <a:noFill/>
                </a:ln>
                <a:solidFill>
                  <a:schemeClr val="tx1"/>
                </a:solidFill>
                <a:effectLst/>
                <a:uLnTx/>
                <a:uFillTx/>
                <a:latin typeface="Baskerville Old Face" pitchFamily="18" charset="0"/>
                <a:ea typeface="+mn-ea"/>
              </a:rPr>
              <a:t>1880s</a:t>
            </a:r>
          </a:p>
          <a:p>
            <a:pPr marL="514350" marR="0" lvl="0" indent="-514350" algn="l" defTabSz="914400" rtl="0" eaLnBrk="0" fontAlgn="base" latinLnBrk="0" hangingPunct="0">
              <a:lnSpc>
                <a:spcPct val="100000"/>
              </a:lnSpc>
              <a:spcBef>
                <a:spcPct val="20000"/>
              </a:spcBef>
              <a:spcAft>
                <a:spcPct val="0"/>
              </a:spcAft>
              <a:buClrTx/>
              <a:buSzTx/>
              <a:buFont typeface="+mj-lt"/>
              <a:buAutoNum type="arabicPeriod"/>
              <a:tabLst/>
              <a:defRPr/>
            </a:pPr>
            <a:r>
              <a:rPr kumimoji="0" lang="en-US" sz="3200" b="0" i="0" u="none" strike="noStrike" kern="0" cap="none" spc="0" normalizeH="0" baseline="0" noProof="0" dirty="0" smtClean="0">
                <a:ln>
                  <a:noFill/>
                </a:ln>
                <a:solidFill>
                  <a:schemeClr val="tx1"/>
                </a:solidFill>
                <a:effectLst/>
                <a:uLnTx/>
                <a:uFillTx/>
                <a:latin typeface="Baskerville Old Face" pitchFamily="18" charset="0"/>
                <a:ea typeface="+mn-ea"/>
              </a:rPr>
              <a:t>1930s</a:t>
            </a:r>
          </a:p>
          <a:p>
            <a:pPr marL="514350" marR="0" lvl="0" indent="-514350" algn="l" defTabSz="914400" rtl="0" eaLnBrk="0" fontAlgn="base" latinLnBrk="0" hangingPunct="0">
              <a:lnSpc>
                <a:spcPct val="100000"/>
              </a:lnSpc>
              <a:spcBef>
                <a:spcPct val="20000"/>
              </a:spcBef>
              <a:spcAft>
                <a:spcPct val="0"/>
              </a:spcAft>
              <a:buClrTx/>
              <a:buSzTx/>
              <a:buFont typeface="+mj-lt"/>
              <a:buAutoNum type="arabicPeriod"/>
              <a:tabLst/>
              <a:defRPr/>
            </a:pPr>
            <a:r>
              <a:rPr kumimoji="0" lang="en-US" sz="3200" b="0" i="0" u="none" strike="noStrike" kern="0" cap="none" spc="0" normalizeH="0" baseline="0" noProof="0" dirty="0" smtClean="0">
                <a:ln>
                  <a:noFill/>
                </a:ln>
                <a:solidFill>
                  <a:schemeClr val="tx1"/>
                </a:solidFill>
                <a:effectLst/>
                <a:uLnTx/>
                <a:uFillTx/>
                <a:latin typeface="Baskerville Old Face" pitchFamily="18" charset="0"/>
                <a:ea typeface="+mn-ea"/>
              </a:rPr>
              <a:t>1970s</a:t>
            </a:r>
          </a:p>
          <a:p>
            <a:pPr marL="514350" marR="0" lvl="0" indent="-514350" algn="l" defTabSz="914400" rtl="0" eaLnBrk="0" fontAlgn="base" latinLnBrk="0" hangingPunct="0">
              <a:lnSpc>
                <a:spcPct val="100000"/>
              </a:lnSpc>
              <a:spcBef>
                <a:spcPct val="20000"/>
              </a:spcBef>
              <a:spcAft>
                <a:spcPct val="0"/>
              </a:spcAft>
              <a:buClrTx/>
              <a:buSzTx/>
              <a:buFontTx/>
              <a:buNone/>
              <a:tabLst/>
              <a:defRPr/>
            </a:pPr>
            <a:endParaRPr kumimoji="0" lang="en-US" sz="3200" b="0" i="0" u="none" strike="noStrike" kern="0" cap="none" spc="0" normalizeH="0" baseline="0" noProof="0" dirty="0">
              <a:ln>
                <a:noFill/>
              </a:ln>
              <a:solidFill>
                <a:schemeClr val="tx1"/>
              </a:solidFill>
              <a:effectLst/>
              <a:uLnTx/>
              <a:uFillTx/>
              <a:latin typeface="+mn-lt"/>
              <a:ea typeface="+mn-ea"/>
              <a:cs typeface="+mn-cs"/>
            </a:endParaRPr>
          </a:p>
        </p:txBody>
      </p:sp>
      <p:sp>
        <p:nvSpPr>
          <p:cNvPr id="9" name="5-Point Star 8"/>
          <p:cNvSpPr/>
          <p:nvPr/>
        </p:nvSpPr>
        <p:spPr bwMode="auto">
          <a:xfrm>
            <a:off x="5029200" y="1981200"/>
            <a:ext cx="914400" cy="990600"/>
          </a:xfrm>
          <a:prstGeom prst="star5">
            <a:avLst/>
          </a:prstGeom>
          <a:solidFill>
            <a:srgbClr val="C00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lang="en-US" b="1" dirty="0" smtClean="0">
                <a:solidFill>
                  <a:schemeClr val="bg1"/>
                </a:solidFill>
                <a:latin typeface="Baskerville Old Face" pitchFamily="18" charset="0"/>
              </a:rPr>
              <a:t>3</a:t>
            </a:r>
            <a:endParaRPr kumimoji="0" lang="en-US" sz="2400" b="1" i="0" u="none" strike="noStrike" cap="none" normalizeH="0" baseline="0" dirty="0" smtClean="0">
              <a:ln>
                <a:noFill/>
              </a:ln>
              <a:solidFill>
                <a:schemeClr val="bg1"/>
              </a:solidFill>
              <a:effectLst/>
              <a:latin typeface="Baskerville Old Face"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 presetClass="entr" presetSubtype="4" fill="hold" nodeType="clickEffect">
                                  <p:stCondLst>
                                    <p:cond delay="0"/>
                                  </p:stCondLst>
                                  <p:childTnLst>
                                    <p:set>
                                      <p:cBhvr>
                                        <p:cTn id="10" dur="1" fill="hold">
                                          <p:stCondLst>
                                            <p:cond delay="0"/>
                                          </p:stCondLst>
                                        </p:cTn>
                                        <p:tgtEl>
                                          <p:spTgt spid="6">
                                            <p:txEl>
                                              <p:pRg st="0" end="0"/>
                                            </p:txEl>
                                          </p:spTgt>
                                        </p:tgtEl>
                                        <p:attrNameLst>
                                          <p:attrName>style.visibility</p:attrName>
                                        </p:attrNameLst>
                                      </p:cBhvr>
                                      <p:to>
                                        <p:strVal val="visible"/>
                                      </p:to>
                                    </p:set>
                                    <p:anim calcmode="lin" valueType="num">
                                      <p:cBhvr additive="base">
                                        <p:cTn id="11"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6">
                                            <p:txEl>
                                              <p:pRg st="0" end="0"/>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6">
                                            <p:txEl>
                                              <p:pRg st="1" end="1"/>
                                            </p:txEl>
                                          </p:spTgt>
                                        </p:tgtEl>
                                        <p:attrNameLst>
                                          <p:attrName>style.visibility</p:attrName>
                                        </p:attrNameLst>
                                      </p:cBhvr>
                                      <p:to>
                                        <p:strVal val="visible"/>
                                      </p:to>
                                    </p:set>
                                    <p:anim calcmode="lin" valueType="num">
                                      <p:cBhvr additive="base">
                                        <p:cTn id="15" dur="500" fill="hold"/>
                                        <p:tgtEl>
                                          <p:spTgt spid="6">
                                            <p:txEl>
                                              <p:pRg st="1" end="1"/>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6">
                                            <p:txEl>
                                              <p:pRg st="1" end="1"/>
                                            </p:txEl>
                                          </p:spTgt>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6">
                                            <p:txEl>
                                              <p:pRg st="2" end="2"/>
                                            </p:txEl>
                                          </p:spTgt>
                                        </p:tgtEl>
                                        <p:attrNameLst>
                                          <p:attrName>style.visibility</p:attrName>
                                        </p:attrNameLst>
                                      </p:cBhvr>
                                      <p:to>
                                        <p:strVal val="visible"/>
                                      </p:to>
                                    </p:set>
                                    <p:anim calcmode="lin" valueType="num">
                                      <p:cBhvr additive="base">
                                        <p:cTn id="19" dur="500" fill="hold"/>
                                        <p:tgtEl>
                                          <p:spTgt spid="6">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6">
                                            <p:txEl>
                                              <p:pRg st="2" end="2"/>
                                            </p:txEl>
                                          </p:spTgt>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6">
                                            <p:txEl>
                                              <p:pRg st="3" end="3"/>
                                            </p:txEl>
                                          </p:spTgt>
                                        </p:tgtEl>
                                        <p:attrNameLst>
                                          <p:attrName>style.visibility</p:attrName>
                                        </p:attrNameLst>
                                      </p:cBhvr>
                                      <p:to>
                                        <p:strVal val="visible"/>
                                      </p:to>
                                    </p:set>
                                    <p:anim calcmode="lin" valueType="num">
                                      <p:cBhvr additive="base">
                                        <p:cTn id="23" dur="500" fill="hold"/>
                                        <p:tgtEl>
                                          <p:spTgt spid="6">
                                            <p:txEl>
                                              <p:pRg st="3" end="3"/>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6">
                                            <p:txEl>
                                              <p:pRg st="3" end="3"/>
                                            </p:txEl>
                                          </p:spTgt>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6">
                                            <p:txEl>
                                              <p:pRg st="4" end="4"/>
                                            </p:txEl>
                                          </p:spTgt>
                                        </p:tgtEl>
                                        <p:attrNameLst>
                                          <p:attrName>style.visibility</p:attrName>
                                        </p:attrNameLst>
                                      </p:cBhvr>
                                      <p:to>
                                        <p:strVal val="visible"/>
                                      </p:to>
                                    </p:set>
                                    <p:anim calcmode="lin" valueType="num">
                                      <p:cBhvr additive="base">
                                        <p:cTn id="27" dur="500" fill="hold"/>
                                        <p:tgtEl>
                                          <p:spTgt spid="6">
                                            <p:txEl>
                                              <p:pRg st="4" end="4"/>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6">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35" presetClass="entr" presetSubtype="0" fill="hold" grpId="0" nodeType="click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2000"/>
                                        <p:tgtEl>
                                          <p:spTgt spid="9"/>
                                        </p:tgtEl>
                                      </p:cBhvr>
                                    </p:animEffect>
                                    <p:anim calcmode="lin" valueType="num">
                                      <p:cBhvr>
                                        <p:cTn id="34" dur="2000" fill="hold"/>
                                        <p:tgtEl>
                                          <p:spTgt spid="9"/>
                                        </p:tgtEl>
                                        <p:attrNameLst>
                                          <p:attrName>style.rotation</p:attrName>
                                        </p:attrNameLst>
                                      </p:cBhvr>
                                      <p:tavLst>
                                        <p:tav tm="0">
                                          <p:val>
                                            <p:fltVal val="720"/>
                                          </p:val>
                                        </p:tav>
                                        <p:tav tm="100000">
                                          <p:val>
                                            <p:fltVal val="0"/>
                                          </p:val>
                                        </p:tav>
                                      </p:tavLst>
                                    </p:anim>
                                    <p:anim calcmode="lin" valueType="num">
                                      <p:cBhvr>
                                        <p:cTn id="35" dur="2000" fill="hold"/>
                                        <p:tgtEl>
                                          <p:spTgt spid="9"/>
                                        </p:tgtEl>
                                        <p:attrNameLst>
                                          <p:attrName>ppt_h</p:attrName>
                                        </p:attrNameLst>
                                      </p:cBhvr>
                                      <p:tavLst>
                                        <p:tav tm="0">
                                          <p:val>
                                            <p:fltVal val="0"/>
                                          </p:val>
                                        </p:tav>
                                        <p:tav tm="100000">
                                          <p:val>
                                            <p:strVal val="#ppt_h"/>
                                          </p:val>
                                        </p:tav>
                                      </p:tavLst>
                                    </p:anim>
                                    <p:anim calcmode="lin" valueType="num">
                                      <p:cBhvr>
                                        <p:cTn id="36" dur="2000" fill="hold"/>
                                        <p:tgtEl>
                                          <p:spTgt spid="9"/>
                                        </p:tgtEl>
                                        <p:attrNameLst>
                                          <p:attrName>ppt_w</p:attrName>
                                        </p:attrNameLst>
                                      </p:cBhvr>
                                      <p:tavLst>
                                        <p:tav tm="0">
                                          <p:val>
                                            <p:fltVal val="0"/>
                                          </p:val>
                                        </p:tav>
                                        <p:tav tm="100000">
                                          <p:val>
                                            <p:strVal val="#ppt_w"/>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9"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685800" y="914400"/>
            <a:ext cx="7772400" cy="1143000"/>
          </a:xfrm>
        </p:spPr>
        <p:txBody>
          <a:bodyPr/>
          <a:lstStyle/>
          <a:p>
            <a:pPr eaLnBrk="1" hangingPunct="1"/>
            <a:r>
              <a:rPr lang="en-US" sz="4000" b="1" dirty="0" smtClean="0"/>
              <a:t>What Is a First-Year Seminar?</a:t>
            </a:r>
          </a:p>
        </p:txBody>
      </p:sp>
      <p:sp>
        <p:nvSpPr>
          <p:cNvPr id="4099" name="Rectangle 3"/>
          <p:cNvSpPr>
            <a:spLocks noGrp="1" noChangeArrowheads="1"/>
          </p:cNvSpPr>
          <p:nvPr>
            <p:ph type="body" idx="1"/>
          </p:nvPr>
        </p:nvSpPr>
        <p:spPr>
          <a:xfrm>
            <a:off x="457200" y="1905000"/>
            <a:ext cx="7772400" cy="4343400"/>
          </a:xfrm>
        </p:spPr>
        <p:txBody>
          <a:bodyPr/>
          <a:lstStyle/>
          <a:p>
            <a:pPr eaLnBrk="1" hangingPunct="1">
              <a:lnSpc>
                <a:spcPct val="90000"/>
              </a:lnSpc>
              <a:buNone/>
            </a:pPr>
            <a:r>
              <a:rPr lang="en-US" dirty="0" smtClean="0"/>
              <a:t> 	A course designed to “assist students in their academic and social development and in their transition to college. A seminar, by definition, is a small discussion-based course in which students and their instructors exchange ideas and information. In most cases, there is a strong emphasis on creating community in the classroom.” (Hunter &amp; Linder, 2005, pp. 275-276).</a:t>
            </a: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b="1" dirty="0" smtClean="0"/>
              <a:t>Tendency Toward </a:t>
            </a:r>
            <a:br>
              <a:rPr lang="en-US" sz="4000" b="1" dirty="0" smtClean="0"/>
            </a:br>
            <a:r>
              <a:rPr lang="en-US" sz="4000" b="1" dirty="0" smtClean="0"/>
              <a:t>“Engaging Pedagogy”</a:t>
            </a:r>
            <a:endParaRPr lang="en-US" sz="4000" b="1" dirty="0"/>
          </a:p>
        </p:txBody>
      </p:sp>
      <p:sp>
        <p:nvSpPr>
          <p:cNvPr id="3" name="Content Placeholder 2"/>
          <p:cNvSpPr>
            <a:spLocks noGrp="1"/>
          </p:cNvSpPr>
          <p:nvPr>
            <p:ph idx="1"/>
          </p:nvPr>
        </p:nvSpPr>
        <p:spPr>
          <a:xfrm>
            <a:off x="685800" y="2286000"/>
            <a:ext cx="7772400" cy="3733800"/>
          </a:xfrm>
        </p:spPr>
        <p:txBody>
          <a:bodyPr/>
          <a:lstStyle/>
          <a:p>
            <a:pPr>
              <a:spcBef>
                <a:spcPts val="1000"/>
              </a:spcBef>
            </a:pPr>
            <a:r>
              <a:rPr lang="en-US" dirty="0" smtClean="0"/>
              <a:t>A variety of teaching methods</a:t>
            </a:r>
          </a:p>
          <a:p>
            <a:pPr>
              <a:spcBef>
                <a:spcPts val="1000"/>
              </a:spcBef>
            </a:pPr>
            <a:r>
              <a:rPr lang="en-US" dirty="0" smtClean="0"/>
              <a:t>Meaningful discussion and homework</a:t>
            </a:r>
          </a:p>
          <a:p>
            <a:pPr>
              <a:spcBef>
                <a:spcPts val="1000"/>
              </a:spcBef>
            </a:pPr>
            <a:r>
              <a:rPr lang="en-US" dirty="0" smtClean="0"/>
              <a:t>Challenging assignments</a:t>
            </a:r>
          </a:p>
          <a:p>
            <a:pPr>
              <a:spcBef>
                <a:spcPts val="1000"/>
              </a:spcBef>
            </a:pPr>
            <a:r>
              <a:rPr lang="en-US" dirty="0" smtClean="0"/>
              <a:t>Productive use of class time</a:t>
            </a:r>
          </a:p>
          <a:p>
            <a:pPr>
              <a:spcBef>
                <a:spcPts val="1000"/>
              </a:spcBef>
            </a:pPr>
            <a:r>
              <a:rPr lang="en-US" dirty="0" smtClean="0"/>
              <a:t>Encouragement for students to speak in class and work together</a:t>
            </a:r>
          </a:p>
          <a:p>
            <a:pPr>
              <a:spcBef>
                <a:spcPts val="1000"/>
              </a:spcBef>
              <a:buNone/>
            </a:pPr>
            <a:r>
              <a:rPr lang="en-US" dirty="0" smtClean="0"/>
              <a:t>						(Swing, 2002)</a:t>
            </a:r>
            <a:endParaRPr lang="en-US"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685800" y="914400"/>
            <a:ext cx="7772400" cy="1143000"/>
          </a:xfrm>
        </p:spPr>
        <p:txBody>
          <a:bodyPr/>
          <a:lstStyle/>
          <a:p>
            <a:pPr eaLnBrk="1" hangingPunct="1"/>
            <a:r>
              <a:rPr lang="en-US" sz="4000" b="1" dirty="0" smtClean="0"/>
              <a:t>Types of First-Year Seminars</a:t>
            </a:r>
          </a:p>
        </p:txBody>
      </p:sp>
      <p:sp>
        <p:nvSpPr>
          <p:cNvPr id="4099" name="Rectangle 3"/>
          <p:cNvSpPr>
            <a:spLocks noGrp="1" noChangeArrowheads="1"/>
          </p:cNvSpPr>
          <p:nvPr>
            <p:ph type="body" idx="1"/>
          </p:nvPr>
        </p:nvSpPr>
        <p:spPr>
          <a:xfrm>
            <a:off x="685800" y="1905000"/>
            <a:ext cx="7772400" cy="4419600"/>
          </a:xfrm>
        </p:spPr>
        <p:txBody>
          <a:bodyPr/>
          <a:lstStyle/>
          <a:p>
            <a:pPr eaLnBrk="1" hangingPunct="1">
              <a:lnSpc>
                <a:spcPct val="90000"/>
              </a:lnSpc>
            </a:pPr>
            <a:r>
              <a:rPr lang="en-US" dirty="0" smtClean="0"/>
              <a:t>Extended orientation seminars </a:t>
            </a:r>
          </a:p>
          <a:p>
            <a:pPr eaLnBrk="1" hangingPunct="1">
              <a:lnSpc>
                <a:spcPct val="90000"/>
              </a:lnSpc>
            </a:pPr>
            <a:r>
              <a:rPr lang="en-US" dirty="0" smtClean="0"/>
              <a:t>Academic seminars with generally uniform content</a:t>
            </a:r>
          </a:p>
          <a:p>
            <a:pPr eaLnBrk="1" hangingPunct="1">
              <a:lnSpc>
                <a:spcPct val="90000"/>
              </a:lnSpc>
            </a:pPr>
            <a:r>
              <a:rPr lang="en-US" dirty="0" smtClean="0"/>
              <a:t>Academic seminars on various topics</a:t>
            </a:r>
          </a:p>
          <a:p>
            <a:pPr eaLnBrk="1" hangingPunct="1">
              <a:lnSpc>
                <a:spcPct val="90000"/>
              </a:lnSpc>
            </a:pPr>
            <a:r>
              <a:rPr lang="en-US" dirty="0" smtClean="0"/>
              <a:t>Professional or discipline-based seminars</a:t>
            </a:r>
          </a:p>
          <a:p>
            <a:pPr eaLnBrk="1" hangingPunct="1">
              <a:lnSpc>
                <a:spcPct val="90000"/>
              </a:lnSpc>
            </a:pPr>
            <a:r>
              <a:rPr lang="en-US" dirty="0" smtClean="0"/>
              <a:t>Basic study skills seminars</a:t>
            </a:r>
          </a:p>
          <a:p>
            <a:pPr eaLnBrk="1" hangingPunct="1">
              <a:lnSpc>
                <a:spcPct val="90000"/>
              </a:lnSpc>
            </a:pPr>
            <a:r>
              <a:rPr lang="en-US" dirty="0" smtClean="0"/>
              <a:t>Hybrid seminars</a:t>
            </a:r>
          </a:p>
          <a:p>
            <a:pPr eaLnBrk="1" hangingPunct="1">
              <a:lnSpc>
                <a:spcPct val="90000"/>
              </a:lnSpc>
              <a:buNone/>
            </a:pPr>
            <a:r>
              <a:rPr lang="en-US" dirty="0" smtClean="0"/>
              <a:t>					(Barefoot, 1994)</a:t>
            </a: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762000" y="609600"/>
            <a:ext cx="7772400" cy="1143000"/>
          </a:xfrm>
        </p:spPr>
        <p:txBody>
          <a:bodyPr/>
          <a:lstStyle/>
          <a:p>
            <a:r>
              <a:rPr lang="en-US" sz="4000" b="1" dirty="0" smtClean="0"/>
              <a:t>Evidence of Effectiveness? </a:t>
            </a:r>
            <a:r>
              <a:rPr lang="en-US" sz="4000" b="1" dirty="0" smtClean="0">
                <a:solidFill>
                  <a:srgbClr val="C00000"/>
                </a:solidFill>
                <a:effectLst>
                  <a:outerShdw blurRad="38100" dist="38100" dir="2700000" algn="tl">
                    <a:srgbClr val="000000">
                      <a:alpha val="43137"/>
                    </a:srgbClr>
                  </a:outerShdw>
                </a:effectLst>
              </a:rPr>
              <a:t>YES!</a:t>
            </a:r>
            <a:endParaRPr lang="en-US" sz="4000" dirty="0">
              <a:solidFill>
                <a:srgbClr val="C00000"/>
              </a:solidFill>
              <a:effectLst>
                <a:outerShdw blurRad="38100" dist="38100" dir="2700000" algn="tl">
                  <a:srgbClr val="000000">
                    <a:alpha val="43137"/>
                  </a:srgbClr>
                </a:outerShdw>
              </a:effectLst>
            </a:endParaRPr>
          </a:p>
        </p:txBody>
      </p:sp>
      <p:pic>
        <p:nvPicPr>
          <p:cNvPr id="5" name="Picture 4" descr="exploring cover.jpg"/>
          <p:cNvPicPr>
            <a:picLocks noChangeAspect="1"/>
          </p:cNvPicPr>
          <p:nvPr/>
        </p:nvPicPr>
        <p:blipFill>
          <a:blip r:embed="rId3" cstate="print"/>
          <a:stretch>
            <a:fillRect/>
          </a:stretch>
        </p:blipFill>
        <p:spPr>
          <a:xfrm>
            <a:off x="533400" y="1981200"/>
            <a:ext cx="2531918" cy="3276600"/>
          </a:xfrm>
          <a:prstGeom prst="rect">
            <a:avLst/>
          </a:prstGeom>
        </p:spPr>
      </p:pic>
      <p:pic>
        <p:nvPicPr>
          <p:cNvPr id="10" name="Picture 9" descr="ESource_page.jpg"/>
          <p:cNvPicPr>
            <a:picLocks noChangeAspect="1"/>
          </p:cNvPicPr>
          <p:nvPr/>
        </p:nvPicPr>
        <p:blipFill>
          <a:blip r:embed="rId4" cstate="print"/>
          <a:stretch>
            <a:fillRect/>
          </a:stretch>
        </p:blipFill>
        <p:spPr>
          <a:xfrm>
            <a:off x="3352800" y="1981200"/>
            <a:ext cx="2571750" cy="3429000"/>
          </a:xfrm>
          <a:prstGeom prst="rect">
            <a:avLst/>
          </a:prstGeom>
        </p:spPr>
      </p:pic>
      <p:pic>
        <p:nvPicPr>
          <p:cNvPr id="11" name="Picture 10" descr="Jcoverfinal_221.jpg"/>
          <p:cNvPicPr>
            <a:picLocks noChangeAspect="1"/>
          </p:cNvPicPr>
          <p:nvPr/>
        </p:nvPicPr>
        <p:blipFill>
          <a:blip r:embed="rId5" cstate="print"/>
          <a:stretch>
            <a:fillRect/>
          </a:stretch>
        </p:blipFill>
        <p:spPr>
          <a:xfrm>
            <a:off x="4724400" y="3429000"/>
            <a:ext cx="1752600" cy="2556217"/>
          </a:xfrm>
          <a:prstGeom prst="rect">
            <a:avLst/>
          </a:prstGeom>
        </p:spPr>
      </p:pic>
      <p:graphicFrame>
        <p:nvGraphicFramePr>
          <p:cNvPr id="96259" name="Object 3"/>
          <p:cNvGraphicFramePr>
            <a:graphicFrameLocks noChangeAspect="1"/>
          </p:cNvGraphicFramePr>
          <p:nvPr/>
        </p:nvGraphicFramePr>
        <p:xfrm>
          <a:off x="1143000" y="3048000"/>
          <a:ext cx="2560638" cy="3313113"/>
        </p:xfrm>
        <a:graphic>
          <a:graphicData uri="http://schemas.openxmlformats.org/presentationml/2006/ole">
            <mc:AlternateContent xmlns:mc="http://schemas.openxmlformats.org/markup-compatibility/2006">
              <mc:Choice xmlns:v="urn:schemas-microsoft-com:vml" Requires="v">
                <p:oleObj spid="_x0000_s96260" name="Acrobat Document" r:id="rId6" imgW="6885000" imgH="8910000" progId="">
                  <p:embed/>
                </p:oleObj>
              </mc:Choice>
              <mc:Fallback>
                <p:oleObj name="Acrobat Document" r:id="rId6" imgW="6885000" imgH="8910000" progId="">
                  <p:embed/>
                  <p:pic>
                    <p:nvPicPr>
                      <p:cNvPr id="0" name="Picture 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143000" y="3048000"/>
                        <a:ext cx="2560638" cy="3313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pic>
        <p:nvPicPr>
          <p:cNvPr id="96261" name="Picture 5" descr="Publication Image">
            <a:hlinkClick r:id="rId8" tooltip="Five High-Impact Practices"/>
          </p:cNvPr>
          <p:cNvPicPr>
            <a:picLocks noChangeAspect="1" noChangeArrowheads="1"/>
          </p:cNvPicPr>
          <p:nvPr/>
        </p:nvPicPr>
        <p:blipFill>
          <a:blip r:embed="rId9" cstate="print"/>
          <a:srcRect/>
          <a:stretch>
            <a:fillRect/>
          </a:stretch>
        </p:blipFill>
        <p:spPr bwMode="auto">
          <a:xfrm>
            <a:off x="6553200" y="1295400"/>
            <a:ext cx="2209800" cy="2872740"/>
          </a:xfrm>
          <a:prstGeom prst="rect">
            <a:avLst/>
          </a:prstGeom>
          <a:noFill/>
        </p:spPr>
      </p:pic>
      <p:pic>
        <p:nvPicPr>
          <p:cNvPr id="9" name="Picture 5" descr="How College Affects Students by Ernest T. Pascarella: Book Cover">
            <a:hlinkClick r:id="rId10"/>
          </p:cNvPr>
          <p:cNvPicPr>
            <a:picLocks noChangeAspect="1" noChangeArrowheads="1"/>
          </p:cNvPicPr>
          <p:nvPr/>
        </p:nvPicPr>
        <p:blipFill>
          <a:blip r:embed="rId11" cstate="print"/>
          <a:srcRect/>
          <a:stretch>
            <a:fillRect/>
          </a:stretch>
        </p:blipFill>
        <p:spPr bwMode="auto">
          <a:xfrm>
            <a:off x="6705600" y="3200400"/>
            <a:ext cx="2133600" cy="3017044"/>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499"/>
                                          </p:stCondLst>
                                        </p:cTn>
                                        <p:tgtEl>
                                          <p:spTgt spid="5"/>
                                        </p:tgtEl>
                                        <p:attrNameLst>
                                          <p:attrName>style.visibility</p:attrName>
                                        </p:attrNameLst>
                                      </p:cBhvr>
                                      <p:to>
                                        <p:strVal val="visible"/>
                                      </p:to>
                                    </p:set>
                                  </p:childTnLst>
                                </p:cTn>
                              </p:par>
                            </p:childTnLst>
                          </p:cTn>
                        </p:par>
                        <p:par>
                          <p:cTn id="7" fill="hold">
                            <p:stCondLst>
                              <p:cond delay="500"/>
                            </p:stCondLst>
                            <p:childTnLst>
                              <p:par>
                                <p:cTn id="8" presetID="1" presetClass="entr" presetSubtype="0" fill="hold" nodeType="afterEffect">
                                  <p:stCondLst>
                                    <p:cond delay="300"/>
                                  </p:stCondLst>
                                  <p:childTnLst>
                                    <p:set>
                                      <p:cBhvr>
                                        <p:cTn id="9" dur="1" fill="hold">
                                          <p:stCondLst>
                                            <p:cond delay="499"/>
                                          </p:stCondLst>
                                        </p:cTn>
                                        <p:tgtEl>
                                          <p:spTgt spid="96259"/>
                                        </p:tgtEl>
                                        <p:attrNameLst>
                                          <p:attrName>style.visibility</p:attrName>
                                        </p:attrNameLst>
                                      </p:cBhvr>
                                      <p:to>
                                        <p:strVal val="visible"/>
                                      </p:to>
                                    </p:set>
                                  </p:childTnLst>
                                </p:cTn>
                              </p:par>
                            </p:childTnLst>
                          </p:cTn>
                        </p:par>
                        <p:par>
                          <p:cTn id="10" fill="hold">
                            <p:stCondLst>
                              <p:cond delay="1300"/>
                            </p:stCondLst>
                            <p:childTnLst>
                              <p:par>
                                <p:cTn id="11" presetID="1" presetClass="entr" presetSubtype="0" fill="hold" nodeType="afterEffect">
                                  <p:stCondLst>
                                    <p:cond delay="300"/>
                                  </p:stCondLst>
                                  <p:childTnLst>
                                    <p:set>
                                      <p:cBhvr>
                                        <p:cTn id="12" dur="1" fill="hold">
                                          <p:stCondLst>
                                            <p:cond delay="499"/>
                                          </p:stCondLst>
                                        </p:cTn>
                                        <p:tgtEl>
                                          <p:spTgt spid="10"/>
                                        </p:tgtEl>
                                        <p:attrNameLst>
                                          <p:attrName>style.visibility</p:attrName>
                                        </p:attrNameLst>
                                      </p:cBhvr>
                                      <p:to>
                                        <p:strVal val="visible"/>
                                      </p:to>
                                    </p:set>
                                  </p:childTnLst>
                                </p:cTn>
                              </p:par>
                            </p:childTnLst>
                          </p:cTn>
                        </p:par>
                        <p:par>
                          <p:cTn id="13" fill="hold">
                            <p:stCondLst>
                              <p:cond delay="2100"/>
                            </p:stCondLst>
                            <p:childTnLst>
                              <p:par>
                                <p:cTn id="14" presetID="1" presetClass="entr" presetSubtype="0" fill="hold" nodeType="afterEffect">
                                  <p:stCondLst>
                                    <p:cond delay="300"/>
                                  </p:stCondLst>
                                  <p:childTnLst>
                                    <p:set>
                                      <p:cBhvr>
                                        <p:cTn id="15" dur="1" fill="hold">
                                          <p:stCondLst>
                                            <p:cond delay="499"/>
                                          </p:stCondLst>
                                        </p:cTn>
                                        <p:tgtEl>
                                          <p:spTgt spid="11"/>
                                        </p:tgtEl>
                                        <p:attrNameLst>
                                          <p:attrName>style.visibility</p:attrName>
                                        </p:attrNameLst>
                                      </p:cBhvr>
                                      <p:to>
                                        <p:strVal val="visible"/>
                                      </p:to>
                                    </p:set>
                                  </p:childTnLst>
                                </p:cTn>
                              </p:par>
                            </p:childTnLst>
                          </p:cTn>
                        </p:par>
                        <p:par>
                          <p:cTn id="16" fill="hold">
                            <p:stCondLst>
                              <p:cond delay="2900"/>
                            </p:stCondLst>
                            <p:childTnLst>
                              <p:par>
                                <p:cTn id="17" presetID="1" presetClass="entr" presetSubtype="0" fill="hold" nodeType="afterEffect">
                                  <p:stCondLst>
                                    <p:cond delay="0"/>
                                  </p:stCondLst>
                                  <p:childTnLst>
                                    <p:set>
                                      <p:cBhvr>
                                        <p:cTn id="18" dur="1" fill="hold">
                                          <p:stCondLst>
                                            <p:cond delay="499"/>
                                          </p:stCondLst>
                                        </p:cTn>
                                        <p:tgtEl>
                                          <p:spTgt spid="9"/>
                                        </p:tgtEl>
                                        <p:attrNameLst>
                                          <p:attrName>style.visibility</p:attrName>
                                        </p:attrNameLst>
                                      </p:cBhvr>
                                      <p:to>
                                        <p:strVal val="visible"/>
                                      </p:to>
                                    </p:set>
                                  </p:childTnLst>
                                </p:cTn>
                              </p:par>
                            </p:childTnLst>
                          </p:cTn>
                        </p:par>
                        <p:par>
                          <p:cTn id="19" fill="hold">
                            <p:stCondLst>
                              <p:cond delay="3400"/>
                            </p:stCondLst>
                            <p:childTnLst>
                              <p:par>
                                <p:cTn id="20" presetID="1" presetClass="entr" presetSubtype="0" fill="hold" nodeType="afterEffect">
                                  <p:stCondLst>
                                    <p:cond delay="0"/>
                                  </p:stCondLst>
                                  <p:childTnLst>
                                    <p:set>
                                      <p:cBhvr>
                                        <p:cTn id="21" dur="1" fill="hold">
                                          <p:stCondLst>
                                            <p:cond delay="0"/>
                                          </p:stCondLst>
                                        </p:cTn>
                                        <p:tgtEl>
                                          <p:spTgt spid="9626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NRC">
  <a:themeElements>
    <a:clrScheme name="NRC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NRC">
      <a:majorFont>
        <a:latin typeface="Arial"/>
        <a:ea typeface="Osaka"/>
        <a:cs typeface=""/>
      </a:majorFont>
      <a:minorFont>
        <a:latin typeface="Arial"/>
        <a:ea typeface="Osaka"/>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pitchFamily="1" charset="0"/>
            <a:ea typeface="Osaka" pitchFamily="1"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pitchFamily="1" charset="0"/>
            <a:ea typeface="Osaka" pitchFamily="1" charset="-128"/>
          </a:defRPr>
        </a:defPPr>
      </a:lstStyle>
    </a:lnDef>
  </a:objectDefaults>
  <a:extraClrSchemeLst>
    <a:extraClrScheme>
      <a:clrScheme name="NRC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NRC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NRC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NRC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NRC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NRC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NRC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NRC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NRC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NRC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NRC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NRC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Macintosh HD:Applications:Microsoft Office 2004:Templates:My Templates:NRC.pot</Template>
  <TotalTime>2624</TotalTime>
  <Words>1486</Words>
  <Application>Microsoft Office PowerPoint</Application>
  <PresentationFormat>Overhead</PresentationFormat>
  <Paragraphs>383</Paragraphs>
  <Slides>34</Slides>
  <Notes>25</Notes>
  <HiddenSlides>0</HiddenSlides>
  <MMClips>0</MMClips>
  <ScaleCrop>false</ScaleCrop>
  <HeadingPairs>
    <vt:vector size="8" baseType="variant">
      <vt:variant>
        <vt:lpstr>Fonts Used</vt:lpstr>
      </vt:variant>
      <vt:variant>
        <vt:i4>5</vt:i4>
      </vt:variant>
      <vt:variant>
        <vt:lpstr>Theme</vt:lpstr>
      </vt:variant>
      <vt:variant>
        <vt:i4>1</vt:i4>
      </vt:variant>
      <vt:variant>
        <vt:lpstr>Embedded OLE Servers</vt:lpstr>
      </vt:variant>
      <vt:variant>
        <vt:i4>1</vt:i4>
      </vt:variant>
      <vt:variant>
        <vt:lpstr>Slide Titles</vt:lpstr>
      </vt:variant>
      <vt:variant>
        <vt:i4>34</vt:i4>
      </vt:variant>
    </vt:vector>
  </HeadingPairs>
  <TitlesOfParts>
    <vt:vector size="41" baseType="lpstr">
      <vt:lpstr>Arial</vt:lpstr>
      <vt:lpstr>Baskerville Old Face</vt:lpstr>
      <vt:lpstr>Humanst521 BT</vt:lpstr>
      <vt:lpstr>Osaka</vt:lpstr>
      <vt:lpstr>Times</vt:lpstr>
      <vt:lpstr>NRC</vt:lpstr>
      <vt:lpstr>Acrobat Document</vt:lpstr>
      <vt:lpstr>First-Year Seminars at        2-Year Colleges: Data Informed Design</vt:lpstr>
      <vt:lpstr>Objectives of this Session</vt:lpstr>
      <vt:lpstr>Community Colleges and the Challenge of Student Success</vt:lpstr>
      <vt:lpstr>A Broad Spectrum Treatment: The First Year Seminar</vt:lpstr>
      <vt:lpstr>FYS101: Introduction to first-year seminars IN THE COMMUNITY COLLEGES</vt:lpstr>
      <vt:lpstr>What Is a First-Year Seminar?</vt:lpstr>
      <vt:lpstr>Tendency Toward  “Engaging Pedagogy”</vt:lpstr>
      <vt:lpstr>Types of First-Year Seminars</vt:lpstr>
      <vt:lpstr>Evidence of Effectiveness? YES!</vt:lpstr>
      <vt:lpstr>Evidence of Effectiveness</vt:lpstr>
      <vt:lpstr>Evidence of Effectiveness</vt:lpstr>
      <vt:lpstr>2009 National Survey of First-year seminars</vt:lpstr>
      <vt:lpstr>2009 National Survey of  First-Year Seminars</vt:lpstr>
      <vt:lpstr>2009 Survey Participants</vt:lpstr>
      <vt:lpstr>All Types of First-Year Seminars Offered</vt:lpstr>
      <vt:lpstr>Primary Types of First-Year Seminars Offered</vt:lpstr>
      <vt:lpstr>Course Administration</vt:lpstr>
      <vt:lpstr>Administrative Home of  First-Year Seminar</vt:lpstr>
      <vt:lpstr>Administration of Seminars</vt:lpstr>
      <vt:lpstr>  Credit Hours</vt:lpstr>
      <vt:lpstr>Grading and Credit</vt:lpstr>
      <vt:lpstr>Who Teaches the Seminar?</vt:lpstr>
      <vt:lpstr>Who Teaches the Seminar?</vt:lpstr>
      <vt:lpstr>Instructor Training &amp; Compensation</vt:lpstr>
      <vt:lpstr>Top Course Topics</vt:lpstr>
      <vt:lpstr>Course Practices</vt:lpstr>
      <vt:lpstr>A first-year seminar does not equal a first-year experience</vt:lpstr>
      <vt:lpstr>Seminar Assessment</vt:lpstr>
      <vt:lpstr>Common Seminar Goals</vt:lpstr>
      <vt:lpstr>Outcomes Measured</vt:lpstr>
      <vt:lpstr>Assessment Strategies</vt:lpstr>
      <vt:lpstr>The FY Seminar at Your Institution </vt:lpstr>
      <vt:lpstr>Questions?</vt:lpstr>
      <vt:lpstr>For More Information</vt:lpstr>
    </vt:vector>
  </TitlesOfParts>
  <Company>University of South Carolina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First-Year Seminar</dc:title>
  <dc:creator>Tracy Skipper</dc:creator>
  <cp:lastModifiedBy>Windows User</cp:lastModifiedBy>
  <cp:revision>259</cp:revision>
  <cp:lastPrinted>1904-01-01T00:00:00Z</cp:lastPrinted>
  <dcterms:created xsi:type="dcterms:W3CDTF">2010-03-12T14:22:22Z</dcterms:created>
  <dcterms:modified xsi:type="dcterms:W3CDTF">2019-01-30T16:31:22Z</dcterms:modified>
</cp:coreProperties>
</file>