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7" r:id="rId3"/>
    <p:sldId id="256" r:id="rId4"/>
    <p:sldId id="261" r:id="rId5"/>
    <p:sldId id="259" r:id="rId6"/>
    <p:sldId id="260" r:id="rId7"/>
    <p:sldId id="266" r:id="rId8"/>
    <p:sldId id="264" r:id="rId9"/>
    <p:sldId id="265" r:id="rId10"/>
    <p:sldId id="267" r:id="rId11"/>
    <p:sldId id="262" r:id="rId12"/>
    <p:sldId id="263" r:id="rId13"/>
    <p:sldId id="268" r:id="rId14"/>
    <p:sldId id="276" r:id="rId15"/>
    <p:sldId id="269" r:id="rId16"/>
    <p:sldId id="277" r:id="rId17"/>
    <p:sldId id="285" r:id="rId18"/>
    <p:sldId id="278" r:id="rId19"/>
    <p:sldId id="279" r:id="rId20"/>
    <p:sldId id="280" r:id="rId21"/>
    <p:sldId id="270" r:id="rId22"/>
    <p:sldId id="271" r:id="rId23"/>
    <p:sldId id="284" r:id="rId24"/>
    <p:sldId id="272" r:id="rId25"/>
    <p:sldId id="281" r:id="rId26"/>
    <p:sldId id="286" r:id="rId27"/>
    <p:sldId id="287" r:id="rId28"/>
    <p:sldId id="273" r:id="rId29"/>
    <p:sldId id="274" r:id="rId30"/>
    <p:sldId id="27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6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Undocumented Distribution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Teaching</c:v>
                </c:pt>
              </c:strCache>
            </c:strRef>
          </c:tx>
          <c:spPr>
            <a:solidFill>
              <a:schemeClr val="accent1"/>
            </a:solidFill>
            <a:ln>
              <a:noFill/>
            </a:ln>
            <a:effectLst/>
          </c:spPr>
          <c:invertIfNegative val="0"/>
          <c:cat>
            <c:strRef>
              <c:f>Sheet1!$A$2:$A$4</c:f>
              <c:strCache>
                <c:ptCount val="3"/>
                <c:pt idx="0">
                  <c:v>Distribution 1</c:v>
                </c:pt>
                <c:pt idx="1">
                  <c:v>Distribution 2</c:v>
                </c:pt>
                <c:pt idx="2">
                  <c:v>Distribution 3</c:v>
                </c:pt>
              </c:strCache>
            </c:strRef>
          </c:cat>
          <c:val>
            <c:numRef>
              <c:f>Sheet1!$B$2:$B$4</c:f>
              <c:numCache>
                <c:formatCode>0%</c:formatCode>
                <c:ptCount val="3"/>
                <c:pt idx="0">
                  <c:v>0.6</c:v>
                </c:pt>
                <c:pt idx="1">
                  <c:v>0.5</c:v>
                </c:pt>
                <c:pt idx="2">
                  <c:v>0.6</c:v>
                </c:pt>
              </c:numCache>
            </c:numRef>
          </c:val>
          <c:extLst>
            <c:ext xmlns:c16="http://schemas.microsoft.com/office/drawing/2014/chart" uri="{C3380CC4-5D6E-409C-BE32-E72D297353CC}">
              <c16:uniqueId val="{00000000-57DD-4A71-BB4A-2EF973F7F70D}"/>
            </c:ext>
          </c:extLst>
        </c:ser>
        <c:ser>
          <c:idx val="1"/>
          <c:order val="1"/>
          <c:tx>
            <c:strRef>
              <c:f>Sheet1!$C$1</c:f>
              <c:strCache>
                <c:ptCount val="1"/>
                <c:pt idx="0">
                  <c:v>Scholarship</c:v>
                </c:pt>
              </c:strCache>
            </c:strRef>
          </c:tx>
          <c:spPr>
            <a:solidFill>
              <a:schemeClr val="accent2"/>
            </a:solidFill>
            <a:ln>
              <a:noFill/>
            </a:ln>
            <a:effectLst/>
          </c:spPr>
          <c:invertIfNegative val="0"/>
          <c:cat>
            <c:strRef>
              <c:f>Sheet1!$A$2:$A$4</c:f>
              <c:strCache>
                <c:ptCount val="3"/>
                <c:pt idx="0">
                  <c:v>Distribution 1</c:v>
                </c:pt>
                <c:pt idx="1">
                  <c:v>Distribution 2</c:v>
                </c:pt>
                <c:pt idx="2">
                  <c:v>Distribution 3</c:v>
                </c:pt>
              </c:strCache>
            </c:strRef>
          </c:cat>
          <c:val>
            <c:numRef>
              <c:f>Sheet1!$C$2:$C$4</c:f>
              <c:numCache>
                <c:formatCode>0%</c:formatCode>
                <c:ptCount val="3"/>
                <c:pt idx="0">
                  <c:v>0.3</c:v>
                </c:pt>
                <c:pt idx="1">
                  <c:v>0.3</c:v>
                </c:pt>
                <c:pt idx="2">
                  <c:v>0.2</c:v>
                </c:pt>
              </c:numCache>
            </c:numRef>
          </c:val>
          <c:extLst>
            <c:ext xmlns:c16="http://schemas.microsoft.com/office/drawing/2014/chart" uri="{C3380CC4-5D6E-409C-BE32-E72D297353CC}">
              <c16:uniqueId val="{00000001-57DD-4A71-BB4A-2EF973F7F70D}"/>
            </c:ext>
          </c:extLst>
        </c:ser>
        <c:ser>
          <c:idx val="2"/>
          <c:order val="2"/>
          <c:tx>
            <c:strRef>
              <c:f>Sheet1!$D$1</c:f>
              <c:strCache>
                <c:ptCount val="1"/>
                <c:pt idx="0">
                  <c:v>Service</c:v>
                </c:pt>
              </c:strCache>
            </c:strRef>
          </c:tx>
          <c:spPr>
            <a:solidFill>
              <a:schemeClr val="accent3"/>
            </a:solidFill>
            <a:ln>
              <a:noFill/>
            </a:ln>
            <a:effectLst/>
          </c:spPr>
          <c:invertIfNegative val="0"/>
          <c:cat>
            <c:strRef>
              <c:f>Sheet1!$A$2:$A$4</c:f>
              <c:strCache>
                <c:ptCount val="3"/>
                <c:pt idx="0">
                  <c:v>Distribution 1</c:v>
                </c:pt>
                <c:pt idx="1">
                  <c:v>Distribution 2</c:v>
                </c:pt>
                <c:pt idx="2">
                  <c:v>Distribution 3</c:v>
                </c:pt>
              </c:strCache>
            </c:strRef>
          </c:cat>
          <c:val>
            <c:numRef>
              <c:f>Sheet1!$D$2:$D$4</c:f>
              <c:numCache>
                <c:formatCode>0%</c:formatCode>
                <c:ptCount val="3"/>
                <c:pt idx="0">
                  <c:v>0.1</c:v>
                </c:pt>
                <c:pt idx="1">
                  <c:v>0.2</c:v>
                </c:pt>
                <c:pt idx="2">
                  <c:v>0.2</c:v>
                </c:pt>
              </c:numCache>
            </c:numRef>
          </c:val>
          <c:extLst>
            <c:ext xmlns:c16="http://schemas.microsoft.com/office/drawing/2014/chart" uri="{C3380CC4-5D6E-409C-BE32-E72D297353CC}">
              <c16:uniqueId val="{00000002-57DD-4A71-BB4A-2EF973F7F70D}"/>
            </c:ext>
          </c:extLst>
        </c:ser>
        <c:dLbls>
          <c:showLegendKey val="0"/>
          <c:showVal val="0"/>
          <c:showCatName val="0"/>
          <c:showSerName val="0"/>
          <c:showPercent val="0"/>
          <c:showBubbleSize val="0"/>
        </c:dLbls>
        <c:gapWidth val="219"/>
        <c:overlap val="-27"/>
        <c:axId val="454219976"/>
        <c:axId val="454220960"/>
      </c:barChart>
      <c:catAx>
        <c:axId val="454219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54220960"/>
        <c:crosses val="autoZero"/>
        <c:auto val="1"/>
        <c:lblAlgn val="ctr"/>
        <c:lblOffset val="100"/>
        <c:noMultiLvlLbl val="0"/>
      </c:catAx>
      <c:valAx>
        <c:axId val="454220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4219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10D79C-09C3-4B0B-8822-F1ED63924B2C}"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1329318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0D79C-09C3-4B0B-8822-F1ED63924B2C}"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129163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0D79C-09C3-4B0B-8822-F1ED63924B2C}"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130396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10D79C-09C3-4B0B-8822-F1ED63924B2C}"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107500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10D79C-09C3-4B0B-8822-F1ED63924B2C}"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167661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10D79C-09C3-4B0B-8822-F1ED63924B2C}"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1080147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10D79C-09C3-4B0B-8822-F1ED63924B2C}"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238702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10D79C-09C3-4B0B-8822-F1ED63924B2C}"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1946654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0D79C-09C3-4B0B-8822-F1ED63924B2C}"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236305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10D79C-09C3-4B0B-8822-F1ED63924B2C}"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74747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10D79C-09C3-4B0B-8822-F1ED63924B2C}"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61304-65B3-48A9-B748-54ECD1DCD504}" type="slidenum">
              <a:rPr lang="en-US" smtClean="0"/>
              <a:t>‹#›</a:t>
            </a:fld>
            <a:endParaRPr lang="en-US"/>
          </a:p>
        </p:txBody>
      </p:sp>
    </p:spTree>
    <p:extLst>
      <p:ext uri="{BB962C8B-B14F-4D97-AF65-F5344CB8AC3E}">
        <p14:creationId xmlns:p14="http://schemas.microsoft.com/office/powerpoint/2010/main" val="40175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0D79C-09C3-4B0B-8822-F1ED63924B2C}" type="datetimeFigureOut">
              <a:rPr lang="en-US" smtClean="0"/>
              <a:t>1/21/2021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61304-65B3-48A9-B748-54ECD1DCD504}" type="slidenum">
              <a:rPr lang="en-US" smtClean="0"/>
              <a:t>‹#›</a:t>
            </a:fld>
            <a:endParaRPr lang="en-US"/>
          </a:p>
        </p:txBody>
      </p:sp>
    </p:spTree>
    <p:extLst>
      <p:ext uri="{BB962C8B-B14F-4D97-AF65-F5344CB8AC3E}">
        <p14:creationId xmlns:p14="http://schemas.microsoft.com/office/powerpoint/2010/main" val="2348163220"/>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view/licai" TargetMode="External"/><Relationship Id="rId2" Type="http://schemas.openxmlformats.org/officeDocument/2006/relationships/hyperlink" Target="mailto:caili@mailbox.sc.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E63A-0F4D-455A-9A57-607B3CA7D228}"/>
              </a:ext>
            </a:extLst>
          </p:cNvPr>
          <p:cNvSpPr>
            <a:spLocks noGrp="1"/>
          </p:cNvSpPr>
          <p:nvPr>
            <p:ph type="ctrTitle"/>
          </p:nvPr>
        </p:nvSpPr>
        <p:spPr>
          <a:xfrm>
            <a:off x="0" y="1284050"/>
            <a:ext cx="9144000" cy="1281033"/>
          </a:xfrm>
        </p:spPr>
        <p:txBody>
          <a:bodyPr>
            <a:normAutofit/>
          </a:bodyPr>
          <a:lstStyle/>
          <a:p>
            <a:r>
              <a:rPr lang="en-US" sz="4400" b="1" dirty="0">
                <a:latin typeface="Verdana" panose="020B0604030504040204" pitchFamily="34" charset="0"/>
                <a:ea typeface="Verdana" panose="020B0604030504040204" pitchFamily="34" charset="0"/>
              </a:rPr>
              <a:t>2021 PCC T&amp;P Workshop</a:t>
            </a:r>
          </a:p>
        </p:txBody>
      </p:sp>
      <p:sp>
        <p:nvSpPr>
          <p:cNvPr id="3" name="Subtitle 2">
            <a:extLst>
              <a:ext uri="{FF2B5EF4-FFF2-40B4-BE49-F238E27FC236}">
                <a16:creationId xmlns:a16="http://schemas.microsoft.com/office/drawing/2014/main" id="{9325F22D-5610-4091-B4BA-3F4A05162B4E}"/>
              </a:ext>
            </a:extLst>
          </p:cNvPr>
          <p:cNvSpPr>
            <a:spLocks noGrp="1"/>
          </p:cNvSpPr>
          <p:nvPr>
            <p:ph type="subTitle" idx="1"/>
          </p:nvPr>
        </p:nvSpPr>
        <p:spPr>
          <a:xfrm>
            <a:off x="1143000" y="4036979"/>
            <a:ext cx="6858000" cy="1911485"/>
          </a:xfrm>
        </p:spPr>
        <p:txBody>
          <a:bodyPr>
            <a:normAutofit/>
          </a:bodyPr>
          <a:lstStyle/>
          <a:p>
            <a:r>
              <a:rPr lang="en-US" sz="2000" dirty="0">
                <a:latin typeface="Verdana" panose="020B0604030504040204" pitchFamily="34" charset="0"/>
                <a:ea typeface="Verdana" panose="020B0604030504040204" pitchFamily="34" charset="0"/>
              </a:rPr>
              <a:t>Li Cai</a:t>
            </a:r>
          </a:p>
          <a:p>
            <a:r>
              <a:rPr lang="en-US" sz="2000" dirty="0">
                <a:latin typeface="Verdana" panose="020B0604030504040204" pitchFamily="34" charset="0"/>
                <a:ea typeface="Verdana" panose="020B0604030504040204" pitchFamily="34" charset="0"/>
              </a:rPr>
              <a:t>USC Lancaster</a:t>
            </a:r>
          </a:p>
          <a:p>
            <a:r>
              <a:rPr lang="en-US" sz="2000" dirty="0">
                <a:latin typeface="Verdana" panose="020B0604030504040204" pitchFamily="34" charset="0"/>
                <a:ea typeface="Verdana" panose="020B0604030504040204" pitchFamily="34" charset="0"/>
                <a:hlinkClick r:id="rId2"/>
              </a:rPr>
              <a:t>caili@mailbox.sc.edu</a:t>
            </a:r>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hlinkClick r:id="rId3"/>
              </a:rPr>
              <a:t>https://sites.google.com/view/licai</a:t>
            </a:r>
            <a:r>
              <a:rPr lang="en-US" sz="20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1823591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830997"/>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Teaching Effectiveness, Awards, Course Load and Summary of Student Evaluations</a:t>
            </a:r>
          </a:p>
        </p:txBody>
      </p:sp>
      <p:sp>
        <p:nvSpPr>
          <p:cNvPr id="5" name="TextBox 4">
            <a:extLst>
              <a:ext uri="{FF2B5EF4-FFF2-40B4-BE49-F238E27FC236}">
                <a16:creationId xmlns:a16="http://schemas.microsoft.com/office/drawing/2014/main" id="{4D2CCF34-648E-43B8-A142-41B503C5F412}"/>
              </a:ext>
            </a:extLst>
          </p:cNvPr>
          <p:cNvSpPr txBox="1"/>
          <p:nvPr/>
        </p:nvSpPr>
        <p:spPr>
          <a:xfrm>
            <a:off x="661481" y="1339866"/>
            <a:ext cx="7714034" cy="5016758"/>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An overview</a:t>
            </a:r>
          </a:p>
          <a:p>
            <a:pPr algn="just"/>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Teaching awards and nominations</a:t>
            </a:r>
          </a:p>
          <a:p>
            <a:pPr algn="just"/>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Teaching load (credit hours vs. contact hours)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Courses taught </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Summary of student evaluations </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Evaluation method</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Student participation/response rate</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Personal average vs. campus average </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Notable low score or high score</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Briefly summarize student comments (will quote in later sections)</a:t>
            </a:r>
          </a:p>
        </p:txBody>
      </p:sp>
    </p:spTree>
    <p:extLst>
      <p:ext uri="{BB962C8B-B14F-4D97-AF65-F5344CB8AC3E}">
        <p14:creationId xmlns:p14="http://schemas.microsoft.com/office/powerpoint/2010/main" val="311900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44E9E9C-AD7A-4732-865D-C9A573AAD5F8}"/>
              </a:ext>
            </a:extLst>
          </p:cNvPr>
          <p:cNvPicPr>
            <a:picLocks noChangeAspect="1"/>
          </p:cNvPicPr>
          <p:nvPr/>
        </p:nvPicPr>
        <p:blipFill>
          <a:blip r:embed="rId2"/>
          <a:stretch>
            <a:fillRect/>
          </a:stretch>
        </p:blipFill>
        <p:spPr>
          <a:xfrm>
            <a:off x="1120849" y="0"/>
            <a:ext cx="6902302" cy="6858000"/>
          </a:xfrm>
          <a:prstGeom prst="rect">
            <a:avLst/>
          </a:prstGeom>
        </p:spPr>
      </p:pic>
    </p:spTree>
    <p:extLst>
      <p:ext uri="{BB962C8B-B14F-4D97-AF65-F5344CB8AC3E}">
        <p14:creationId xmlns:p14="http://schemas.microsoft.com/office/powerpoint/2010/main" val="117768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37653A-DCA8-4B30-B240-78708EB1CD1D}"/>
              </a:ext>
            </a:extLst>
          </p:cNvPr>
          <p:cNvPicPr>
            <a:picLocks noChangeAspect="1"/>
          </p:cNvPicPr>
          <p:nvPr/>
        </p:nvPicPr>
        <p:blipFill>
          <a:blip r:embed="rId2"/>
          <a:stretch>
            <a:fillRect/>
          </a:stretch>
        </p:blipFill>
        <p:spPr>
          <a:xfrm>
            <a:off x="1097280" y="536208"/>
            <a:ext cx="6949440" cy="4592994"/>
          </a:xfrm>
          <a:prstGeom prst="rect">
            <a:avLst/>
          </a:prstGeom>
        </p:spPr>
      </p:pic>
    </p:spTree>
    <p:extLst>
      <p:ext uri="{BB962C8B-B14F-4D97-AF65-F5344CB8AC3E}">
        <p14:creationId xmlns:p14="http://schemas.microsoft.com/office/powerpoint/2010/main" val="4258200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19541" y="99114"/>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Course Design</a:t>
            </a:r>
          </a:p>
        </p:txBody>
      </p:sp>
      <p:sp>
        <p:nvSpPr>
          <p:cNvPr id="5" name="TextBox 4">
            <a:extLst>
              <a:ext uri="{FF2B5EF4-FFF2-40B4-BE49-F238E27FC236}">
                <a16:creationId xmlns:a16="http://schemas.microsoft.com/office/drawing/2014/main" id="{4D2CCF34-648E-43B8-A142-41B503C5F412}"/>
              </a:ext>
            </a:extLst>
          </p:cNvPr>
          <p:cNvSpPr txBox="1"/>
          <p:nvPr/>
        </p:nvSpPr>
        <p:spPr>
          <a:xfrm>
            <a:off x="466926" y="692338"/>
            <a:ext cx="8210145" cy="5940088"/>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Briefly introduce EVERY course taught;</a:t>
            </a:r>
          </a:p>
          <a:p>
            <a:pPr algn="just"/>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FF0000"/>
                </a:solidFill>
                <a:latin typeface="Verdana" panose="020B0604030504040204" pitchFamily="34" charset="0"/>
                <a:ea typeface="Verdana" panose="020B0604030504040204" pitchFamily="34" charset="0"/>
              </a:rPr>
              <a:t>Carolina Core (foundation) courses: Consistent learning outcomes? Equivalent to what is offered on the Columbia campus? </a:t>
            </a:r>
          </a:p>
          <a:p>
            <a:pPr algn="just"/>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Any courses that new preparations?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FF0000"/>
                </a:solidFill>
                <a:latin typeface="Verdana" panose="020B0604030504040204" pitchFamily="34" charset="0"/>
                <a:ea typeface="Verdana" panose="020B0604030504040204" pitchFamily="34" charset="0"/>
              </a:rPr>
              <a:t>How are your course syllabi arranged? (Samples)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How do you design/administer/grade your homework, quizzes, and tests? (Samples)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If teaching lab courses/components, how do you design the experiments for each course? Evaluate lab reports? </a:t>
            </a:r>
            <a:r>
              <a:rPr lang="en-US" sz="2000" dirty="0">
                <a:solidFill>
                  <a:srgbClr val="FF0000"/>
                </a:solidFill>
                <a:latin typeface="Verdana" panose="020B0604030504040204" pitchFamily="34" charset="0"/>
                <a:ea typeface="Verdana" panose="020B0604030504040204" pitchFamily="34" charset="0"/>
              </a:rPr>
              <a:t>Time spent on lab prep &amp; clean up, maintaining lab safety, ordering supplies, training lab assistants, </a:t>
            </a:r>
            <a:r>
              <a:rPr lang="en-US" sz="2000" i="1" dirty="0">
                <a:solidFill>
                  <a:srgbClr val="FF0000"/>
                </a:solidFill>
                <a:latin typeface="Verdana" panose="020B0604030504040204" pitchFamily="34" charset="0"/>
                <a:ea typeface="Verdana" panose="020B0604030504040204" pitchFamily="34" charset="0"/>
              </a:rPr>
              <a:t>etc.</a:t>
            </a:r>
            <a:r>
              <a:rPr lang="en-US" sz="2000" dirty="0">
                <a:solidFill>
                  <a:srgbClr val="FF0000"/>
                </a:solidFill>
                <a:latin typeface="Verdana" panose="020B0604030504040204" pitchFamily="34" charset="0"/>
                <a:ea typeface="Verdana" panose="020B0604030504040204" pitchFamily="34" charset="0"/>
              </a:rPr>
              <a:t>?</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Quote student comments on course design.</a:t>
            </a:r>
          </a:p>
        </p:txBody>
      </p:sp>
    </p:spTree>
    <p:extLst>
      <p:ext uri="{BB962C8B-B14F-4D97-AF65-F5344CB8AC3E}">
        <p14:creationId xmlns:p14="http://schemas.microsoft.com/office/powerpoint/2010/main" val="326459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Student Learning</a:t>
            </a:r>
          </a:p>
        </p:txBody>
      </p:sp>
      <p:pic>
        <p:nvPicPr>
          <p:cNvPr id="3" name="Picture 2">
            <a:extLst>
              <a:ext uri="{FF2B5EF4-FFF2-40B4-BE49-F238E27FC236}">
                <a16:creationId xmlns:a16="http://schemas.microsoft.com/office/drawing/2014/main" id="{D0B3D3AA-ECCF-44F5-B5AC-19A3A8B03DA3}"/>
              </a:ext>
            </a:extLst>
          </p:cNvPr>
          <p:cNvPicPr>
            <a:picLocks noChangeAspect="1"/>
          </p:cNvPicPr>
          <p:nvPr/>
        </p:nvPicPr>
        <p:blipFill>
          <a:blip r:embed="rId2"/>
          <a:stretch>
            <a:fillRect/>
          </a:stretch>
        </p:blipFill>
        <p:spPr>
          <a:xfrm>
            <a:off x="746315" y="1852170"/>
            <a:ext cx="7676444" cy="3367668"/>
          </a:xfrm>
          <a:prstGeom prst="rect">
            <a:avLst/>
          </a:prstGeom>
        </p:spPr>
      </p:pic>
      <p:sp>
        <p:nvSpPr>
          <p:cNvPr id="6" name="TextBox 5">
            <a:extLst>
              <a:ext uri="{FF2B5EF4-FFF2-40B4-BE49-F238E27FC236}">
                <a16:creationId xmlns:a16="http://schemas.microsoft.com/office/drawing/2014/main" id="{6F29C736-FDC5-4B39-BFEA-0D93E9CCC2BA}"/>
              </a:ext>
            </a:extLst>
          </p:cNvPr>
          <p:cNvSpPr txBox="1"/>
          <p:nvPr/>
        </p:nvSpPr>
        <p:spPr>
          <a:xfrm>
            <a:off x="379379" y="1126501"/>
            <a:ext cx="8151778" cy="369332"/>
          </a:xfrm>
          <a:prstGeom prst="rect">
            <a:avLst/>
          </a:prstGeom>
          <a:noFill/>
        </p:spPr>
        <p:txBody>
          <a:bodyPr wrap="square">
            <a:spAutoFit/>
          </a:bodyPr>
          <a:lstStyle/>
          <a:p>
            <a:pPr marL="285743" indent="-285743" algn="just">
              <a:buFont typeface="Arial" panose="020B0604020202020204" pitchFamily="34" charset="0"/>
              <a:buChar char="•"/>
            </a:pPr>
            <a:r>
              <a:rPr lang="en-US" sz="1800" dirty="0">
                <a:latin typeface="Verdana" panose="020B0604030504040204" pitchFamily="34" charset="0"/>
                <a:ea typeface="Verdana" panose="020B0604030504040204" pitchFamily="34" charset="0"/>
              </a:rPr>
              <a:t>Pre and Post-Tests</a:t>
            </a:r>
          </a:p>
        </p:txBody>
      </p:sp>
    </p:spTree>
    <p:extLst>
      <p:ext uri="{BB962C8B-B14F-4D97-AF65-F5344CB8AC3E}">
        <p14:creationId xmlns:p14="http://schemas.microsoft.com/office/powerpoint/2010/main" val="544557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Student Learning</a:t>
            </a:r>
          </a:p>
        </p:txBody>
      </p:sp>
      <p:pic>
        <p:nvPicPr>
          <p:cNvPr id="3" name="Picture 2">
            <a:extLst>
              <a:ext uri="{FF2B5EF4-FFF2-40B4-BE49-F238E27FC236}">
                <a16:creationId xmlns:a16="http://schemas.microsoft.com/office/drawing/2014/main" id="{33811AFF-4CEA-44E7-968A-1B5E358297C3}"/>
              </a:ext>
            </a:extLst>
          </p:cNvPr>
          <p:cNvPicPr>
            <a:picLocks noChangeAspect="1"/>
          </p:cNvPicPr>
          <p:nvPr/>
        </p:nvPicPr>
        <p:blipFill>
          <a:blip r:embed="rId2"/>
          <a:stretch>
            <a:fillRect/>
          </a:stretch>
        </p:blipFill>
        <p:spPr>
          <a:xfrm>
            <a:off x="678581" y="2066419"/>
            <a:ext cx="7811911" cy="3200400"/>
          </a:xfrm>
          <a:prstGeom prst="rect">
            <a:avLst/>
          </a:prstGeom>
        </p:spPr>
      </p:pic>
      <p:sp>
        <p:nvSpPr>
          <p:cNvPr id="6" name="TextBox 5">
            <a:extLst>
              <a:ext uri="{FF2B5EF4-FFF2-40B4-BE49-F238E27FC236}">
                <a16:creationId xmlns:a16="http://schemas.microsoft.com/office/drawing/2014/main" id="{4FF14DAB-C28E-460D-A80F-EE7E579BADCA}"/>
              </a:ext>
            </a:extLst>
          </p:cNvPr>
          <p:cNvSpPr txBox="1"/>
          <p:nvPr/>
        </p:nvSpPr>
        <p:spPr>
          <a:xfrm>
            <a:off x="379379" y="1126501"/>
            <a:ext cx="8151778" cy="369332"/>
          </a:xfrm>
          <a:prstGeom prst="rect">
            <a:avLst/>
          </a:prstGeom>
          <a:noFill/>
        </p:spPr>
        <p:txBody>
          <a:bodyPr wrap="square">
            <a:spAutoFit/>
          </a:bodyPr>
          <a:lstStyle/>
          <a:p>
            <a:pPr marL="285743" indent="-285743" algn="just">
              <a:buFont typeface="Arial" panose="020B0604020202020204" pitchFamily="34" charset="0"/>
              <a:buChar char="•"/>
            </a:pPr>
            <a:r>
              <a:rPr lang="en-US" sz="1800" dirty="0">
                <a:latin typeface="Verdana" panose="020B0604030504040204" pitchFamily="34" charset="0"/>
                <a:ea typeface="Verdana" panose="020B0604030504040204" pitchFamily="34" charset="0"/>
              </a:rPr>
              <a:t>Pre and Post-Tests</a:t>
            </a:r>
          </a:p>
        </p:txBody>
      </p:sp>
    </p:spTree>
    <p:extLst>
      <p:ext uri="{BB962C8B-B14F-4D97-AF65-F5344CB8AC3E}">
        <p14:creationId xmlns:p14="http://schemas.microsoft.com/office/powerpoint/2010/main" val="2711014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Student Learning</a:t>
            </a:r>
          </a:p>
        </p:txBody>
      </p:sp>
      <p:pic>
        <p:nvPicPr>
          <p:cNvPr id="5" name="Picture 4">
            <a:extLst>
              <a:ext uri="{FF2B5EF4-FFF2-40B4-BE49-F238E27FC236}">
                <a16:creationId xmlns:a16="http://schemas.microsoft.com/office/drawing/2014/main" id="{40804ECE-C9FE-477D-9B66-851BDA514482}"/>
              </a:ext>
            </a:extLst>
          </p:cNvPr>
          <p:cNvPicPr>
            <a:picLocks noChangeAspect="1"/>
          </p:cNvPicPr>
          <p:nvPr/>
        </p:nvPicPr>
        <p:blipFill>
          <a:blip r:embed="rId2"/>
          <a:stretch>
            <a:fillRect/>
          </a:stretch>
        </p:blipFill>
        <p:spPr>
          <a:xfrm>
            <a:off x="610848" y="2003189"/>
            <a:ext cx="7947378" cy="3222702"/>
          </a:xfrm>
          <a:prstGeom prst="rect">
            <a:avLst/>
          </a:prstGeom>
        </p:spPr>
      </p:pic>
      <p:sp>
        <p:nvSpPr>
          <p:cNvPr id="6" name="TextBox 5">
            <a:extLst>
              <a:ext uri="{FF2B5EF4-FFF2-40B4-BE49-F238E27FC236}">
                <a16:creationId xmlns:a16="http://schemas.microsoft.com/office/drawing/2014/main" id="{CBE1F6CF-8900-4842-A7D3-7F8DC886C65E}"/>
              </a:ext>
            </a:extLst>
          </p:cNvPr>
          <p:cNvSpPr txBox="1"/>
          <p:nvPr/>
        </p:nvSpPr>
        <p:spPr>
          <a:xfrm>
            <a:off x="406448" y="1262777"/>
            <a:ext cx="8151778" cy="369332"/>
          </a:xfrm>
          <a:prstGeom prst="rect">
            <a:avLst/>
          </a:prstGeom>
          <a:noFill/>
        </p:spPr>
        <p:txBody>
          <a:bodyPr wrap="square">
            <a:spAutoFit/>
          </a:bodyPr>
          <a:lstStyle/>
          <a:p>
            <a:pPr marL="285743" indent="-285743" algn="just">
              <a:buFont typeface="Arial" panose="020B0604020202020204" pitchFamily="34" charset="0"/>
              <a:buChar char="•"/>
            </a:pPr>
            <a:r>
              <a:rPr lang="en-US" sz="1800" dirty="0">
                <a:latin typeface="Verdana" panose="020B0604030504040204" pitchFamily="34" charset="0"/>
                <a:ea typeface="Verdana" panose="020B0604030504040204" pitchFamily="34" charset="0"/>
              </a:rPr>
              <a:t>Success Rates</a:t>
            </a:r>
          </a:p>
        </p:txBody>
      </p:sp>
    </p:spTree>
    <p:extLst>
      <p:ext uri="{BB962C8B-B14F-4D97-AF65-F5344CB8AC3E}">
        <p14:creationId xmlns:p14="http://schemas.microsoft.com/office/powerpoint/2010/main" val="487245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Student Learning</a:t>
            </a:r>
          </a:p>
        </p:txBody>
      </p:sp>
      <p:sp>
        <p:nvSpPr>
          <p:cNvPr id="6" name="TextBox 5">
            <a:extLst>
              <a:ext uri="{FF2B5EF4-FFF2-40B4-BE49-F238E27FC236}">
                <a16:creationId xmlns:a16="http://schemas.microsoft.com/office/drawing/2014/main" id="{CBE1F6CF-8900-4842-A7D3-7F8DC886C65E}"/>
              </a:ext>
            </a:extLst>
          </p:cNvPr>
          <p:cNvSpPr txBox="1"/>
          <p:nvPr/>
        </p:nvSpPr>
        <p:spPr>
          <a:xfrm>
            <a:off x="406448" y="1262777"/>
            <a:ext cx="8151778" cy="369332"/>
          </a:xfrm>
          <a:prstGeom prst="rect">
            <a:avLst/>
          </a:prstGeom>
          <a:noFill/>
        </p:spPr>
        <p:txBody>
          <a:bodyPr wrap="square">
            <a:spAutoFit/>
          </a:bodyPr>
          <a:lstStyle/>
          <a:p>
            <a:pPr marL="285743" indent="-285743" algn="just">
              <a:buFont typeface="Arial" panose="020B0604020202020204" pitchFamily="34" charset="0"/>
              <a:buChar char="•"/>
            </a:pPr>
            <a:r>
              <a:rPr lang="en-US" dirty="0">
                <a:latin typeface="Verdana" panose="020B0604030504040204" pitchFamily="34" charset="0"/>
                <a:ea typeface="Verdana" panose="020B0604030504040204" pitchFamily="34" charset="0"/>
              </a:rPr>
              <a:t>Reading materials and survey:</a:t>
            </a:r>
            <a:endParaRPr lang="en-US" sz="1800" dirty="0">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E5F50970-FD84-4B1A-856B-8E3518705B30}"/>
              </a:ext>
            </a:extLst>
          </p:cNvPr>
          <p:cNvPicPr>
            <a:picLocks noChangeAspect="1"/>
          </p:cNvPicPr>
          <p:nvPr/>
        </p:nvPicPr>
        <p:blipFill rotWithShape="1">
          <a:blip r:embed="rId2"/>
          <a:srcRect l="2985" r="2081"/>
          <a:stretch/>
        </p:blipFill>
        <p:spPr>
          <a:xfrm>
            <a:off x="826851" y="1909941"/>
            <a:ext cx="7587576" cy="3757961"/>
          </a:xfrm>
          <a:prstGeom prst="rect">
            <a:avLst/>
          </a:prstGeom>
        </p:spPr>
      </p:pic>
    </p:spTree>
    <p:extLst>
      <p:ext uri="{BB962C8B-B14F-4D97-AF65-F5344CB8AC3E}">
        <p14:creationId xmlns:p14="http://schemas.microsoft.com/office/powerpoint/2010/main" val="251856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Student Learning</a:t>
            </a:r>
          </a:p>
        </p:txBody>
      </p:sp>
      <p:sp>
        <p:nvSpPr>
          <p:cNvPr id="6" name="TextBox 5">
            <a:extLst>
              <a:ext uri="{FF2B5EF4-FFF2-40B4-BE49-F238E27FC236}">
                <a16:creationId xmlns:a16="http://schemas.microsoft.com/office/drawing/2014/main" id="{CBE1F6CF-8900-4842-A7D3-7F8DC886C65E}"/>
              </a:ext>
            </a:extLst>
          </p:cNvPr>
          <p:cNvSpPr txBox="1"/>
          <p:nvPr/>
        </p:nvSpPr>
        <p:spPr>
          <a:xfrm>
            <a:off x="569068" y="2305615"/>
            <a:ext cx="8005863" cy="2246769"/>
          </a:xfrm>
          <a:prstGeom prst="rect">
            <a:avLst/>
          </a:prstGeom>
          <a:noFill/>
        </p:spPr>
        <p:txBody>
          <a:bodyPr wrap="square">
            <a:spAutoFit/>
          </a:bodyPr>
          <a:lstStyle/>
          <a:p>
            <a:pPr marL="285743" indent="-285743" algn="just">
              <a:buFont typeface="Arial" panose="020B0604020202020204" pitchFamily="34" charset="0"/>
              <a:buChar char="•"/>
            </a:pPr>
            <a:r>
              <a:rPr lang="en-US" sz="2000" b="1" dirty="0">
                <a:solidFill>
                  <a:srgbClr val="FF0000"/>
                </a:solidFill>
                <a:latin typeface="Verdana" panose="020B0604030504040204" pitchFamily="34" charset="0"/>
                <a:ea typeface="Verdana" panose="020B0604030504040204" pitchFamily="34" charset="0"/>
              </a:rPr>
              <a:t>Student emails (especially after they transfer to their future careers – come across a topic or subject or useful technique learned from your class)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Student comments on how much they LEARNED from your classes</a:t>
            </a:r>
          </a:p>
        </p:txBody>
      </p:sp>
    </p:spTree>
    <p:extLst>
      <p:ext uri="{BB962C8B-B14F-4D97-AF65-F5344CB8AC3E}">
        <p14:creationId xmlns:p14="http://schemas.microsoft.com/office/powerpoint/2010/main" val="2248107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Knowledge</a:t>
            </a:r>
          </a:p>
        </p:txBody>
      </p:sp>
      <p:sp>
        <p:nvSpPr>
          <p:cNvPr id="6" name="TextBox 5">
            <a:extLst>
              <a:ext uri="{FF2B5EF4-FFF2-40B4-BE49-F238E27FC236}">
                <a16:creationId xmlns:a16="http://schemas.microsoft.com/office/drawing/2014/main" id="{386F8E7A-D29C-4AEC-BFF5-AEE90FB0B1CF}"/>
              </a:ext>
            </a:extLst>
          </p:cNvPr>
          <p:cNvSpPr txBox="1"/>
          <p:nvPr/>
        </p:nvSpPr>
        <p:spPr>
          <a:xfrm>
            <a:off x="786143" y="980741"/>
            <a:ext cx="7686648" cy="5324535"/>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How your background knowledge plays a role in teaching? </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How about teaching courses out of your field of research? </a:t>
            </a:r>
          </a:p>
          <a:p>
            <a:pPr algn="just"/>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Integrate research and teaching in practice and convey the importance of beyond the classroom experiences to students: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1031875" indent="-457200" algn="just">
              <a:buFont typeface="+mj-lt"/>
              <a:buAutoNum type="arabicPeriod"/>
            </a:pPr>
            <a:r>
              <a:rPr lang="en-US" sz="2000" dirty="0">
                <a:solidFill>
                  <a:srgbClr val="FF0000"/>
                </a:solidFill>
                <a:latin typeface="Verdana" panose="020B0604030504040204" pitchFamily="34" charset="0"/>
                <a:ea typeface="Verdana" panose="020B0604030504040204" pitchFamily="34" charset="0"/>
              </a:rPr>
              <a:t>Include up-to-date research data and debates in the curriculum</a:t>
            </a:r>
          </a:p>
          <a:p>
            <a:pPr marL="1031875" indent="-457200" algn="just">
              <a:buFont typeface="+mj-lt"/>
              <a:buAutoNum type="arabicPeriod"/>
            </a:pPr>
            <a:r>
              <a:rPr lang="en-US" sz="2000" dirty="0">
                <a:latin typeface="Verdana" panose="020B0604030504040204" pitchFamily="34" charset="0"/>
                <a:ea typeface="Verdana" panose="020B0604030504040204" pitchFamily="34" charset="0"/>
              </a:rPr>
              <a:t>Initiate a student journal club</a:t>
            </a:r>
          </a:p>
          <a:p>
            <a:pPr marL="1031875" indent="-457200" algn="just">
              <a:buFont typeface="+mj-lt"/>
              <a:buAutoNum type="arabicPeriod"/>
            </a:pPr>
            <a:r>
              <a:rPr lang="en-US" sz="2000" dirty="0">
                <a:latin typeface="Verdana" panose="020B0604030504040204" pitchFamily="34" charset="0"/>
                <a:ea typeface="Verdana" panose="020B0604030504040204" pitchFamily="34" charset="0"/>
              </a:rPr>
              <a:t>Engage students with the progress of research projects and outcomes</a:t>
            </a:r>
          </a:p>
          <a:p>
            <a:pPr marL="1031875" indent="-457200" algn="just">
              <a:buFont typeface="+mj-lt"/>
              <a:buAutoNum type="arabicPeriod"/>
            </a:pPr>
            <a:r>
              <a:rPr lang="en-US" sz="2000" dirty="0">
                <a:latin typeface="Verdana" panose="020B0604030504040204" pitchFamily="34" charset="0"/>
                <a:ea typeface="Verdana" panose="020B0604030504040204" pitchFamily="34" charset="0"/>
              </a:rPr>
              <a:t>Evolve new research ideas through teaching (</a:t>
            </a:r>
            <a:r>
              <a:rPr lang="en-US" sz="2000" dirty="0">
                <a:solidFill>
                  <a:srgbClr val="FF0000"/>
                </a:solidFill>
                <a:latin typeface="Verdana" panose="020B0604030504040204" pitchFamily="34" charset="0"/>
                <a:ea typeface="Verdana" panose="020B0604030504040204" pitchFamily="34" charset="0"/>
              </a:rPr>
              <a:t>pedagogical publications</a:t>
            </a:r>
            <a:r>
              <a:rPr lang="en-US" sz="2000" dirty="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423986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BFCB504-FB78-4563-A1D9-4F6003F4FF12}"/>
              </a:ext>
            </a:extLst>
          </p:cNvPr>
          <p:cNvSpPr txBox="1"/>
          <p:nvPr/>
        </p:nvSpPr>
        <p:spPr>
          <a:xfrm>
            <a:off x="111760" y="198735"/>
            <a:ext cx="6096000"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Workload Distribution – Teaching </a:t>
            </a:r>
          </a:p>
        </p:txBody>
      </p:sp>
      <p:graphicFrame>
        <p:nvGraphicFramePr>
          <p:cNvPr id="9" name="Chart 8">
            <a:extLst>
              <a:ext uri="{FF2B5EF4-FFF2-40B4-BE49-F238E27FC236}">
                <a16:creationId xmlns:a16="http://schemas.microsoft.com/office/drawing/2014/main" id="{28EA7279-C578-4914-A1CF-083EEBFFF959}"/>
              </a:ext>
            </a:extLst>
          </p:cNvPr>
          <p:cNvGraphicFramePr/>
          <p:nvPr>
            <p:extLst>
              <p:ext uri="{D42A27DB-BD31-4B8C-83A1-F6EECF244321}">
                <p14:modId xmlns:p14="http://schemas.microsoft.com/office/powerpoint/2010/main" val="2383129414"/>
              </p:ext>
            </p:extLst>
          </p:nvPr>
        </p:nvGraphicFramePr>
        <p:xfrm>
          <a:off x="1527243" y="1175819"/>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71CF065C-0669-4C20-9CF5-0F8A2B0D7193}"/>
              </a:ext>
            </a:extLst>
          </p:cNvPr>
          <p:cNvSpPr txBox="1"/>
          <p:nvPr/>
        </p:nvSpPr>
        <p:spPr>
          <a:xfrm>
            <a:off x="1524000" y="5239819"/>
            <a:ext cx="6096000" cy="923330"/>
          </a:xfrm>
          <a:prstGeom prst="rect">
            <a:avLst/>
          </a:prstGeom>
          <a:noFill/>
        </p:spPr>
        <p:txBody>
          <a:bodyPr wrap="square">
            <a:spAutoFit/>
          </a:bodyPr>
          <a:lstStyle/>
          <a:p>
            <a:pPr algn="just"/>
            <a:r>
              <a:rPr lang="en-US" dirty="0">
                <a:latin typeface="Verdana" panose="020B0604030504040204" pitchFamily="34" charset="0"/>
                <a:ea typeface="Verdana" panose="020B0604030504040204" pitchFamily="34" charset="0"/>
              </a:rPr>
              <a:t>It’s still nice and helpful to mention your usual workload distribution in your file (e.g. Personal Statement) for reviewers… </a:t>
            </a:r>
          </a:p>
        </p:txBody>
      </p:sp>
    </p:spTree>
    <p:extLst>
      <p:ext uri="{BB962C8B-B14F-4D97-AF65-F5344CB8AC3E}">
        <p14:creationId xmlns:p14="http://schemas.microsoft.com/office/powerpoint/2010/main" val="1888329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Knowledge</a:t>
            </a:r>
          </a:p>
        </p:txBody>
      </p:sp>
      <p:sp>
        <p:nvSpPr>
          <p:cNvPr id="6" name="TextBox 5">
            <a:extLst>
              <a:ext uri="{FF2B5EF4-FFF2-40B4-BE49-F238E27FC236}">
                <a16:creationId xmlns:a16="http://schemas.microsoft.com/office/drawing/2014/main" id="{386F8E7A-D29C-4AEC-BFF5-AEE90FB0B1CF}"/>
              </a:ext>
            </a:extLst>
          </p:cNvPr>
          <p:cNvSpPr txBox="1"/>
          <p:nvPr/>
        </p:nvSpPr>
        <p:spPr>
          <a:xfrm>
            <a:off x="432880" y="1690062"/>
            <a:ext cx="8122596" cy="3477875"/>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Knowledge used towards mentoring students: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Include undergraduate training in grant applications</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Explore the process of departmental research (visit research labs and facilities, conducting research interviews)</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Train research assistants </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Student-written papers and abstracts</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Student presentations</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Magellan scholarship Graduation with Leadership Distinction</a:t>
            </a:r>
          </a:p>
        </p:txBody>
      </p:sp>
    </p:spTree>
    <p:extLst>
      <p:ext uri="{BB962C8B-B14F-4D97-AF65-F5344CB8AC3E}">
        <p14:creationId xmlns:p14="http://schemas.microsoft.com/office/powerpoint/2010/main" val="3374229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Knowledge</a:t>
            </a:r>
          </a:p>
        </p:txBody>
      </p:sp>
      <p:pic>
        <p:nvPicPr>
          <p:cNvPr id="3" name="Picture 2">
            <a:extLst>
              <a:ext uri="{FF2B5EF4-FFF2-40B4-BE49-F238E27FC236}">
                <a16:creationId xmlns:a16="http://schemas.microsoft.com/office/drawing/2014/main" id="{3F6712E8-F414-4293-880E-4A16C2E4FC17}"/>
              </a:ext>
            </a:extLst>
          </p:cNvPr>
          <p:cNvPicPr>
            <a:picLocks noChangeAspect="1"/>
          </p:cNvPicPr>
          <p:nvPr/>
        </p:nvPicPr>
        <p:blipFill>
          <a:blip r:embed="rId2"/>
          <a:stretch>
            <a:fillRect/>
          </a:stretch>
        </p:blipFill>
        <p:spPr>
          <a:xfrm>
            <a:off x="124178" y="1739590"/>
            <a:ext cx="8895644" cy="3378820"/>
          </a:xfrm>
          <a:prstGeom prst="rect">
            <a:avLst/>
          </a:prstGeom>
        </p:spPr>
      </p:pic>
    </p:spTree>
    <p:extLst>
      <p:ext uri="{BB962C8B-B14F-4D97-AF65-F5344CB8AC3E}">
        <p14:creationId xmlns:p14="http://schemas.microsoft.com/office/powerpoint/2010/main" val="2759221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Knowledge</a:t>
            </a:r>
          </a:p>
        </p:txBody>
      </p:sp>
      <p:sp>
        <p:nvSpPr>
          <p:cNvPr id="6" name="TextBox 5">
            <a:extLst>
              <a:ext uri="{FF2B5EF4-FFF2-40B4-BE49-F238E27FC236}">
                <a16:creationId xmlns:a16="http://schemas.microsoft.com/office/drawing/2014/main" id="{060F9048-12DC-4464-92B0-A6EA7C000F7F}"/>
              </a:ext>
            </a:extLst>
          </p:cNvPr>
          <p:cNvSpPr txBox="1"/>
          <p:nvPr/>
        </p:nvSpPr>
        <p:spPr>
          <a:xfrm>
            <a:off x="658396" y="1468860"/>
            <a:ext cx="7852277" cy="4401205"/>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Course evaluation question 4.4 “</a:t>
            </a:r>
            <a:r>
              <a:rPr lang="en-US" sz="2000" i="1" dirty="0">
                <a:latin typeface="Verdana" panose="020B0604030504040204" pitchFamily="34" charset="0"/>
                <a:ea typeface="Verdana" panose="020B0604030504040204" pitchFamily="34" charset="0"/>
              </a:rPr>
              <a:t>The instructor demonstrated clear knowledge of the subject matter.</a:t>
            </a:r>
            <a:r>
              <a:rPr lang="en-US" sz="2000" dirty="0">
                <a:latin typeface="Verdana" panose="020B0604030504040204" pitchFamily="34" charset="0"/>
                <a:ea typeface="Verdana" panose="020B0604030504040204" pitchFamily="34" charset="0"/>
              </a:rPr>
              <a:t>”</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Student comments on my knowledge of the material</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p:txBody>
      </p:sp>
      <p:pic>
        <p:nvPicPr>
          <p:cNvPr id="3" name="Picture 2">
            <a:extLst>
              <a:ext uri="{FF2B5EF4-FFF2-40B4-BE49-F238E27FC236}">
                <a16:creationId xmlns:a16="http://schemas.microsoft.com/office/drawing/2014/main" id="{CA133DCC-5574-4CE5-A465-A09673622A94}"/>
              </a:ext>
            </a:extLst>
          </p:cNvPr>
          <p:cNvPicPr>
            <a:picLocks noChangeAspect="1"/>
          </p:cNvPicPr>
          <p:nvPr/>
        </p:nvPicPr>
        <p:blipFill rotWithShape="1">
          <a:blip r:embed="rId2"/>
          <a:srcRect l="1053" r="1944" b="3228"/>
          <a:stretch/>
        </p:blipFill>
        <p:spPr>
          <a:xfrm>
            <a:off x="1131518" y="2572182"/>
            <a:ext cx="6880963" cy="2194560"/>
          </a:xfrm>
          <a:prstGeom prst="rect">
            <a:avLst/>
          </a:prstGeom>
        </p:spPr>
      </p:pic>
    </p:spTree>
    <p:extLst>
      <p:ext uri="{BB962C8B-B14F-4D97-AF65-F5344CB8AC3E}">
        <p14:creationId xmlns:p14="http://schemas.microsoft.com/office/powerpoint/2010/main" val="363480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Communication Ability</a:t>
            </a:r>
          </a:p>
        </p:txBody>
      </p:sp>
      <p:sp>
        <p:nvSpPr>
          <p:cNvPr id="6" name="TextBox 5">
            <a:extLst>
              <a:ext uri="{FF2B5EF4-FFF2-40B4-BE49-F238E27FC236}">
                <a16:creationId xmlns:a16="http://schemas.microsoft.com/office/drawing/2014/main" id="{309822F3-B5C6-4E95-9D4B-6F7406CB9A65}"/>
              </a:ext>
            </a:extLst>
          </p:cNvPr>
          <p:cNvSpPr txBox="1"/>
          <p:nvPr/>
        </p:nvSpPr>
        <p:spPr>
          <a:xfrm>
            <a:off x="686177" y="1272570"/>
            <a:ext cx="7796719" cy="4708981"/>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Lecture notes and visual aids </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The use of lecture slides vs. white board</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Classroom atmosphere </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Interaction with students in lecture (how I ask questions in class and react to student responses to promote THEIR critical thinking, reasoning, and communication skills)  </a:t>
            </a:r>
          </a:p>
          <a:p>
            <a:pPr algn="just"/>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FF0000"/>
                </a:solidFill>
                <a:latin typeface="Verdana" panose="020B0604030504040204" pitchFamily="34" charset="0"/>
                <a:ea typeface="Verdana" panose="020B0604030504040204" pitchFamily="34" charset="0"/>
              </a:rPr>
              <a:t>Quote from lecture observation letters from your colleagues</a:t>
            </a: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The use of Blackboard and/or other platforms </a:t>
            </a:r>
          </a:p>
        </p:txBody>
      </p:sp>
    </p:spTree>
    <p:extLst>
      <p:ext uri="{BB962C8B-B14F-4D97-AF65-F5344CB8AC3E}">
        <p14:creationId xmlns:p14="http://schemas.microsoft.com/office/powerpoint/2010/main" val="3618452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Communication Ability</a:t>
            </a:r>
          </a:p>
        </p:txBody>
      </p:sp>
      <p:sp>
        <p:nvSpPr>
          <p:cNvPr id="6" name="TextBox 5">
            <a:extLst>
              <a:ext uri="{FF2B5EF4-FFF2-40B4-BE49-F238E27FC236}">
                <a16:creationId xmlns:a16="http://schemas.microsoft.com/office/drawing/2014/main" id="{29204056-DF0B-4A9B-BED2-5684ABD0F23F}"/>
              </a:ext>
            </a:extLst>
          </p:cNvPr>
          <p:cNvSpPr txBox="1"/>
          <p:nvPr/>
        </p:nvSpPr>
        <p:spPr>
          <a:xfrm>
            <a:off x="496111" y="776459"/>
            <a:ext cx="7937771" cy="5632311"/>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Course evaluation questions: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574675" algn="just"/>
            <a:r>
              <a:rPr lang="en-US" sz="2000" i="1" dirty="0">
                <a:latin typeface="Verdana" panose="020B0604030504040204" pitchFamily="34" charset="0"/>
                <a:ea typeface="Verdana" panose="020B0604030504040204" pitchFamily="34" charset="0"/>
              </a:rPr>
              <a:t>1.1 The instructor clearly stated the instructional objectives of the course.</a:t>
            </a:r>
          </a:p>
          <a:p>
            <a:pPr marL="574675" algn="just"/>
            <a:r>
              <a:rPr lang="en-US" sz="2000" i="1" dirty="0">
                <a:latin typeface="Verdana" panose="020B0604030504040204" pitchFamily="34" charset="0"/>
                <a:ea typeface="Verdana" panose="020B0604030504040204" pitchFamily="34" charset="0"/>
              </a:rPr>
              <a:t>1.2 The instructor clearly stated the method by which your final grade would be determined.</a:t>
            </a:r>
          </a:p>
          <a:p>
            <a:pPr marL="574675" algn="just"/>
            <a:r>
              <a:rPr lang="en-US" sz="2000" i="1" dirty="0">
                <a:latin typeface="Verdana" panose="020B0604030504040204" pitchFamily="34" charset="0"/>
                <a:ea typeface="Verdana" panose="020B0604030504040204" pitchFamily="34" charset="0"/>
              </a:rPr>
              <a:t>1.3 The instructor clearly explained any special requirements of attendance which differ from the attendance policy of the University.</a:t>
            </a: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Student comments on communication ability</a:t>
            </a:r>
          </a:p>
        </p:txBody>
      </p:sp>
      <p:pic>
        <p:nvPicPr>
          <p:cNvPr id="3" name="Picture 2">
            <a:extLst>
              <a:ext uri="{FF2B5EF4-FFF2-40B4-BE49-F238E27FC236}">
                <a16:creationId xmlns:a16="http://schemas.microsoft.com/office/drawing/2014/main" id="{48BAD446-E3DE-4BBC-A28A-49C7CA459B83}"/>
              </a:ext>
            </a:extLst>
          </p:cNvPr>
          <p:cNvPicPr>
            <a:picLocks noChangeAspect="1"/>
          </p:cNvPicPr>
          <p:nvPr/>
        </p:nvPicPr>
        <p:blipFill rotWithShape="1">
          <a:blip r:embed="rId2"/>
          <a:srcRect l="1012" r="1637" b="5020"/>
          <a:stretch/>
        </p:blipFill>
        <p:spPr>
          <a:xfrm>
            <a:off x="836808" y="3743131"/>
            <a:ext cx="7495458" cy="1828800"/>
          </a:xfrm>
          <a:prstGeom prst="rect">
            <a:avLst/>
          </a:prstGeom>
        </p:spPr>
      </p:pic>
    </p:spTree>
    <p:extLst>
      <p:ext uri="{BB962C8B-B14F-4D97-AF65-F5344CB8AC3E}">
        <p14:creationId xmlns:p14="http://schemas.microsoft.com/office/powerpoint/2010/main" val="531432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Instructional Improvement</a:t>
            </a:r>
          </a:p>
        </p:txBody>
      </p:sp>
      <p:sp>
        <p:nvSpPr>
          <p:cNvPr id="5" name="TextBox 4">
            <a:extLst>
              <a:ext uri="{FF2B5EF4-FFF2-40B4-BE49-F238E27FC236}">
                <a16:creationId xmlns:a16="http://schemas.microsoft.com/office/drawing/2014/main" id="{4D2CCF34-648E-43B8-A142-41B503C5F412}"/>
              </a:ext>
            </a:extLst>
          </p:cNvPr>
          <p:cNvSpPr txBox="1"/>
          <p:nvPr/>
        </p:nvSpPr>
        <p:spPr>
          <a:xfrm>
            <a:off x="211955" y="1339866"/>
            <a:ext cx="8720090" cy="5016758"/>
          </a:xfrm>
          <a:prstGeom prst="rect">
            <a:avLst/>
          </a:prstGeom>
          <a:noFill/>
        </p:spPr>
        <p:txBody>
          <a:bodyPr wrap="square">
            <a:spAutoFit/>
          </a:bodyPr>
          <a:lstStyle/>
          <a:p>
            <a:pPr marL="285743" indent="-285743" algn="just">
              <a:buFont typeface="Arial" panose="020B0604020202020204" pitchFamily="34" charset="0"/>
              <a:buChar char="•"/>
            </a:pPr>
            <a:r>
              <a:rPr lang="en-US" sz="2000" dirty="0">
                <a:solidFill>
                  <a:srgbClr val="000000"/>
                </a:solidFill>
                <a:latin typeface="Verdana" panose="020B0604030504040204" pitchFamily="34" charset="0"/>
                <a:ea typeface="Verdana" panose="020B0604030504040204" pitchFamily="34" charset="0"/>
              </a:rPr>
              <a:t>An overview</a:t>
            </a:r>
          </a:p>
          <a:p>
            <a:pPr algn="just"/>
            <a:endParaRPr lang="en-US" sz="2000" dirty="0">
              <a:solidFill>
                <a:srgbClr val="00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000000"/>
                </a:solidFill>
                <a:latin typeface="Verdana" panose="020B0604030504040204" pitchFamily="34" charset="0"/>
                <a:ea typeface="Verdana" panose="020B0604030504040204" pitchFamily="34" charset="0"/>
              </a:rPr>
              <a:t>Teaching awards and nominations</a:t>
            </a:r>
          </a:p>
          <a:p>
            <a:pPr algn="just"/>
            <a:endParaRPr lang="en-US" sz="2000" dirty="0">
              <a:solidFill>
                <a:srgbClr val="00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000000"/>
                </a:solidFill>
                <a:latin typeface="Verdana" panose="020B0604030504040204" pitchFamily="34" charset="0"/>
                <a:ea typeface="Verdana" panose="020B0604030504040204" pitchFamily="34" charset="0"/>
              </a:rPr>
              <a:t>Teaching load (credit hours vs. contact hours)</a:t>
            </a:r>
          </a:p>
          <a:p>
            <a:pPr marL="285743" indent="-285743" algn="just">
              <a:buFont typeface="Arial" panose="020B0604020202020204" pitchFamily="34" charset="0"/>
              <a:buChar char="•"/>
            </a:pPr>
            <a:endParaRPr lang="en-US" sz="2000" dirty="0">
              <a:solidFill>
                <a:srgbClr val="00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000000"/>
                </a:solidFill>
                <a:latin typeface="Verdana" panose="020B0604030504040204" pitchFamily="34" charset="0"/>
                <a:ea typeface="Verdana" panose="020B0604030504040204" pitchFamily="34" charset="0"/>
              </a:rPr>
              <a:t>Courses taught </a:t>
            </a:r>
          </a:p>
          <a:p>
            <a:pPr marL="285743" indent="-285743" algn="just">
              <a:buFont typeface="Arial" panose="020B0604020202020204" pitchFamily="34" charset="0"/>
              <a:buChar char="•"/>
            </a:pPr>
            <a:endParaRPr lang="en-US" sz="2000" dirty="0">
              <a:solidFill>
                <a:srgbClr val="00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000000"/>
                </a:solidFill>
                <a:latin typeface="Verdana" panose="020B0604030504040204" pitchFamily="34" charset="0"/>
                <a:ea typeface="Verdana" panose="020B0604030504040204" pitchFamily="34" charset="0"/>
              </a:rPr>
              <a:t>Summary of student evaluations </a:t>
            </a:r>
          </a:p>
          <a:p>
            <a:pPr marL="285743" indent="-285743" algn="just">
              <a:buFont typeface="Arial" panose="020B0604020202020204" pitchFamily="34" charset="0"/>
              <a:buChar char="•"/>
            </a:pPr>
            <a:endParaRPr lang="en-US" sz="2000" dirty="0">
              <a:solidFill>
                <a:srgbClr val="000000"/>
              </a:solidFill>
              <a:latin typeface="Verdana" panose="020B0604030504040204" pitchFamily="34" charset="0"/>
              <a:ea typeface="Verdana" panose="020B0604030504040204" pitchFamily="34" charset="0"/>
            </a:endParaRPr>
          </a:p>
          <a:p>
            <a:pPr marL="914400" indent="-339725" algn="just">
              <a:buFont typeface="Wingdings" panose="05000000000000000000" pitchFamily="2" charset="2"/>
              <a:buChar char="Ø"/>
            </a:pPr>
            <a:r>
              <a:rPr lang="en-US" sz="2000" dirty="0">
                <a:solidFill>
                  <a:srgbClr val="000000"/>
                </a:solidFill>
                <a:latin typeface="Verdana" panose="020B0604030504040204" pitchFamily="34" charset="0"/>
                <a:ea typeface="Verdana" panose="020B0604030504040204" pitchFamily="34" charset="0"/>
              </a:rPr>
              <a:t>Evaluation method</a:t>
            </a:r>
          </a:p>
          <a:p>
            <a:pPr marL="914400" indent="-339725" algn="just">
              <a:buFont typeface="Wingdings" panose="05000000000000000000" pitchFamily="2" charset="2"/>
              <a:buChar char="Ø"/>
            </a:pPr>
            <a:r>
              <a:rPr lang="en-US" sz="2000" dirty="0">
                <a:solidFill>
                  <a:srgbClr val="000000"/>
                </a:solidFill>
                <a:latin typeface="Verdana" panose="020B0604030504040204" pitchFamily="34" charset="0"/>
                <a:ea typeface="Verdana" panose="020B0604030504040204" pitchFamily="34" charset="0"/>
              </a:rPr>
              <a:t>Student participation/response rate</a:t>
            </a:r>
          </a:p>
          <a:p>
            <a:pPr marL="914400" indent="-339725" algn="just">
              <a:buFont typeface="Wingdings" panose="05000000000000000000" pitchFamily="2" charset="2"/>
              <a:buChar char="Ø"/>
            </a:pPr>
            <a:r>
              <a:rPr lang="en-US" sz="2000" dirty="0">
                <a:solidFill>
                  <a:srgbClr val="000000"/>
                </a:solidFill>
                <a:latin typeface="Verdana" panose="020B0604030504040204" pitchFamily="34" charset="0"/>
                <a:ea typeface="Verdana" panose="020B0604030504040204" pitchFamily="34" charset="0"/>
              </a:rPr>
              <a:t>Personal average vs. campus average </a:t>
            </a:r>
          </a:p>
          <a:p>
            <a:pPr marL="914400" indent="-339725" algn="just">
              <a:buFont typeface="Wingdings" panose="05000000000000000000" pitchFamily="2" charset="2"/>
              <a:buChar char="Ø"/>
            </a:pPr>
            <a:r>
              <a:rPr lang="en-US" sz="2000" dirty="0">
                <a:solidFill>
                  <a:srgbClr val="000000"/>
                </a:solidFill>
                <a:latin typeface="Verdana" panose="020B0604030504040204" pitchFamily="34" charset="0"/>
                <a:ea typeface="Verdana" panose="020B0604030504040204" pitchFamily="34" charset="0"/>
              </a:rPr>
              <a:t>Notable low score or high score</a:t>
            </a:r>
          </a:p>
          <a:p>
            <a:pPr marL="914400" indent="-339725" algn="just">
              <a:buFont typeface="Wingdings" panose="05000000000000000000" pitchFamily="2" charset="2"/>
              <a:buChar char="Ø"/>
            </a:pPr>
            <a:r>
              <a:rPr lang="en-US" sz="2000" dirty="0">
                <a:solidFill>
                  <a:srgbClr val="000000"/>
                </a:solidFill>
                <a:latin typeface="Verdana" panose="020B0604030504040204" pitchFamily="34" charset="0"/>
                <a:ea typeface="Verdana" panose="020B0604030504040204" pitchFamily="34" charset="0"/>
              </a:rPr>
              <a:t>Briefly summarize student comments (will quote in later sections)</a:t>
            </a:r>
          </a:p>
        </p:txBody>
      </p:sp>
      <p:sp>
        <p:nvSpPr>
          <p:cNvPr id="6" name="TextBox 5">
            <a:extLst>
              <a:ext uri="{FF2B5EF4-FFF2-40B4-BE49-F238E27FC236}">
                <a16:creationId xmlns:a16="http://schemas.microsoft.com/office/drawing/2014/main" id="{DEEACC20-85CF-466F-A56F-454355F9B892}"/>
              </a:ext>
            </a:extLst>
          </p:cNvPr>
          <p:cNvSpPr txBox="1"/>
          <p:nvPr/>
        </p:nvSpPr>
        <p:spPr>
          <a:xfrm>
            <a:off x="758107" y="932100"/>
            <a:ext cx="7652860" cy="5324535"/>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Examples of using student comments, student performance and colleagues’ experience as a source for instructional ideas;</a:t>
            </a: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FF0000"/>
                </a:solidFill>
                <a:latin typeface="Verdana" panose="020B0604030504040204" pitchFamily="34" charset="0"/>
                <a:ea typeface="Verdana" panose="020B0604030504040204" pitchFamily="34" charset="0"/>
              </a:rPr>
              <a:t>Revise syllabi to include learning outcomes verbatim for Carolina Core Fundamental courses (to improve consistency);</a:t>
            </a: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Increase the use of visual aids;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Explore new and cutting-edge approaches in teaching to enhance student learning (new organic experiments in my case);</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Revise curriculum to benefit student future career (add course content so that students can transfer their credits to other institutions in my case).</a:t>
            </a:r>
          </a:p>
        </p:txBody>
      </p:sp>
    </p:spTree>
    <p:extLst>
      <p:ext uri="{BB962C8B-B14F-4D97-AF65-F5344CB8AC3E}">
        <p14:creationId xmlns:p14="http://schemas.microsoft.com/office/powerpoint/2010/main" val="3830480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Instructional Improvement</a:t>
            </a:r>
          </a:p>
        </p:txBody>
      </p:sp>
      <p:sp>
        <p:nvSpPr>
          <p:cNvPr id="6" name="TextBox 5">
            <a:extLst>
              <a:ext uri="{FF2B5EF4-FFF2-40B4-BE49-F238E27FC236}">
                <a16:creationId xmlns:a16="http://schemas.microsoft.com/office/drawing/2014/main" id="{07A930F4-9C60-42FB-81BD-F02DC971100D}"/>
              </a:ext>
            </a:extLst>
          </p:cNvPr>
          <p:cNvSpPr txBox="1"/>
          <p:nvPr/>
        </p:nvSpPr>
        <p:spPr>
          <a:xfrm>
            <a:off x="311285" y="816496"/>
            <a:ext cx="8531158" cy="707886"/>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Development of instructional materials for lecture and lab components:</a:t>
            </a:r>
          </a:p>
        </p:txBody>
      </p:sp>
      <p:pic>
        <p:nvPicPr>
          <p:cNvPr id="3" name="Picture 2">
            <a:extLst>
              <a:ext uri="{FF2B5EF4-FFF2-40B4-BE49-F238E27FC236}">
                <a16:creationId xmlns:a16="http://schemas.microsoft.com/office/drawing/2014/main" id="{9E8A34E3-5533-42A7-A7F0-FDC5AA42184B}"/>
              </a:ext>
            </a:extLst>
          </p:cNvPr>
          <p:cNvPicPr>
            <a:picLocks noChangeAspect="1"/>
          </p:cNvPicPr>
          <p:nvPr/>
        </p:nvPicPr>
        <p:blipFill>
          <a:blip r:embed="rId2"/>
          <a:stretch>
            <a:fillRect/>
          </a:stretch>
        </p:blipFill>
        <p:spPr>
          <a:xfrm>
            <a:off x="2416268" y="1349141"/>
            <a:ext cx="6328897" cy="5254102"/>
          </a:xfrm>
          <a:prstGeom prst="rect">
            <a:avLst/>
          </a:prstGeom>
        </p:spPr>
      </p:pic>
    </p:spTree>
    <p:extLst>
      <p:ext uri="{BB962C8B-B14F-4D97-AF65-F5344CB8AC3E}">
        <p14:creationId xmlns:p14="http://schemas.microsoft.com/office/powerpoint/2010/main" val="2562951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Personal Characteristics</a:t>
            </a:r>
          </a:p>
        </p:txBody>
      </p:sp>
      <p:sp>
        <p:nvSpPr>
          <p:cNvPr id="5" name="TextBox 4">
            <a:extLst>
              <a:ext uri="{FF2B5EF4-FFF2-40B4-BE49-F238E27FC236}">
                <a16:creationId xmlns:a16="http://schemas.microsoft.com/office/drawing/2014/main" id="{4D2CCF34-648E-43B8-A142-41B503C5F412}"/>
              </a:ext>
            </a:extLst>
          </p:cNvPr>
          <p:cNvSpPr txBox="1"/>
          <p:nvPr/>
        </p:nvSpPr>
        <p:spPr>
          <a:xfrm>
            <a:off x="211955" y="1485781"/>
            <a:ext cx="8720090" cy="4093428"/>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My passion for my subject and teaching </a:t>
            </a:r>
            <a:r>
              <a:rPr lang="en-US" sz="2000" dirty="0">
                <a:solidFill>
                  <a:srgbClr val="FF0000"/>
                </a:solidFill>
                <a:latin typeface="Verdana" panose="020B0604030504040204" pitchFamily="34" charset="0"/>
                <a:ea typeface="Verdana" panose="020B0604030504040204" pitchFamily="34" charset="0"/>
              </a:rPr>
              <a:t>(quote from class observation letters)</a:t>
            </a:r>
            <a:r>
              <a:rPr lang="en-US" sz="2000" dirty="0">
                <a:latin typeface="Verdana" panose="020B0604030504040204" pitchFamily="34" charset="0"/>
                <a:ea typeface="Verdana" panose="020B0604030504040204" pitchFamily="34" charset="0"/>
              </a:rPr>
              <a:t>;</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Approachability and accessibility:</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How do you find the chance to talk to your students? (before and after class; office hours; appointment)</a:t>
            </a:r>
          </a:p>
          <a:p>
            <a:pPr marL="914400" indent="-339725" algn="just">
              <a:buFont typeface="Wingdings" panose="05000000000000000000" pitchFamily="2" charset="2"/>
              <a:buChar char="Ø"/>
            </a:pPr>
            <a:r>
              <a:rPr lang="en-US" sz="2000" dirty="0">
                <a:latin typeface="Verdana" panose="020B0604030504040204" pitchFamily="34" charset="0"/>
                <a:ea typeface="Verdana" panose="020B0604030504040204" pitchFamily="34" charset="0"/>
              </a:rPr>
              <a:t>Discuss grade and progress?</a:t>
            </a:r>
          </a:p>
          <a:p>
            <a:pPr marL="914400" indent="-339725" algn="just">
              <a:buFont typeface="Wingdings" panose="05000000000000000000" pitchFamily="2" charset="2"/>
              <a:buChar char="Ø"/>
            </a:pPr>
            <a:r>
              <a:rPr lang="en-US" sz="2000" dirty="0">
                <a:solidFill>
                  <a:srgbClr val="FF0000"/>
                </a:solidFill>
                <a:latin typeface="Verdana" panose="020B0604030504040204" pitchFamily="34" charset="0"/>
                <a:ea typeface="Verdana" panose="020B0604030504040204" pitchFamily="34" charset="0"/>
              </a:rPr>
              <a:t>Reply to student emails or use the Discussion Board?</a:t>
            </a: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FF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FF0000"/>
                </a:solidFill>
                <a:latin typeface="Verdana" panose="020B0604030504040204" pitchFamily="34" charset="0"/>
                <a:ea typeface="Verdana" panose="020B0604030504040204" pitchFamily="34" charset="0"/>
              </a:rPr>
              <a:t>Heavy quote from student comments in this section about me as a professor and my teaching. </a:t>
            </a:r>
          </a:p>
        </p:txBody>
      </p:sp>
    </p:spTree>
    <p:extLst>
      <p:ext uri="{BB962C8B-B14F-4D97-AF65-F5344CB8AC3E}">
        <p14:creationId xmlns:p14="http://schemas.microsoft.com/office/powerpoint/2010/main" val="1073596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890491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List of Supporting Materials</a:t>
            </a:r>
          </a:p>
        </p:txBody>
      </p:sp>
      <p:pic>
        <p:nvPicPr>
          <p:cNvPr id="3" name="Picture 2">
            <a:extLst>
              <a:ext uri="{FF2B5EF4-FFF2-40B4-BE49-F238E27FC236}">
                <a16:creationId xmlns:a16="http://schemas.microsoft.com/office/drawing/2014/main" id="{BFC82B6A-4335-4A13-9530-B401BDC16FBD}"/>
              </a:ext>
            </a:extLst>
          </p:cNvPr>
          <p:cNvPicPr>
            <a:picLocks noChangeAspect="1"/>
          </p:cNvPicPr>
          <p:nvPr/>
        </p:nvPicPr>
        <p:blipFill>
          <a:blip r:embed="rId2"/>
          <a:stretch>
            <a:fillRect/>
          </a:stretch>
        </p:blipFill>
        <p:spPr>
          <a:xfrm>
            <a:off x="1974801" y="665480"/>
            <a:ext cx="5219471" cy="6035040"/>
          </a:xfrm>
          <a:prstGeom prst="rect">
            <a:avLst/>
          </a:prstGeom>
        </p:spPr>
      </p:pic>
    </p:spTree>
    <p:extLst>
      <p:ext uri="{BB962C8B-B14F-4D97-AF65-F5344CB8AC3E}">
        <p14:creationId xmlns:p14="http://schemas.microsoft.com/office/powerpoint/2010/main" val="1773815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B737FC-E8D6-4144-8369-B8EDD6855572}"/>
              </a:ext>
            </a:extLst>
          </p:cNvPr>
          <p:cNvPicPr>
            <a:picLocks noChangeAspect="1"/>
          </p:cNvPicPr>
          <p:nvPr/>
        </p:nvPicPr>
        <p:blipFill>
          <a:blip r:embed="rId2"/>
          <a:stretch>
            <a:fillRect/>
          </a:stretch>
        </p:blipFill>
        <p:spPr>
          <a:xfrm>
            <a:off x="1947651" y="137160"/>
            <a:ext cx="4528852" cy="6583680"/>
          </a:xfrm>
          <a:prstGeom prst="rect">
            <a:avLst/>
          </a:prstGeom>
        </p:spPr>
      </p:pic>
    </p:spTree>
    <p:extLst>
      <p:ext uri="{BB962C8B-B14F-4D97-AF65-F5344CB8AC3E}">
        <p14:creationId xmlns:p14="http://schemas.microsoft.com/office/powerpoint/2010/main" val="409744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55C7F6-1084-4E52-A80C-69537CE06252}"/>
              </a:ext>
            </a:extLst>
          </p:cNvPr>
          <p:cNvSpPr txBox="1"/>
          <p:nvPr/>
        </p:nvSpPr>
        <p:spPr>
          <a:xfrm>
            <a:off x="132080" y="157480"/>
            <a:ext cx="5976890"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Teaching </a:t>
            </a:r>
            <a:r>
              <a:rPr lang="en-US" sz="2400" b="1" i="1" dirty="0">
                <a:latin typeface="Verdana" panose="020B0604030504040204" pitchFamily="34" charset="0"/>
                <a:ea typeface="Verdana" panose="020B0604030504040204" pitchFamily="34" charset="0"/>
              </a:rPr>
              <a:t>vs.</a:t>
            </a:r>
            <a:r>
              <a:rPr lang="en-US" sz="2400" b="1" dirty="0">
                <a:latin typeface="Verdana" panose="020B0604030504040204" pitchFamily="34" charset="0"/>
                <a:ea typeface="Verdana" panose="020B0604030504040204" pitchFamily="34" charset="0"/>
              </a:rPr>
              <a:t> Tenure/Promotion</a:t>
            </a:r>
          </a:p>
        </p:txBody>
      </p:sp>
      <p:sp>
        <p:nvSpPr>
          <p:cNvPr id="3" name="TextBox 2">
            <a:extLst>
              <a:ext uri="{FF2B5EF4-FFF2-40B4-BE49-F238E27FC236}">
                <a16:creationId xmlns:a16="http://schemas.microsoft.com/office/drawing/2014/main" id="{67952322-19CF-4147-BB0E-A1FCAA4614C9}"/>
              </a:ext>
            </a:extLst>
          </p:cNvPr>
          <p:cNvSpPr txBox="1"/>
          <p:nvPr/>
        </p:nvSpPr>
        <p:spPr>
          <a:xfrm>
            <a:off x="836578" y="1235573"/>
            <a:ext cx="7470843" cy="4708981"/>
          </a:xfrm>
          <a:prstGeom prst="rect">
            <a:avLst/>
          </a:prstGeom>
          <a:noFill/>
        </p:spPr>
        <p:txBody>
          <a:bodyPr wrap="square">
            <a:spAutoFit/>
          </a:bodyPr>
          <a:lstStyle/>
          <a:p>
            <a:pPr algn="just"/>
            <a:r>
              <a:rPr lang="en-US" sz="2000" dirty="0">
                <a:latin typeface="Verdana" panose="020B0604030504040204" pitchFamily="34" charset="0"/>
                <a:ea typeface="Verdana" panose="020B0604030504040204" pitchFamily="34" charset="0"/>
              </a:rPr>
              <a:t>If something went wrong or needed your attention, you should have already known it from:</a:t>
            </a:r>
          </a:p>
          <a:p>
            <a:pPr algn="just"/>
            <a:endParaRPr lang="en-US" sz="2000" dirty="0">
              <a:latin typeface="Verdana" panose="020B0604030504040204" pitchFamily="34" charset="0"/>
              <a:ea typeface="Verdana" panose="020B0604030504040204" pitchFamily="34" charset="0"/>
            </a:endParaRPr>
          </a:p>
          <a:p>
            <a:pPr algn="just"/>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Annual Evaluations – peer and/or administrative</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Third Year Review</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Student Evaluations with Comments </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algn="just"/>
            <a:endParaRPr lang="en-US" sz="2000" dirty="0">
              <a:latin typeface="Verdana" panose="020B0604030504040204" pitchFamily="34" charset="0"/>
              <a:ea typeface="Verdana" panose="020B0604030504040204" pitchFamily="34" charset="0"/>
            </a:endParaRPr>
          </a:p>
          <a:p>
            <a:pPr algn="just"/>
            <a:r>
              <a:rPr lang="en-US" sz="2000" dirty="0">
                <a:latin typeface="Verdana" panose="020B0604030504040204" pitchFamily="34" charset="0"/>
                <a:ea typeface="Verdana" panose="020B0604030504040204" pitchFamily="34" charset="0"/>
              </a:rPr>
              <a:t>It’s OK to have this or that problem in teaching, especially if you are like me who started right after graduate school. </a:t>
            </a:r>
            <a:r>
              <a:rPr lang="en-US" sz="2000" i="1" u="sng" dirty="0">
                <a:solidFill>
                  <a:srgbClr val="FF0000"/>
                </a:solidFill>
                <a:latin typeface="Verdana" panose="020B0604030504040204" pitchFamily="34" charset="0"/>
                <a:ea typeface="Verdana" panose="020B0604030504040204" pitchFamily="34" charset="0"/>
              </a:rPr>
              <a:t>Improvement here and there makes great stories and results in more effective teaching. </a:t>
            </a:r>
          </a:p>
        </p:txBody>
      </p:sp>
    </p:spTree>
    <p:extLst>
      <p:ext uri="{BB962C8B-B14F-4D97-AF65-F5344CB8AC3E}">
        <p14:creationId xmlns:p14="http://schemas.microsoft.com/office/powerpoint/2010/main" val="37258047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6945EC-C008-4B4B-9BA5-E0B7C4CF31D7}"/>
              </a:ext>
            </a:extLst>
          </p:cNvPr>
          <p:cNvPicPr>
            <a:picLocks noChangeAspect="1"/>
          </p:cNvPicPr>
          <p:nvPr/>
        </p:nvPicPr>
        <p:blipFill>
          <a:blip r:embed="rId2"/>
          <a:stretch>
            <a:fillRect/>
          </a:stretch>
        </p:blipFill>
        <p:spPr>
          <a:xfrm>
            <a:off x="1652020" y="777240"/>
            <a:ext cx="5839960" cy="5303520"/>
          </a:xfrm>
          <a:prstGeom prst="rect">
            <a:avLst/>
          </a:prstGeom>
        </p:spPr>
      </p:pic>
    </p:spTree>
    <p:extLst>
      <p:ext uri="{BB962C8B-B14F-4D97-AF65-F5344CB8AC3E}">
        <p14:creationId xmlns:p14="http://schemas.microsoft.com/office/powerpoint/2010/main" val="956175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6F4A17-8BC4-46D1-80BD-07C7E30B75EC}"/>
              </a:ext>
            </a:extLst>
          </p:cNvPr>
          <p:cNvSpPr txBox="1"/>
          <p:nvPr/>
        </p:nvSpPr>
        <p:spPr>
          <a:xfrm>
            <a:off x="132079" y="157480"/>
            <a:ext cx="6365997"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Present Your Case</a:t>
            </a:r>
          </a:p>
        </p:txBody>
      </p:sp>
      <p:sp>
        <p:nvSpPr>
          <p:cNvPr id="5" name="TextBox 4">
            <a:extLst>
              <a:ext uri="{FF2B5EF4-FFF2-40B4-BE49-F238E27FC236}">
                <a16:creationId xmlns:a16="http://schemas.microsoft.com/office/drawing/2014/main" id="{10503916-757D-476A-AB18-D1EADCA77918}"/>
              </a:ext>
            </a:extLst>
          </p:cNvPr>
          <p:cNvSpPr txBox="1"/>
          <p:nvPr/>
        </p:nvSpPr>
        <p:spPr>
          <a:xfrm>
            <a:off x="807396" y="1341622"/>
            <a:ext cx="7363838" cy="5078313"/>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Local campus reviewers and PC campuses reviewers mostly likely don’t know your work. </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It is better not to assume they “know your work” even if some are in your discipline or from the same campus. </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Whether you meet the standards for effective or highly effective teaching is purely based on the file and evidence you PRESENTED.</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SO – </a:t>
            </a:r>
            <a:r>
              <a:rPr lang="en-US" sz="2400" b="1" dirty="0">
                <a:solidFill>
                  <a:srgbClr val="FF0000"/>
                </a:solidFill>
                <a:latin typeface="Verdana" panose="020B0604030504040204" pitchFamily="34" charset="0"/>
                <a:ea typeface="Verdana" panose="020B0604030504040204" pitchFamily="34" charset="0"/>
              </a:rPr>
              <a:t>PRESENT</a:t>
            </a:r>
            <a:r>
              <a:rPr lang="en-US" sz="2000" b="1" dirty="0">
                <a:solidFill>
                  <a:srgbClr val="FF0000"/>
                </a:solidFill>
                <a:latin typeface="Verdana" panose="020B0604030504040204" pitchFamily="34" charset="0"/>
                <a:ea typeface="Verdana" panose="020B0604030504040204" pitchFamily="34" charset="0"/>
              </a:rPr>
              <a:t> YOUR CASE!!!</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16340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8354BC-9EE0-45A7-8276-BA3BDC490D9A}"/>
              </a:ext>
            </a:extLst>
          </p:cNvPr>
          <p:cNvSpPr txBox="1"/>
          <p:nvPr/>
        </p:nvSpPr>
        <p:spPr>
          <a:xfrm>
            <a:off x="132080" y="157480"/>
            <a:ext cx="5537200"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Student Evaluations</a:t>
            </a:r>
          </a:p>
        </p:txBody>
      </p:sp>
      <p:sp>
        <p:nvSpPr>
          <p:cNvPr id="7" name="TextBox 6">
            <a:extLst>
              <a:ext uri="{FF2B5EF4-FFF2-40B4-BE49-F238E27FC236}">
                <a16:creationId xmlns:a16="http://schemas.microsoft.com/office/drawing/2014/main" id="{CBEE4F1D-0CAC-4855-9181-FD68FE17FCFD}"/>
              </a:ext>
            </a:extLst>
          </p:cNvPr>
          <p:cNvSpPr txBox="1"/>
          <p:nvPr/>
        </p:nvSpPr>
        <p:spPr>
          <a:xfrm>
            <a:off x="885217" y="932022"/>
            <a:ext cx="7354111" cy="5355312"/>
          </a:xfrm>
          <a:prstGeom prst="rect">
            <a:avLst/>
          </a:prstGeom>
          <a:noFill/>
        </p:spPr>
        <p:txBody>
          <a:bodyPr wrap="square">
            <a:spAutoFit/>
          </a:bodyPr>
          <a:lstStyle/>
          <a:p>
            <a:pPr algn="just"/>
            <a:r>
              <a:rPr lang="en-US" dirty="0">
                <a:latin typeface="Verdana" panose="020B0604030504040204" pitchFamily="34" charset="0"/>
                <a:ea typeface="Verdana" panose="020B0604030504040204" pitchFamily="34" charset="0"/>
              </a:rPr>
              <a:t>These will be attached to your file in: </a:t>
            </a:r>
          </a:p>
          <a:p>
            <a:pPr algn="just"/>
            <a:endParaRPr lang="en-US"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dirty="0">
                <a:latin typeface="Verdana" panose="020B0604030504040204" pitchFamily="34" charset="0"/>
                <a:ea typeface="Verdana" panose="020B0604030504040204" pitchFamily="34" charset="0"/>
              </a:rPr>
              <a:t>Cumulative Report of the Numerical Evaluation – by Campus Compiler </a:t>
            </a:r>
          </a:p>
          <a:p>
            <a:pPr marL="285743" indent="-285743" algn="just">
              <a:buFont typeface="Arial" panose="020B0604020202020204" pitchFamily="34" charset="0"/>
              <a:buChar char="•"/>
            </a:pPr>
            <a:r>
              <a:rPr lang="en-US" dirty="0">
                <a:latin typeface="Verdana" panose="020B0604030504040204" pitchFamily="34" charset="0"/>
                <a:ea typeface="Verdana" panose="020B0604030504040204" pitchFamily="34" charset="0"/>
              </a:rPr>
              <a:t>Summary of Teaching Evaluations – by Teaching Summary Writer</a:t>
            </a:r>
          </a:p>
          <a:p>
            <a:pPr marL="285743" indent="-285743" algn="just">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dirty="0">
              <a:latin typeface="Verdana" panose="020B0604030504040204" pitchFamily="34" charset="0"/>
              <a:ea typeface="Verdana" panose="020B0604030504040204" pitchFamily="34" charset="0"/>
            </a:endParaRPr>
          </a:p>
          <a:p>
            <a:pPr algn="just"/>
            <a:r>
              <a:rPr lang="en-US" dirty="0">
                <a:latin typeface="Verdana" panose="020B0604030504040204" pitchFamily="34" charset="0"/>
                <a:ea typeface="Verdana" panose="020B0604030504040204" pitchFamily="34" charset="0"/>
              </a:rPr>
              <a:t>As a reviewer myself, I would mainly read what the Teaching Summary Writer provides (more objective). Therefore, in my opinion, there is no need for HEAVY use of student evaluations as evidence for teaching effectiveness in your narrative.</a:t>
            </a:r>
          </a:p>
          <a:p>
            <a:pPr algn="just"/>
            <a:endParaRPr lang="en-US" dirty="0">
              <a:latin typeface="Verdana" panose="020B0604030504040204" pitchFamily="34" charset="0"/>
              <a:ea typeface="Verdana" panose="020B0604030504040204" pitchFamily="34" charset="0"/>
            </a:endParaRPr>
          </a:p>
          <a:p>
            <a:pPr algn="just"/>
            <a:r>
              <a:rPr lang="en-US" dirty="0">
                <a:latin typeface="Verdana" panose="020B0604030504040204" pitchFamily="34" charset="0"/>
                <a:ea typeface="Verdana" panose="020B0604030504040204" pitchFamily="34" charset="0"/>
              </a:rPr>
              <a:t>I do have a section in my file called “</a:t>
            </a:r>
            <a:r>
              <a:rPr lang="en-US" i="1" dirty="0">
                <a:latin typeface="Verdana" panose="020B0604030504040204" pitchFamily="34" charset="0"/>
                <a:ea typeface="Verdana" panose="020B0604030504040204" pitchFamily="34" charset="0"/>
              </a:rPr>
              <a:t>Teaching Effectiveness, Awards, Course Load and Summary of Student Evaluations</a:t>
            </a:r>
            <a:r>
              <a:rPr lang="en-US" dirty="0">
                <a:latin typeface="Verdana" panose="020B0604030504040204" pitchFamily="34" charset="0"/>
                <a:ea typeface="Verdana" panose="020B0604030504040204" pitchFamily="34" charset="0"/>
              </a:rPr>
              <a:t>” where I briefly summarize student evaluations and comments myself (will show later).</a:t>
            </a:r>
          </a:p>
          <a:p>
            <a:pPr algn="just"/>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3207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6521639"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Supporting Your Case</a:t>
            </a:r>
          </a:p>
        </p:txBody>
      </p:sp>
      <p:sp>
        <p:nvSpPr>
          <p:cNvPr id="5" name="TextBox 4">
            <a:extLst>
              <a:ext uri="{FF2B5EF4-FFF2-40B4-BE49-F238E27FC236}">
                <a16:creationId xmlns:a16="http://schemas.microsoft.com/office/drawing/2014/main" id="{4D2CCF34-648E-43B8-A142-41B503C5F412}"/>
              </a:ext>
            </a:extLst>
          </p:cNvPr>
          <p:cNvSpPr txBox="1"/>
          <p:nvPr/>
        </p:nvSpPr>
        <p:spPr>
          <a:xfrm>
            <a:off x="680936" y="986237"/>
            <a:ext cx="7782128" cy="5324535"/>
          </a:xfrm>
          <a:prstGeom prst="rect">
            <a:avLst/>
          </a:prstGeom>
          <a:noFill/>
        </p:spPr>
        <p:txBody>
          <a:bodyPr wrap="square">
            <a:spAutoFit/>
          </a:bodyPr>
          <a:lstStyle/>
          <a:p>
            <a:pPr marL="285743" indent="-285743" algn="just">
              <a:buFont typeface="Arial" panose="020B0604020202020204" pitchFamily="34" charset="0"/>
              <a:buChar char="•"/>
            </a:pPr>
            <a:r>
              <a:rPr lang="en-US" sz="2000" dirty="0">
                <a:solidFill>
                  <a:srgbClr val="FF0000"/>
                </a:solidFill>
                <a:latin typeface="Verdana" panose="020B0604030504040204" pitchFamily="34" charset="0"/>
                <a:ea typeface="Verdana" panose="020B0604030504040204" pitchFamily="34" charset="0"/>
              </a:rPr>
              <a:t>Class Visitation Report/Letter – colleagues from your discipline AND division </a:t>
            </a:r>
          </a:p>
          <a:p>
            <a:pPr marL="285743" indent="-285743" algn="just">
              <a:buFont typeface="Arial" panose="020B0604020202020204" pitchFamily="34" charset="0"/>
              <a:buChar char="•"/>
            </a:pPr>
            <a:endParaRPr lang="en-US" sz="2000" dirty="0">
              <a:solidFill>
                <a:srgbClr val="00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FF0000"/>
                </a:solidFill>
                <a:latin typeface="Verdana" panose="020B0604030504040204" pitchFamily="34" charset="0"/>
                <a:ea typeface="Verdana" panose="020B0604030504040204" pitchFamily="34" charset="0"/>
              </a:rPr>
              <a:t>Peer-Review – peer review of your course materials (e.g. learning outcomes)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Letter of Support from Colleagues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Letter of Support from Students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Teaching Award – nominations, awards, letters </a:t>
            </a:r>
          </a:p>
          <a:p>
            <a:pPr marL="285743" indent="-285743" algn="just">
              <a:buFont typeface="Arial" panose="020B0604020202020204" pitchFamily="34" charset="0"/>
              <a:buChar char="•"/>
            </a:pPr>
            <a:endParaRPr lang="en-US" sz="2000" dirty="0">
              <a:solidFill>
                <a:srgbClr val="00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solidFill>
                  <a:srgbClr val="FF0000"/>
                </a:solidFill>
                <a:latin typeface="Verdana" panose="020B0604030504040204" pitchFamily="34" charset="0"/>
                <a:ea typeface="Verdana" panose="020B0604030504040204" pitchFamily="34" charset="0"/>
              </a:rPr>
              <a:t>Student Emails and Feedback </a:t>
            </a:r>
          </a:p>
          <a:p>
            <a:pPr marL="285743" indent="-285743" algn="just">
              <a:buFont typeface="Arial" panose="020B0604020202020204" pitchFamily="34" charset="0"/>
              <a:buChar char="•"/>
            </a:pPr>
            <a:endParaRPr lang="en-US" sz="2000" dirty="0">
              <a:solidFill>
                <a:srgbClr val="000000"/>
              </a:solidFill>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endParaRPr lang="en-US" sz="2000" dirty="0">
              <a:solidFill>
                <a:srgbClr val="000000"/>
              </a:solidFill>
              <a:latin typeface="Verdana" panose="020B0604030504040204" pitchFamily="34" charset="0"/>
              <a:ea typeface="Verdana" panose="020B0604030504040204" pitchFamily="34" charset="0"/>
            </a:endParaRPr>
          </a:p>
          <a:p>
            <a:pPr algn="just"/>
            <a:r>
              <a:rPr lang="en-US" sz="2000" b="1" dirty="0">
                <a:solidFill>
                  <a:srgbClr val="FF0000"/>
                </a:solidFill>
                <a:latin typeface="Verdana" panose="020B0604030504040204" pitchFamily="34" charset="0"/>
                <a:ea typeface="Verdana" panose="020B0604030504040204" pitchFamily="34" charset="0"/>
              </a:rPr>
              <a:t>Make sure to quote from these sources whenever appropriate…  </a:t>
            </a:r>
            <a:endParaRPr lang="en-US" sz="20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9741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E68A2C-5419-4224-837F-4587797EA856}"/>
              </a:ext>
            </a:extLst>
          </p:cNvPr>
          <p:cNvSpPr txBox="1"/>
          <p:nvPr/>
        </p:nvSpPr>
        <p:spPr>
          <a:xfrm>
            <a:off x="132079" y="157480"/>
            <a:ext cx="7474951"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Overall Structure/Bookmarks – Teaching</a:t>
            </a:r>
          </a:p>
        </p:txBody>
      </p:sp>
      <p:sp>
        <p:nvSpPr>
          <p:cNvPr id="11" name="TextBox 10">
            <a:extLst>
              <a:ext uri="{FF2B5EF4-FFF2-40B4-BE49-F238E27FC236}">
                <a16:creationId xmlns:a16="http://schemas.microsoft.com/office/drawing/2014/main" id="{06517106-DFA2-4528-97F7-BA5341A47178}"/>
              </a:ext>
            </a:extLst>
          </p:cNvPr>
          <p:cNvSpPr txBox="1"/>
          <p:nvPr/>
        </p:nvSpPr>
        <p:spPr>
          <a:xfrm>
            <a:off x="676071" y="1235105"/>
            <a:ext cx="7791857" cy="4708981"/>
          </a:xfrm>
          <a:prstGeom prst="rect">
            <a:avLst/>
          </a:prstGeom>
          <a:noFill/>
        </p:spPr>
        <p:txBody>
          <a:bodyPr wrap="square">
            <a:spAutoFit/>
          </a:bodyPr>
          <a:lstStyle/>
          <a:p>
            <a:pPr marL="285750" indent="-285750">
              <a:buFont typeface="Arial" panose="020B0604020202020204" pitchFamily="34" charset="0"/>
              <a:buChar char="•"/>
            </a:pPr>
            <a:r>
              <a:rPr lang="en-US" sz="2000" b="0" i="0" dirty="0">
                <a:latin typeface="Verdana" panose="020B0604030504040204" pitchFamily="34" charset="0"/>
                <a:ea typeface="Verdana" panose="020B0604030504040204" pitchFamily="34" charset="0"/>
              </a:rPr>
              <a:t>Personal Statement</a:t>
            </a:r>
          </a:p>
          <a:p>
            <a:pPr marL="285750" indent="-285750">
              <a:buFont typeface="Arial" panose="020B0604020202020204" pitchFamily="34" charset="0"/>
              <a:buChar char="•"/>
            </a:pPr>
            <a:endParaRPr lang="en-US" sz="2000" b="0" i="0" dirty="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US" sz="2000" b="0" i="0" u="none" strike="noStrike" kern="1200" baseline="0" dirty="0">
                <a:solidFill>
                  <a:schemeClr val="tx1"/>
                </a:solidFill>
                <a:latin typeface="Verdana" panose="020B0604030504040204" pitchFamily="34" charset="0"/>
                <a:ea typeface="Verdana" panose="020B0604030504040204" pitchFamily="34" charset="0"/>
                <a:cs typeface="+mn-cs"/>
              </a:rPr>
              <a:t>Teaching Responsibilities </a:t>
            </a:r>
          </a:p>
          <a:p>
            <a:pPr marL="285750" indent="-285750">
              <a:buFont typeface="Arial" panose="020B0604020202020204" pitchFamily="34" charset="0"/>
              <a:buChar char="•"/>
            </a:pPr>
            <a:endParaRPr lang="en-US" sz="2000" b="0" i="0" dirty="0">
              <a:latin typeface="Verdana" panose="020B0604030504040204" pitchFamily="34" charset="0"/>
              <a:ea typeface="Verdana" panose="020B0604030504040204" pitchFamily="34" charset="0"/>
            </a:endParaRPr>
          </a:p>
          <a:p>
            <a:pPr marL="285750" indent="-285750" algn="l">
              <a:buFont typeface="Arial" panose="020B0604020202020204" pitchFamily="34" charset="0"/>
              <a:buChar char="•"/>
            </a:pPr>
            <a:r>
              <a:rPr lang="en-US" sz="2000" b="0" i="0" dirty="0">
                <a:latin typeface="Verdana" panose="020B0604030504040204" pitchFamily="34" charset="0"/>
                <a:ea typeface="Verdana" panose="020B0604030504040204" pitchFamily="34" charset="0"/>
              </a:rPr>
              <a:t>Evidence of Effective or Highly Effective Teaching</a:t>
            </a:r>
          </a:p>
          <a:p>
            <a:pPr marL="285750" indent="-285750" algn="l">
              <a:buFont typeface="Arial" panose="020B0604020202020204" pitchFamily="34" charset="0"/>
              <a:buChar char="•"/>
            </a:pPr>
            <a:endParaRPr lang="en-US" sz="2000" b="0" i="0" dirty="0">
              <a:latin typeface="Verdana" panose="020B0604030504040204" pitchFamily="34" charset="0"/>
              <a:ea typeface="Verdana" panose="020B0604030504040204" pitchFamily="34" charset="0"/>
            </a:endParaRPr>
          </a:p>
          <a:p>
            <a:pPr marL="914400" indent="-339725">
              <a:buFont typeface="Wingdings" panose="05000000000000000000" pitchFamily="2" charset="2"/>
              <a:buChar char="Ø"/>
            </a:pPr>
            <a:r>
              <a:rPr lang="en-US" sz="2000" b="0" i="0" dirty="0">
                <a:latin typeface="Verdana" panose="020B0604030504040204" pitchFamily="34" charset="0"/>
                <a:ea typeface="Verdana" panose="020B0604030504040204" pitchFamily="34" charset="0"/>
              </a:rPr>
              <a:t>Teaching Effectiveness, Awards, Course Load and Summary of Student Evaluations</a:t>
            </a:r>
          </a:p>
          <a:p>
            <a:pPr marL="914400" indent="-339725">
              <a:buFont typeface="Wingdings" panose="05000000000000000000" pitchFamily="2" charset="2"/>
              <a:buChar char="Ø"/>
            </a:pPr>
            <a:endParaRPr lang="en-US" sz="2000" b="0" i="0" dirty="0">
              <a:latin typeface="Verdana" panose="020B0604030504040204" pitchFamily="34" charset="0"/>
              <a:ea typeface="Verdana" panose="020B0604030504040204" pitchFamily="34" charset="0"/>
            </a:endParaRPr>
          </a:p>
          <a:p>
            <a:pPr marL="914400" indent="-339725">
              <a:buFont typeface="Wingdings" panose="05000000000000000000" pitchFamily="2" charset="2"/>
              <a:buChar char="Ø"/>
            </a:pPr>
            <a:r>
              <a:rPr lang="en-US" sz="2000" b="0" i="1" u="none" strike="noStrike" kern="1200" baseline="0" dirty="0">
                <a:solidFill>
                  <a:schemeClr val="tx1"/>
                </a:solidFill>
                <a:latin typeface="Verdana" panose="020B0604030504040204" pitchFamily="34" charset="0"/>
                <a:ea typeface="Verdana" panose="020B0604030504040204" pitchFamily="34" charset="0"/>
                <a:cs typeface="+mn-cs"/>
              </a:rPr>
              <a:t>Course Design 	</a:t>
            </a:r>
          </a:p>
          <a:p>
            <a:pPr marL="914400" indent="-339725">
              <a:buFont typeface="Wingdings" panose="05000000000000000000" pitchFamily="2" charset="2"/>
              <a:buChar char="Ø"/>
            </a:pPr>
            <a:r>
              <a:rPr lang="en-US" sz="2000" b="0" i="1" dirty="0">
                <a:latin typeface="Verdana" panose="020B0604030504040204" pitchFamily="34" charset="0"/>
                <a:ea typeface="Verdana" panose="020B0604030504040204" pitchFamily="34" charset="0"/>
              </a:rPr>
              <a:t>Student Learning</a:t>
            </a:r>
          </a:p>
          <a:p>
            <a:pPr marL="914400" indent="-339725">
              <a:buFont typeface="Wingdings" panose="05000000000000000000" pitchFamily="2" charset="2"/>
              <a:buChar char="Ø"/>
            </a:pPr>
            <a:r>
              <a:rPr lang="en-US" sz="2000" b="0" i="1" dirty="0">
                <a:latin typeface="Verdana" panose="020B0604030504040204" pitchFamily="34" charset="0"/>
                <a:ea typeface="Verdana" panose="020B0604030504040204" pitchFamily="34" charset="0"/>
              </a:rPr>
              <a:t>Knowledge</a:t>
            </a:r>
          </a:p>
          <a:p>
            <a:pPr marL="914400" indent="-339725">
              <a:buFont typeface="Wingdings" panose="05000000000000000000" pitchFamily="2" charset="2"/>
              <a:buChar char="Ø"/>
            </a:pPr>
            <a:r>
              <a:rPr lang="en-US" sz="2000" b="0" i="1" dirty="0">
                <a:latin typeface="Verdana" panose="020B0604030504040204" pitchFamily="34" charset="0"/>
                <a:ea typeface="Verdana" panose="020B0604030504040204" pitchFamily="34" charset="0"/>
              </a:rPr>
              <a:t>Communication Ability</a:t>
            </a:r>
          </a:p>
          <a:p>
            <a:pPr marL="914400" marR="0" lvl="0" indent="-339725" algn="l" defTabSz="914378"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i="1" u="none" strike="noStrike" kern="1200" baseline="0" dirty="0">
                <a:solidFill>
                  <a:schemeClr val="tx1"/>
                </a:solidFill>
                <a:latin typeface="Verdana" panose="020B0604030504040204" pitchFamily="34" charset="0"/>
                <a:ea typeface="Verdana" panose="020B0604030504040204" pitchFamily="34" charset="0"/>
                <a:cs typeface="+mn-cs"/>
              </a:rPr>
              <a:t>Instructional Improvement </a:t>
            </a:r>
          </a:p>
          <a:p>
            <a:pPr marL="914400" marR="0" lvl="0" indent="-339725" algn="l" defTabSz="914378"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0" i="1" u="none" strike="noStrike" kern="1200" baseline="0" dirty="0">
                <a:solidFill>
                  <a:schemeClr val="tx1"/>
                </a:solidFill>
                <a:latin typeface="Verdana" panose="020B0604030504040204" pitchFamily="34" charset="0"/>
                <a:ea typeface="Verdana" panose="020B0604030504040204" pitchFamily="34" charset="0"/>
                <a:cs typeface="+mn-cs"/>
              </a:rPr>
              <a:t>Personal Characteristics </a:t>
            </a:r>
            <a:endParaRPr lang="en-US" sz="2000" b="0" i="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999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205F09-07E2-4DD5-9380-140CA32C1746}"/>
              </a:ext>
            </a:extLst>
          </p:cNvPr>
          <p:cNvSpPr txBox="1"/>
          <p:nvPr/>
        </p:nvSpPr>
        <p:spPr>
          <a:xfrm>
            <a:off x="132079" y="157480"/>
            <a:ext cx="6521639"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Personal Statement – Teaching</a:t>
            </a:r>
          </a:p>
        </p:txBody>
      </p:sp>
      <p:sp>
        <p:nvSpPr>
          <p:cNvPr id="5" name="TextBox 4">
            <a:extLst>
              <a:ext uri="{FF2B5EF4-FFF2-40B4-BE49-F238E27FC236}">
                <a16:creationId xmlns:a16="http://schemas.microsoft.com/office/drawing/2014/main" id="{4D2CCF34-648E-43B8-A142-41B503C5F412}"/>
              </a:ext>
            </a:extLst>
          </p:cNvPr>
          <p:cNvSpPr txBox="1"/>
          <p:nvPr/>
        </p:nvSpPr>
        <p:spPr>
          <a:xfrm>
            <a:off x="1019742" y="1286903"/>
            <a:ext cx="7104515" cy="4708981"/>
          </a:xfrm>
          <a:prstGeom prst="rect">
            <a:avLst/>
          </a:prstGeom>
          <a:noFill/>
        </p:spPr>
        <p:txBody>
          <a:bodyPr wrap="square">
            <a:spAutoFit/>
          </a:bodyPr>
          <a:lstStyle/>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Summary of annual peer and/or administrative evaluations</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~1.5 pages for teaching</a:t>
            </a:r>
          </a:p>
          <a:p>
            <a:pPr algn="just"/>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Specify teaching as my primary job responsibility</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Teaching load</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Teaching interests AND teaching philosophy (quote)</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Notable teaching methods (quote)</a:t>
            </a:r>
          </a:p>
          <a:p>
            <a:pPr marL="285743" indent="-285743" algn="just">
              <a:buFont typeface="Arial" panose="020B0604020202020204" pitchFamily="34" charset="0"/>
              <a:buChar char="•"/>
            </a:pPr>
            <a:endParaRPr lang="en-US" sz="2000" dirty="0">
              <a:latin typeface="Verdana" panose="020B0604030504040204" pitchFamily="34" charset="0"/>
              <a:ea typeface="Verdana" panose="020B0604030504040204" pitchFamily="34" charset="0"/>
            </a:endParaRPr>
          </a:p>
          <a:p>
            <a:pPr marL="285743" indent="-285743" algn="just">
              <a:buFont typeface="Arial" panose="020B0604020202020204" pitchFamily="34" charset="0"/>
              <a:buChar char="•"/>
            </a:pPr>
            <a:r>
              <a:rPr lang="en-US" sz="2000" dirty="0">
                <a:latin typeface="Verdana" panose="020B0604030504040204" pitchFamily="34" charset="0"/>
                <a:ea typeface="Verdana" panose="020B0604030504040204" pitchFamily="34" charset="0"/>
              </a:rPr>
              <a:t>Mentioned two approaches and results for </a:t>
            </a:r>
            <a:r>
              <a:rPr lang="en-US" sz="2000" i="1" dirty="0">
                <a:latin typeface="Verdana" panose="020B0604030504040204" pitchFamily="34" charset="0"/>
                <a:ea typeface="Verdana" panose="020B0604030504040204" pitchFamily="34" charset="0"/>
              </a:rPr>
              <a:t>student learning</a:t>
            </a:r>
          </a:p>
        </p:txBody>
      </p:sp>
    </p:spTree>
    <p:extLst>
      <p:ext uri="{BB962C8B-B14F-4D97-AF65-F5344CB8AC3E}">
        <p14:creationId xmlns:p14="http://schemas.microsoft.com/office/powerpoint/2010/main" val="379630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CAD935-5DE2-4463-AA3A-4A0A94E8A410}"/>
              </a:ext>
            </a:extLst>
          </p:cNvPr>
          <p:cNvSpPr txBox="1"/>
          <p:nvPr/>
        </p:nvSpPr>
        <p:spPr>
          <a:xfrm>
            <a:off x="132079" y="157480"/>
            <a:ext cx="6521639" cy="461665"/>
          </a:xfrm>
          <a:prstGeom prst="rect">
            <a:avLst/>
          </a:prstGeom>
          <a:noFill/>
        </p:spPr>
        <p:txBody>
          <a:bodyPr wrap="square" rtlCol="0">
            <a:spAutoFit/>
          </a:bodyPr>
          <a:lstStyle/>
          <a:p>
            <a:r>
              <a:rPr lang="en-US" sz="2400" b="1" dirty="0">
                <a:latin typeface="Verdana" panose="020B0604030504040204" pitchFamily="34" charset="0"/>
                <a:ea typeface="Verdana" panose="020B0604030504040204" pitchFamily="34" charset="0"/>
              </a:rPr>
              <a:t>Teaching Responsibilities</a:t>
            </a:r>
          </a:p>
        </p:txBody>
      </p:sp>
      <p:pic>
        <p:nvPicPr>
          <p:cNvPr id="8" name="Picture 7">
            <a:extLst>
              <a:ext uri="{FF2B5EF4-FFF2-40B4-BE49-F238E27FC236}">
                <a16:creationId xmlns:a16="http://schemas.microsoft.com/office/drawing/2014/main" id="{D6AB4901-AAD5-4FB7-A8A1-AEB528AB397A}"/>
              </a:ext>
            </a:extLst>
          </p:cNvPr>
          <p:cNvPicPr>
            <a:picLocks noChangeAspect="1"/>
          </p:cNvPicPr>
          <p:nvPr/>
        </p:nvPicPr>
        <p:blipFill>
          <a:blip r:embed="rId2"/>
          <a:stretch>
            <a:fillRect/>
          </a:stretch>
        </p:blipFill>
        <p:spPr>
          <a:xfrm>
            <a:off x="209628" y="868680"/>
            <a:ext cx="8724743" cy="5120640"/>
          </a:xfrm>
          <a:prstGeom prst="rect">
            <a:avLst/>
          </a:prstGeom>
        </p:spPr>
      </p:pic>
      <p:sp>
        <p:nvSpPr>
          <p:cNvPr id="9" name="Rectangle 8">
            <a:extLst>
              <a:ext uri="{FF2B5EF4-FFF2-40B4-BE49-F238E27FC236}">
                <a16:creationId xmlns:a16="http://schemas.microsoft.com/office/drawing/2014/main" id="{5202FF8A-1617-4DF5-9A53-D66330F64948}"/>
              </a:ext>
            </a:extLst>
          </p:cNvPr>
          <p:cNvSpPr/>
          <p:nvPr/>
        </p:nvSpPr>
        <p:spPr>
          <a:xfrm>
            <a:off x="4610910" y="868680"/>
            <a:ext cx="1079770" cy="51206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002604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2946</TotalTime>
  <Words>1207</Words>
  <Application>Microsoft Office PowerPoint</Application>
  <PresentationFormat>On-screen Show (4:3)</PresentationFormat>
  <Paragraphs>228</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Verdana</vt:lpstr>
      <vt:lpstr>Wingdings</vt:lpstr>
      <vt:lpstr>Office Theme</vt:lpstr>
      <vt:lpstr>2021 PCC T&amp;P Workshop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 Cai</dc:creator>
  <cp:lastModifiedBy>DYER, BOB</cp:lastModifiedBy>
  <cp:revision>83</cp:revision>
  <dcterms:created xsi:type="dcterms:W3CDTF">2020-12-29T14:27:07Z</dcterms:created>
  <dcterms:modified xsi:type="dcterms:W3CDTF">2021-01-21T22:10:29Z</dcterms:modified>
</cp:coreProperties>
</file>