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20"/>
  </p:notesMasterIdLst>
  <p:handoutMasterIdLst>
    <p:handoutMasterId r:id="rId21"/>
  </p:handoutMasterIdLst>
  <p:sldIdLst>
    <p:sldId id="256" r:id="rId5"/>
    <p:sldId id="257" r:id="rId6"/>
    <p:sldId id="261" r:id="rId7"/>
    <p:sldId id="272" r:id="rId8"/>
    <p:sldId id="275" r:id="rId9"/>
    <p:sldId id="263" r:id="rId10"/>
    <p:sldId id="273" r:id="rId11"/>
    <p:sldId id="276" r:id="rId12"/>
    <p:sldId id="270" r:id="rId13"/>
    <p:sldId id="274" r:id="rId14"/>
    <p:sldId id="277" r:id="rId15"/>
    <p:sldId id="278" r:id="rId16"/>
    <p:sldId id="271" r:id="rId17"/>
    <p:sldId id="279"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35" autoAdjust="0"/>
  </p:normalViewPr>
  <p:slideViewPr>
    <p:cSldViewPr snapToGrid="0">
      <p:cViewPr varScale="1">
        <p:scale>
          <a:sx n="96" d="100"/>
          <a:sy n="96" d="100"/>
        </p:scale>
        <p:origin x="1014" y="96"/>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1/21/2021</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1/21/2021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dirty="0"/>
          </a:p>
        </p:txBody>
      </p:sp>
    </p:spTree>
    <p:extLst>
      <p:ext uri="{BB962C8B-B14F-4D97-AF65-F5344CB8AC3E}">
        <p14:creationId xmlns:p14="http://schemas.microsoft.com/office/powerpoint/2010/main" val="320545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2</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3</a:t>
            </a:fld>
            <a:endParaRPr lang="en-US" dirty="0"/>
          </a:p>
        </p:txBody>
      </p:sp>
    </p:spTree>
    <p:extLst>
      <p:ext uri="{BB962C8B-B14F-4D97-AF65-F5344CB8AC3E}">
        <p14:creationId xmlns:p14="http://schemas.microsoft.com/office/powerpoint/2010/main" val="263945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750561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8</a:t>
            </a:fld>
            <a:endParaRPr lang="en-US" dirty="0"/>
          </a:p>
        </p:txBody>
      </p:sp>
    </p:spTree>
    <p:extLst>
      <p:ext uri="{BB962C8B-B14F-4D97-AF65-F5344CB8AC3E}">
        <p14:creationId xmlns:p14="http://schemas.microsoft.com/office/powerpoint/2010/main" val="179106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9</a:t>
            </a:fld>
            <a:endParaRPr lang="en-US" dirty="0"/>
          </a:p>
        </p:txBody>
      </p:sp>
    </p:spTree>
    <p:extLst>
      <p:ext uri="{BB962C8B-B14F-4D97-AF65-F5344CB8AC3E}">
        <p14:creationId xmlns:p14="http://schemas.microsoft.com/office/powerpoint/2010/main" val="3399964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13</a:t>
            </a:fld>
            <a:endParaRPr lang="en-US" dirty="0"/>
          </a:p>
        </p:txBody>
      </p:sp>
    </p:spTree>
    <p:extLst>
      <p:ext uri="{BB962C8B-B14F-4D97-AF65-F5344CB8AC3E}">
        <p14:creationId xmlns:p14="http://schemas.microsoft.com/office/powerpoint/2010/main" val="69932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a:t>Click to edit Master title style</a:t>
            </a:r>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dirty="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a:t>Click to edit Master title style</a:t>
            </a:r>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a:t>Click to edit Master title style</a:t>
            </a:r>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a:t>Click to edit Master title style</a:t>
            </a:r>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FB7F6C47-B260-4BB6-8230-7D14D5CDE026}" type="datetimeFigureOut">
              <a:rPr lang="en-US" noProof="0" smtClean="0"/>
              <a:t>1/21/2021</a:t>
            </a:fld>
            <a:endParaRPr lang="en-US" noProof="0" dirty="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a:t>Click to edit Master title style</a:t>
            </a:r>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FB7F6C47-B260-4BB6-8230-7D14D5CDE026}" type="datetimeFigureOut">
              <a:rPr lang="en-US" noProof="0" smtClean="0"/>
              <a:t>1/21/2021</a:t>
            </a:fld>
            <a:endParaRPr lang="en-US" noProof="0" dirty="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a:t>Click to edit Master title style</a:t>
            </a:r>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FB7F6C47-B260-4BB6-8230-7D14D5CDE026}" type="datetimeFigureOut">
              <a:rPr lang="en-US" noProof="0" smtClean="0"/>
              <a:t>1/21/2021</a:t>
            </a:fld>
            <a:endParaRPr lang="en-US" noProof="0" dirty="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FB7F6C47-B260-4BB6-8230-7D14D5CDE026}" type="datetimeFigureOut">
              <a:rPr lang="en-US" noProof="0" smtClean="0"/>
              <a:t>1/21/2021</a:t>
            </a:fld>
            <a:endParaRPr lang="en-US" noProof="0" dirty="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FB7F6C47-B260-4BB6-8230-7D14D5CDE026}" type="datetimeFigureOut">
              <a:rPr lang="en-US" noProof="0" smtClean="0"/>
              <a:t>1/21/2021</a:t>
            </a:fld>
            <a:endParaRPr lang="en-US" noProof="0" dirty="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dirty="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noProof="0" smtClean="0"/>
              <a:t>1/21/2021</a:t>
            </a:fld>
            <a:endParaRPr lang="en-US" noProof="0"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4D618E2-C3E2-4721-A4CA-1E9208B1959E}"/>
              </a:ext>
            </a:extLst>
          </p:cNvPr>
          <p:cNvSpPr txBox="1"/>
          <p:nvPr/>
        </p:nvSpPr>
        <p:spPr>
          <a:xfrm>
            <a:off x="4586177" y="3710092"/>
            <a:ext cx="3019646" cy="338554"/>
          </a:xfrm>
          <a:prstGeom prst="rect">
            <a:avLst/>
          </a:prstGeom>
          <a:solidFill>
            <a:schemeClr val="tx1"/>
          </a:solidFill>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dirty="0">
                <a:ea typeface="Tahoma" panose="020B0604030504040204" pitchFamily="34" charset="0"/>
                <a:cs typeface="Tahoma" panose="020B0604030504040204" pitchFamily="34" charset="0"/>
              </a:rPr>
              <a:t>Scholarship</a:t>
            </a:r>
          </a:p>
        </p:txBody>
      </p:sp>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p:txBody>
          <a:bodyPr/>
          <a:lstStyle/>
          <a:p>
            <a:r>
              <a:rPr lang="en-US" sz="4800" dirty="0"/>
              <a:t>Tenure and Promotion Workshop</a:t>
            </a:r>
            <a:endParaRPr lang="en-US" sz="4800" b="0" dirty="0"/>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p:txBody>
          <a:bodyPr>
            <a:normAutofit lnSpcReduction="10000"/>
          </a:bodyPr>
          <a:lstStyle/>
          <a:p>
            <a:r>
              <a:rPr lang="en-US" sz="2400" dirty="0"/>
              <a:t>Dr. </a:t>
            </a:r>
            <a:r>
              <a:rPr lang="en-US" sz="2400" dirty="0" err="1"/>
              <a:t>Majdouline</a:t>
            </a:r>
            <a:r>
              <a:rPr lang="en-US" sz="2400" dirty="0"/>
              <a:t> </a:t>
            </a:r>
            <a:r>
              <a:rPr lang="en-US" sz="2400" dirty="0" err="1"/>
              <a:t>Aziz,</a:t>
            </a:r>
            <a:r>
              <a:rPr lang="en-US" sz="2400" dirty="0"/>
              <a:t> USC Union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9276" y="620472"/>
            <a:ext cx="2752725" cy="1657350"/>
          </a:xfrm>
          <a:prstGeom prst="rect">
            <a:avLst/>
          </a:prstGeom>
        </p:spPr>
      </p:pic>
    </p:spTree>
    <p:extLst>
      <p:ext uri="{BB962C8B-B14F-4D97-AF65-F5344CB8AC3E}">
        <p14:creationId xmlns:p14="http://schemas.microsoft.com/office/powerpoint/2010/main" val="161397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Evaluation of Scholarship Format</a:t>
            </a:r>
          </a:p>
        </p:txBody>
      </p:sp>
      <p:sp>
        <p:nvSpPr>
          <p:cNvPr id="3" name="Content Placeholder 2"/>
          <p:cNvSpPr>
            <a:spLocks noGrp="1"/>
          </p:cNvSpPr>
          <p:nvPr>
            <p:ph sz="half" idx="1"/>
          </p:nvPr>
        </p:nvSpPr>
        <p:spPr/>
        <p:txBody>
          <a:bodyPr>
            <a:normAutofit fontScale="62500" lnSpcReduction="20000"/>
          </a:bodyPr>
          <a:lstStyle/>
          <a:p>
            <a:pPr marL="0" indent="0">
              <a:buNone/>
            </a:pPr>
            <a:r>
              <a:rPr lang="en-US" dirty="0"/>
              <a:t>Example:</a:t>
            </a:r>
          </a:p>
          <a:p>
            <a:pPr marL="0" indent="0">
              <a:buNone/>
            </a:pPr>
            <a:r>
              <a:rPr lang="en-US" dirty="0"/>
              <a:t>My primary evaluation of scholarship has been as a reviewer, including the following: </a:t>
            </a:r>
          </a:p>
          <a:p>
            <a:pPr marL="0" indent="0">
              <a:buNone/>
            </a:pPr>
            <a:r>
              <a:rPr lang="en-US" dirty="0"/>
              <a:t>	• Magellan Scholar Grants, USC’s Office of Undergraduate Research. (</a:t>
            </a:r>
            <a:r>
              <a:rPr lang="en-US" i="1" dirty="0"/>
              <a:t>Sch-4-a</a:t>
            </a:r>
            <a:r>
              <a:rPr lang="en-US" dirty="0"/>
              <a:t>) </a:t>
            </a:r>
          </a:p>
          <a:p>
            <a:pPr marL="0" indent="0">
              <a:buNone/>
            </a:pPr>
            <a:r>
              <a:rPr lang="en-US" dirty="0"/>
              <a:t>- I have reviewed student Magellan proposals for this program each semester since spring 2015 (apart from semesters in which my students submitted proposals). In total I have reviewed </a:t>
            </a:r>
            <a:r>
              <a:rPr lang="en-US" b="1" dirty="0"/>
              <a:t>61 </a:t>
            </a:r>
            <a:r>
              <a:rPr lang="en-US" dirty="0"/>
              <a:t>proposals, and have participated in the Magellan Scholar review meetings to discuss scoring issues and funding recommendations. The majority of the proposals that I have reviewed have been in the social sciences. In conducting my reviews, I always maintain a positive and constructive tone and provide helpful feedback with concrete examples and advice on how the work can be improved, regardless of whether or not they receive funding for that cycle. </a:t>
            </a:r>
          </a:p>
          <a:p>
            <a:pPr marL="0" indent="0">
              <a:buNone/>
            </a:pPr>
            <a:endParaRPr lang="en-US" dirty="0"/>
          </a:p>
        </p:txBody>
      </p:sp>
      <p:sp>
        <p:nvSpPr>
          <p:cNvPr id="4" name="Content Placeholder 3"/>
          <p:cNvSpPr>
            <a:spLocks noGrp="1"/>
          </p:cNvSpPr>
          <p:nvPr>
            <p:ph sz="half" idx="2"/>
          </p:nvPr>
        </p:nvSpPr>
        <p:spPr/>
        <p:txBody>
          <a:bodyPr>
            <a:normAutofit fontScale="62500" lnSpcReduction="20000"/>
          </a:bodyPr>
          <a:lstStyle/>
          <a:p>
            <a:r>
              <a:rPr lang="en-US" dirty="0"/>
              <a:t>Begin with a description of this criteria as outlined in the PCCFM.</a:t>
            </a:r>
          </a:p>
          <a:p>
            <a:r>
              <a:rPr lang="en-US" dirty="0"/>
              <a:t>Provide evidence.</a:t>
            </a:r>
          </a:p>
          <a:p>
            <a:endParaRPr lang="en-US" dirty="0"/>
          </a:p>
        </p:txBody>
      </p:sp>
    </p:spTree>
    <p:extLst>
      <p:ext uri="{BB962C8B-B14F-4D97-AF65-F5344CB8AC3E}">
        <p14:creationId xmlns:p14="http://schemas.microsoft.com/office/powerpoint/2010/main" val="2185645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of Scholarship Example</a:t>
            </a:r>
          </a:p>
        </p:txBody>
      </p:sp>
      <p:sp>
        <p:nvSpPr>
          <p:cNvPr id="3" name="Content Placeholder 2"/>
          <p:cNvSpPr>
            <a:spLocks noGrp="1"/>
          </p:cNvSpPr>
          <p:nvPr>
            <p:ph idx="1"/>
          </p:nvPr>
        </p:nvSpPr>
        <p:spPr/>
        <p:txBody>
          <a:bodyPr/>
          <a:lstStyle/>
          <a:p>
            <a:pPr marL="0" indent="0">
              <a:buNone/>
            </a:pPr>
            <a:r>
              <a:rPr lang="en-US" dirty="0"/>
              <a:t>Sociology of Religion (</a:t>
            </a:r>
            <a:r>
              <a:rPr lang="en-US" i="1" dirty="0"/>
              <a:t>Sch-4-c</a:t>
            </a:r>
            <a:r>
              <a:rPr lang="en-US" dirty="0"/>
              <a:t>) </a:t>
            </a:r>
          </a:p>
          <a:p>
            <a:r>
              <a:rPr lang="en-US" dirty="0"/>
              <a:t>- </a:t>
            </a:r>
            <a:r>
              <a:rPr lang="en-US" i="1" dirty="0"/>
              <a:t>Sociology of Religion </a:t>
            </a:r>
            <a:r>
              <a:rPr lang="en-US" dirty="0"/>
              <a:t>is the official journal of the Association for the Sociology of Religion with an Impact Factor of 1.556 and a five-year Impact Factor of 2.000. I have been reviewing articles for this peer-reviewed journal since 2016 and have reviewed a total of </a:t>
            </a:r>
            <a:r>
              <a:rPr lang="en-US" b="1" dirty="0"/>
              <a:t>five </a:t>
            </a:r>
            <a:r>
              <a:rPr lang="en-US" dirty="0"/>
              <a:t>articles (Feb. 2019, May 2017, March 2016, July 2016, and August 2016). The articles that I review are within my area of interest in the study of Islamic and Muslim affairs. </a:t>
            </a:r>
          </a:p>
          <a:p>
            <a:endParaRPr lang="en-US" dirty="0"/>
          </a:p>
        </p:txBody>
      </p:sp>
    </p:spTree>
    <p:extLst>
      <p:ext uri="{BB962C8B-B14F-4D97-AF65-F5344CB8AC3E}">
        <p14:creationId xmlns:p14="http://schemas.microsoft.com/office/powerpoint/2010/main" val="2995393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of Scholarship Example</a:t>
            </a:r>
          </a:p>
        </p:txBody>
      </p:sp>
      <p:sp>
        <p:nvSpPr>
          <p:cNvPr id="3" name="Content Placeholder 2"/>
          <p:cNvSpPr>
            <a:spLocks noGrp="1"/>
          </p:cNvSpPr>
          <p:nvPr>
            <p:ph idx="1"/>
          </p:nvPr>
        </p:nvSpPr>
        <p:spPr/>
        <p:txBody>
          <a:bodyPr/>
          <a:lstStyle/>
          <a:p>
            <a:pPr marL="0" indent="0">
              <a:buNone/>
            </a:pPr>
            <a:r>
              <a:rPr lang="en-US" dirty="0"/>
              <a:t>I have also engaged in the evaluation of scholarship in other means, including: </a:t>
            </a:r>
          </a:p>
          <a:p>
            <a:pPr marL="0" indent="0">
              <a:buNone/>
            </a:pPr>
            <a:r>
              <a:rPr lang="en-US" dirty="0"/>
              <a:t>- Serving as a presider over one of the paper sessions during the 2016 annual meeting of the Southern Sociological Society. (</a:t>
            </a:r>
            <a:r>
              <a:rPr lang="en-US" i="1" dirty="0"/>
              <a:t>Sch-2-g</a:t>
            </a:r>
            <a:r>
              <a:rPr lang="en-US" dirty="0"/>
              <a:t>) </a:t>
            </a:r>
          </a:p>
          <a:p>
            <a:pPr marL="0" indent="0">
              <a:buNone/>
            </a:pPr>
            <a:r>
              <a:rPr lang="en-US" dirty="0"/>
              <a:t>- Serving on the editorial board for USC’s Office of the Vice President for Research, Caravel Undergraduate Research Journal (2019-2022). (</a:t>
            </a:r>
            <a:r>
              <a:rPr lang="en-US" i="1" dirty="0"/>
              <a:t>Ser-2-b</a:t>
            </a:r>
            <a:r>
              <a:rPr lang="en-US" dirty="0"/>
              <a:t>) - My role on this board is provide insight and recommendations on how to improve the entire review process, submission guidelines and timelines, website and marketing, and current and future goals, along with general editorial board responsibilities. We have since made significant changes to move the journal forward in a productive direction. </a:t>
            </a:r>
          </a:p>
          <a:p>
            <a:endParaRPr lang="en-US" dirty="0"/>
          </a:p>
          <a:p>
            <a:endParaRPr lang="en-US" dirty="0"/>
          </a:p>
        </p:txBody>
      </p:sp>
    </p:spTree>
    <p:extLst>
      <p:ext uri="{BB962C8B-B14F-4D97-AF65-F5344CB8AC3E}">
        <p14:creationId xmlns:p14="http://schemas.microsoft.com/office/powerpoint/2010/main" val="109709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p:txBody>
          <a:bodyPr>
            <a:normAutofit fontScale="47500" lnSpcReduction="20000"/>
          </a:bodyPr>
          <a:lstStyle/>
          <a:p>
            <a:r>
              <a:rPr lang="en-US" sz="2000" dirty="0"/>
              <a:t>Completion of further graduate study</a:t>
            </a:r>
          </a:p>
          <a:p>
            <a:r>
              <a:rPr lang="en-US" sz="2000" dirty="0"/>
              <a:t>Attendance at professional meeting/seminar</a:t>
            </a:r>
          </a:p>
          <a:p>
            <a:r>
              <a:rPr lang="en-US" sz="2000" dirty="0"/>
              <a:t>Continuing education</a:t>
            </a:r>
          </a:p>
          <a:p>
            <a:r>
              <a:rPr lang="en-US" sz="2000" dirty="0"/>
              <a:t>Grants</a:t>
            </a:r>
          </a:p>
          <a:p>
            <a:endParaRPr lang="en-US" sz="2000" dirty="0"/>
          </a:p>
          <a:p>
            <a:pPr marL="0" indent="0">
              <a:buNone/>
            </a:pPr>
            <a:r>
              <a:rPr lang="en-US" sz="2000" dirty="0"/>
              <a:t>Example: </a:t>
            </a:r>
          </a:p>
          <a:p>
            <a:endParaRPr lang="en-US" dirty="0"/>
          </a:p>
          <a:p>
            <a:pPr marL="0" indent="0">
              <a:buNone/>
            </a:pPr>
            <a:r>
              <a:rPr lang="en-US" dirty="0"/>
              <a:t>Fellow, USC System Academic Leadership Fellow Program: 2018-2020 (</a:t>
            </a:r>
            <a:r>
              <a:rPr lang="en-US" i="1" dirty="0"/>
              <a:t>Tea-10-b</a:t>
            </a:r>
            <a:r>
              <a:rPr lang="en-US" dirty="0"/>
              <a:t>) </a:t>
            </a:r>
          </a:p>
          <a:p>
            <a:pPr marL="0" indent="0">
              <a:buNone/>
            </a:pPr>
            <a:r>
              <a:rPr lang="en-US" dirty="0"/>
              <a:t>- I was selected to participate in the inaugural class of the USC System Academic Leadership Fellow Program. The University of South Carolina Chancellors, in partnership with former USC President, Harris </a:t>
            </a:r>
            <a:r>
              <a:rPr lang="en-US" dirty="0" err="1"/>
              <a:t>Pastides</a:t>
            </a:r>
            <a:r>
              <a:rPr lang="en-US" dirty="0"/>
              <a:t>, developed this new leadership development program for faculty and professional staff who are currently in leadership positions or those considering a leadership position in the future. Fellows were chosen based on their proven abilities and demonstrated promise as leaders. During the first year of this program, I attended four meetings held across the various campuses within the USC system, where we explored critical issues in higher education and learned from leaders throughout the USC System and other higher education institutions. The second year of this program involves shadowing a successful leader within the USC system. I was matched with Dr. </a:t>
            </a:r>
            <a:r>
              <a:rPr lang="en-US" dirty="0" err="1"/>
              <a:t>Clif</a:t>
            </a:r>
            <a:r>
              <a:rPr lang="en-US" dirty="0"/>
              <a:t> Flynn, Provost and Senior Vice Chancellor for Academic Affairs. I have been meeting with him regularly, and with other important administrative personnel at USC Upstate and gained valuable insight about various issues related to higher education.</a:t>
            </a:r>
          </a:p>
          <a:p>
            <a:endParaRPr lang="en-US" dirty="0"/>
          </a:p>
          <a:p>
            <a:pPr marL="0" indent="0">
              <a:buNone/>
            </a:pPr>
            <a:endParaRPr lang="en-US" sz="2000" dirty="0"/>
          </a:p>
          <a:p>
            <a:endParaRPr lang="en-US" sz="2000" dirty="0"/>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pPr algn="ctr"/>
            <a:r>
              <a:rPr lang="en-US" sz="2800" dirty="0"/>
              <a:t>Professional Development</a:t>
            </a:r>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normAutofit fontScale="47500" lnSpcReduction="20000"/>
          </a:bodyPr>
          <a:lstStyle/>
          <a:p>
            <a:pPr marL="0" indent="0" algn="ctr">
              <a:buNone/>
            </a:pPr>
            <a:r>
              <a:rPr lang="en-US" dirty="0"/>
              <a:t>Engage in systematic professional development that involves retooling of skills.</a:t>
            </a:r>
          </a:p>
        </p:txBody>
      </p:sp>
    </p:spTree>
    <p:extLst>
      <p:ext uri="{BB962C8B-B14F-4D97-AF65-F5344CB8AC3E}">
        <p14:creationId xmlns:p14="http://schemas.microsoft.com/office/powerpoint/2010/main" val="331537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External Review</a:t>
            </a:r>
          </a:p>
        </p:txBody>
      </p:sp>
      <p:sp>
        <p:nvSpPr>
          <p:cNvPr id="3" name="Content Placeholder 2"/>
          <p:cNvSpPr>
            <a:spLocks noGrp="1"/>
          </p:cNvSpPr>
          <p:nvPr>
            <p:ph sz="half" idx="2"/>
          </p:nvPr>
        </p:nvSpPr>
        <p:spPr/>
        <p:txBody>
          <a:bodyPr/>
          <a:lstStyle/>
          <a:p>
            <a:r>
              <a:rPr lang="en-US" dirty="0"/>
              <a:t>In your area, Associate/Full, at comparable or higher institutions.</a:t>
            </a:r>
          </a:p>
          <a:p>
            <a:r>
              <a:rPr lang="en-US" dirty="0"/>
              <a:t>Choose people who know your work but who haven’t work with.</a:t>
            </a:r>
          </a:p>
        </p:txBody>
      </p:sp>
      <p:sp>
        <p:nvSpPr>
          <p:cNvPr id="4" name="Content Placeholder 3"/>
          <p:cNvSpPr>
            <a:spLocks noGrp="1"/>
          </p:cNvSpPr>
          <p:nvPr>
            <p:ph sz="half" idx="1"/>
          </p:nvPr>
        </p:nvSpPr>
        <p:spPr/>
        <p:txBody>
          <a:bodyPr/>
          <a:lstStyle/>
          <a:p>
            <a:r>
              <a:rPr lang="en-US" dirty="0"/>
              <a:t>Submit 5 – Final 3 external reviews.</a:t>
            </a:r>
          </a:p>
          <a:p>
            <a:r>
              <a:rPr lang="en-US" dirty="0"/>
              <a:t>Must come from beyond any of the campuses of the </a:t>
            </a:r>
            <a:r>
              <a:rPr lang="en-US" dirty="0" err="1"/>
              <a:t>UofSC</a:t>
            </a:r>
            <a:r>
              <a:rPr lang="en-US" dirty="0"/>
              <a:t> and cannot include an employee of the University.</a:t>
            </a:r>
          </a:p>
          <a:p>
            <a:r>
              <a:rPr lang="en-US" dirty="0"/>
              <a:t>No prior or present collaboration with a reviewer.</a:t>
            </a:r>
          </a:p>
          <a:p>
            <a:r>
              <a:rPr lang="en-US" dirty="0"/>
              <a:t>File includes PCCTP-5 (Personal Statement) &amp; PCCTP-7 (Evidence of Scholarship).</a:t>
            </a:r>
          </a:p>
        </p:txBody>
      </p:sp>
    </p:spTree>
    <p:extLst>
      <p:ext uri="{BB962C8B-B14F-4D97-AF65-F5344CB8AC3E}">
        <p14:creationId xmlns:p14="http://schemas.microsoft.com/office/powerpoint/2010/main" val="344724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a:t>
            </a:r>
          </a:p>
        </p:txBody>
      </p:sp>
      <p:sp>
        <p:nvSpPr>
          <p:cNvPr id="3" name="Content Placeholder 2"/>
          <p:cNvSpPr>
            <a:spLocks noGrp="1"/>
          </p:cNvSpPr>
          <p:nvPr>
            <p:ph sz="half" idx="2"/>
          </p:nvPr>
        </p:nvSpPr>
        <p:spPr>
          <a:xfrm>
            <a:off x="810001" y="2495551"/>
            <a:ext cx="10571998" cy="3365500"/>
          </a:xfrm>
        </p:spPr>
        <p:txBody>
          <a:bodyPr>
            <a:normAutofit fontScale="40000" lnSpcReduction="20000"/>
          </a:bodyPr>
          <a:lstStyle/>
          <a:p>
            <a:endParaRPr lang="en-US" sz="2400" dirty="0"/>
          </a:p>
          <a:p>
            <a:endParaRPr lang="en-US" sz="2400" dirty="0"/>
          </a:p>
          <a:p>
            <a:r>
              <a:rPr lang="en-US" sz="2400" dirty="0"/>
              <a:t>Ask colleagues that have gone through the process to share files and use as a guide to support your writing.</a:t>
            </a:r>
          </a:p>
          <a:p>
            <a:pPr lvl="1"/>
            <a:r>
              <a:rPr lang="en-US" sz="2400" dirty="0"/>
              <a:t>Use as a model but make it your own.</a:t>
            </a:r>
          </a:p>
          <a:p>
            <a:r>
              <a:rPr lang="en-US" sz="2400" dirty="0"/>
              <a:t>Get a close read</a:t>
            </a:r>
          </a:p>
          <a:p>
            <a:pPr lvl="1"/>
            <a:r>
              <a:rPr lang="en-US" sz="2400" dirty="0"/>
              <a:t>Ask multiple people to read it (other Associates/Full, mentors, not necessarily in your discipline).</a:t>
            </a:r>
          </a:p>
          <a:p>
            <a:r>
              <a:rPr lang="en-US" sz="2400" dirty="0"/>
              <a:t>Update CV frequently.</a:t>
            </a:r>
          </a:p>
          <a:p>
            <a:r>
              <a:rPr lang="en-US" sz="2400" dirty="0"/>
              <a:t>Be organized.</a:t>
            </a:r>
          </a:p>
          <a:p>
            <a:r>
              <a:rPr lang="en-US" sz="2400" dirty="0"/>
              <a:t>Backup your backup.</a:t>
            </a:r>
          </a:p>
          <a:p>
            <a:r>
              <a:rPr lang="en-US" sz="2400" dirty="0"/>
              <a:t>Step away, breathe, and take care of your physical and emotional wellbeing.</a:t>
            </a:r>
          </a:p>
          <a:p>
            <a:endParaRPr lang="en-US" sz="2400" dirty="0"/>
          </a:p>
          <a:p>
            <a:endParaRPr lang="en-US" sz="2400" dirty="0"/>
          </a:p>
          <a:p>
            <a:endParaRPr lang="en-US" sz="2400" dirty="0"/>
          </a:p>
          <a:p>
            <a:pPr marL="0" indent="0">
              <a:buNone/>
            </a:pPr>
            <a:r>
              <a:rPr lang="en-US" sz="3500" b="1" dirty="0"/>
              <a:t>AZIZMA@MAILBOX.SC.EDU</a:t>
            </a:r>
          </a:p>
          <a:p>
            <a:endParaRPr lang="en-US" dirty="0"/>
          </a:p>
          <a:p>
            <a:endParaRPr lang="en-US" dirty="0"/>
          </a:p>
        </p:txBody>
      </p:sp>
    </p:spTree>
    <p:extLst>
      <p:ext uri="{BB962C8B-B14F-4D97-AF65-F5344CB8AC3E}">
        <p14:creationId xmlns:p14="http://schemas.microsoft.com/office/powerpoint/2010/main" val="331705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pPr algn="ctr"/>
            <a:r>
              <a:rPr lang="en-US" sz="3600" dirty="0"/>
              <a:t>Palmetto College Campuses Faculty Manual</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5186363" cy="3638550"/>
          </a:xfrm>
        </p:spPr>
        <p:txBody>
          <a:bodyPr>
            <a:normAutofit/>
          </a:bodyPr>
          <a:lstStyle/>
          <a:p>
            <a:r>
              <a:rPr lang="en-US" dirty="0"/>
              <a:t>Dissemination of Knowledge</a:t>
            </a:r>
          </a:p>
          <a:p>
            <a:r>
              <a:rPr lang="en-US" dirty="0"/>
              <a:t>Application of Knowledge</a:t>
            </a:r>
          </a:p>
          <a:p>
            <a:r>
              <a:rPr lang="en-US" dirty="0"/>
              <a:t>Evaluation of Scholarship</a:t>
            </a:r>
          </a:p>
          <a:p>
            <a:r>
              <a:rPr lang="en-US" dirty="0"/>
              <a:t>Professional Development</a:t>
            </a:r>
          </a:p>
        </p:txBody>
      </p:sp>
      <p:sp>
        <p:nvSpPr>
          <p:cNvPr id="4" name="Content Placeholder 3">
            <a:extLst>
              <a:ext uri="{FF2B5EF4-FFF2-40B4-BE49-F238E27FC236}">
                <a16:creationId xmlns:a16="http://schemas.microsoft.com/office/drawing/2014/main" id="{7CEAEB45-73DA-4942-9673-8B5F64D72642}"/>
              </a:ext>
            </a:extLst>
          </p:cNvPr>
          <p:cNvSpPr>
            <a:spLocks noGrp="1"/>
          </p:cNvSpPr>
          <p:nvPr>
            <p:ph sz="half" idx="2"/>
          </p:nvPr>
        </p:nvSpPr>
        <p:spPr/>
        <p:txBody>
          <a:bodyPr>
            <a:normAutofit/>
          </a:bodyPr>
          <a:lstStyle/>
          <a:p>
            <a:endParaRPr lang="en-US" dirty="0"/>
          </a:p>
          <a:p>
            <a:r>
              <a:rPr lang="en-US" u="sng" dirty="0"/>
              <a:t>Effective Scholarship </a:t>
            </a:r>
            <a:r>
              <a:rPr lang="en-US" dirty="0"/>
              <a:t>– must demonstrate an </a:t>
            </a:r>
            <a:r>
              <a:rPr lang="en-US" b="1" dirty="0"/>
              <a:t>ongoing interest and effort </a:t>
            </a:r>
            <a:r>
              <a:rPr lang="en-US" dirty="0"/>
              <a:t>to continue learning on a formal and/or non-formal basis. The faculty member must present </a:t>
            </a:r>
            <a:r>
              <a:rPr lang="en-US" b="1" dirty="0"/>
              <a:t>evidence of the outcomes </a:t>
            </a:r>
            <a:r>
              <a:rPr lang="en-US" dirty="0"/>
              <a:t>of her or his scholarship, if not publication of research or creative/artistic work, then evidence of activates </a:t>
            </a:r>
            <a:r>
              <a:rPr lang="en-US" b="1" dirty="0"/>
              <a:t>other than classroom teaching</a:t>
            </a:r>
            <a:r>
              <a:rPr lang="en-US" dirty="0"/>
              <a:t>, associated with the development, dissemination or application or knowledge.  </a:t>
            </a:r>
          </a:p>
        </p:txBody>
      </p:sp>
    </p:spTree>
    <p:extLst>
      <p:ext uri="{BB962C8B-B14F-4D97-AF65-F5344CB8AC3E}">
        <p14:creationId xmlns:p14="http://schemas.microsoft.com/office/powerpoint/2010/main" val="213104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p:txBody>
          <a:bodyPr/>
          <a:lstStyle/>
          <a:p>
            <a:pPr algn="ctr"/>
            <a:r>
              <a:rPr lang="en-US" sz="2800" dirty="0"/>
              <a:t>Dissemination of Knowledge</a:t>
            </a:r>
          </a:p>
        </p:txBody>
      </p:sp>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1600" dirty="0"/>
              <a:t>A tangible, peer-reviewed, public product or work.</a:t>
            </a: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p:txBody>
          <a:bodyPr/>
          <a:lstStyle/>
          <a:p>
            <a:r>
              <a:rPr lang="en-US" dirty="0"/>
              <a:t>Publications </a:t>
            </a:r>
          </a:p>
          <a:p>
            <a:r>
              <a:rPr lang="en-US" dirty="0"/>
              <a:t>Presentations </a:t>
            </a:r>
          </a:p>
          <a:p>
            <a:r>
              <a:rPr lang="en-US" dirty="0"/>
              <a:t>Artwork/museum exhibits</a:t>
            </a:r>
          </a:p>
          <a:p>
            <a:r>
              <a:rPr lang="en-US" dirty="0"/>
              <a:t>Grants awarded</a:t>
            </a:r>
          </a:p>
          <a:p>
            <a:r>
              <a:rPr lang="en-US" dirty="0"/>
              <a:t>Awards or recognitions</a:t>
            </a:r>
          </a:p>
        </p:txBody>
      </p:sp>
      <p:sp>
        <p:nvSpPr>
          <p:cNvPr id="5" name="TextBox 4">
            <a:extLst>
              <a:ext uri="{FF2B5EF4-FFF2-40B4-BE49-F238E27FC236}">
                <a16:creationId xmlns:a16="http://schemas.microsoft.com/office/drawing/2014/main" id="{3614D49E-5F09-430D-A437-7D77CC85DC17}"/>
              </a:ext>
            </a:extLst>
          </p:cNvPr>
          <p:cNvSpPr txBox="1"/>
          <p:nvPr/>
        </p:nvSpPr>
        <p:spPr>
          <a:xfrm>
            <a:off x="6515774" y="4533485"/>
            <a:ext cx="5179386" cy="1077218"/>
          </a:xfrm>
          <a:prstGeom prst="rect">
            <a:avLst/>
          </a:prstGeom>
          <a:solidFill>
            <a:schemeClr val="tx1"/>
          </a:solidFill>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dirty="0">
                <a:ea typeface="Tahoma" panose="020B0604030504040204" pitchFamily="34" charset="0"/>
                <a:cs typeface="Tahoma" panose="020B0604030504040204" pitchFamily="34" charset="0"/>
              </a:rPr>
              <a:t>Level of achievement determined by scope (local, state, regional, national, international) of dissemination and the professional reputation of the outlet for dissemination.</a:t>
            </a:r>
          </a:p>
        </p:txBody>
      </p:sp>
    </p:spTree>
    <p:extLst>
      <p:ext uri="{BB962C8B-B14F-4D97-AF65-F5344CB8AC3E}">
        <p14:creationId xmlns:p14="http://schemas.microsoft.com/office/powerpoint/2010/main" val="389558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Dissemination of Knowledge Format</a:t>
            </a:r>
          </a:p>
        </p:txBody>
      </p:sp>
      <p:sp>
        <p:nvSpPr>
          <p:cNvPr id="3" name="Content Placeholder 2"/>
          <p:cNvSpPr>
            <a:spLocks noGrp="1"/>
          </p:cNvSpPr>
          <p:nvPr>
            <p:ph sz="half" idx="1"/>
          </p:nvPr>
        </p:nvSpPr>
        <p:spPr/>
        <p:txBody>
          <a:bodyPr/>
          <a:lstStyle/>
          <a:p>
            <a:r>
              <a:rPr lang="en-US" dirty="0"/>
              <a:t>Begin with a description of this criteria as outlined in the PCCFM (includes description on effective scholarship qualification criteria).</a:t>
            </a:r>
          </a:p>
          <a:p>
            <a:r>
              <a:rPr lang="en-US" dirty="0"/>
              <a:t>Brief statement on contributions towards effective scholarship criteria.</a:t>
            </a:r>
          </a:p>
          <a:p>
            <a:r>
              <a:rPr lang="en-US" dirty="0"/>
              <a:t>Description of main research areas of interest (mini research statement).</a:t>
            </a:r>
          </a:p>
          <a:p>
            <a:r>
              <a:rPr lang="en-US" dirty="0"/>
              <a:t>Provide evidence.</a:t>
            </a:r>
          </a:p>
        </p:txBody>
      </p:sp>
      <p:sp>
        <p:nvSpPr>
          <p:cNvPr id="4" name="Content Placeholder 3"/>
          <p:cNvSpPr>
            <a:spLocks noGrp="1"/>
          </p:cNvSpPr>
          <p:nvPr>
            <p:ph sz="quarter" idx="13"/>
          </p:nvPr>
        </p:nvSpPr>
        <p:spPr/>
        <p:txBody>
          <a:bodyPr>
            <a:normAutofit fontScale="85000" lnSpcReduction="20000"/>
          </a:bodyPr>
          <a:lstStyle/>
          <a:p>
            <a:pPr lvl="1"/>
            <a:r>
              <a:rPr lang="en-US" sz="1800" u="sng" dirty="0"/>
              <a:t>Publications</a:t>
            </a:r>
            <a:r>
              <a:rPr lang="en-US" sz="1800" dirty="0"/>
              <a:t> –</a:t>
            </a:r>
          </a:p>
          <a:p>
            <a:pPr lvl="2"/>
            <a:r>
              <a:rPr lang="en-US" sz="1800" dirty="0"/>
              <a:t>Citations</a:t>
            </a:r>
          </a:p>
          <a:p>
            <a:pPr lvl="2"/>
            <a:r>
              <a:rPr lang="en-US" sz="1800" dirty="0"/>
              <a:t>Descriptions (mini abstract)</a:t>
            </a:r>
          </a:p>
          <a:p>
            <a:pPr lvl="2"/>
            <a:r>
              <a:rPr lang="en-US" sz="1800" dirty="0"/>
              <a:t>Journal information/impact factors.</a:t>
            </a:r>
          </a:p>
          <a:p>
            <a:pPr lvl="1"/>
            <a:r>
              <a:rPr lang="en-US" sz="1800" u="sng" dirty="0"/>
              <a:t>Papers in preparation </a:t>
            </a:r>
            <a:r>
              <a:rPr lang="en-US" sz="1800" dirty="0"/>
              <a:t>-  </a:t>
            </a:r>
          </a:p>
          <a:p>
            <a:pPr lvl="2"/>
            <a:r>
              <a:rPr lang="en-US" sz="1800" dirty="0"/>
              <a:t>Divided between those within my field vs. those outside</a:t>
            </a:r>
          </a:p>
          <a:p>
            <a:pPr lvl="2"/>
            <a:r>
              <a:rPr lang="en-US" sz="1800" dirty="0"/>
              <a:t>Citation</a:t>
            </a:r>
          </a:p>
          <a:p>
            <a:pPr lvl="2"/>
            <a:r>
              <a:rPr lang="en-US" sz="1800" dirty="0"/>
              <a:t>Description (mini abstract)</a:t>
            </a:r>
          </a:p>
          <a:p>
            <a:pPr lvl="2"/>
            <a:r>
              <a:rPr lang="en-US" sz="1800" dirty="0"/>
              <a:t>Role (if secondary)</a:t>
            </a:r>
          </a:p>
          <a:p>
            <a:pPr lvl="1"/>
            <a:r>
              <a:rPr lang="en-US" sz="1800" u="sng" dirty="0"/>
              <a:t>Grants &amp; Awards</a:t>
            </a:r>
            <a:r>
              <a:rPr lang="en-US" sz="1800" dirty="0"/>
              <a:t> –</a:t>
            </a:r>
          </a:p>
          <a:p>
            <a:pPr lvl="2"/>
            <a:r>
              <a:rPr lang="en-US" sz="1800" dirty="0"/>
              <a:t>Citation</a:t>
            </a:r>
          </a:p>
          <a:p>
            <a:pPr lvl="2"/>
            <a:r>
              <a:rPr lang="en-US" sz="1800" dirty="0"/>
              <a:t>Description (program, amount, purpose)</a:t>
            </a:r>
          </a:p>
          <a:p>
            <a:pPr lvl="2"/>
            <a:r>
              <a:rPr lang="en-US" sz="1800" dirty="0"/>
              <a:t>Role</a:t>
            </a:r>
          </a:p>
          <a:p>
            <a:pPr lvl="1"/>
            <a:r>
              <a:rPr lang="en-US" sz="1800" u="sng" dirty="0"/>
              <a:t>Conferences</a:t>
            </a:r>
            <a:r>
              <a:rPr lang="en-US" sz="1800" dirty="0"/>
              <a:t> –</a:t>
            </a:r>
          </a:p>
          <a:p>
            <a:pPr lvl="2"/>
            <a:r>
              <a:rPr lang="en-US" sz="1800" dirty="0"/>
              <a:t>Citations</a:t>
            </a:r>
          </a:p>
          <a:p>
            <a:pPr lvl="2"/>
            <a:r>
              <a:rPr lang="en-US" sz="1800" dirty="0"/>
              <a:t>Conference organization description</a:t>
            </a:r>
          </a:p>
          <a:p>
            <a:pPr lvl="2"/>
            <a:r>
              <a:rPr lang="en-US" sz="1800" dirty="0"/>
              <a:t>Role</a:t>
            </a:r>
          </a:p>
          <a:p>
            <a:pPr marL="914400" lvl="2" indent="0">
              <a:buNone/>
            </a:pPr>
            <a:endParaRPr lang="en-US" sz="1800" dirty="0"/>
          </a:p>
          <a:p>
            <a:pPr lvl="2"/>
            <a:endParaRPr lang="en-US" dirty="0"/>
          </a:p>
          <a:p>
            <a:pPr lvl="2"/>
            <a:endParaRPr lang="en-US" dirty="0"/>
          </a:p>
          <a:p>
            <a:pPr marL="914400" lvl="2" indent="0">
              <a:buNone/>
            </a:pPr>
            <a:endParaRPr lang="en-US" dirty="0"/>
          </a:p>
          <a:p>
            <a:pPr lvl="2"/>
            <a:endParaRPr lang="en-US" dirty="0"/>
          </a:p>
          <a:p>
            <a:pPr lvl="2"/>
            <a:endParaRPr lang="en-US" dirty="0"/>
          </a:p>
          <a:p>
            <a:pPr lvl="2"/>
            <a:endParaRPr lang="en-US" dirty="0"/>
          </a:p>
          <a:p>
            <a:pPr lvl="2"/>
            <a:endParaRPr lang="en-US" dirty="0"/>
          </a:p>
        </p:txBody>
      </p:sp>
    </p:spTree>
    <p:extLst>
      <p:ext uri="{BB962C8B-B14F-4D97-AF65-F5344CB8AC3E}">
        <p14:creationId xmlns:p14="http://schemas.microsoft.com/office/powerpoint/2010/main" val="343718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Dissemination of Knowledge Example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Aziz,</a:t>
            </a:r>
            <a:r>
              <a:rPr lang="en-US" dirty="0"/>
              <a:t> M., Lowell, R., Granger, K., &amp; </a:t>
            </a:r>
            <a:r>
              <a:rPr lang="en-US" dirty="0" err="1"/>
              <a:t>Treptau</a:t>
            </a:r>
            <a:r>
              <a:rPr lang="en-US" dirty="0"/>
              <a:t>, K. (2018). Measuring Muslim Religious Identity Formation: Instrument Assessment with a Sample of Muslim-American Students. </a:t>
            </a:r>
            <a:r>
              <a:rPr lang="en-US" i="1" dirty="0"/>
              <a:t>Journal of Islamic and Muslim Studies</a:t>
            </a:r>
            <a:r>
              <a:rPr lang="en-US" dirty="0"/>
              <a:t>, 3:1, 58-85. (</a:t>
            </a:r>
            <a:r>
              <a:rPr lang="en-US" i="1" dirty="0"/>
              <a:t>Sch-1-a</a:t>
            </a:r>
            <a:r>
              <a:rPr lang="en-US" dirty="0"/>
              <a:t>)</a:t>
            </a:r>
          </a:p>
          <a:p>
            <a:pPr marL="0" indent="0">
              <a:buNone/>
            </a:pPr>
            <a:r>
              <a:rPr lang="en-US" dirty="0"/>
              <a:t>- Utilizing a sample of self-identified Muslim students, I developed a 92-item assessment instrument to examine Muslim religious identity development. The results of factor structure and reliability analyses and implications of these findings were discussed in this manuscript. As first author, I took on primary responsibility for this work, including study design, data collection, data analyses, manuscript preparation, and manuscript revisions. Two of my undergraduate research mentees who were interested in this line of research, Kelsey Granger and Katy </a:t>
            </a:r>
            <a:r>
              <a:rPr lang="en-US" dirty="0" err="1"/>
              <a:t>Treptau</a:t>
            </a:r>
            <a:r>
              <a:rPr lang="en-US" dirty="0"/>
              <a:t>, were included in this research as a means to introduce them to manuscript preparation and the publication process. This journal, </a:t>
            </a:r>
            <a:r>
              <a:rPr lang="en-US" i="1" dirty="0"/>
              <a:t>JIMS</a:t>
            </a:r>
            <a:r>
              <a:rPr lang="en-US" dirty="0"/>
              <a:t>, is sponsored by the North American Association of Islamic and Muslim Studies (NAAIMS). It currently does not have an Impact Factor score as it was recently published in 2016, but is one of the few peer-reviewed academic journals focusing specifically on advancing methods in the study of Islamic and Muslim Studies.</a:t>
            </a:r>
          </a:p>
        </p:txBody>
      </p:sp>
    </p:spTree>
    <p:extLst>
      <p:ext uri="{BB962C8B-B14F-4D97-AF65-F5344CB8AC3E}">
        <p14:creationId xmlns:p14="http://schemas.microsoft.com/office/powerpoint/2010/main" val="208569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p:txBody>
          <a:bodyPr/>
          <a:lstStyle/>
          <a:p>
            <a:r>
              <a:rPr lang="en-US" sz="1800" dirty="0"/>
              <a:t>Public lectures</a:t>
            </a:r>
          </a:p>
          <a:p>
            <a:r>
              <a:rPr lang="en-US" sz="1800" dirty="0"/>
              <a:t>Discipline-related consulting</a:t>
            </a:r>
          </a:p>
          <a:p>
            <a:r>
              <a:rPr lang="en-US" sz="1800" dirty="0"/>
              <a:t>Expert testimony</a:t>
            </a:r>
          </a:p>
          <a:p>
            <a:r>
              <a:rPr lang="en-US" sz="1800" dirty="0"/>
              <a:t>Clinical or legal practice</a:t>
            </a:r>
          </a:p>
          <a:p>
            <a:r>
              <a:rPr lang="en-US" sz="1800" dirty="0"/>
              <a:t>Non-peer reviewed publications</a:t>
            </a:r>
          </a:p>
          <a:p>
            <a:r>
              <a:rPr lang="en-US" sz="1800" dirty="0"/>
              <a:t>Curriculum revision</a:t>
            </a:r>
          </a:p>
          <a:p>
            <a:r>
              <a:rPr lang="en-US" sz="1800" dirty="0"/>
              <a:t>Contract research for public policy</a:t>
            </a:r>
          </a:p>
          <a:p>
            <a:r>
              <a:rPr lang="en-US" sz="1800" dirty="0"/>
              <a:t>Film and media projects</a:t>
            </a:r>
          </a:p>
          <a:p>
            <a:r>
              <a:rPr lang="en-US" sz="1800" dirty="0"/>
              <a:t>Development and evaluation of forms of assessment.</a:t>
            </a:r>
          </a:p>
          <a:p>
            <a:r>
              <a:rPr lang="en-US" sz="1800" dirty="0"/>
              <a:t>Public programs as forms of teaching</a:t>
            </a:r>
          </a:p>
          <a:p>
            <a:endParaRPr lang="en-US" dirty="0"/>
          </a:p>
        </p:txBody>
      </p:sp>
      <p:sp>
        <p:nvSpPr>
          <p:cNvPr id="5" name="TextBox 4">
            <a:extLst>
              <a:ext uri="{FF2B5EF4-FFF2-40B4-BE49-F238E27FC236}">
                <a16:creationId xmlns:a16="http://schemas.microsoft.com/office/drawing/2014/main" id="{8807134F-8694-4BEF-9C25-C041132BAB4A}"/>
              </a:ext>
            </a:extLst>
          </p:cNvPr>
          <p:cNvSpPr txBox="1"/>
          <p:nvPr/>
        </p:nvSpPr>
        <p:spPr>
          <a:xfrm>
            <a:off x="583926" y="5222952"/>
            <a:ext cx="5179386" cy="830997"/>
          </a:xfrm>
          <a:prstGeom prst="rect">
            <a:avLst/>
          </a:prstGeom>
          <a:solidFill>
            <a:schemeClr val="tx1"/>
          </a:solidFill>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dirty="0">
                <a:ea typeface="Tahoma" panose="020B0604030504040204" pitchFamily="34" charset="0"/>
                <a:cs typeface="Tahoma" panose="020B0604030504040204" pitchFamily="34" charset="0"/>
              </a:rPr>
              <a:t>Level of achievement determined by the value of the application activity to the local community, campus, and general educational community.</a:t>
            </a:r>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pPr algn="ctr"/>
            <a:r>
              <a:rPr lang="en-US" sz="2800" dirty="0"/>
              <a:t>Application of Knowledge </a:t>
            </a:r>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lstStyle/>
          <a:p>
            <a:pPr marL="0" indent="0" algn="ctr">
              <a:buNone/>
            </a:pPr>
            <a:r>
              <a:rPr lang="en-US" dirty="0"/>
              <a:t>Activities that require scholarly expertise.</a:t>
            </a:r>
          </a:p>
        </p:txBody>
      </p:sp>
    </p:spTree>
    <p:extLst>
      <p:ext uri="{BB962C8B-B14F-4D97-AF65-F5344CB8AC3E}">
        <p14:creationId xmlns:p14="http://schemas.microsoft.com/office/powerpoint/2010/main" val="337891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Application of Knowledge Format</a:t>
            </a:r>
          </a:p>
        </p:txBody>
      </p:sp>
      <p:sp>
        <p:nvSpPr>
          <p:cNvPr id="3" name="Content Placeholder 2"/>
          <p:cNvSpPr>
            <a:spLocks noGrp="1"/>
          </p:cNvSpPr>
          <p:nvPr>
            <p:ph sz="half" idx="1"/>
          </p:nvPr>
        </p:nvSpPr>
        <p:spPr/>
        <p:txBody>
          <a:bodyPr>
            <a:normAutofit/>
          </a:bodyPr>
          <a:lstStyle/>
          <a:p>
            <a:pPr marL="457200" lvl="1" indent="0">
              <a:buNone/>
            </a:pPr>
            <a:r>
              <a:rPr lang="en-US" sz="2000" dirty="0"/>
              <a:t>- Provide description of each contribution and explain how knowledge was applied. </a:t>
            </a:r>
          </a:p>
          <a:p>
            <a:pPr marL="0" indent="0">
              <a:buNone/>
            </a:pPr>
            <a:r>
              <a:rPr lang="en-US" sz="2000" dirty="0"/>
              <a:t> </a:t>
            </a:r>
          </a:p>
        </p:txBody>
      </p:sp>
      <p:sp>
        <p:nvSpPr>
          <p:cNvPr id="4" name="Content Placeholder 3"/>
          <p:cNvSpPr>
            <a:spLocks noGrp="1"/>
          </p:cNvSpPr>
          <p:nvPr>
            <p:ph sz="half" idx="2"/>
          </p:nvPr>
        </p:nvSpPr>
        <p:spPr/>
        <p:txBody>
          <a:bodyPr/>
          <a:lstStyle/>
          <a:p>
            <a:r>
              <a:rPr lang="en-US" dirty="0"/>
              <a:t>Begin with a description of this criteria as outlined in the PCCFM.</a:t>
            </a:r>
          </a:p>
          <a:p>
            <a:r>
              <a:rPr lang="en-US" dirty="0"/>
              <a:t>Provide evidence.</a:t>
            </a:r>
          </a:p>
        </p:txBody>
      </p:sp>
    </p:spTree>
    <p:extLst>
      <p:ext uri="{BB962C8B-B14F-4D97-AF65-F5344CB8AC3E}">
        <p14:creationId xmlns:p14="http://schemas.microsoft.com/office/powerpoint/2010/main" val="182970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Knowledge Example</a:t>
            </a:r>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dirty="0"/>
              <a:t>Professional conference faculty mentor (</a:t>
            </a:r>
            <a:r>
              <a:rPr lang="en-US" i="1" dirty="0"/>
              <a:t>Sch-2-c</a:t>
            </a:r>
            <a:r>
              <a:rPr lang="en-US" dirty="0"/>
              <a:t>) </a:t>
            </a:r>
          </a:p>
          <a:p>
            <a:pPr marL="0" indent="0">
              <a:buNone/>
            </a:pPr>
            <a:r>
              <a:rPr lang="en-US" dirty="0"/>
              <a:t>- I attended the 2018 and 2019 annual meetings of the Southeastern Psychological Association. At these meetings, I assisted several USC Union students prepare for their poster sessions. At each conference, I would meet with each student the day prior to their session date and help them prep for their talks by listening to them practice, asked them questions about their research that they could anticipate being asked by conference attendees, helped them better interpret their study results, and provided them with constructive feedback about their presentations. I also was present at all poster sessions to assist with audience questions. Specifically, at the 2018 meeting, I was present to assist three students in their research, including </a:t>
            </a:r>
            <a:r>
              <a:rPr lang="en-US" dirty="0" err="1"/>
              <a:t>Analeigh</a:t>
            </a:r>
            <a:r>
              <a:rPr lang="en-US" dirty="0"/>
              <a:t> Tucker, Estelle Means, and Bryana Vaughan. In 2019, I assisted students Estelle Means, Mariana Glenn-</a:t>
            </a:r>
            <a:r>
              <a:rPr lang="en-US" dirty="0" err="1"/>
              <a:t>Toland</a:t>
            </a:r>
            <a:r>
              <a:rPr lang="en-US" dirty="0"/>
              <a:t>, and </a:t>
            </a:r>
            <a:r>
              <a:rPr lang="en-US" dirty="0" err="1"/>
              <a:t>Tomi</a:t>
            </a:r>
            <a:r>
              <a:rPr lang="en-US" dirty="0"/>
              <a:t> </a:t>
            </a:r>
            <a:r>
              <a:rPr lang="en-US" dirty="0" err="1"/>
              <a:t>LaChance</a:t>
            </a:r>
            <a:r>
              <a:rPr lang="en-US" dirty="0"/>
              <a:t>. </a:t>
            </a:r>
          </a:p>
          <a:p>
            <a:endParaRPr lang="en-US" dirty="0"/>
          </a:p>
        </p:txBody>
      </p:sp>
    </p:spTree>
    <p:extLst>
      <p:ext uri="{BB962C8B-B14F-4D97-AF65-F5344CB8AC3E}">
        <p14:creationId xmlns:p14="http://schemas.microsoft.com/office/powerpoint/2010/main" val="393090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p:txBody>
          <a:bodyPr>
            <a:normAutofit/>
          </a:bodyPr>
          <a:lstStyle/>
          <a:p>
            <a:r>
              <a:rPr lang="en-US" sz="2000" dirty="0"/>
              <a:t>Peer reviewer</a:t>
            </a:r>
          </a:p>
          <a:p>
            <a:r>
              <a:rPr lang="en-US" sz="2000" dirty="0"/>
              <a:t>Book reviewer</a:t>
            </a:r>
          </a:p>
          <a:p>
            <a:r>
              <a:rPr lang="en-US" sz="2000" dirty="0"/>
              <a:t>Session chair </a:t>
            </a:r>
          </a:p>
          <a:p>
            <a:r>
              <a:rPr lang="en-US" sz="2000" dirty="0"/>
              <a:t>Paper commentator</a:t>
            </a:r>
          </a:p>
          <a:p>
            <a:r>
              <a:rPr lang="en-US" sz="2000" dirty="0"/>
              <a:t>Professional service</a:t>
            </a:r>
          </a:p>
          <a:p>
            <a:r>
              <a:rPr lang="en-US" sz="2000" dirty="0"/>
              <a:t>Journal editorship</a:t>
            </a:r>
          </a:p>
          <a:p>
            <a:r>
              <a:rPr lang="en-US" sz="2000" dirty="0"/>
              <a:t>Editorial board membership</a:t>
            </a:r>
          </a:p>
          <a:p>
            <a:r>
              <a:rPr lang="en-US" sz="2000" dirty="0"/>
              <a:t>Exhibition juror</a:t>
            </a:r>
          </a:p>
          <a:p>
            <a:r>
              <a:rPr lang="en-US" sz="2000" dirty="0"/>
              <a:t>Work with accreditation teams</a:t>
            </a:r>
          </a:p>
        </p:txBody>
      </p:sp>
      <p:sp>
        <p:nvSpPr>
          <p:cNvPr id="5" name="TextBox 4">
            <a:extLst>
              <a:ext uri="{FF2B5EF4-FFF2-40B4-BE49-F238E27FC236}">
                <a16:creationId xmlns:a16="http://schemas.microsoft.com/office/drawing/2014/main" id="{8807134F-8694-4BEF-9C25-C041132BAB4A}"/>
              </a:ext>
            </a:extLst>
          </p:cNvPr>
          <p:cNvSpPr txBox="1"/>
          <p:nvPr/>
        </p:nvSpPr>
        <p:spPr>
          <a:xfrm>
            <a:off x="583926" y="5222952"/>
            <a:ext cx="5179386" cy="830997"/>
          </a:xfrm>
          <a:prstGeom prst="rect">
            <a:avLst/>
          </a:prstGeom>
          <a:solidFill>
            <a:schemeClr val="tx1"/>
          </a:solidFill>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dirty="0">
                <a:ea typeface="Tahoma" panose="020B0604030504040204" pitchFamily="34" charset="0"/>
                <a:cs typeface="Tahoma" panose="020B0604030504040204" pitchFamily="34" charset="0"/>
              </a:rPr>
              <a:t>Level of achievement determined by the scope (local, state, regional, national, international) of the evaluation activity.</a:t>
            </a:r>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pPr algn="ctr"/>
            <a:r>
              <a:rPr lang="en-US" sz="2800" dirty="0"/>
              <a:t>Evaluation of Scholarship</a:t>
            </a:r>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normAutofit/>
          </a:bodyPr>
          <a:lstStyle/>
          <a:p>
            <a:pPr marL="0" indent="0" algn="ctr">
              <a:buNone/>
            </a:pPr>
            <a:r>
              <a:rPr lang="en-US" dirty="0"/>
              <a:t>Network everywhere, not just at conferences.</a:t>
            </a:r>
          </a:p>
        </p:txBody>
      </p:sp>
    </p:spTree>
    <p:extLst>
      <p:ext uri="{BB962C8B-B14F-4D97-AF65-F5344CB8AC3E}">
        <p14:creationId xmlns:p14="http://schemas.microsoft.com/office/powerpoint/2010/main" val="2521658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Persuasive speech outline_RVA_v3" id="{9991F312-7BAB-436D-8583-A5078171179B}" vid="{06C31F6F-9DBF-4ED0-83AC-3AFD01C902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9A0FB75-2DC0-41F8-9602-F83475C3A4C5}">
  <ds:schemaRefs>
    <ds:schemaRef ds:uri="http://schemas.microsoft.com/sharepoint/v3/contenttype/forms"/>
  </ds:schemaRefs>
</ds:datastoreItem>
</file>

<file path=customXml/itemProps2.xml><?xml version="1.0" encoding="utf-8"?>
<ds:datastoreItem xmlns:ds="http://schemas.openxmlformats.org/officeDocument/2006/customXml" ds:itemID="{72D07FD5-8A16-4741-957C-8B91E43CA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1E580CA-3EBF-40A1-848D-12B3B18BB82E}">
  <ds:schemaRefs>
    <ds:schemaRef ds:uri="http://schemas.microsoft.com/office/2006/metadata/properties"/>
    <ds:schemaRef ds:uri="http://purl.org/dc/terms/"/>
    <ds:schemaRef ds:uri="http://purl.org/dc/elements/1.1/"/>
    <ds:schemaRef ds:uri="http://www.w3.org/XML/1998/namespace"/>
    <ds:schemaRef ds:uri="http://purl.org/dc/dcmitype/"/>
    <ds:schemaRef ds:uri="http://schemas.microsoft.com/office/2006/documentManagement/types"/>
    <ds:schemaRef ds:uri="71af3243-3dd4-4a8d-8c0d-dd76da1f02a5"/>
    <ds:schemaRef ds:uri="http://schemas.microsoft.com/office/infopath/2007/PartnerControls"/>
    <ds:schemaRef ds:uri="http://schemas.openxmlformats.org/package/2006/metadata/core-properties"/>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Persuasive speech outline </Template>
  <TotalTime>0</TotalTime>
  <Words>1593</Words>
  <Application>Microsoft Office PowerPoint</Application>
  <PresentationFormat>Widescreen</PresentationFormat>
  <Paragraphs>138</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Century Gothic</vt:lpstr>
      <vt:lpstr>Wingdings 2</vt:lpstr>
      <vt:lpstr>Quotable</vt:lpstr>
      <vt:lpstr>Tenure and Promotion Workshop</vt:lpstr>
      <vt:lpstr>Palmetto College Campuses Faculty Manual</vt:lpstr>
      <vt:lpstr>Dissemination of Knowledge</vt:lpstr>
      <vt:lpstr>Dissemination of Knowledge Format</vt:lpstr>
      <vt:lpstr>Dissemination of Knowledge Example</vt:lpstr>
      <vt:lpstr>Application of Knowledge </vt:lpstr>
      <vt:lpstr>Application of Knowledge Format</vt:lpstr>
      <vt:lpstr>Application of Knowledge Example</vt:lpstr>
      <vt:lpstr>Evaluation of Scholarship</vt:lpstr>
      <vt:lpstr>Evaluation of Scholarship Format</vt:lpstr>
      <vt:lpstr>Evaluation of Scholarship Example</vt:lpstr>
      <vt:lpstr>Evaluation of Scholarship Example</vt:lpstr>
      <vt:lpstr>Professional Development</vt:lpstr>
      <vt:lpstr>External Review</vt:lpstr>
      <vt:lpstr>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2021-01-11T15:58:36Z</dcterms:created>
  <dcterms:modified xsi:type="dcterms:W3CDTF">2021-01-21T22:10:05Z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