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87" r:id="rId3"/>
    <p:sldId id="257" r:id="rId4"/>
    <p:sldId id="263" r:id="rId5"/>
    <p:sldId id="260" r:id="rId6"/>
    <p:sldId id="310" r:id="rId7"/>
    <p:sldId id="265" r:id="rId8"/>
    <p:sldId id="262" r:id="rId9"/>
    <p:sldId id="267" r:id="rId10"/>
    <p:sldId id="268" r:id="rId11"/>
    <p:sldId id="280" r:id="rId12"/>
    <p:sldId id="269" r:id="rId13"/>
    <p:sldId id="318" r:id="rId14"/>
    <p:sldId id="281" r:id="rId15"/>
    <p:sldId id="261" r:id="rId16"/>
    <p:sldId id="308" r:id="rId17"/>
    <p:sldId id="270" r:id="rId18"/>
    <p:sldId id="271" r:id="rId19"/>
    <p:sldId id="288" r:id="rId20"/>
    <p:sldId id="277" r:id="rId21"/>
    <p:sldId id="286" r:id="rId22"/>
    <p:sldId id="305" r:id="rId23"/>
    <p:sldId id="320" r:id="rId24"/>
    <p:sldId id="319" r:id="rId25"/>
    <p:sldId id="284" r:id="rId26"/>
    <p:sldId id="306"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249" autoAdjust="0"/>
  </p:normalViewPr>
  <p:slideViewPr>
    <p:cSldViewPr snapToGrid="0" snapToObjects="1">
      <p:cViewPr varScale="1">
        <p:scale>
          <a:sx n="84" d="100"/>
          <a:sy n="84" d="100"/>
        </p:scale>
        <p:origin x="1710" y="9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3" d="100"/>
          <a:sy n="163"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84E1E-E540-AC43-BC13-F90D55305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F041BA6-039E-8F4D-B7F7-3C8E20B40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038C9C-4B69-864E-9EEE-DFA43CC144D2}" type="datetimeFigureOut">
              <a:rPr lang="en-US" smtClean="0"/>
              <a:t>9/3/2020</a:t>
            </a:fld>
            <a:endParaRPr lang="en-US" dirty="0"/>
          </a:p>
        </p:txBody>
      </p:sp>
      <p:sp>
        <p:nvSpPr>
          <p:cNvPr id="4" name="Footer Placeholder 3">
            <a:extLst>
              <a:ext uri="{FF2B5EF4-FFF2-40B4-BE49-F238E27FC236}">
                <a16:creationId xmlns:a16="http://schemas.microsoft.com/office/drawing/2014/main" id="{DD469921-4617-FB4C-9847-172FF8302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350DCBB-D829-754E-9E76-36A9E36432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47A92-5E9C-F94E-8B11-4D34C67AD036}" type="slidenum">
              <a:rPr lang="en-US" smtClean="0"/>
              <a:t>‹#›</a:t>
            </a:fld>
            <a:endParaRPr lang="en-US" dirty="0"/>
          </a:p>
        </p:txBody>
      </p:sp>
    </p:spTree>
    <p:extLst>
      <p:ext uri="{BB962C8B-B14F-4D97-AF65-F5344CB8AC3E}">
        <p14:creationId xmlns:p14="http://schemas.microsoft.com/office/powerpoint/2010/main" val="1539221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9A61E-B1D6-C34D-A321-B3E90F6DE630}" type="datetimeFigureOut">
              <a:rPr lang="en-US" smtClean="0"/>
              <a:t>9/3/2020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3E603-0EE4-3042-9661-047EB577E4A2}" type="slidenum">
              <a:rPr lang="en-US" smtClean="0"/>
              <a:t>‹#›</a:t>
            </a:fld>
            <a:endParaRPr lang="en-US" dirty="0"/>
          </a:p>
        </p:txBody>
      </p:sp>
    </p:spTree>
    <p:extLst>
      <p:ext uri="{BB962C8B-B14F-4D97-AF65-F5344CB8AC3E}">
        <p14:creationId xmlns:p14="http://schemas.microsoft.com/office/powerpoint/2010/main" val="31039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a:t>
            </a:fld>
            <a:endParaRPr lang="en-US" dirty="0"/>
          </a:p>
        </p:txBody>
      </p:sp>
    </p:spTree>
    <p:extLst>
      <p:ext uri="{BB962C8B-B14F-4D97-AF65-F5344CB8AC3E}">
        <p14:creationId xmlns:p14="http://schemas.microsoft.com/office/powerpoint/2010/main" val="17704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5</a:t>
            </a:fld>
            <a:endParaRPr lang="en-US" dirty="0"/>
          </a:p>
        </p:txBody>
      </p:sp>
    </p:spTree>
    <p:extLst>
      <p:ext uri="{BB962C8B-B14F-4D97-AF65-F5344CB8AC3E}">
        <p14:creationId xmlns:p14="http://schemas.microsoft.com/office/powerpoint/2010/main" val="129557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6</a:t>
            </a:fld>
            <a:endParaRPr lang="en-US" dirty="0"/>
          </a:p>
        </p:txBody>
      </p:sp>
    </p:spTree>
    <p:extLst>
      <p:ext uri="{BB962C8B-B14F-4D97-AF65-F5344CB8AC3E}">
        <p14:creationId xmlns:p14="http://schemas.microsoft.com/office/powerpoint/2010/main" val="2201605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15</a:t>
            </a:fld>
            <a:endParaRPr lang="en-US" dirty="0"/>
          </a:p>
        </p:txBody>
      </p:sp>
    </p:spTree>
    <p:extLst>
      <p:ext uri="{BB962C8B-B14F-4D97-AF65-F5344CB8AC3E}">
        <p14:creationId xmlns:p14="http://schemas.microsoft.com/office/powerpoint/2010/main" val="422998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22</a:t>
            </a:fld>
            <a:endParaRPr lang="en-US" dirty="0"/>
          </a:p>
        </p:txBody>
      </p:sp>
    </p:spTree>
    <p:extLst>
      <p:ext uri="{BB962C8B-B14F-4D97-AF65-F5344CB8AC3E}">
        <p14:creationId xmlns:p14="http://schemas.microsoft.com/office/powerpoint/2010/main" val="126707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24</a:t>
            </a:fld>
            <a:endParaRPr lang="en-US" dirty="0"/>
          </a:p>
        </p:txBody>
      </p:sp>
    </p:spTree>
    <p:extLst>
      <p:ext uri="{BB962C8B-B14F-4D97-AF65-F5344CB8AC3E}">
        <p14:creationId xmlns:p14="http://schemas.microsoft.com/office/powerpoint/2010/main" val="3616660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dirty="0"/>
          </a:p>
        </p:txBody>
      </p:sp>
      <p:pic>
        <p:nvPicPr>
          <p:cNvPr id="9" name="Picture 8">
            <a:extLst>
              <a:ext uri="{FF2B5EF4-FFF2-40B4-BE49-F238E27FC236}">
                <a16:creationId xmlns:a16="http://schemas.microsoft.com/office/drawing/2014/main" id="{C81DC1BB-A980-8448-BB01-0788DE4349F9}"/>
              </a:ext>
            </a:extLst>
          </p:cNvPr>
          <p:cNvPicPr>
            <a:picLocks noChangeAspect="1"/>
          </p:cNvPicPr>
          <p:nvPr userDrawn="1"/>
        </p:nvPicPr>
        <p:blipFill>
          <a:blip r:embed="rId2"/>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2957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bg1"/>
                </a:solidFill>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pic>
        <p:nvPicPr>
          <p:cNvPr id="12" name="Picture 11">
            <a:extLst>
              <a:ext uri="{FF2B5EF4-FFF2-40B4-BE49-F238E27FC236}">
                <a16:creationId xmlns:a16="http://schemas.microsoft.com/office/drawing/2014/main" id="{33EDFD73-0710-2244-860D-4BA6234A0E5E}"/>
              </a:ext>
            </a:extLst>
          </p:cNvPr>
          <p:cNvPicPr>
            <a:picLocks noChangeAspect="1"/>
          </p:cNvPicPr>
          <p:nvPr userDrawn="1"/>
        </p:nvPicPr>
        <p:blipFill>
          <a:blip r:embed="rId3"/>
          <a:stretch>
            <a:fillRect/>
          </a:stretch>
        </p:blipFill>
        <p:spPr>
          <a:xfrm>
            <a:off x="8825947" y="5555415"/>
            <a:ext cx="2892287" cy="1205120"/>
          </a:xfrm>
          <a:prstGeom prst="rect">
            <a:avLst/>
          </a:prstGeom>
        </p:spPr>
      </p:pic>
    </p:spTree>
    <p:extLst>
      <p:ext uri="{BB962C8B-B14F-4D97-AF65-F5344CB8AC3E}">
        <p14:creationId xmlns:p14="http://schemas.microsoft.com/office/powerpoint/2010/main" val="371777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3067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388401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52453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164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9712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6947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94833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12840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userDrawn="1"/>
        </p:nvPicPr>
        <p:blipFill rotWithShape="1">
          <a:blip r:embed="rId13"/>
          <a:srcRect l="6753" t="32288" r="7080" b="30327"/>
          <a:stretch/>
        </p:blipFill>
        <p:spPr>
          <a:xfrm>
            <a:off x="9022846" y="5946775"/>
            <a:ext cx="2695388" cy="487282"/>
          </a:xfrm>
          <a:prstGeom prst="rect">
            <a:avLst/>
          </a:prstGeom>
        </p:spPr>
      </p:pic>
    </p:spTree>
    <p:extLst>
      <p:ext uri="{BB962C8B-B14F-4D97-AF65-F5344CB8AC3E}">
        <p14:creationId xmlns:p14="http://schemas.microsoft.com/office/powerpoint/2010/main" val="220713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hcm-dev.ps.sc.edu/psp/HDEV/EMPLOYEE/HRMS/c/G3FRAME.G3SEARCH_FL.GBL?Page=G3SEARCH_FL&amp;Action=U&amp;G3FORM_FAMILY=EMPLOYEE&amp;G3FORM_ID=156066&amp;G3FORM_TASK=VWS" TargetMode="External"/><Relationship Id="rId5" Type="http://schemas.openxmlformats.org/officeDocument/2006/relationships/hyperlink" Target="mailto:CONNIET@mailbox.sc.edu" TargetMode="External"/><Relationship Id="rId4" Type="http://schemas.openxmlformats.org/officeDocument/2006/relationships/hyperlink" Target="mailto:PeopleSoft@peoplesoft.c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hyperlink" Target="https://hcm-prd.ps.sc.edu/"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F61-B891-3944-9E22-503B0C38A722}"/>
              </a:ext>
            </a:extLst>
          </p:cNvPr>
          <p:cNvSpPr>
            <a:spLocks noGrp="1"/>
          </p:cNvSpPr>
          <p:nvPr>
            <p:ph type="ctrTitle"/>
          </p:nvPr>
        </p:nvSpPr>
        <p:spPr/>
        <p:txBody>
          <a:bodyPr>
            <a:normAutofit/>
          </a:bodyPr>
          <a:lstStyle/>
          <a:p>
            <a:r>
              <a:rPr lang="en-US" dirty="0"/>
              <a:t>Leave options for parents</a:t>
            </a:r>
            <a:br>
              <a:rPr lang="en-US" dirty="0"/>
            </a:br>
            <a:r>
              <a:rPr lang="en-US" dirty="0"/>
              <a:t> </a:t>
            </a:r>
          </a:p>
        </p:txBody>
      </p:sp>
      <p:pic>
        <p:nvPicPr>
          <p:cNvPr id="4" name="Audio 3">
            <a:hlinkClick r:id="" action="ppaction://media"/>
            <a:extLst>
              <a:ext uri="{FF2B5EF4-FFF2-40B4-BE49-F238E27FC236}">
                <a16:creationId xmlns:a16="http://schemas.microsoft.com/office/drawing/2014/main" id="{0CC049E4-9C6A-4F0F-B551-148413ADBC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7006069"/>
      </p:ext>
    </p:extLst>
  </p:cSld>
  <p:clrMapOvr>
    <a:masterClrMapping/>
  </p:clrMapOvr>
  <mc:AlternateContent xmlns:mc="http://schemas.openxmlformats.org/markup-compatibility/2006" xmlns:p14="http://schemas.microsoft.com/office/powerpoint/2010/main">
    <mc:Choice Requires="p14">
      <p:transition spd="slow" p14:dur="2000" advTm="5467"/>
    </mc:Choice>
    <mc:Fallback xmlns="">
      <p:transition spd="slow" advTm="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786809"/>
          </a:xfrm>
        </p:spPr>
        <p:txBody>
          <a:bodyPr anchor="b">
            <a:normAutofit/>
          </a:bodyPr>
          <a:lstStyle/>
          <a:p>
            <a:r>
              <a:rPr lang="en-US" dirty="0"/>
              <a:t>EPSL</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390046" y="1451733"/>
            <a:ext cx="11398680" cy="4189412"/>
          </a:xfrm>
        </p:spPr>
        <p:txBody>
          <a:bodyPr>
            <a:normAutofit/>
          </a:bodyPr>
          <a:lstStyle/>
          <a:p>
            <a:pPr marL="285750" indent="-285750">
              <a:buFont typeface="Arial" panose="020B0604020202020204" pitchFamily="34" charset="0"/>
              <a:buChar char="•"/>
            </a:pPr>
            <a:r>
              <a:rPr lang="en-US" sz="1800" b="1" dirty="0"/>
              <a:t>Criteria for Eligibility	</a:t>
            </a:r>
          </a:p>
          <a:p>
            <a:pPr marL="742950" lvl="1" indent="-285750">
              <a:buFont typeface="Arial" panose="020B0604020202020204" pitchFamily="34" charset="0"/>
              <a:buChar char="•"/>
            </a:pPr>
            <a:r>
              <a:rPr lang="en-US" sz="1600" dirty="0"/>
              <a:t>Carefully review the reasons for Eligibility #1 through #6 (shown on next slide for clarity) and the associated information regarding how the pay will be treated with each one and select from the drop down.</a:t>
            </a:r>
          </a:p>
          <a:p>
            <a:pPr marL="742950" lvl="1" indent="-285750">
              <a:buFont typeface="Arial" panose="020B0604020202020204" pitchFamily="34" charset="0"/>
              <a:buChar char="•"/>
            </a:pPr>
            <a:r>
              <a:rPr lang="en-US" sz="1600" dirty="0"/>
              <a:t>Note: For Eligibility #1, we are not currently subject to a Federal, State, or local quarantine or isolation orders related to COVID-19. </a:t>
            </a:r>
            <a:endParaRPr lang="en-US" dirty="0"/>
          </a:p>
        </p:txBody>
      </p:sp>
      <p:pic>
        <p:nvPicPr>
          <p:cNvPr id="3" name="Audio 2">
            <a:hlinkClick r:id="" action="ppaction://media"/>
            <a:extLst>
              <a:ext uri="{FF2B5EF4-FFF2-40B4-BE49-F238E27FC236}">
                <a16:creationId xmlns:a16="http://schemas.microsoft.com/office/drawing/2014/main" id="{FBF931DB-DDC5-4C9F-9D8C-3691384BCF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1191615"/>
      </p:ext>
    </p:extLst>
  </p:cSld>
  <p:clrMapOvr>
    <a:masterClrMapping/>
  </p:clrMapOvr>
  <mc:AlternateContent xmlns:mc="http://schemas.openxmlformats.org/markup-compatibility/2006" xmlns:p14="http://schemas.microsoft.com/office/powerpoint/2010/main">
    <mc:Choice Requires="p14">
      <p:transition spd="slow" p14:dur="2000" advTm="20927"/>
    </mc:Choice>
    <mc:Fallback xmlns="">
      <p:transition spd="slow" advTm="2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8FA5-A85E-4B77-B0AC-E714E7FC4E77}"/>
              </a:ext>
            </a:extLst>
          </p:cNvPr>
          <p:cNvSpPr>
            <a:spLocks noGrp="1"/>
          </p:cNvSpPr>
          <p:nvPr>
            <p:ph type="title"/>
          </p:nvPr>
        </p:nvSpPr>
        <p:spPr/>
        <p:txBody>
          <a:bodyPr/>
          <a:lstStyle/>
          <a:p>
            <a:r>
              <a:rPr lang="en-US" dirty="0"/>
              <a:t>EPSL criteria</a:t>
            </a:r>
          </a:p>
        </p:txBody>
      </p:sp>
      <p:pic>
        <p:nvPicPr>
          <p:cNvPr id="1027" name="Picture 1">
            <a:extLst>
              <a:ext uri="{FF2B5EF4-FFF2-40B4-BE49-F238E27FC236}">
                <a16:creationId xmlns:a16="http://schemas.microsoft.com/office/drawing/2014/main" id="{FF80BC47-99D1-4132-8F7E-26C36A192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82" b="5606"/>
          <a:stretch/>
        </p:blipFill>
        <p:spPr bwMode="auto">
          <a:xfrm>
            <a:off x="838200" y="1350499"/>
            <a:ext cx="10711375" cy="46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C8480AD-EAD8-4889-9478-2FBA0C06D1FC}"/>
              </a:ext>
            </a:extLst>
          </p:cNvPr>
          <p:cNvPicPr>
            <a:picLocks noChangeAspect="1"/>
          </p:cNvPicPr>
          <p:nvPr/>
        </p:nvPicPr>
        <p:blipFill>
          <a:blip r:embed="rId5"/>
          <a:stretch>
            <a:fillRect/>
          </a:stretch>
        </p:blipFill>
        <p:spPr>
          <a:xfrm>
            <a:off x="1039120" y="5981640"/>
            <a:ext cx="2848308" cy="511235"/>
          </a:xfrm>
          <a:prstGeom prst="rect">
            <a:avLst/>
          </a:prstGeom>
        </p:spPr>
      </p:pic>
      <p:pic>
        <p:nvPicPr>
          <p:cNvPr id="3" name="Audio 2">
            <a:hlinkClick r:id="" action="ppaction://media"/>
            <a:extLst>
              <a:ext uri="{FF2B5EF4-FFF2-40B4-BE49-F238E27FC236}">
                <a16:creationId xmlns:a16="http://schemas.microsoft.com/office/drawing/2014/main" id="{384BD65A-6A1B-4B07-A2CC-3E80C7973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3416045"/>
      </p:ext>
    </p:extLst>
  </p:cSld>
  <p:clrMapOvr>
    <a:masterClrMapping/>
  </p:clrMapOvr>
  <mc:AlternateContent xmlns:mc="http://schemas.openxmlformats.org/markup-compatibility/2006" xmlns:p14="http://schemas.microsoft.com/office/powerpoint/2010/main">
    <mc:Choice Requires="p14">
      <p:transition spd="slow" p14:dur="2000" advTm="64703"/>
    </mc:Choice>
    <mc:Fallback xmlns="">
      <p:transition spd="slow" advTm="6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786809"/>
          </a:xfrm>
        </p:spPr>
        <p:txBody>
          <a:bodyPr anchor="b">
            <a:normAutofit/>
          </a:bodyPr>
          <a:lstStyle/>
          <a:p>
            <a:r>
              <a:rPr lang="en-US" dirty="0"/>
              <a:t>EPSL</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180754" y="1259957"/>
            <a:ext cx="4412512" cy="5353493"/>
          </a:xfrm>
        </p:spPr>
        <p:txBody>
          <a:bodyPr>
            <a:noAutofit/>
          </a:bodyPr>
          <a:lstStyle/>
          <a:p>
            <a:pPr marL="285750" indent="-285750">
              <a:buFont typeface="Arial" panose="020B0604020202020204" pitchFamily="34" charset="0"/>
              <a:buChar char="•"/>
            </a:pPr>
            <a:r>
              <a:rPr lang="en-US" b="1" dirty="0"/>
              <a:t>File Attachments</a:t>
            </a:r>
          </a:p>
          <a:p>
            <a:pPr marL="742950" lvl="1" indent="-285750">
              <a:buFont typeface="Arial" panose="020B0604020202020204" pitchFamily="34" charset="0"/>
              <a:buChar char="•"/>
            </a:pPr>
            <a:r>
              <a:rPr lang="en-US" dirty="0"/>
              <a:t>Upload required/supporting documentation, examples include:</a:t>
            </a:r>
          </a:p>
          <a:p>
            <a:pPr marL="1200150" lvl="2" indent="-285750">
              <a:buFont typeface="Arial" panose="020B0604020202020204" pitchFamily="34" charset="0"/>
              <a:buChar char="•"/>
            </a:pPr>
            <a:r>
              <a:rPr lang="en-US" sz="1400" dirty="0"/>
              <a:t>Copy of the Federal, State or local quarantine or isolation order related to COVID-19 applicable to the employee</a:t>
            </a:r>
          </a:p>
          <a:p>
            <a:pPr marL="1200150" lvl="2" indent="-285750">
              <a:buFont typeface="Arial" panose="020B0604020202020204" pitchFamily="34" charset="0"/>
              <a:buChar char="•"/>
            </a:pPr>
            <a:r>
              <a:rPr lang="en-US" sz="1400" dirty="0"/>
              <a:t>Written documentation by a health care provider advising the employee to self-quarantine due to concerns related to COVID-19. </a:t>
            </a:r>
          </a:p>
          <a:p>
            <a:pPr marL="1200150" lvl="2" indent="-285750">
              <a:buFont typeface="Arial" panose="020B0604020202020204" pitchFamily="34" charset="0"/>
              <a:buChar char="•"/>
            </a:pPr>
            <a:r>
              <a:rPr lang="en-US" sz="1400" dirty="0"/>
              <a:t>Picture of the school’s website closing notification</a:t>
            </a:r>
          </a:p>
          <a:p>
            <a:pPr marL="1200150" lvl="2" indent="-285750">
              <a:buFont typeface="Arial" panose="020B0604020202020204" pitchFamily="34" charset="0"/>
              <a:buChar char="•"/>
            </a:pPr>
            <a:r>
              <a:rPr lang="en-US" sz="1400" dirty="0"/>
              <a:t>Telehealth email sent from the doctor.  </a:t>
            </a:r>
          </a:p>
          <a:p>
            <a:pPr marL="742950" lvl="1" indent="-285750">
              <a:buFont typeface="Arial" panose="020B0604020202020204" pitchFamily="34" charset="0"/>
              <a:buChar char="•"/>
            </a:pPr>
            <a:r>
              <a:rPr lang="en-US" dirty="0"/>
              <a:t>May upload multiple documents by clicking on “Add”</a:t>
            </a:r>
          </a:p>
          <a:p>
            <a:pPr marL="742950" lvl="1" indent="-285750">
              <a:buFont typeface="Arial" panose="020B0604020202020204" pitchFamily="34" charset="0"/>
              <a:buChar char="•"/>
            </a:pPr>
            <a:r>
              <a:rPr lang="en-US" dirty="0"/>
              <a:t>Click the green Submit button.</a:t>
            </a:r>
          </a:p>
        </p:txBody>
      </p:sp>
      <p:pic>
        <p:nvPicPr>
          <p:cNvPr id="6" name="Content Placeholder 5">
            <a:extLst>
              <a:ext uri="{FF2B5EF4-FFF2-40B4-BE49-F238E27FC236}">
                <a16:creationId xmlns:a16="http://schemas.microsoft.com/office/drawing/2014/main" id="{88A92B97-9586-4B94-B36E-9641328B13ED}"/>
              </a:ext>
            </a:extLst>
          </p:cNvPr>
          <p:cNvPicPr>
            <a:picLocks noGrp="1" noChangeAspect="1"/>
          </p:cNvPicPr>
          <p:nvPr>
            <p:ph idx="1"/>
          </p:nvPr>
        </p:nvPicPr>
        <p:blipFill>
          <a:blip r:embed="rId4"/>
          <a:stretch>
            <a:fillRect/>
          </a:stretch>
        </p:blipFill>
        <p:spPr>
          <a:xfrm>
            <a:off x="4741815" y="2190308"/>
            <a:ext cx="7195005" cy="2160706"/>
          </a:xfrm>
          <a:prstGeom prst="rect">
            <a:avLst/>
          </a:prstGeom>
        </p:spPr>
      </p:pic>
      <p:pic>
        <p:nvPicPr>
          <p:cNvPr id="3" name="Audio 2">
            <a:hlinkClick r:id="" action="ppaction://media"/>
            <a:extLst>
              <a:ext uri="{FF2B5EF4-FFF2-40B4-BE49-F238E27FC236}">
                <a16:creationId xmlns:a16="http://schemas.microsoft.com/office/drawing/2014/main" id="{5A0E0BE2-65C9-4BAA-83FD-5DC095B51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0213436"/>
      </p:ext>
    </p:extLst>
  </p:cSld>
  <p:clrMapOvr>
    <a:masterClrMapping/>
  </p:clrMapOvr>
  <mc:AlternateContent xmlns:mc="http://schemas.openxmlformats.org/markup-compatibility/2006" xmlns:p14="http://schemas.microsoft.com/office/powerpoint/2010/main">
    <mc:Choice Requires="p14">
      <p:transition spd="slow" p14:dur="2000" advTm="25293"/>
    </mc:Choice>
    <mc:Fallback xmlns="">
      <p:transition spd="slow" advTm="2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23C3-2E3C-4295-8AE4-3301970B0733}"/>
              </a:ext>
            </a:extLst>
          </p:cNvPr>
          <p:cNvSpPr>
            <a:spLocks noGrp="1"/>
          </p:cNvSpPr>
          <p:nvPr>
            <p:ph type="title"/>
          </p:nvPr>
        </p:nvSpPr>
        <p:spPr>
          <a:xfrm>
            <a:off x="839788" y="457200"/>
            <a:ext cx="3932237" cy="828675"/>
          </a:xfrm>
        </p:spPr>
        <p:txBody>
          <a:bodyPr/>
          <a:lstStyle/>
          <a:p>
            <a:r>
              <a:rPr lang="en-US" dirty="0"/>
              <a:t>EMAIL NOTIFICATION</a:t>
            </a:r>
          </a:p>
        </p:txBody>
      </p:sp>
      <p:sp>
        <p:nvSpPr>
          <p:cNvPr id="3" name="Content Placeholder 2">
            <a:extLst>
              <a:ext uri="{FF2B5EF4-FFF2-40B4-BE49-F238E27FC236}">
                <a16:creationId xmlns:a16="http://schemas.microsoft.com/office/drawing/2014/main" id="{96A58393-FB7D-43E2-A635-497A05EB3B74}"/>
              </a:ext>
            </a:extLst>
          </p:cNvPr>
          <p:cNvSpPr>
            <a:spLocks noGrp="1"/>
          </p:cNvSpPr>
          <p:nvPr>
            <p:ph idx="1"/>
          </p:nvPr>
        </p:nvSpPr>
        <p:spPr/>
        <p:txBody>
          <a:bodyPr>
            <a:normAutofit fontScale="25000" lnSpcReduction="20000"/>
          </a:bodyPr>
          <a:lstStyle/>
          <a:p>
            <a:r>
              <a:rPr lang="en-US" dirty="0"/>
              <a:t>From: </a:t>
            </a:r>
            <a:r>
              <a:rPr lang="en-US" dirty="0">
                <a:hlinkClick r:id="rId4"/>
              </a:rPr>
              <a:t>PeopleSoft@peoplesoft.com</a:t>
            </a:r>
            <a:r>
              <a:rPr lang="en-US" dirty="0"/>
              <a:t> &lt;</a:t>
            </a:r>
            <a:r>
              <a:rPr lang="en-US" dirty="0">
                <a:hlinkClick r:id="rId4"/>
              </a:rPr>
              <a:t>PeopleSoft@peoplesoft.com</a:t>
            </a:r>
            <a:r>
              <a:rPr lang="en-US" dirty="0"/>
              <a:t>&gt; </a:t>
            </a:r>
          </a:p>
          <a:p>
            <a:r>
              <a:rPr lang="en-US" dirty="0"/>
              <a:t>Sent: Monday, April 6, 2020 11:00 AM</a:t>
            </a:r>
          </a:p>
          <a:p>
            <a:r>
              <a:rPr lang="en-US" dirty="0"/>
              <a:t>To: THOMPSON, CONNIE &lt;</a:t>
            </a:r>
            <a:r>
              <a:rPr lang="en-US" dirty="0">
                <a:hlinkClick r:id="rId5"/>
              </a:rPr>
              <a:t>CONNIET@mailbox.sc.edu</a:t>
            </a:r>
            <a:r>
              <a:rPr lang="en-US" dirty="0"/>
              <a:t>&gt;</a:t>
            </a:r>
          </a:p>
          <a:p>
            <a:r>
              <a:rPr lang="en-US" dirty="0"/>
              <a:t>Subject: Coronavirus Emergency Leave eForm - Approved for C54250671</a:t>
            </a:r>
          </a:p>
          <a:p>
            <a:r>
              <a:rPr lang="en-US" dirty="0"/>
              <a:t> </a:t>
            </a:r>
          </a:p>
          <a:p>
            <a:r>
              <a:rPr lang="en-US" dirty="0"/>
              <a:t>A Coronavirus Emergency Leave eForm – 156066 was approved on 2020-04-06-10.59.48.000000.  </a:t>
            </a:r>
          </a:p>
          <a:p>
            <a:r>
              <a:rPr lang="en-US" dirty="0"/>
              <a:t> </a:t>
            </a:r>
          </a:p>
          <a:p>
            <a:r>
              <a:rPr lang="en-US" dirty="0"/>
              <a:t>However, this is not the final step to ensure payment is processed for this approved leave.  This approved leave must be entered into ITAMS and must not exceed the total eligible hours of 40.  Managerial approval of the time entered in the timesheet is also required before the data will be processed into the HR/Payroll system and the payment will be issued. Please ensure that this process is completed in a timely manner so that payment for this approved leave is not delayed. </a:t>
            </a:r>
          </a:p>
          <a:p>
            <a:r>
              <a:rPr lang="en-US" dirty="0"/>
              <a:t> </a:t>
            </a:r>
          </a:p>
          <a:p>
            <a:r>
              <a:rPr lang="en-US" dirty="0"/>
              <a:t>Empl ID:  C54250671</a:t>
            </a:r>
          </a:p>
          <a:p>
            <a:r>
              <a:rPr lang="en-US" dirty="0"/>
              <a:t> </a:t>
            </a:r>
          </a:p>
          <a:p>
            <a:r>
              <a:rPr lang="en-US" dirty="0"/>
              <a:t>Name: Travis Wendel</a:t>
            </a:r>
          </a:p>
          <a:p>
            <a:r>
              <a:rPr lang="en-US" dirty="0"/>
              <a:t> </a:t>
            </a:r>
          </a:p>
          <a:p>
            <a:r>
              <a:rPr lang="en-US" dirty="0"/>
              <a:t>Total Eligible Hours: 40</a:t>
            </a:r>
          </a:p>
          <a:p>
            <a:r>
              <a:rPr lang="en-US" dirty="0"/>
              <a:t> </a:t>
            </a:r>
          </a:p>
          <a:p>
            <a:r>
              <a:rPr lang="en-US" dirty="0"/>
              <a:t>eForm Comments:  </a:t>
            </a:r>
          </a:p>
          <a:p>
            <a:r>
              <a:rPr lang="en-US" dirty="0"/>
              <a:t> </a:t>
            </a:r>
          </a:p>
          <a:p>
            <a:r>
              <a:rPr lang="en-US" dirty="0"/>
              <a:t> </a:t>
            </a:r>
          </a:p>
          <a:p>
            <a:r>
              <a:rPr lang="en-US" dirty="0"/>
              <a:t>To view this form, click the link: </a:t>
            </a:r>
            <a:r>
              <a:rPr lang="en-US" dirty="0">
                <a:hlinkClick r:id="rId6"/>
              </a:rPr>
              <a:t>https://hcm-dev.ps.sc.edu/psp/HDEV/EMPLOYEE/HRMS/c/G3FRAME.G3SEARCH_FL.GBL?Page=G3SEARCH_FL&amp;Action=U&amp;G3FORM_FAMILY=EMPLOYEE&amp;G3FORM_ID=156066&amp;G3FORM_TASK=VWS</a:t>
            </a:r>
            <a:endParaRPr lang="en-US" dirty="0"/>
          </a:p>
          <a:p>
            <a:pPr marL="0" indent="0">
              <a:buNone/>
            </a:pPr>
            <a:endParaRPr lang="en-US" dirty="0"/>
          </a:p>
        </p:txBody>
      </p:sp>
      <p:sp>
        <p:nvSpPr>
          <p:cNvPr id="4" name="Text Placeholder 3">
            <a:extLst>
              <a:ext uri="{FF2B5EF4-FFF2-40B4-BE49-F238E27FC236}">
                <a16:creationId xmlns:a16="http://schemas.microsoft.com/office/drawing/2014/main" id="{186B4D65-0B10-4FA6-B87E-9CE146EEB375}"/>
              </a:ext>
            </a:extLst>
          </p:cNvPr>
          <p:cNvSpPr>
            <a:spLocks noGrp="1"/>
          </p:cNvSpPr>
          <p:nvPr>
            <p:ph type="body" sz="half" idx="2"/>
          </p:nvPr>
        </p:nvSpPr>
        <p:spPr>
          <a:xfrm>
            <a:off x="839788" y="2057400"/>
            <a:ext cx="3932237" cy="733425"/>
          </a:xfrm>
        </p:spPr>
        <p:txBody>
          <a:bodyPr/>
          <a:lstStyle/>
          <a:p>
            <a:r>
              <a:rPr lang="en-US" dirty="0"/>
              <a:t>Employee will receive an auto-generated notification email of approval or denial.</a:t>
            </a:r>
          </a:p>
          <a:p>
            <a:endParaRPr lang="en-US" dirty="0"/>
          </a:p>
        </p:txBody>
      </p:sp>
      <p:pic>
        <p:nvPicPr>
          <p:cNvPr id="5" name="Audio 4">
            <a:hlinkClick r:id="" action="ppaction://media"/>
            <a:extLst>
              <a:ext uri="{FF2B5EF4-FFF2-40B4-BE49-F238E27FC236}">
                <a16:creationId xmlns:a16="http://schemas.microsoft.com/office/drawing/2014/main" id="{058589B5-7F14-4C2B-9BB4-AC07FB2395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1155947"/>
      </p:ext>
    </p:extLst>
  </p:cSld>
  <p:clrMapOvr>
    <a:masterClrMapping/>
  </p:clrMapOvr>
  <mc:AlternateContent xmlns:mc="http://schemas.openxmlformats.org/markup-compatibility/2006" xmlns:p14="http://schemas.microsoft.com/office/powerpoint/2010/main">
    <mc:Choice Requires="p14">
      <p:transition spd="slow" p14:dur="2000" advTm="12879"/>
    </mc:Choice>
    <mc:Fallback xmlns="">
      <p:transition spd="slow" advTm="1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51D2-E97B-4FDE-B53A-E55AD73111D7}"/>
              </a:ext>
            </a:extLst>
          </p:cNvPr>
          <p:cNvSpPr>
            <a:spLocks noGrp="1"/>
          </p:cNvSpPr>
          <p:nvPr>
            <p:ph type="title"/>
          </p:nvPr>
        </p:nvSpPr>
        <p:spPr/>
        <p:txBody>
          <a:bodyPr/>
          <a:lstStyle/>
          <a:p>
            <a:r>
              <a:rPr lang="en-US" dirty="0"/>
              <a:t>Requesting EFmla Leave</a:t>
            </a:r>
          </a:p>
        </p:txBody>
      </p:sp>
      <p:sp>
        <p:nvSpPr>
          <p:cNvPr id="3" name="Text Placeholder 2">
            <a:extLst>
              <a:ext uri="{FF2B5EF4-FFF2-40B4-BE49-F238E27FC236}">
                <a16:creationId xmlns:a16="http://schemas.microsoft.com/office/drawing/2014/main" id="{9C2FA8BA-E3D1-4B5C-8F08-551FFBCA556F}"/>
              </a:ext>
            </a:extLst>
          </p:cNvPr>
          <p:cNvSpPr>
            <a:spLocks noGrp="1"/>
          </p:cNvSpPr>
          <p:nvPr>
            <p:ph type="body" idx="1"/>
          </p:nvPr>
        </p:nvSpPr>
        <p:spPr/>
        <p:txBody>
          <a:bodyPr/>
          <a:lstStyle/>
          <a:p>
            <a:r>
              <a:rPr lang="en-US" dirty="0"/>
              <a:t>Via PeopleSoft HCM eForm, Initiated by the Employee</a:t>
            </a:r>
          </a:p>
        </p:txBody>
      </p:sp>
      <p:pic>
        <p:nvPicPr>
          <p:cNvPr id="4" name="Audio 3">
            <a:hlinkClick r:id="" action="ppaction://media"/>
            <a:extLst>
              <a:ext uri="{FF2B5EF4-FFF2-40B4-BE49-F238E27FC236}">
                <a16:creationId xmlns:a16="http://schemas.microsoft.com/office/drawing/2014/main" id="{B26FE480-4637-49E6-AA32-C4FCB03EF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2115520"/>
      </p:ext>
    </p:extLst>
  </p:cSld>
  <p:clrMapOvr>
    <a:masterClrMapping/>
  </p:clrMapOvr>
  <mc:AlternateContent xmlns:mc="http://schemas.openxmlformats.org/markup-compatibility/2006" xmlns:p14="http://schemas.microsoft.com/office/powerpoint/2010/main">
    <mc:Choice Requires="p14">
      <p:transition spd="slow" p14:dur="2000" advTm="7224"/>
    </mc:Choice>
    <mc:Fallback xmlns="">
      <p:transition spd="slow" advTm="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EFMLA Overview</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fontScale="92500" lnSpcReduction="10000"/>
          </a:bodyPr>
          <a:lstStyle/>
          <a:p>
            <a:r>
              <a:rPr lang="en-US" sz="2200" dirty="0"/>
              <a:t>Expands the Federal Family and Medical Leave Act. </a:t>
            </a:r>
          </a:p>
          <a:p>
            <a:pPr lvl="1"/>
            <a:r>
              <a:rPr lang="en-US" sz="1900" dirty="0"/>
              <a:t>EFMLA and FMLA combine for the 12-week annual eligibility. If an employee has already exhausted their 12 weeks this year, they are not eligible for EFMLA.</a:t>
            </a:r>
          </a:p>
          <a:p>
            <a:r>
              <a:rPr lang="en-US" sz="2200" dirty="0"/>
              <a:t>Provides leave for employees who are unable to work, including work-from-home, as a result of having to care for a minor child due to a COVID-19 related closure of a school or childcare center. </a:t>
            </a:r>
          </a:p>
          <a:p>
            <a:r>
              <a:rPr lang="en-US" sz="2200" dirty="0"/>
              <a:t>EFMLA leave pays 2/3 salary up to $200 per day ($10,000 aggregate) after the 10</a:t>
            </a:r>
            <a:r>
              <a:rPr lang="en-US" sz="2200" baseline="30000" dirty="0"/>
              <a:t>th</a:t>
            </a:r>
            <a:r>
              <a:rPr lang="en-US" sz="2200" dirty="0"/>
              <a:t> workday. First two weeks (10 days) are unpaid.</a:t>
            </a:r>
          </a:p>
          <a:p>
            <a:pPr lvl="1"/>
            <a:r>
              <a:rPr lang="en-US" sz="1900" dirty="0"/>
              <a:t>EPSL may be used to offset the first two weeks of unpaid leave</a:t>
            </a:r>
          </a:p>
          <a:p>
            <a:pPr lvl="1"/>
            <a:r>
              <a:rPr lang="en-US" sz="1900" dirty="0"/>
              <a:t>Can use accrued sick, annual, or compensatory time to supplement remaining 1/3</a:t>
            </a:r>
          </a:p>
          <a:p>
            <a:r>
              <a:rPr lang="en-US" sz="2000" dirty="0"/>
              <a:t>Must have been employed for 30 days from the effective date of the request. Does not have to be in current position (i.e. time worked as a temp counts if the employee just became an FTE on 4/5/2020).</a:t>
            </a:r>
          </a:p>
        </p:txBody>
      </p:sp>
      <p:pic>
        <p:nvPicPr>
          <p:cNvPr id="5" name="Audio 4">
            <a:hlinkClick r:id="" action="ppaction://media"/>
            <a:extLst>
              <a:ext uri="{FF2B5EF4-FFF2-40B4-BE49-F238E27FC236}">
                <a16:creationId xmlns:a16="http://schemas.microsoft.com/office/drawing/2014/main" id="{52D3397C-6D80-436E-B934-A3EC9008B2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4550298"/>
      </p:ext>
    </p:extLst>
  </p:cSld>
  <p:clrMapOvr>
    <a:masterClrMapping/>
  </p:clrMapOvr>
  <mc:AlternateContent xmlns:mc="http://schemas.openxmlformats.org/markup-compatibility/2006" xmlns:p14="http://schemas.microsoft.com/office/powerpoint/2010/main">
    <mc:Choice Requires="p14">
      <p:transition spd="slow" p14:dur="2000" advTm="77152"/>
    </mc:Choice>
    <mc:Fallback xmlns="">
      <p:transition spd="slow" advTm="7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786809"/>
          </a:xfrm>
        </p:spPr>
        <p:txBody>
          <a:bodyPr anchor="b">
            <a:normAutofit/>
          </a:bodyPr>
          <a:lstStyle/>
          <a:p>
            <a:r>
              <a:rPr lang="en-US" dirty="0"/>
              <a:t>Employee self service</a:t>
            </a:r>
          </a:p>
        </p:txBody>
      </p:sp>
      <p:pic>
        <p:nvPicPr>
          <p:cNvPr id="4" name="Content Placeholder 3">
            <a:extLst>
              <a:ext uri="{FF2B5EF4-FFF2-40B4-BE49-F238E27FC236}">
                <a16:creationId xmlns:a16="http://schemas.microsoft.com/office/drawing/2014/main" id="{40B99491-4B7D-478D-B4B3-A934DB608003}"/>
              </a:ext>
            </a:extLst>
          </p:cNvPr>
          <p:cNvPicPr>
            <a:picLocks noGrp="1" noChangeAspect="1"/>
          </p:cNvPicPr>
          <p:nvPr>
            <p:ph idx="1"/>
          </p:nvPr>
        </p:nvPicPr>
        <p:blipFill>
          <a:blip r:embed="rId4"/>
          <a:stretch>
            <a:fillRect/>
          </a:stretch>
        </p:blipFill>
        <p:spPr>
          <a:xfrm>
            <a:off x="5183188" y="1773174"/>
            <a:ext cx="6172200" cy="3302127"/>
          </a:xfrm>
          <a:prstGeom prst="rect">
            <a:avLst/>
          </a:prstGeom>
          <a:noFill/>
        </p:spPr>
      </p:pic>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839788" y="2057400"/>
            <a:ext cx="3932237" cy="3811588"/>
          </a:xfrm>
        </p:spPr>
        <p:txBody>
          <a:bodyPr/>
          <a:lstStyle/>
          <a:p>
            <a:pPr marL="285750" indent="-285750">
              <a:buFont typeface="Arial" panose="020B0604020202020204" pitchFamily="34" charset="0"/>
              <a:buChar char="•"/>
            </a:pPr>
            <a:r>
              <a:rPr lang="en-US" dirty="0"/>
              <a:t>Click the COVID-19 EFMLA tile:</a:t>
            </a:r>
          </a:p>
          <a:p>
            <a:pPr marL="1200150" lvl="2" indent="-285750">
              <a:buFont typeface="Arial" panose="020B0604020202020204" pitchFamily="34" charset="0"/>
              <a:buChar char="•"/>
            </a:pPr>
            <a:r>
              <a:rPr lang="en-US" sz="1400" dirty="0"/>
              <a:t>Up to 12 weeks of leave (this counts towards the regular FMLA 12-week annual allotment)	</a:t>
            </a:r>
          </a:p>
          <a:p>
            <a:pPr marL="1200150" lvl="2" indent="-285750">
              <a:buFont typeface="Arial" panose="020B0604020202020204" pitchFamily="34" charset="0"/>
              <a:buChar char="•"/>
            </a:pPr>
            <a:r>
              <a:rPr lang="en-US" sz="1400" dirty="0"/>
              <a:t>First 10 days are unpaid but can be used in conjunction with 10 days of EPSL.</a:t>
            </a:r>
          </a:p>
          <a:p>
            <a:pPr marL="285750" indent="-285750">
              <a:buFont typeface="Arial" panose="020B0604020202020204" pitchFamily="34" charset="0"/>
              <a:buChar char="•"/>
            </a:pPr>
            <a:r>
              <a:rPr lang="en-US" dirty="0"/>
              <a:t>Both eForms are required if the employee is requesting both types of leave.</a:t>
            </a:r>
          </a:p>
          <a:p>
            <a:pPr marL="285750" indent="-285750">
              <a:buFont typeface="Arial" panose="020B0604020202020204" pitchFamily="34" charset="0"/>
              <a:buChar char="•"/>
            </a:pPr>
            <a:endParaRPr lang="en-US" dirty="0"/>
          </a:p>
        </p:txBody>
      </p:sp>
      <p:pic>
        <p:nvPicPr>
          <p:cNvPr id="5" name="Audio 4">
            <a:hlinkClick r:id="" action="ppaction://media"/>
            <a:extLst>
              <a:ext uri="{FF2B5EF4-FFF2-40B4-BE49-F238E27FC236}">
                <a16:creationId xmlns:a16="http://schemas.microsoft.com/office/drawing/2014/main" id="{11D45F9C-BCB3-4DCD-814E-FB4D2E849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0689239"/>
      </p:ext>
    </p:extLst>
  </p:cSld>
  <p:clrMapOvr>
    <a:masterClrMapping/>
  </p:clrMapOvr>
  <mc:AlternateContent xmlns:mc="http://schemas.openxmlformats.org/markup-compatibility/2006" xmlns:p14="http://schemas.microsoft.com/office/powerpoint/2010/main">
    <mc:Choice Requires="p14">
      <p:transition spd="slow" p14:dur="2000" advTm="30389"/>
    </mc:Choice>
    <mc:Fallback xmlns="">
      <p:transition spd="slow" advTm="3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818707"/>
          </a:xfrm>
        </p:spPr>
        <p:txBody>
          <a:bodyPr anchor="b">
            <a:normAutofit/>
          </a:bodyPr>
          <a:lstStyle/>
          <a:p>
            <a:r>
              <a:rPr lang="en-US" dirty="0"/>
              <a:t>EFMLA</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223284" y="1393574"/>
            <a:ext cx="2030818" cy="3811588"/>
          </a:xfrm>
        </p:spPr>
        <p:txBody>
          <a:bodyPr>
            <a:normAutofit/>
          </a:bodyPr>
          <a:lstStyle/>
          <a:p>
            <a:pPr marL="403225" lvl="1" indent="-285750">
              <a:buFont typeface="Arial" panose="020B0604020202020204" pitchFamily="34" charset="0"/>
              <a:buChar char="•"/>
            </a:pPr>
            <a:r>
              <a:rPr lang="en-US" sz="1600" dirty="0"/>
              <a:t>Carefully read the instructions at the start of the eForm. </a:t>
            </a:r>
          </a:p>
          <a:p>
            <a:pPr marL="403225" lvl="1" indent="-285750">
              <a:buFont typeface="Arial" panose="020B0604020202020204" pitchFamily="34" charset="0"/>
              <a:buChar char="•"/>
            </a:pPr>
            <a:r>
              <a:rPr lang="en-US" sz="1600" dirty="0"/>
              <a:t>Enter the requested start date for the leave.</a:t>
            </a:r>
          </a:p>
        </p:txBody>
      </p:sp>
      <p:pic>
        <p:nvPicPr>
          <p:cNvPr id="10" name="Content Placeholder 6">
            <a:extLst>
              <a:ext uri="{FF2B5EF4-FFF2-40B4-BE49-F238E27FC236}">
                <a16:creationId xmlns:a16="http://schemas.microsoft.com/office/drawing/2014/main" id="{DBEA63F5-8982-4DA0-B7F4-7A52C1C8DA9B}"/>
              </a:ext>
            </a:extLst>
          </p:cNvPr>
          <p:cNvPicPr>
            <a:picLocks noGrp="1" noChangeAspect="1"/>
          </p:cNvPicPr>
          <p:nvPr>
            <p:ph idx="1"/>
          </p:nvPr>
        </p:nvPicPr>
        <p:blipFill>
          <a:blip r:embed="rId4"/>
          <a:stretch>
            <a:fillRect/>
          </a:stretch>
        </p:blipFill>
        <p:spPr>
          <a:xfrm>
            <a:off x="2569528" y="1073888"/>
            <a:ext cx="9283256" cy="4046213"/>
          </a:xfrm>
          <a:prstGeom prst="rect">
            <a:avLst/>
          </a:prstGeom>
        </p:spPr>
      </p:pic>
      <p:pic>
        <p:nvPicPr>
          <p:cNvPr id="11" name="Content Placeholder 13">
            <a:extLst>
              <a:ext uri="{FF2B5EF4-FFF2-40B4-BE49-F238E27FC236}">
                <a16:creationId xmlns:a16="http://schemas.microsoft.com/office/drawing/2014/main" id="{EEE8E478-DAAC-4379-A1F6-414E6414FE84}"/>
              </a:ext>
            </a:extLst>
          </p:cNvPr>
          <p:cNvPicPr>
            <a:picLocks noChangeAspect="1"/>
          </p:cNvPicPr>
          <p:nvPr/>
        </p:nvPicPr>
        <p:blipFill>
          <a:blip r:embed="rId5"/>
          <a:stretch>
            <a:fillRect/>
          </a:stretch>
        </p:blipFill>
        <p:spPr>
          <a:xfrm>
            <a:off x="2569528" y="5205162"/>
            <a:ext cx="3268663" cy="670495"/>
          </a:xfrm>
          <a:prstGeom prst="rect">
            <a:avLst/>
          </a:prstGeom>
        </p:spPr>
      </p:pic>
      <p:pic>
        <p:nvPicPr>
          <p:cNvPr id="3" name="Audio 2">
            <a:hlinkClick r:id="" action="ppaction://media"/>
            <a:extLst>
              <a:ext uri="{FF2B5EF4-FFF2-40B4-BE49-F238E27FC236}">
                <a16:creationId xmlns:a16="http://schemas.microsoft.com/office/drawing/2014/main" id="{865C3F29-E9A5-4B14-B3CE-E6C5FAC807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1646428"/>
      </p:ext>
    </p:extLst>
  </p:cSld>
  <p:clrMapOvr>
    <a:masterClrMapping/>
  </p:clrMapOvr>
  <mc:AlternateContent xmlns:mc="http://schemas.openxmlformats.org/markup-compatibility/2006" xmlns:p14="http://schemas.microsoft.com/office/powerpoint/2010/main">
    <mc:Choice Requires="p14">
      <p:transition spd="slow" p14:dur="2000" advTm="7950"/>
    </mc:Choice>
    <mc:Fallback xmlns="">
      <p:transition spd="slow" advTm="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850605"/>
          </a:xfrm>
        </p:spPr>
        <p:txBody>
          <a:bodyPr anchor="b">
            <a:normAutofit/>
          </a:bodyPr>
          <a:lstStyle/>
          <a:p>
            <a:r>
              <a:rPr lang="en-US" dirty="0"/>
              <a:t>EFMLA</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836612" y="1518443"/>
            <a:ext cx="3932237" cy="3811588"/>
          </a:xfrm>
        </p:spPr>
        <p:txBody>
          <a:bodyPr>
            <a:normAutofit/>
          </a:bodyPr>
          <a:lstStyle/>
          <a:p>
            <a:pPr marL="403225" lvl="1" indent="-285750">
              <a:buFont typeface="Arial" panose="020B0604020202020204" pitchFamily="34" charset="0"/>
              <a:buChar char="•"/>
            </a:pPr>
            <a:r>
              <a:rPr lang="en-US" sz="1600" dirty="0"/>
              <a:t>Answer Yes or No to whether you wish to request EFMLA.</a:t>
            </a:r>
          </a:p>
          <a:p>
            <a:pPr marL="403225" lvl="1" indent="-285750">
              <a:buFont typeface="Arial" panose="020B0604020202020204" pitchFamily="34" charset="0"/>
              <a:buChar char="•"/>
            </a:pPr>
            <a:r>
              <a:rPr lang="en-US" sz="1600" dirty="0"/>
              <a:t>If you select Yes, then you must indicate whether you wish to request the use of other accrued leave to supplement your pay.</a:t>
            </a:r>
          </a:p>
        </p:txBody>
      </p:sp>
      <p:pic>
        <p:nvPicPr>
          <p:cNvPr id="17" name="Content Placeholder 16">
            <a:extLst>
              <a:ext uri="{FF2B5EF4-FFF2-40B4-BE49-F238E27FC236}">
                <a16:creationId xmlns:a16="http://schemas.microsoft.com/office/drawing/2014/main" id="{D8F0CACB-418D-4E18-8718-CC5CAC281186}"/>
              </a:ext>
            </a:extLst>
          </p:cNvPr>
          <p:cNvPicPr>
            <a:picLocks noGrp="1" noChangeAspect="1"/>
          </p:cNvPicPr>
          <p:nvPr>
            <p:ph idx="1"/>
          </p:nvPr>
        </p:nvPicPr>
        <p:blipFill>
          <a:blip r:embed="rId4"/>
          <a:stretch>
            <a:fillRect/>
          </a:stretch>
        </p:blipFill>
        <p:spPr>
          <a:xfrm>
            <a:off x="1816787" y="3161049"/>
            <a:ext cx="9644927" cy="2686858"/>
          </a:xfrm>
          <a:prstGeom prst="rect">
            <a:avLst/>
          </a:prstGeom>
        </p:spPr>
      </p:pic>
      <p:pic>
        <p:nvPicPr>
          <p:cNvPr id="3" name="Audio 2">
            <a:hlinkClick r:id="" action="ppaction://media"/>
            <a:extLst>
              <a:ext uri="{FF2B5EF4-FFF2-40B4-BE49-F238E27FC236}">
                <a16:creationId xmlns:a16="http://schemas.microsoft.com/office/drawing/2014/main" id="{0DB6E132-95A5-4B99-9D12-3CA783934E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0257453"/>
      </p:ext>
    </p:extLst>
  </p:cSld>
  <p:clrMapOvr>
    <a:masterClrMapping/>
  </p:clrMapOvr>
  <mc:AlternateContent xmlns:mc="http://schemas.openxmlformats.org/markup-compatibility/2006" xmlns:p14="http://schemas.microsoft.com/office/powerpoint/2010/main">
    <mc:Choice Requires="p14">
      <p:transition spd="slow" p14:dur="2000" advTm="12758"/>
    </mc:Choice>
    <mc:Fallback xmlns="">
      <p:transition spd="slow" advTm="1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797442"/>
          </a:xfrm>
        </p:spPr>
        <p:txBody>
          <a:bodyPr anchor="b">
            <a:normAutofit/>
          </a:bodyPr>
          <a:lstStyle/>
          <a:p>
            <a:r>
              <a:rPr lang="en-US" dirty="0"/>
              <a:t>efmla</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361508" y="1366283"/>
            <a:ext cx="3593804" cy="4641112"/>
          </a:xfrm>
        </p:spPr>
        <p:txBody>
          <a:bodyPr>
            <a:normAutofit/>
          </a:bodyPr>
          <a:lstStyle/>
          <a:p>
            <a:pPr marL="742950" lvl="1" indent="-285750">
              <a:buFont typeface="Arial" panose="020B0604020202020204" pitchFamily="34" charset="0"/>
              <a:buChar char="•"/>
            </a:pPr>
            <a:r>
              <a:rPr lang="en-US" sz="1600" dirty="0"/>
              <a:t>Upload documentation (required if you select Yes to using EFMLA in the previous step):</a:t>
            </a:r>
          </a:p>
          <a:p>
            <a:pPr marL="1200150" lvl="2" indent="-285750">
              <a:buFont typeface="Arial" panose="020B0604020202020204" pitchFamily="34" charset="0"/>
              <a:buChar char="•"/>
            </a:pPr>
            <a:r>
              <a:rPr lang="en-US" sz="1500" dirty="0"/>
              <a:t>Picture of the school’s website closing notification</a:t>
            </a:r>
          </a:p>
          <a:p>
            <a:pPr marL="1200150" lvl="2" indent="-285750">
              <a:buFont typeface="Arial" panose="020B0604020202020204" pitchFamily="34" charset="0"/>
              <a:buChar char="•"/>
            </a:pPr>
            <a:r>
              <a:rPr lang="en-US" sz="1500" dirty="0"/>
              <a:t>Email from school or childcare center notifying of closing</a:t>
            </a:r>
          </a:p>
          <a:p>
            <a:pPr marL="742950" lvl="1" indent="-285750">
              <a:buFont typeface="Arial" panose="020B0604020202020204" pitchFamily="34" charset="0"/>
              <a:buChar char="•"/>
            </a:pPr>
            <a:r>
              <a:rPr lang="en-US" sz="1600" dirty="0"/>
              <a:t>May upload multiple documents by clicking on “Add”</a:t>
            </a:r>
          </a:p>
          <a:p>
            <a:pPr marL="742950" lvl="1" indent="-285750">
              <a:buFont typeface="Arial" panose="020B0604020202020204" pitchFamily="34" charset="0"/>
              <a:buChar char="•"/>
            </a:pPr>
            <a:r>
              <a:rPr lang="en-US" sz="1600" dirty="0"/>
              <a:t>Click the green Submit button.</a:t>
            </a:r>
          </a:p>
          <a:p>
            <a:pPr lvl="1"/>
            <a:endParaRPr lang="en-US" dirty="0"/>
          </a:p>
          <a:p>
            <a:pPr marL="742950" lvl="1" indent="-285750">
              <a:buFont typeface="Arial" panose="020B0604020202020204" pitchFamily="34" charset="0"/>
              <a:buChar char="•"/>
            </a:pPr>
            <a:endParaRPr lang="en-US" dirty="0"/>
          </a:p>
          <a:p>
            <a:pPr marL="574675" lvl="2"/>
            <a:endParaRPr lang="en-US" dirty="0"/>
          </a:p>
        </p:txBody>
      </p:sp>
      <p:pic>
        <p:nvPicPr>
          <p:cNvPr id="6" name="Content Placeholder 5">
            <a:extLst>
              <a:ext uri="{FF2B5EF4-FFF2-40B4-BE49-F238E27FC236}">
                <a16:creationId xmlns:a16="http://schemas.microsoft.com/office/drawing/2014/main" id="{62EF9ADD-31D3-47E6-A88B-9386C9A220D3}"/>
              </a:ext>
            </a:extLst>
          </p:cNvPr>
          <p:cNvPicPr>
            <a:picLocks noGrp="1" noChangeAspect="1"/>
          </p:cNvPicPr>
          <p:nvPr>
            <p:ph idx="1"/>
          </p:nvPr>
        </p:nvPicPr>
        <p:blipFill>
          <a:blip r:embed="rId4"/>
          <a:stretch>
            <a:fillRect/>
          </a:stretch>
        </p:blipFill>
        <p:spPr>
          <a:xfrm>
            <a:off x="4133562" y="2200940"/>
            <a:ext cx="7774719" cy="2371060"/>
          </a:xfrm>
          <a:prstGeom prst="rect">
            <a:avLst/>
          </a:prstGeom>
        </p:spPr>
      </p:pic>
      <p:pic>
        <p:nvPicPr>
          <p:cNvPr id="4" name="Audio 3">
            <a:hlinkClick r:id="" action="ppaction://media"/>
            <a:extLst>
              <a:ext uri="{FF2B5EF4-FFF2-40B4-BE49-F238E27FC236}">
                <a16:creationId xmlns:a16="http://schemas.microsoft.com/office/drawing/2014/main" id="{3A64AABD-5CAF-467B-8458-7610C9C34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4538593"/>
      </p:ext>
    </p:extLst>
  </p:cSld>
  <p:clrMapOvr>
    <a:masterClrMapping/>
  </p:clrMapOvr>
  <mc:AlternateContent xmlns:mc="http://schemas.openxmlformats.org/markup-compatibility/2006" xmlns:p14="http://schemas.microsoft.com/office/powerpoint/2010/main">
    <mc:Choice Requires="p14">
      <p:transition spd="slow" p14:dur="2000" advTm="21844"/>
    </mc:Choice>
    <mc:Fallback xmlns="">
      <p:transition spd="slow" advTm="2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A340-DE7E-4548-88E7-E2043D7C2205}"/>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163AF01D-9A09-4990-88EC-0B079CDAE943}"/>
              </a:ext>
            </a:extLst>
          </p:cNvPr>
          <p:cNvSpPr>
            <a:spLocks noGrp="1"/>
          </p:cNvSpPr>
          <p:nvPr>
            <p:ph idx="1"/>
          </p:nvPr>
        </p:nvSpPr>
        <p:spPr/>
        <p:txBody>
          <a:bodyPr/>
          <a:lstStyle/>
          <a:p>
            <a:pPr marL="0" indent="0">
              <a:buNone/>
            </a:pPr>
            <a:r>
              <a:rPr lang="en-US" dirty="0"/>
              <a:t>The information in this presentation is subject to change as we continue to receive interpretation and guidance from the Department of Administration as well as the Department of Labor related to the Families First Coronavirus Response Act (FFCRA).</a:t>
            </a:r>
          </a:p>
        </p:txBody>
      </p:sp>
      <p:pic>
        <p:nvPicPr>
          <p:cNvPr id="6" name="Audio 5">
            <a:hlinkClick r:id="" action="ppaction://media"/>
            <a:extLst>
              <a:ext uri="{FF2B5EF4-FFF2-40B4-BE49-F238E27FC236}">
                <a16:creationId xmlns:a16="http://schemas.microsoft.com/office/drawing/2014/main" id="{54796A9B-D342-4578-9F2D-03142D5112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5553687"/>
      </p:ext>
    </p:extLst>
  </p:cSld>
  <p:clrMapOvr>
    <a:masterClrMapping/>
  </p:clrMapOvr>
  <mc:AlternateContent xmlns:mc="http://schemas.openxmlformats.org/markup-compatibility/2006" xmlns:p14="http://schemas.microsoft.com/office/powerpoint/2010/main">
    <mc:Choice Requires="p14">
      <p:transition spd="slow" p14:dur="2000" advTm="14333"/>
    </mc:Choice>
    <mc:Fallback xmlns="">
      <p:transition spd="slow" advTm="1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935665"/>
          </a:xfrm>
        </p:spPr>
        <p:txBody>
          <a:bodyPr anchor="b">
            <a:normAutofit/>
          </a:bodyPr>
          <a:lstStyle/>
          <a:p>
            <a:r>
              <a:rPr lang="en-US" dirty="0"/>
              <a:t>Email Notification</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553204" y="1387548"/>
            <a:ext cx="3231988" cy="3811588"/>
          </a:xfrm>
        </p:spPr>
        <p:txBody>
          <a:bodyPr>
            <a:normAutofit/>
          </a:bodyPr>
          <a:lstStyle/>
          <a:p>
            <a:pPr marL="117475" lvl="1"/>
            <a:r>
              <a:rPr lang="en-US" sz="1600" dirty="0"/>
              <a:t>Employee will receive an auto-generated notification email of approval or denial.</a:t>
            </a:r>
          </a:p>
        </p:txBody>
      </p:sp>
      <p:pic>
        <p:nvPicPr>
          <p:cNvPr id="5" name="Content Placeholder 4">
            <a:extLst>
              <a:ext uri="{FF2B5EF4-FFF2-40B4-BE49-F238E27FC236}">
                <a16:creationId xmlns:a16="http://schemas.microsoft.com/office/drawing/2014/main" id="{99A98D43-B860-439B-A56F-A1AA0298DA5B}"/>
              </a:ext>
            </a:extLst>
          </p:cNvPr>
          <p:cNvPicPr>
            <a:picLocks noGrp="1" noChangeAspect="1"/>
          </p:cNvPicPr>
          <p:nvPr>
            <p:ph idx="1"/>
          </p:nvPr>
        </p:nvPicPr>
        <p:blipFill>
          <a:blip r:embed="rId4"/>
          <a:stretch>
            <a:fillRect/>
          </a:stretch>
        </p:blipFill>
        <p:spPr>
          <a:xfrm>
            <a:off x="3597016" y="2402958"/>
            <a:ext cx="8041781" cy="3274827"/>
          </a:xfrm>
          <a:prstGeom prst="rect">
            <a:avLst/>
          </a:prstGeom>
        </p:spPr>
      </p:pic>
      <p:pic>
        <p:nvPicPr>
          <p:cNvPr id="3" name="Audio 2">
            <a:hlinkClick r:id="" action="ppaction://media"/>
            <a:extLst>
              <a:ext uri="{FF2B5EF4-FFF2-40B4-BE49-F238E27FC236}">
                <a16:creationId xmlns:a16="http://schemas.microsoft.com/office/drawing/2014/main" id="{61B0FFE8-0374-462C-A9E6-37322DC52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8214527"/>
      </p:ext>
    </p:extLst>
  </p:cSld>
  <p:clrMapOvr>
    <a:masterClrMapping/>
  </p:clrMapOvr>
  <mc:AlternateContent xmlns:mc="http://schemas.openxmlformats.org/markup-compatibility/2006" xmlns:p14="http://schemas.microsoft.com/office/powerpoint/2010/main">
    <mc:Choice Requires="p14">
      <p:transition spd="slow" p14:dur="2000" advTm="6159"/>
    </mc:Choice>
    <mc:Fallback xmlns="">
      <p:transition spd="slow" advTm="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F330-04CC-4D80-925D-1D7BF6C62313}"/>
              </a:ext>
            </a:extLst>
          </p:cNvPr>
          <p:cNvSpPr>
            <a:spLocks noGrp="1"/>
          </p:cNvSpPr>
          <p:nvPr>
            <p:ph type="title"/>
          </p:nvPr>
        </p:nvSpPr>
        <p:spPr/>
        <p:txBody>
          <a:bodyPr/>
          <a:lstStyle/>
          <a:p>
            <a:r>
              <a:rPr lang="en-US" dirty="0"/>
              <a:t>IMPORTANT NOTE:</a:t>
            </a:r>
          </a:p>
        </p:txBody>
      </p:sp>
      <p:sp>
        <p:nvSpPr>
          <p:cNvPr id="3" name="Content Placeholder 2">
            <a:extLst>
              <a:ext uri="{FF2B5EF4-FFF2-40B4-BE49-F238E27FC236}">
                <a16:creationId xmlns:a16="http://schemas.microsoft.com/office/drawing/2014/main" id="{C24D6AB6-6B84-481F-BA60-DFFB5E45980B}"/>
              </a:ext>
            </a:extLst>
          </p:cNvPr>
          <p:cNvSpPr>
            <a:spLocks noGrp="1"/>
          </p:cNvSpPr>
          <p:nvPr>
            <p:ph idx="1"/>
          </p:nvPr>
        </p:nvSpPr>
        <p:spPr/>
        <p:txBody>
          <a:bodyPr>
            <a:normAutofit/>
          </a:bodyPr>
          <a:lstStyle/>
          <a:p>
            <a:pPr marL="0" indent="0">
              <a:buNone/>
            </a:pPr>
            <a:r>
              <a:rPr lang="en-US" dirty="0"/>
              <a:t>Receipt of Approval is not the end of the process! The leave MUST be entered into ITAMs using the applicable timecodes (shown on upcoming slides) and approved by supervisor as usual. </a:t>
            </a:r>
          </a:p>
          <a:p>
            <a:endParaRPr lang="en-US" dirty="0"/>
          </a:p>
        </p:txBody>
      </p:sp>
      <p:pic>
        <p:nvPicPr>
          <p:cNvPr id="4" name="Audio 3">
            <a:hlinkClick r:id="" action="ppaction://media"/>
            <a:extLst>
              <a:ext uri="{FF2B5EF4-FFF2-40B4-BE49-F238E27FC236}">
                <a16:creationId xmlns:a16="http://schemas.microsoft.com/office/drawing/2014/main" id="{5B84F465-68E6-4DCF-A15C-E66C832575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5600267"/>
      </p:ext>
    </p:extLst>
  </p:cSld>
  <p:clrMapOvr>
    <a:masterClrMapping/>
  </p:clrMapOvr>
  <mc:AlternateContent xmlns:mc="http://schemas.openxmlformats.org/markup-compatibility/2006" xmlns:p14="http://schemas.microsoft.com/office/powerpoint/2010/main">
    <mc:Choice Requires="p14">
      <p:transition spd="slow" p14:dur="2000" advTm="13852"/>
    </mc:Choice>
    <mc:Fallback xmlns="">
      <p:transition spd="slow" advTm="1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Leave Entry</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a:bodyPr>
          <a:lstStyle/>
          <a:p>
            <a:r>
              <a:rPr lang="en-US" dirty="0"/>
              <a:t>Employee</a:t>
            </a:r>
          </a:p>
          <a:p>
            <a:pPr lvl="1"/>
            <a:r>
              <a:rPr lang="en-US" dirty="0"/>
              <a:t>Enter the leave by week into ITAMS</a:t>
            </a:r>
          </a:p>
          <a:p>
            <a:r>
              <a:rPr lang="en-US" dirty="0"/>
              <a:t> Supervisors </a:t>
            </a:r>
          </a:p>
          <a:p>
            <a:pPr lvl="1"/>
            <a:r>
              <a:rPr lang="en-US" dirty="0"/>
              <a:t>Approve the time  </a:t>
            </a:r>
          </a:p>
          <a:p>
            <a:pPr lvl="1"/>
            <a:r>
              <a:rPr lang="en-US" dirty="0"/>
              <a:t>Assist in monitoring amount of leave eligible</a:t>
            </a:r>
          </a:p>
          <a:p>
            <a:pPr lvl="2"/>
            <a:r>
              <a:rPr lang="en-US" dirty="0"/>
              <a:t>ITAMS will not stop at 80 hours</a:t>
            </a:r>
          </a:p>
          <a:p>
            <a:r>
              <a:rPr lang="en-US" dirty="0"/>
              <a:t>If employees in FTE, RGP, TL position run out of leave </a:t>
            </a:r>
          </a:p>
          <a:p>
            <a:pPr lvl="1"/>
            <a:r>
              <a:rPr lang="en-US" dirty="0"/>
              <a:t>LWOP status</a:t>
            </a:r>
          </a:p>
          <a:p>
            <a:pPr marL="914400" lvl="2" indent="0">
              <a:buNone/>
            </a:pPr>
            <a:endParaRPr lang="en-US" dirty="0"/>
          </a:p>
        </p:txBody>
      </p:sp>
      <p:pic>
        <p:nvPicPr>
          <p:cNvPr id="5" name="Audio 4">
            <a:hlinkClick r:id="" action="ppaction://media"/>
            <a:extLst>
              <a:ext uri="{FF2B5EF4-FFF2-40B4-BE49-F238E27FC236}">
                <a16:creationId xmlns:a16="http://schemas.microsoft.com/office/drawing/2014/main" id="{F11E981D-C911-4861-98A5-A7ADF837A3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2573300"/>
      </p:ext>
    </p:extLst>
  </p:cSld>
  <p:clrMapOvr>
    <a:masterClrMapping/>
  </p:clrMapOvr>
  <mc:AlternateContent xmlns:mc="http://schemas.openxmlformats.org/markup-compatibility/2006" xmlns:p14="http://schemas.microsoft.com/office/powerpoint/2010/main">
    <mc:Choice Requires="p14">
      <p:transition spd="slow" p14:dur="2000" advTm="24460"/>
    </mc:Choice>
    <mc:Fallback xmlns="">
      <p:transition spd="slow" advTm="2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51D2-E97B-4FDE-B53A-E55AD73111D7}"/>
              </a:ext>
            </a:extLst>
          </p:cNvPr>
          <p:cNvSpPr>
            <a:spLocks noGrp="1"/>
          </p:cNvSpPr>
          <p:nvPr>
            <p:ph type="title"/>
          </p:nvPr>
        </p:nvSpPr>
        <p:spPr/>
        <p:txBody>
          <a:bodyPr/>
          <a:lstStyle/>
          <a:p>
            <a:r>
              <a:rPr lang="en-US" dirty="0"/>
              <a:t>Other Leave/Time Options</a:t>
            </a:r>
          </a:p>
        </p:txBody>
      </p:sp>
      <p:pic>
        <p:nvPicPr>
          <p:cNvPr id="3" name="Audio 2">
            <a:hlinkClick r:id="" action="ppaction://media"/>
            <a:extLst>
              <a:ext uri="{FF2B5EF4-FFF2-40B4-BE49-F238E27FC236}">
                <a16:creationId xmlns:a16="http://schemas.microsoft.com/office/drawing/2014/main" id="{06B30ACD-9C7F-4F73-972D-80A21A9E55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3423400"/>
      </p:ext>
    </p:extLst>
  </p:cSld>
  <p:clrMapOvr>
    <a:masterClrMapping/>
  </p:clrMapOvr>
  <mc:AlternateContent xmlns:mc="http://schemas.openxmlformats.org/markup-compatibility/2006" xmlns:p14="http://schemas.microsoft.com/office/powerpoint/2010/main">
    <mc:Choice Requires="p14">
      <p:transition spd="slow" p14:dur="2000" advTm="3122"/>
    </mc:Choice>
    <mc:Fallback xmlns="">
      <p:transition spd="slow" advTm="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Other Leave/time Options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a:bodyPr>
          <a:lstStyle/>
          <a:p>
            <a:r>
              <a:rPr lang="en-US" dirty="0"/>
              <a:t>Annual Leave</a:t>
            </a:r>
          </a:p>
          <a:p>
            <a:r>
              <a:rPr lang="en-US" dirty="0"/>
              <a:t>Sick Leave</a:t>
            </a:r>
          </a:p>
          <a:p>
            <a:r>
              <a:rPr lang="en-US" dirty="0"/>
              <a:t>Compensatory Time</a:t>
            </a:r>
          </a:p>
          <a:p>
            <a:r>
              <a:rPr lang="en-US" dirty="0"/>
              <a:t>Holiday Compensatory Time</a:t>
            </a:r>
          </a:p>
          <a:p>
            <a:pPr marL="914400" lvl="2" indent="0">
              <a:buNone/>
            </a:pPr>
            <a:endParaRPr lang="en-US" dirty="0"/>
          </a:p>
        </p:txBody>
      </p:sp>
      <p:pic>
        <p:nvPicPr>
          <p:cNvPr id="5" name="Audio 4">
            <a:hlinkClick r:id="" action="ppaction://media"/>
            <a:extLst>
              <a:ext uri="{FF2B5EF4-FFF2-40B4-BE49-F238E27FC236}">
                <a16:creationId xmlns:a16="http://schemas.microsoft.com/office/drawing/2014/main" id="{5510A9EA-E08E-41B9-B0DF-868B45F82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5623657"/>
      </p:ext>
    </p:extLst>
  </p:cSld>
  <p:clrMapOvr>
    <a:masterClrMapping/>
  </p:clrMapOvr>
  <mc:AlternateContent xmlns:mc="http://schemas.openxmlformats.org/markup-compatibility/2006" xmlns:p14="http://schemas.microsoft.com/office/powerpoint/2010/main">
    <mc:Choice Requires="p14">
      <p:transition spd="slow" p14:dur="2000" advTm="5486"/>
    </mc:Choice>
    <mc:Fallback xmlns="">
      <p:transition spd="slow" advTm="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51D2-E97B-4FDE-B53A-E55AD73111D7}"/>
              </a:ext>
            </a:extLst>
          </p:cNvPr>
          <p:cNvSpPr>
            <a:spLocks noGrp="1"/>
          </p:cNvSpPr>
          <p:nvPr>
            <p:ph type="title"/>
          </p:nvPr>
        </p:nvSpPr>
        <p:spPr/>
        <p:txBody>
          <a:bodyPr/>
          <a:lstStyle/>
          <a:p>
            <a:r>
              <a:rPr lang="en-US" dirty="0"/>
              <a:t>Itams codes and Leave entry</a:t>
            </a:r>
          </a:p>
        </p:txBody>
      </p:sp>
      <p:sp>
        <p:nvSpPr>
          <p:cNvPr id="3" name="Text Placeholder 2">
            <a:extLst>
              <a:ext uri="{FF2B5EF4-FFF2-40B4-BE49-F238E27FC236}">
                <a16:creationId xmlns:a16="http://schemas.microsoft.com/office/drawing/2014/main" id="{9C2FA8BA-E3D1-4B5C-8F08-551FFBCA556F}"/>
              </a:ext>
            </a:extLst>
          </p:cNvPr>
          <p:cNvSpPr>
            <a:spLocks noGrp="1"/>
          </p:cNvSpPr>
          <p:nvPr>
            <p:ph type="body" idx="1"/>
          </p:nvPr>
        </p:nvSpPr>
        <p:spPr/>
        <p:txBody>
          <a:bodyPr/>
          <a:lstStyle/>
          <a:p>
            <a:r>
              <a:rPr lang="en-US" dirty="0"/>
              <a:t>COVID-19 Timecodes</a:t>
            </a:r>
          </a:p>
        </p:txBody>
      </p:sp>
      <p:pic>
        <p:nvPicPr>
          <p:cNvPr id="4" name="Audio 3">
            <a:hlinkClick r:id="" action="ppaction://media"/>
            <a:extLst>
              <a:ext uri="{FF2B5EF4-FFF2-40B4-BE49-F238E27FC236}">
                <a16:creationId xmlns:a16="http://schemas.microsoft.com/office/drawing/2014/main" id="{38125113-B477-4D43-94ED-B51C508401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2951055"/>
      </p:ext>
    </p:extLst>
  </p:cSld>
  <p:clrMapOvr>
    <a:masterClrMapping/>
  </p:clrMapOvr>
  <mc:AlternateContent xmlns:mc="http://schemas.openxmlformats.org/markup-compatibility/2006" xmlns:p14="http://schemas.microsoft.com/office/powerpoint/2010/main">
    <mc:Choice Requires="p14">
      <p:transition spd="slow" p14:dur="2000" advTm="3193"/>
    </mc:Choice>
    <mc:Fallback xmlns="">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772AF-4B8D-498B-ADD6-F3EF6A47EBFF}"/>
              </a:ext>
            </a:extLst>
          </p:cNvPr>
          <p:cNvPicPr>
            <a:picLocks noChangeAspect="1"/>
          </p:cNvPicPr>
          <p:nvPr/>
        </p:nvPicPr>
        <p:blipFill>
          <a:blip r:embed="rId4"/>
          <a:stretch>
            <a:fillRect/>
          </a:stretch>
        </p:blipFill>
        <p:spPr>
          <a:xfrm>
            <a:off x="6181060" y="763994"/>
            <a:ext cx="5476875" cy="1162050"/>
          </a:xfrm>
          <a:prstGeom prst="rect">
            <a:avLst/>
          </a:prstGeom>
        </p:spPr>
      </p:pic>
      <p:pic>
        <p:nvPicPr>
          <p:cNvPr id="4" name="Picture 3">
            <a:extLst>
              <a:ext uri="{FF2B5EF4-FFF2-40B4-BE49-F238E27FC236}">
                <a16:creationId xmlns:a16="http://schemas.microsoft.com/office/drawing/2014/main" id="{54309968-CA23-402B-A465-F59BD18E7343}"/>
              </a:ext>
            </a:extLst>
          </p:cNvPr>
          <p:cNvPicPr>
            <a:picLocks noChangeAspect="1"/>
          </p:cNvPicPr>
          <p:nvPr/>
        </p:nvPicPr>
        <p:blipFill>
          <a:blip r:embed="rId5"/>
          <a:stretch>
            <a:fillRect/>
          </a:stretch>
        </p:blipFill>
        <p:spPr>
          <a:xfrm>
            <a:off x="6181060" y="2114328"/>
            <a:ext cx="5675572" cy="2140614"/>
          </a:xfrm>
          <a:prstGeom prst="rect">
            <a:avLst/>
          </a:prstGeom>
        </p:spPr>
      </p:pic>
      <p:pic>
        <p:nvPicPr>
          <p:cNvPr id="6" name="Audio 5">
            <a:hlinkClick r:id="" action="ppaction://media"/>
            <a:extLst>
              <a:ext uri="{FF2B5EF4-FFF2-40B4-BE49-F238E27FC236}">
                <a16:creationId xmlns:a16="http://schemas.microsoft.com/office/drawing/2014/main" id="{541F3A56-9721-43C0-B287-B87EC6599A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92715E15-BC76-4C6D-AB93-492568827E63}"/>
              </a:ext>
            </a:extLst>
          </p:cNvPr>
          <p:cNvPicPr>
            <a:picLocks noChangeAspect="1"/>
          </p:cNvPicPr>
          <p:nvPr/>
        </p:nvPicPr>
        <p:blipFill>
          <a:blip r:embed="rId7"/>
          <a:stretch>
            <a:fillRect/>
          </a:stretch>
        </p:blipFill>
        <p:spPr>
          <a:xfrm>
            <a:off x="209550" y="217598"/>
            <a:ext cx="5886450" cy="5934075"/>
          </a:xfrm>
          <a:prstGeom prst="rect">
            <a:avLst/>
          </a:prstGeom>
        </p:spPr>
      </p:pic>
    </p:spTree>
    <p:extLst>
      <p:ext uri="{BB962C8B-B14F-4D97-AF65-F5344CB8AC3E}">
        <p14:creationId xmlns:p14="http://schemas.microsoft.com/office/powerpoint/2010/main" val="2603929744"/>
      </p:ext>
    </p:extLst>
  </p:cSld>
  <p:clrMapOvr>
    <a:masterClrMapping/>
  </p:clrMapOvr>
  <mc:AlternateContent xmlns:mc="http://schemas.openxmlformats.org/markup-compatibility/2006" xmlns:p14="http://schemas.microsoft.com/office/powerpoint/2010/main">
    <mc:Choice Requires="p14">
      <p:transition spd="slow" p14:dur="2000" advTm="12461"/>
    </mc:Choice>
    <mc:Fallback xmlns="">
      <p:transition spd="slow" advTm="1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4FC6-FE3D-7B45-84BE-3C726AB1D86B}"/>
              </a:ext>
            </a:extLst>
          </p:cNvPr>
          <p:cNvSpPr>
            <a:spLocks noGrp="1"/>
          </p:cNvSpPr>
          <p:nvPr>
            <p:ph type="title"/>
          </p:nvPr>
        </p:nvSpPr>
        <p:spPr/>
        <p:txBody>
          <a:bodyPr/>
          <a:lstStyle/>
          <a:p>
            <a:r>
              <a:rPr lang="en-US" dirty="0"/>
              <a:t>Thanks!</a:t>
            </a:r>
          </a:p>
        </p:txBody>
      </p:sp>
      <p:sp>
        <p:nvSpPr>
          <p:cNvPr id="3" name="Text Placeholder 2">
            <a:extLst>
              <a:ext uri="{FF2B5EF4-FFF2-40B4-BE49-F238E27FC236}">
                <a16:creationId xmlns:a16="http://schemas.microsoft.com/office/drawing/2014/main" id="{83A473F4-C73D-8C4A-8929-A707A37594D9}"/>
              </a:ext>
            </a:extLst>
          </p:cNvPr>
          <p:cNvSpPr>
            <a:spLocks noGrp="1"/>
          </p:cNvSpPr>
          <p:nvPr>
            <p:ph type="body" idx="1"/>
          </p:nvPr>
        </p:nvSpPr>
        <p:spPr/>
        <p:txBody>
          <a:bodyPr/>
          <a:lstStyle/>
          <a:p>
            <a:r>
              <a:rPr lang="en-US" dirty="0"/>
              <a:t>Division of Human Resources and Payroll</a:t>
            </a:r>
          </a:p>
          <a:p>
            <a:endParaRPr lang="en-US" dirty="0"/>
          </a:p>
        </p:txBody>
      </p:sp>
      <p:pic>
        <p:nvPicPr>
          <p:cNvPr id="4" name="Audio 3">
            <a:hlinkClick r:id="" action="ppaction://media"/>
            <a:extLst>
              <a:ext uri="{FF2B5EF4-FFF2-40B4-BE49-F238E27FC236}">
                <a16:creationId xmlns:a16="http://schemas.microsoft.com/office/drawing/2014/main" id="{E68952A4-0D49-4421-BE2D-7DBB18F58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7642774"/>
      </p:ext>
    </p:extLst>
  </p:cSld>
  <p:clrMapOvr>
    <a:masterClrMapping/>
  </p:clrMapOvr>
  <mc:AlternateContent xmlns:mc="http://schemas.openxmlformats.org/markup-compatibility/2006" xmlns:p14="http://schemas.microsoft.com/office/powerpoint/2010/main">
    <mc:Choice Requires="p14">
      <p:transition spd="slow" p14:dur="2000" advTm="4132"/>
    </mc:Choice>
    <mc:Fallback xmlns="">
      <p:transition spd="slow" advTm="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Families First Coronavirus Response Act (FFCra) Overview</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Assists employees who are impacted by COVID-19 and affords all employee groups, including temporary and students, two types of leave. </a:t>
            </a:r>
          </a:p>
          <a:p>
            <a:r>
              <a:rPr lang="en-US" dirty="0"/>
              <a:t>Leave can be utilized from April 1, 2020 - December 31, 2020.</a:t>
            </a:r>
          </a:p>
          <a:p>
            <a:r>
              <a:rPr lang="en-US" b="1" dirty="0"/>
              <a:t>Leave Types</a:t>
            </a:r>
          </a:p>
          <a:p>
            <a:pPr lvl="1"/>
            <a:r>
              <a:rPr lang="en-US" b="1" dirty="0"/>
              <a:t>Emergency Paid Sick Leave Act (EPSL)</a:t>
            </a:r>
          </a:p>
          <a:p>
            <a:pPr lvl="1"/>
            <a:r>
              <a:rPr lang="en-US" b="1" dirty="0"/>
              <a:t>Emergency Family and Medical Leave Expansion Act (EFMLA)</a:t>
            </a:r>
            <a:endParaRPr lang="en-US" dirty="0"/>
          </a:p>
        </p:txBody>
      </p:sp>
      <p:pic>
        <p:nvPicPr>
          <p:cNvPr id="5" name="Audio 4">
            <a:hlinkClick r:id="" action="ppaction://media"/>
            <a:extLst>
              <a:ext uri="{FF2B5EF4-FFF2-40B4-BE49-F238E27FC236}">
                <a16:creationId xmlns:a16="http://schemas.microsoft.com/office/drawing/2014/main" id="{19D590E7-C739-43F8-8FED-1218FCA33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2141711"/>
      </p:ext>
    </p:extLst>
  </p:cSld>
  <p:clrMapOvr>
    <a:masterClrMapping/>
  </p:clrMapOvr>
  <mc:AlternateContent xmlns:mc="http://schemas.openxmlformats.org/markup-compatibility/2006" xmlns:p14="http://schemas.microsoft.com/office/powerpoint/2010/main">
    <mc:Choice Requires="p14">
      <p:transition spd="slow" p14:dur="2000" advTm="20599"/>
    </mc:Choice>
    <mc:Fallback xmlns="">
      <p:transition spd="slow" advTm="2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51D2-E97B-4FDE-B53A-E55AD73111D7}"/>
              </a:ext>
            </a:extLst>
          </p:cNvPr>
          <p:cNvSpPr>
            <a:spLocks noGrp="1"/>
          </p:cNvSpPr>
          <p:nvPr>
            <p:ph type="title"/>
          </p:nvPr>
        </p:nvSpPr>
        <p:spPr/>
        <p:txBody>
          <a:bodyPr/>
          <a:lstStyle/>
          <a:p>
            <a:r>
              <a:rPr lang="en-US" dirty="0"/>
              <a:t>Requesting EPSL</a:t>
            </a:r>
          </a:p>
        </p:txBody>
      </p:sp>
      <p:sp>
        <p:nvSpPr>
          <p:cNvPr id="3" name="Text Placeholder 2">
            <a:extLst>
              <a:ext uri="{FF2B5EF4-FFF2-40B4-BE49-F238E27FC236}">
                <a16:creationId xmlns:a16="http://schemas.microsoft.com/office/drawing/2014/main" id="{9C2FA8BA-E3D1-4B5C-8F08-551FFBCA556F}"/>
              </a:ext>
            </a:extLst>
          </p:cNvPr>
          <p:cNvSpPr>
            <a:spLocks noGrp="1"/>
          </p:cNvSpPr>
          <p:nvPr>
            <p:ph type="body" idx="1"/>
          </p:nvPr>
        </p:nvSpPr>
        <p:spPr/>
        <p:txBody>
          <a:bodyPr/>
          <a:lstStyle/>
          <a:p>
            <a:r>
              <a:rPr lang="en-US" dirty="0"/>
              <a:t>Via PeopleSoft HCM eForm, Initiated by the Employee</a:t>
            </a:r>
          </a:p>
        </p:txBody>
      </p:sp>
      <p:pic>
        <p:nvPicPr>
          <p:cNvPr id="4" name="Audio 3">
            <a:hlinkClick r:id="" action="ppaction://media"/>
            <a:extLst>
              <a:ext uri="{FF2B5EF4-FFF2-40B4-BE49-F238E27FC236}">
                <a16:creationId xmlns:a16="http://schemas.microsoft.com/office/drawing/2014/main" id="{C0F7BBD2-3EFA-4E2C-86C4-5B91CC26B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7026433"/>
      </p:ext>
    </p:extLst>
  </p:cSld>
  <p:clrMapOvr>
    <a:masterClrMapping/>
  </p:clrMapOvr>
  <mc:AlternateContent xmlns:mc="http://schemas.openxmlformats.org/markup-compatibility/2006" xmlns:p14="http://schemas.microsoft.com/office/powerpoint/2010/main">
    <mc:Choice Requires="p14">
      <p:transition spd="slow" p14:dur="2000" advTm="6858"/>
    </mc:Choice>
    <mc:Fallback xmlns="">
      <p:transition spd="slow" advTm="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epsl Overview</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a:xfrm>
            <a:off x="838200" y="1424763"/>
            <a:ext cx="10515600" cy="4392941"/>
          </a:xfrm>
        </p:spPr>
        <p:txBody>
          <a:bodyPr>
            <a:normAutofit fontScale="77500" lnSpcReduction="20000"/>
          </a:bodyPr>
          <a:lstStyle/>
          <a:p>
            <a:pPr lvl="0"/>
            <a:r>
              <a:rPr lang="en-US" dirty="0"/>
              <a:t>Provides up to 80 hours/10 workdays of paid sick leave for employees</a:t>
            </a:r>
          </a:p>
          <a:p>
            <a:pPr lvl="1"/>
            <a:r>
              <a:rPr lang="en-US" dirty="0"/>
              <a:t>May be used intermittently</a:t>
            </a:r>
          </a:p>
          <a:p>
            <a:pPr lvl="1"/>
            <a:r>
              <a:rPr lang="en-US" dirty="0"/>
              <a:t>Eligibility hours for part-time employees depends on aggregate hours as determined by Controller’s Office.</a:t>
            </a:r>
          </a:p>
          <a:p>
            <a:pPr lvl="0"/>
            <a:r>
              <a:rPr lang="en-US" dirty="0"/>
              <a:t>Six qualifying reasons related to COVID-19 (criteria shown on upcoming slides)</a:t>
            </a:r>
          </a:p>
          <a:p>
            <a:pPr lvl="1"/>
            <a:r>
              <a:rPr lang="en-US" dirty="0"/>
              <a:t>Qualifying reasons 1-3 cover normal rate of pay up to $511 per day</a:t>
            </a:r>
          </a:p>
          <a:p>
            <a:pPr lvl="1"/>
            <a:r>
              <a:rPr lang="en-US" dirty="0"/>
              <a:t>Qualifying reasons 4-6 cover 2/3 normal rate of pay up to $200 per day </a:t>
            </a:r>
          </a:p>
          <a:p>
            <a:pPr lvl="2"/>
            <a:r>
              <a:rPr lang="en-US" dirty="0"/>
              <a:t>Can use accrued sick, annual, or compensatory time to supplement remaining 1/3</a:t>
            </a:r>
          </a:p>
          <a:p>
            <a:pPr lvl="0"/>
            <a:r>
              <a:rPr lang="en-US" dirty="0"/>
              <a:t>Employees are eligible from day one of employment, no minimum employment period requirement.</a:t>
            </a:r>
          </a:p>
          <a:p>
            <a:pPr lvl="0"/>
            <a:r>
              <a:rPr lang="en-US" dirty="0"/>
              <a:t>All employee groups are eligible, including those who do not earn leave:</a:t>
            </a:r>
          </a:p>
          <a:p>
            <a:pPr lvl="1"/>
            <a:r>
              <a:rPr lang="en-US" dirty="0"/>
              <a:t>Student </a:t>
            </a:r>
          </a:p>
          <a:p>
            <a:pPr lvl="1"/>
            <a:r>
              <a:rPr lang="en-US" dirty="0"/>
              <a:t>Temporary</a:t>
            </a:r>
          </a:p>
          <a:p>
            <a:pPr lvl="1"/>
            <a:r>
              <a:rPr lang="en-US" dirty="0"/>
              <a:t>RGP</a:t>
            </a:r>
          </a:p>
          <a:p>
            <a:pPr lvl="1"/>
            <a:r>
              <a:rPr lang="en-US" dirty="0"/>
              <a:t>Time-limited</a:t>
            </a:r>
          </a:p>
        </p:txBody>
      </p:sp>
      <p:pic>
        <p:nvPicPr>
          <p:cNvPr id="8" name="Audio 7">
            <a:hlinkClick r:id="" action="ppaction://media"/>
            <a:extLst>
              <a:ext uri="{FF2B5EF4-FFF2-40B4-BE49-F238E27FC236}">
                <a16:creationId xmlns:a16="http://schemas.microsoft.com/office/drawing/2014/main" id="{3DF373F7-30F9-4A09-94D4-46E96A8CF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3049697"/>
      </p:ext>
    </p:extLst>
  </p:cSld>
  <p:clrMapOvr>
    <a:masterClrMapping/>
  </p:clrMapOvr>
  <mc:AlternateContent xmlns:mc="http://schemas.openxmlformats.org/markup-compatibility/2006" xmlns:p14="http://schemas.microsoft.com/office/powerpoint/2010/main">
    <mc:Choice Requires="p14">
      <p:transition spd="slow" p14:dur="2000" advTm="73743"/>
    </mc:Choice>
    <mc:Fallback xmlns="">
      <p:transition spd="slow" advTm="7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epsl Overview</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a:bodyPr>
          <a:lstStyle/>
          <a:p>
            <a:pPr lvl="0"/>
            <a:r>
              <a:rPr lang="en-US" dirty="0"/>
              <a:t>Employees/Positions Not Eligible:</a:t>
            </a:r>
          </a:p>
          <a:p>
            <a:pPr lvl="1"/>
            <a:r>
              <a:rPr lang="en-US" dirty="0"/>
              <a:t>External Dual employees (eligibility determined by home agency)</a:t>
            </a:r>
          </a:p>
          <a:p>
            <a:pPr lvl="1"/>
            <a:r>
              <a:rPr lang="en-US" dirty="0"/>
              <a:t>Internal Dual appointments for FTE’s (their FTE is eligible) </a:t>
            </a:r>
          </a:p>
          <a:p>
            <a:pPr lvl="1"/>
            <a:r>
              <a:rPr lang="en-US" dirty="0"/>
              <a:t>Affiliates</a:t>
            </a:r>
          </a:p>
          <a:p>
            <a:pPr lvl="1"/>
            <a:r>
              <a:rPr lang="en-US" dirty="0"/>
              <a:t>Employees who work on an as-needed basis and are not scheduled to work do not qualify </a:t>
            </a:r>
          </a:p>
        </p:txBody>
      </p:sp>
      <p:pic>
        <p:nvPicPr>
          <p:cNvPr id="7" name="Audio 6">
            <a:hlinkClick r:id="" action="ppaction://media"/>
            <a:extLst>
              <a:ext uri="{FF2B5EF4-FFF2-40B4-BE49-F238E27FC236}">
                <a16:creationId xmlns:a16="http://schemas.microsoft.com/office/drawing/2014/main" id="{4F22FB29-5379-4AC5-AD21-3BF006C55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16764"/>
      </p:ext>
    </p:extLst>
  </p:cSld>
  <p:clrMapOvr>
    <a:masterClrMapping/>
  </p:clrMapOvr>
  <mc:AlternateContent xmlns:mc="http://schemas.openxmlformats.org/markup-compatibility/2006" xmlns:p14="http://schemas.microsoft.com/office/powerpoint/2010/main">
    <mc:Choice Requires="p14">
      <p:transition spd="slow" p14:dur="2000" advTm="22215"/>
    </mc:Choice>
    <mc:Fallback xmlns="">
      <p:transition spd="slow" advTm="22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1600200"/>
          </a:xfrm>
        </p:spPr>
        <p:txBody>
          <a:bodyPr anchor="b">
            <a:normAutofit/>
          </a:bodyPr>
          <a:lstStyle/>
          <a:p>
            <a:r>
              <a:rPr lang="en-US" dirty="0"/>
              <a:t>Getting started</a:t>
            </a:r>
          </a:p>
        </p:txBody>
      </p:sp>
      <p:pic>
        <p:nvPicPr>
          <p:cNvPr id="4" name="Picture 3" descr="A screenshot of a cell phone&#10;&#10;Description automatically generated">
            <a:extLst>
              <a:ext uri="{FF2B5EF4-FFF2-40B4-BE49-F238E27FC236}">
                <a16:creationId xmlns:a16="http://schemas.microsoft.com/office/drawing/2014/main" id="{E7D5CD17-A6FD-4C33-A7C8-48F9FB3B8D9E}"/>
              </a:ext>
            </a:extLst>
          </p:cNvPr>
          <p:cNvPicPr>
            <a:picLocks noChangeAspect="1"/>
          </p:cNvPicPr>
          <p:nvPr/>
        </p:nvPicPr>
        <p:blipFill>
          <a:blip r:embed="rId4"/>
          <a:stretch>
            <a:fillRect/>
          </a:stretch>
        </p:blipFill>
        <p:spPr>
          <a:xfrm>
            <a:off x="5183188" y="1780889"/>
            <a:ext cx="6172200" cy="3286696"/>
          </a:xfrm>
          <a:prstGeom prst="rect">
            <a:avLst/>
          </a:prstGeom>
          <a:noFill/>
        </p:spPr>
      </p:pic>
      <p:sp>
        <p:nvSpPr>
          <p:cNvPr id="9" name="Text Placeholder 3">
            <a:extLst>
              <a:ext uri="{FF2B5EF4-FFF2-40B4-BE49-F238E27FC236}">
                <a16:creationId xmlns:a16="http://schemas.microsoft.com/office/drawing/2014/main" id="{F3C9DBB6-CF16-4DD5-969B-00DF4B128D1E}"/>
              </a:ext>
            </a:extLst>
          </p:cNvPr>
          <p:cNvSpPr>
            <a:spLocks noGrp="1"/>
          </p:cNvSpPr>
          <p:nvPr>
            <p:ph type="body" sz="half" idx="2"/>
          </p:nvPr>
        </p:nvSpPr>
        <p:spPr>
          <a:xfrm>
            <a:off x="839788" y="2057400"/>
            <a:ext cx="3932237" cy="3811588"/>
          </a:xfrm>
        </p:spPr>
        <p:txBody>
          <a:bodyPr/>
          <a:lstStyle/>
          <a:p>
            <a:pPr lvl="0"/>
            <a:r>
              <a:rPr lang="en-US" dirty="0"/>
              <a:t>Log into HR/Payroll System by clicking </a:t>
            </a:r>
            <a:r>
              <a:rPr lang="en-US" u="sng" dirty="0">
                <a:hlinkClick r:id="rId5"/>
              </a:rPr>
              <a:t>here</a:t>
            </a:r>
            <a:r>
              <a:rPr lang="en-US" dirty="0"/>
              <a:t>.</a:t>
            </a:r>
          </a:p>
          <a:p>
            <a:endParaRPr lang="en-US" dirty="0"/>
          </a:p>
        </p:txBody>
      </p:sp>
      <p:pic>
        <p:nvPicPr>
          <p:cNvPr id="3" name="Audio 2">
            <a:hlinkClick r:id="" action="ppaction://media"/>
            <a:extLst>
              <a:ext uri="{FF2B5EF4-FFF2-40B4-BE49-F238E27FC236}">
                <a16:creationId xmlns:a16="http://schemas.microsoft.com/office/drawing/2014/main" id="{0E75EDB2-FBC6-487C-AE8C-129BAF1E50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599168"/>
      </p:ext>
    </p:extLst>
  </p:cSld>
  <p:clrMapOvr>
    <a:masterClrMapping/>
  </p:clrMapOvr>
  <mc:AlternateContent xmlns:mc="http://schemas.openxmlformats.org/markup-compatibility/2006" xmlns:p14="http://schemas.microsoft.com/office/powerpoint/2010/main">
    <mc:Choice Requires="p14">
      <p:transition spd="slow" p14:dur="2000" advTm="5684"/>
    </mc:Choice>
    <mc:Fallback xmlns="">
      <p:transition spd="slow" advTm="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1600200"/>
          </a:xfrm>
        </p:spPr>
        <p:txBody>
          <a:bodyPr anchor="b">
            <a:normAutofit/>
          </a:bodyPr>
          <a:lstStyle/>
          <a:p>
            <a:r>
              <a:rPr lang="en-US" dirty="0"/>
              <a:t>Employee self service</a:t>
            </a:r>
          </a:p>
        </p:txBody>
      </p:sp>
      <p:pic>
        <p:nvPicPr>
          <p:cNvPr id="4" name="Content Placeholder 3">
            <a:extLst>
              <a:ext uri="{FF2B5EF4-FFF2-40B4-BE49-F238E27FC236}">
                <a16:creationId xmlns:a16="http://schemas.microsoft.com/office/drawing/2014/main" id="{40B99491-4B7D-478D-B4B3-A934DB608003}"/>
              </a:ext>
            </a:extLst>
          </p:cNvPr>
          <p:cNvPicPr>
            <a:picLocks noGrp="1" noChangeAspect="1"/>
          </p:cNvPicPr>
          <p:nvPr>
            <p:ph idx="1"/>
          </p:nvPr>
        </p:nvPicPr>
        <p:blipFill>
          <a:blip r:embed="rId4"/>
          <a:stretch>
            <a:fillRect/>
          </a:stretch>
        </p:blipFill>
        <p:spPr>
          <a:xfrm>
            <a:off x="5183188" y="1773174"/>
            <a:ext cx="6172200" cy="3302127"/>
          </a:xfrm>
          <a:prstGeom prst="rect">
            <a:avLst/>
          </a:prstGeom>
          <a:noFill/>
        </p:spPr>
      </p:pic>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839788" y="2057400"/>
            <a:ext cx="3932237" cy="3811588"/>
          </a:xfrm>
        </p:spPr>
        <p:txBody>
          <a:bodyPr/>
          <a:lstStyle/>
          <a:p>
            <a:pPr marL="285750" indent="-285750">
              <a:buFont typeface="Arial" panose="020B0604020202020204" pitchFamily="34" charset="0"/>
              <a:buChar char="•"/>
            </a:pPr>
            <a:r>
              <a:rPr lang="en-US" dirty="0"/>
              <a:t>Click on the appropriate tile:</a:t>
            </a:r>
          </a:p>
          <a:p>
            <a:pPr marL="742950" lvl="1" indent="-285750">
              <a:buFont typeface="Arial" panose="020B0604020202020204" pitchFamily="34" charset="0"/>
              <a:buChar char="•"/>
            </a:pPr>
            <a:r>
              <a:rPr lang="en-US" sz="1600" dirty="0"/>
              <a:t>COVID- 19 Emerg Paid Sick Leave</a:t>
            </a:r>
          </a:p>
          <a:p>
            <a:pPr marL="1200150" lvl="2" indent="-285750">
              <a:buFont typeface="Arial" panose="020B0604020202020204" pitchFamily="34" charset="0"/>
              <a:buChar char="•"/>
            </a:pPr>
            <a:r>
              <a:rPr lang="en-US" sz="1600" dirty="0"/>
              <a:t>Up to 80 hours/10 workdays of paid leave</a:t>
            </a:r>
          </a:p>
          <a:p>
            <a:pPr marL="285750" indent="-285750">
              <a:buFont typeface="Arial" panose="020B0604020202020204" pitchFamily="34" charset="0"/>
              <a:buChar char="•"/>
            </a:pPr>
            <a:r>
              <a:rPr lang="en-US" dirty="0"/>
              <a:t>Both eForms are required if the employee is requesting both types of leave.</a:t>
            </a:r>
          </a:p>
          <a:p>
            <a:pPr marL="285750" indent="-285750">
              <a:buFont typeface="Arial" panose="020B0604020202020204" pitchFamily="34" charset="0"/>
              <a:buChar char="•"/>
            </a:pPr>
            <a:endParaRPr lang="en-US" dirty="0"/>
          </a:p>
        </p:txBody>
      </p:sp>
      <p:pic>
        <p:nvPicPr>
          <p:cNvPr id="3" name="Audio 2">
            <a:hlinkClick r:id="" action="ppaction://media"/>
            <a:extLst>
              <a:ext uri="{FF2B5EF4-FFF2-40B4-BE49-F238E27FC236}">
                <a16:creationId xmlns:a16="http://schemas.microsoft.com/office/drawing/2014/main" id="{52DD8D75-928D-4B16-B702-610F078AC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3468166"/>
      </p:ext>
    </p:extLst>
  </p:cSld>
  <p:clrMapOvr>
    <a:masterClrMapping/>
  </p:clrMapOvr>
  <mc:AlternateContent xmlns:mc="http://schemas.openxmlformats.org/markup-compatibility/2006" xmlns:p14="http://schemas.microsoft.com/office/powerpoint/2010/main">
    <mc:Choice Requires="p14">
      <p:transition spd="slow" p14:dur="2000" advTm="13891"/>
    </mc:Choice>
    <mc:Fallback xmlns="">
      <p:transition spd="slow" advTm="1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BCEA-884C-4679-8605-C3238C47AB02}"/>
              </a:ext>
            </a:extLst>
          </p:cNvPr>
          <p:cNvSpPr>
            <a:spLocks noGrp="1"/>
          </p:cNvSpPr>
          <p:nvPr>
            <p:ph type="title"/>
          </p:nvPr>
        </p:nvSpPr>
        <p:spPr>
          <a:xfrm>
            <a:off x="839788" y="457200"/>
            <a:ext cx="3932237" cy="754912"/>
          </a:xfrm>
        </p:spPr>
        <p:txBody>
          <a:bodyPr anchor="b">
            <a:normAutofit/>
          </a:bodyPr>
          <a:lstStyle/>
          <a:p>
            <a:r>
              <a:rPr lang="en-US" dirty="0"/>
              <a:t>EPSL</a:t>
            </a:r>
          </a:p>
        </p:txBody>
      </p:sp>
      <p:sp>
        <p:nvSpPr>
          <p:cNvPr id="9" name="Text Placeholder 3">
            <a:extLst>
              <a:ext uri="{FF2B5EF4-FFF2-40B4-BE49-F238E27FC236}">
                <a16:creationId xmlns:a16="http://schemas.microsoft.com/office/drawing/2014/main" id="{EE052ED8-17F6-4803-9C52-EA92EFDB0BA5}"/>
              </a:ext>
            </a:extLst>
          </p:cNvPr>
          <p:cNvSpPr>
            <a:spLocks noGrp="1"/>
          </p:cNvSpPr>
          <p:nvPr>
            <p:ph type="body" sz="half" idx="2"/>
          </p:nvPr>
        </p:nvSpPr>
        <p:spPr>
          <a:xfrm>
            <a:off x="329795" y="1217429"/>
            <a:ext cx="3763740" cy="4205176"/>
          </a:xfrm>
        </p:spPr>
        <p:txBody>
          <a:bodyPr>
            <a:noAutofit/>
          </a:bodyPr>
          <a:lstStyle/>
          <a:p>
            <a:pPr marL="285750" indent="-285750">
              <a:buFont typeface="Arial" panose="020B0604020202020204" pitchFamily="34" charset="0"/>
              <a:buChar char="•"/>
            </a:pPr>
            <a:r>
              <a:rPr lang="en-US" sz="1800" b="1" dirty="0"/>
              <a:t>Instructions</a:t>
            </a:r>
            <a:endParaRPr lang="en-US" b="1" dirty="0"/>
          </a:p>
          <a:p>
            <a:pPr marL="742950" lvl="1" indent="-285750">
              <a:buFont typeface="Arial" panose="020B0604020202020204" pitchFamily="34" charset="0"/>
              <a:buChar char="•"/>
            </a:pPr>
            <a:r>
              <a:rPr lang="en-US" sz="1600" dirty="0"/>
              <a:t>Employee Information</a:t>
            </a:r>
          </a:p>
          <a:p>
            <a:pPr marL="1200150" lvl="2" indent="-285750">
              <a:buFont typeface="Arial" panose="020B0604020202020204" pitchFamily="34" charset="0"/>
              <a:buChar char="•"/>
            </a:pPr>
            <a:r>
              <a:rPr lang="en-US" sz="1600" dirty="0"/>
              <a:t>Select the EMPL Record # for the job for which you are requesting this leave.</a:t>
            </a:r>
          </a:p>
          <a:p>
            <a:pPr marL="1200150" lvl="2" indent="-285750">
              <a:buFont typeface="Arial" panose="020B0604020202020204" pitchFamily="34" charset="0"/>
              <a:buChar char="•"/>
            </a:pPr>
            <a:r>
              <a:rPr lang="en-US" sz="1600" dirty="0"/>
              <a:t>For Temporary employees (including students), the applicable EMPL record should have been included in the letter from their department communicating reduced or zero hours.</a:t>
            </a:r>
          </a:p>
          <a:p>
            <a:pPr marL="1200150" lvl="2" indent="-285750">
              <a:buFont typeface="Arial" panose="020B0604020202020204" pitchFamily="34" charset="0"/>
              <a:buChar char="•"/>
            </a:pPr>
            <a:r>
              <a:rPr lang="en-US" sz="1600" dirty="0"/>
              <a:t>Verify that the Department and supervisor that appear are the correct values for this job.</a:t>
            </a:r>
          </a:p>
          <a:p>
            <a:pPr marL="742950" lvl="1" indent="-285750">
              <a:buFont typeface="Arial" panose="020B0604020202020204" pitchFamily="34" charset="0"/>
              <a:buChar char="•"/>
            </a:pPr>
            <a:r>
              <a:rPr lang="en-US" sz="1600" dirty="0"/>
              <a:t>Select if this is the Initial Form or Change of Status.</a:t>
            </a:r>
          </a:p>
        </p:txBody>
      </p:sp>
      <p:pic>
        <p:nvPicPr>
          <p:cNvPr id="6" name="Content Placeholder 5">
            <a:extLst>
              <a:ext uri="{FF2B5EF4-FFF2-40B4-BE49-F238E27FC236}">
                <a16:creationId xmlns:a16="http://schemas.microsoft.com/office/drawing/2014/main" id="{92253829-FFFA-4F63-B736-C73D9038EB5A}"/>
              </a:ext>
            </a:extLst>
          </p:cNvPr>
          <p:cNvPicPr>
            <a:picLocks noGrp="1" noChangeAspect="1"/>
          </p:cNvPicPr>
          <p:nvPr>
            <p:ph idx="1"/>
          </p:nvPr>
        </p:nvPicPr>
        <p:blipFill>
          <a:blip r:embed="rId4"/>
          <a:stretch>
            <a:fillRect/>
          </a:stretch>
        </p:blipFill>
        <p:spPr>
          <a:xfrm>
            <a:off x="4356635" y="1387139"/>
            <a:ext cx="7633481" cy="3142247"/>
          </a:xfrm>
          <a:prstGeom prst="rect">
            <a:avLst/>
          </a:prstGeom>
        </p:spPr>
      </p:pic>
      <p:pic>
        <p:nvPicPr>
          <p:cNvPr id="11" name="Picture 10">
            <a:extLst>
              <a:ext uri="{FF2B5EF4-FFF2-40B4-BE49-F238E27FC236}">
                <a16:creationId xmlns:a16="http://schemas.microsoft.com/office/drawing/2014/main" id="{4C75B4CB-92DC-48E6-ADBB-22D139C19091}"/>
              </a:ext>
            </a:extLst>
          </p:cNvPr>
          <p:cNvPicPr/>
          <p:nvPr/>
        </p:nvPicPr>
        <p:blipFill>
          <a:blip r:embed="rId5"/>
          <a:stretch>
            <a:fillRect/>
          </a:stretch>
        </p:blipFill>
        <p:spPr>
          <a:xfrm>
            <a:off x="4356635" y="4525377"/>
            <a:ext cx="3510280" cy="1952625"/>
          </a:xfrm>
          <a:prstGeom prst="rect">
            <a:avLst/>
          </a:prstGeom>
        </p:spPr>
      </p:pic>
      <p:pic>
        <p:nvPicPr>
          <p:cNvPr id="3" name="Audio 2">
            <a:hlinkClick r:id="" action="ppaction://media"/>
            <a:extLst>
              <a:ext uri="{FF2B5EF4-FFF2-40B4-BE49-F238E27FC236}">
                <a16:creationId xmlns:a16="http://schemas.microsoft.com/office/drawing/2014/main" id="{1A858603-BFFB-4473-A44B-E1F41FB23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5014426"/>
      </p:ext>
    </p:extLst>
  </p:cSld>
  <p:clrMapOvr>
    <a:masterClrMapping/>
  </p:clrMapOvr>
  <mc:AlternateContent xmlns:mc="http://schemas.openxmlformats.org/markup-compatibility/2006" xmlns:p14="http://schemas.microsoft.com/office/powerpoint/2010/main">
    <mc:Choice Requires="p14">
      <p:transition spd="slow" p14:dur="2000" advTm="27855"/>
    </mc:Choice>
    <mc:Fallback xmlns="">
      <p:transition spd="slow" advTm="2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SC_PPT_Unified_Wide" id="{790933B2-0C32-0348-9D24-A0264B7A0CC5}" vid="{FC5AFAEA-2076-5443-9A1D-6CBB30548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3089</TotalTime>
  <Words>1320</Words>
  <Application>Microsoft Office PowerPoint</Application>
  <PresentationFormat>Widescreen</PresentationFormat>
  <Paragraphs>137</Paragraphs>
  <Slides>27</Slides>
  <Notes>6</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Impact</vt:lpstr>
      <vt:lpstr>UofSC Simple Theme</vt:lpstr>
      <vt:lpstr>Leave options for parents  </vt:lpstr>
      <vt:lpstr>Disclaimer</vt:lpstr>
      <vt:lpstr>Families First Coronavirus Response Act (FFCra) Overview</vt:lpstr>
      <vt:lpstr>Requesting EPSL</vt:lpstr>
      <vt:lpstr>epsl Overview</vt:lpstr>
      <vt:lpstr>epsl Overview</vt:lpstr>
      <vt:lpstr>Getting started</vt:lpstr>
      <vt:lpstr>Employee self service</vt:lpstr>
      <vt:lpstr>EPSL</vt:lpstr>
      <vt:lpstr>EPSL</vt:lpstr>
      <vt:lpstr>EPSL criteria</vt:lpstr>
      <vt:lpstr>EPSL</vt:lpstr>
      <vt:lpstr>EMAIL NOTIFICATION</vt:lpstr>
      <vt:lpstr>Requesting EFmla Leave</vt:lpstr>
      <vt:lpstr>EFMLA Overview</vt:lpstr>
      <vt:lpstr>Employee self service</vt:lpstr>
      <vt:lpstr>EFMLA</vt:lpstr>
      <vt:lpstr>EFMLA</vt:lpstr>
      <vt:lpstr>efmla</vt:lpstr>
      <vt:lpstr>Email Notification</vt:lpstr>
      <vt:lpstr>IMPORTANT NOTE:</vt:lpstr>
      <vt:lpstr>Leave Entry</vt:lpstr>
      <vt:lpstr>Other Leave/Time Options</vt:lpstr>
      <vt:lpstr>Other Leave/time Options</vt:lpstr>
      <vt:lpstr>Itams codes and Leave entry</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Campus Leave Administrator Training</dc:title>
  <dc:creator>MACK, HELEN</dc:creator>
  <cp:lastModifiedBy>BROWN, SONYA</cp:lastModifiedBy>
  <cp:revision>89</cp:revision>
  <dcterms:created xsi:type="dcterms:W3CDTF">2020-04-07T03:44:46Z</dcterms:created>
  <dcterms:modified xsi:type="dcterms:W3CDTF">2020-09-03T19:23:07Z</dcterms:modified>
</cp:coreProperties>
</file>