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handoutMasterIdLst>
    <p:handoutMasterId r:id="rId14"/>
  </p:handoutMasterIdLst>
  <p:sldIdLst>
    <p:sldId id="336" r:id="rId2"/>
    <p:sldId id="339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47" r:id="rId1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0" autoAdjust="0"/>
    <p:restoredTop sz="73570" autoAdjust="0"/>
  </p:normalViewPr>
  <p:slideViewPr>
    <p:cSldViewPr>
      <p:cViewPr varScale="1">
        <p:scale>
          <a:sx n="81" d="100"/>
          <a:sy n="81" d="100"/>
        </p:scale>
        <p:origin x="13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573" y="-67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EEADC97-42E9-4584-8452-3DDF83FF38E0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7F98389-7F01-4F8D-827F-505ABAE8C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6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980355A-C5B1-4F68-A42D-EC25A8A744A4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119FA44-2E46-4AE8-9667-7E0BF13890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0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24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39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8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09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3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88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3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1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67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9FA44-2E46-4AE8-9667-7E0BF13890A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2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9/21/2020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South Carolina PEBA</a:t>
            </a:r>
            <a:br>
              <a:rPr lang="en-US" sz="4400" dirty="0"/>
            </a:br>
            <a:r>
              <a:rPr lang="en-US" sz="4400" dirty="0"/>
              <a:t>MoneyPlus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January 1, 2021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1026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9"/>
    </mc:Choice>
    <mc:Fallback xmlns="">
      <p:transition spd="slow" advTm="2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HSA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Pay for expenses or reimburse yourself</a:t>
            </a:r>
          </a:p>
          <a:p>
            <a:r>
              <a:rPr lang="en-US" dirty="0"/>
              <a:t>Central Bank debit card</a:t>
            </a:r>
          </a:p>
          <a:p>
            <a:r>
              <a:rPr lang="en-US" dirty="0"/>
              <a:t>Free online bill pay</a:t>
            </a:r>
          </a:p>
          <a:p>
            <a:r>
              <a:rPr lang="en-US" dirty="0"/>
              <a:t>Funds used for something other than qualified expenses are considered gross income and subject to income tax and a 20% tax penalty</a:t>
            </a:r>
          </a:p>
          <a:p>
            <a:r>
              <a:rPr lang="en-US" dirty="0"/>
              <a:t>Central Bank sends annual IRS reporting forms to you</a:t>
            </a:r>
          </a:p>
          <a:p>
            <a:pPr lvl="1"/>
            <a:r>
              <a:rPr lang="en-US" dirty="0"/>
              <a:t>Form 5498-SA to report contributions </a:t>
            </a:r>
          </a:p>
          <a:p>
            <a:pPr lvl="1"/>
            <a:r>
              <a:rPr lang="en-US" dirty="0"/>
              <a:t>Form 1099-SA to report distributions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77"/>
    </mc:Choice>
    <mc:Fallback xmlns="">
      <p:transition spd="slow" advTm="5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05400" y="2133600"/>
            <a:ext cx="381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9388">
              <a:defRPr/>
            </a:pPr>
            <a:endParaRPr lang="en-US" sz="2000" b="1" dirty="0"/>
          </a:p>
          <a:p>
            <a:pPr indent="-179388">
              <a:defRPr/>
            </a:pPr>
            <a:r>
              <a:rPr lang="en-US" sz="2000" b="1" dirty="0"/>
              <a:t>Website</a:t>
            </a:r>
          </a:p>
          <a:p>
            <a:pPr indent="-179388">
              <a:defRPr/>
            </a:pPr>
            <a:r>
              <a:rPr lang="en-US" sz="2000" b="1" dirty="0">
                <a:solidFill>
                  <a:schemeClr val="accent1"/>
                </a:solidFill>
              </a:rPr>
              <a:t>ASIFlex.com/</a:t>
            </a:r>
            <a:r>
              <a:rPr lang="en-US" sz="2000" b="1" dirty="0" err="1">
                <a:solidFill>
                  <a:schemeClr val="accent1"/>
                </a:solidFill>
              </a:rPr>
              <a:t>SCMoneyPlus</a:t>
            </a:r>
            <a:endParaRPr lang="en-US" sz="2000" b="1" dirty="0">
              <a:solidFill>
                <a:schemeClr val="accent1"/>
              </a:solidFill>
            </a:endParaRPr>
          </a:p>
          <a:p>
            <a:pPr indent="-179388">
              <a:defRPr/>
            </a:pPr>
            <a:endParaRPr lang="en-US" sz="2000" b="1" dirty="0">
              <a:solidFill>
                <a:schemeClr val="accent1"/>
              </a:solidFill>
            </a:endParaRPr>
          </a:p>
          <a:p>
            <a:pPr indent="-179388">
              <a:defRPr/>
            </a:pPr>
            <a:r>
              <a:rPr lang="en-US" sz="2000" b="1" dirty="0"/>
              <a:t>E-Mail </a:t>
            </a:r>
          </a:p>
          <a:p>
            <a:pPr indent="-179388">
              <a:defRPr/>
            </a:pPr>
            <a:r>
              <a:rPr lang="en-US" sz="2000" dirty="0"/>
              <a:t>asi@asiflex.com</a:t>
            </a:r>
          </a:p>
          <a:p>
            <a:pPr indent="-179388">
              <a:defRPr/>
            </a:pPr>
            <a:endParaRPr lang="en-US" sz="2000" dirty="0"/>
          </a:p>
          <a:p>
            <a:pPr indent="-179388">
              <a:defRPr/>
            </a:pPr>
            <a:r>
              <a:rPr lang="en-US" sz="2000" b="1" dirty="0"/>
              <a:t>Phone</a:t>
            </a:r>
          </a:p>
          <a:p>
            <a:pPr indent="-179388">
              <a:defRPr/>
            </a:pPr>
            <a:r>
              <a:rPr lang="en-US" sz="2000" dirty="0"/>
              <a:t>1.833.SCM.PLUS</a:t>
            </a:r>
          </a:p>
          <a:p>
            <a:pPr indent="-179388">
              <a:defRPr/>
            </a:pPr>
            <a:r>
              <a:rPr lang="en-US" sz="2000" dirty="0"/>
              <a:t>1.833.726.7587</a:t>
            </a:r>
          </a:p>
          <a:p>
            <a:pPr indent="-179388">
              <a:defRPr/>
            </a:pPr>
            <a:endParaRPr lang="en-US" sz="2000" dirty="0"/>
          </a:p>
          <a:p>
            <a:pPr fontAlgn="auto">
              <a:spcAft>
                <a:spcPts val="0"/>
              </a:spcAft>
              <a:defRPr/>
            </a:pPr>
            <a:r>
              <a:rPr lang="en-US" sz="2000" b="1" dirty="0"/>
              <a:t>Address</a:t>
            </a:r>
            <a:endParaRPr lang="en-US" sz="20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PO Box 6044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Columbia, MO 65205</a:t>
            </a:r>
          </a:p>
        </p:txBody>
      </p:sp>
      <p:pic>
        <p:nvPicPr>
          <p:cNvPr id="6" name="Inhaltsplatzhalter 5" descr="coment.png" title="Email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7260" y="3405187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nhaltsplatzhalter 5" descr="coment.png" title="Website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5119" y="2487168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37" descr="ok.png" title="Phone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7259" y="4343400"/>
            <a:ext cx="3571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5" descr="coment.png" title="Addres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2398" y="5562600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Service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053" y="3305336"/>
            <a:ext cx="4098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 a.m. to 8 p.m. Eastern Time</a:t>
            </a:r>
          </a:p>
          <a:p>
            <a:pPr algn="ctr"/>
            <a:r>
              <a:rPr lang="en-US" b="1" dirty="0"/>
              <a:t>Monday – Friday</a:t>
            </a:r>
          </a:p>
          <a:p>
            <a:pPr algn="ctr"/>
            <a:r>
              <a:rPr lang="en-US" b="1" dirty="0"/>
              <a:t>9 a.m. to 2 p.m. Eastern Time</a:t>
            </a:r>
          </a:p>
          <a:p>
            <a:pPr algn="ctr"/>
            <a:r>
              <a:rPr lang="en-US" b="1" dirty="0"/>
              <a:t>Saturday</a:t>
            </a:r>
          </a:p>
        </p:txBody>
      </p:sp>
      <p:pic>
        <p:nvPicPr>
          <p:cNvPr id="10" name="Picture 2" descr="PEBA Logo_ASIFle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3" y="6096000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title="ASIFlex Log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98"/>
    </mc:Choice>
    <mc:Fallback xmlns="">
      <p:transition spd="slow" advTm="4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MoneyPlus</a:t>
            </a:r>
            <a:br>
              <a:rPr lang="en-US" dirty="0"/>
            </a:br>
            <a:r>
              <a:rPr lang="en-US" dirty="0"/>
              <a:t>Medical Spending Accounts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Medical Spending Account (MSA)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Standard Plan members can use MSA to pay expenses for medical, prescriptions, dental, vision, hearing or over-the-counter products</a:t>
            </a:r>
          </a:p>
          <a:p>
            <a:pPr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Limited-use MSA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Savings Plan members who also have a Health Savings Account (HSA) can use the Limited-use MSA to pay for expenses for dental and vision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8"/>
    </mc:Choice>
    <mc:Fallback xmlns="">
      <p:transition spd="slow" advTm="5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MSA Plan Provisions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re-enroll each year</a:t>
            </a:r>
          </a:p>
          <a:p>
            <a:r>
              <a:rPr lang="en-US" dirty="0"/>
              <a:t>2021 contribution limit - $2,750</a:t>
            </a:r>
          </a:p>
          <a:p>
            <a:r>
              <a:rPr lang="en-US" dirty="0"/>
              <a:t>Entire contribution amount available to you on January 1, 2021</a:t>
            </a:r>
          </a:p>
          <a:p>
            <a:r>
              <a:rPr lang="en-US" dirty="0"/>
              <a:t>You can use your ASIFlex VISA® Card to pay providers, or submit claims for reimbursement</a:t>
            </a:r>
          </a:p>
          <a:p>
            <a:r>
              <a:rPr lang="en-US" dirty="0"/>
              <a:t>Can carryover up to $550 from 2021 into 2022</a:t>
            </a:r>
          </a:p>
          <a:p>
            <a:r>
              <a:rPr lang="en-US" dirty="0"/>
              <a:t>Administrative fee - $2.32 per month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5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82"/>
    </mc:Choice>
    <mc:Fallback xmlns="">
      <p:transition spd="slow" advTm="8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MSA Claims and Reimbursement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ASIFlex mobile app</a:t>
            </a:r>
          </a:p>
          <a:p>
            <a:r>
              <a:rPr lang="en-US" dirty="0"/>
              <a:t>ASIFlex online at ASIFlex.com/</a:t>
            </a:r>
            <a:r>
              <a:rPr lang="en-US" dirty="0" err="1"/>
              <a:t>SCMoneyPlus</a:t>
            </a:r>
            <a:endParaRPr lang="en-US" dirty="0"/>
          </a:p>
          <a:p>
            <a:r>
              <a:rPr lang="en-US" dirty="0"/>
              <a:t>Complete claim form</a:t>
            </a:r>
          </a:p>
          <a:p>
            <a:pPr lvl="1"/>
            <a:r>
              <a:rPr lang="en-US" dirty="0"/>
              <a:t>Submit via toll-free fax</a:t>
            </a:r>
          </a:p>
          <a:p>
            <a:pPr lvl="1"/>
            <a:r>
              <a:rPr lang="en-US" dirty="0"/>
              <a:t>USPS mail</a:t>
            </a:r>
          </a:p>
          <a:p>
            <a:r>
              <a:rPr lang="en-US" dirty="0"/>
              <a:t>Reimbursement made to you within 3 business days</a:t>
            </a:r>
          </a:p>
          <a:p>
            <a:r>
              <a:rPr lang="en-US" dirty="0"/>
              <a:t>Sign up for direct deposit, email and text alerts</a:t>
            </a:r>
          </a:p>
          <a:p>
            <a:r>
              <a:rPr lang="en-US" dirty="0"/>
              <a:t>Submission deadline is March 31 of each year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48"/>
    </mc:Choice>
    <mc:Fallback xmlns="">
      <p:transition spd="slow" advTm="6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MoneyPlus</a:t>
            </a:r>
            <a:br>
              <a:rPr lang="en-US" dirty="0"/>
            </a:br>
            <a:r>
              <a:rPr lang="en-US" dirty="0"/>
              <a:t>Dependent Care Spending Account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Dependent Care Spending Account (DCSA)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Use DCSA for work-related expenses</a:t>
            </a:r>
          </a:p>
          <a:p>
            <a:pPr lvl="2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Daycare for children ages 12 or under</a:t>
            </a:r>
          </a:p>
          <a:p>
            <a:pPr lvl="2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General purpose day camps (not overnight camp)</a:t>
            </a:r>
          </a:p>
          <a:p>
            <a:pPr lvl="2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Before or after school care</a:t>
            </a:r>
          </a:p>
          <a:p>
            <a:pPr lvl="2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Nursery or preschool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See IRS Publication 503-Child and Dependent Care Expenses for more information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4"/>
    </mc:Choice>
    <mc:Fallback xmlns="">
      <p:transition spd="slow" advTm="5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DCSA Plan Provisions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re-enroll each year</a:t>
            </a:r>
          </a:p>
          <a:p>
            <a:r>
              <a:rPr lang="en-US" dirty="0"/>
              <a:t>2021 contribution limits</a:t>
            </a:r>
          </a:p>
          <a:p>
            <a:pPr lvl="1"/>
            <a:r>
              <a:rPr lang="en-US" dirty="0"/>
              <a:t>Married, filing separate income tax returns: $2,500</a:t>
            </a:r>
          </a:p>
          <a:p>
            <a:pPr lvl="1"/>
            <a:r>
              <a:rPr lang="en-US" dirty="0"/>
              <a:t>Single, head of household: $5,000</a:t>
            </a:r>
          </a:p>
          <a:p>
            <a:pPr lvl="1"/>
            <a:r>
              <a:rPr lang="en-US" dirty="0"/>
              <a:t>Married, filing jointly: $5,000</a:t>
            </a:r>
          </a:p>
          <a:p>
            <a:r>
              <a:rPr lang="en-US" dirty="0"/>
              <a:t>Account funds available as you contribute</a:t>
            </a:r>
          </a:p>
          <a:p>
            <a:r>
              <a:rPr lang="en-US" dirty="0"/>
              <a:t>Can use 2021 funds for expenses incurred through March 15, 2022</a:t>
            </a:r>
          </a:p>
          <a:p>
            <a:r>
              <a:rPr lang="en-US" dirty="0"/>
              <a:t>Administrative fee - $2.32 per month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7"/>
    </mc:Choice>
    <mc:Fallback xmlns="">
      <p:transition spd="slow" advTm="5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DCSA Claims and Reimbursement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ASIFlex mobile app</a:t>
            </a:r>
          </a:p>
          <a:p>
            <a:r>
              <a:rPr lang="en-US" dirty="0"/>
              <a:t>ASIFlex online at ASIFlex.com/</a:t>
            </a:r>
            <a:r>
              <a:rPr lang="en-US" dirty="0" err="1"/>
              <a:t>SCMoneyPlus</a:t>
            </a:r>
            <a:endParaRPr lang="en-US" dirty="0"/>
          </a:p>
          <a:p>
            <a:r>
              <a:rPr lang="en-US" dirty="0"/>
              <a:t>Complete claim form</a:t>
            </a:r>
          </a:p>
          <a:p>
            <a:pPr lvl="1"/>
            <a:r>
              <a:rPr lang="en-US" dirty="0"/>
              <a:t>Submit via toll-free fax</a:t>
            </a:r>
          </a:p>
          <a:p>
            <a:pPr lvl="1"/>
            <a:r>
              <a:rPr lang="en-US" dirty="0"/>
              <a:t>USPS mail</a:t>
            </a:r>
          </a:p>
          <a:p>
            <a:r>
              <a:rPr lang="en-US" dirty="0"/>
              <a:t>Reimbursement made to you within 3 business days provided you have available funds</a:t>
            </a:r>
          </a:p>
          <a:p>
            <a:r>
              <a:rPr lang="en-US" dirty="0"/>
              <a:t>Sign up for direct deposit, email and text alerts</a:t>
            </a:r>
          </a:p>
          <a:p>
            <a:r>
              <a:rPr lang="en-US" dirty="0"/>
              <a:t>Submission deadline is March 31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"/>
    </mc:Choice>
    <mc:Fallback xmlns="">
      <p:transition spd="slow" advTm="3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MoneyPlus</a:t>
            </a:r>
            <a:br>
              <a:rPr lang="en-US" dirty="0"/>
            </a:br>
            <a:r>
              <a:rPr lang="en-US" dirty="0"/>
              <a:t>Health Savings Account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Health Savings Account (HSA)</a:t>
            </a:r>
          </a:p>
          <a:p>
            <a:pPr lvl="0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Savings Plan members can enroll in an HSA with Central Bank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Use HSA funds for current expenses or save for future expenses</a:t>
            </a:r>
          </a:p>
          <a:p>
            <a:pPr lvl="1">
              <a:buClr>
                <a:srgbClr val="0BD0D9"/>
              </a:buClr>
            </a:pPr>
            <a:r>
              <a:rPr lang="en-US" dirty="0">
                <a:solidFill>
                  <a:prstClr val="black"/>
                </a:solidFill>
              </a:rPr>
              <a:t>Can use HSA to pay expenses for medical, such as deductibles and prescriptions</a:t>
            </a:r>
          </a:p>
          <a:p>
            <a:pPr>
              <a:buClr>
                <a:srgbClr val="0BD0D9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89"/>
    </mc:Choice>
    <mc:Fallback xmlns="">
      <p:transition spd="slow" advTm="3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HSA Plan Provisions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Must enroll in Savings Plan</a:t>
            </a:r>
          </a:p>
          <a:p>
            <a:r>
              <a:rPr lang="en-US" dirty="0"/>
              <a:t>Must open HSA through Central Bank at schsa.centralbank.net</a:t>
            </a:r>
          </a:p>
          <a:p>
            <a:r>
              <a:rPr lang="en-US" dirty="0"/>
              <a:t>Can carry over funds from one year to the next</a:t>
            </a:r>
          </a:p>
          <a:p>
            <a:r>
              <a:rPr lang="en-US" dirty="0"/>
              <a:t>You own the account and keep it even if you leave your job or retire</a:t>
            </a:r>
          </a:p>
          <a:p>
            <a:r>
              <a:rPr lang="en-US" dirty="0"/>
              <a:t>Once your balance reaches $1,000, you can begin investing to earn  investment income tax-free </a:t>
            </a:r>
          </a:p>
          <a:p>
            <a:r>
              <a:rPr lang="en-US" dirty="0"/>
              <a:t>2021 contribution limits based on your health coverage level:</a:t>
            </a:r>
          </a:p>
          <a:p>
            <a:pPr lvl="1"/>
            <a:r>
              <a:rPr lang="en-US" dirty="0"/>
              <a:t>Self-only coverage: $3,600</a:t>
            </a:r>
          </a:p>
          <a:p>
            <a:pPr lvl="1"/>
            <a:r>
              <a:rPr lang="en-US" dirty="0"/>
              <a:t>Family coverage: $7,200</a:t>
            </a:r>
          </a:p>
          <a:p>
            <a:pPr lvl="1"/>
            <a:r>
              <a:rPr lang="en-US" dirty="0"/>
              <a:t>Catch-up for ages 55 or older: $1,000</a:t>
            </a:r>
          </a:p>
          <a:p>
            <a:r>
              <a:rPr lang="en-US" dirty="0"/>
              <a:t>You can enroll in the Limited-use MSA to pay expenses for dental and vision</a:t>
            </a:r>
          </a:p>
          <a:p>
            <a:r>
              <a:rPr lang="en-US" dirty="0"/>
              <a:t>Administrative fee - $1.00 per month</a:t>
            </a:r>
          </a:p>
          <a:p>
            <a:r>
              <a:rPr lang="en-US" dirty="0"/>
              <a:t>Central Bank maintenance fee: $1.25 per month for balances &lt; $2,500</a:t>
            </a:r>
          </a:p>
        </p:txBody>
      </p:sp>
      <p:pic>
        <p:nvPicPr>
          <p:cNvPr id="4" name="Picture 3" title="ASIFlex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09918"/>
            <a:ext cx="1009982" cy="1009982"/>
          </a:xfrm>
          <a:prstGeom prst="rect">
            <a:avLst/>
          </a:prstGeom>
        </p:spPr>
      </p:pic>
      <p:pic>
        <p:nvPicPr>
          <p:cNvPr id="5" name="Picture 2" descr="PEBA Logo_ASIF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78359"/>
            <a:ext cx="1919287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59"/>
    </mc:Choice>
    <mc:Fallback xmlns="">
      <p:transition spd="slow" advTm="88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6674</TotalTime>
  <Words>643</Words>
  <Application>Microsoft Office PowerPoint</Application>
  <PresentationFormat>On-screen Show (4:3)</PresentationFormat>
  <Paragraphs>106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Constantia</vt:lpstr>
      <vt:lpstr>Wingdings 2</vt:lpstr>
      <vt:lpstr>Flow</vt:lpstr>
      <vt:lpstr>South Carolina PEBA MoneyPlus</vt:lpstr>
      <vt:lpstr>MoneyPlus Medical Spending Accounts</vt:lpstr>
      <vt:lpstr>MSA Plan Provisions</vt:lpstr>
      <vt:lpstr>MSA Claims and Reimbursement</vt:lpstr>
      <vt:lpstr>MoneyPlus Dependent Care Spending Account</vt:lpstr>
      <vt:lpstr>DCSA Plan Provisions</vt:lpstr>
      <vt:lpstr>DCSA Claims and Reimbursement</vt:lpstr>
      <vt:lpstr>MoneyPlus Health Savings Account</vt:lpstr>
      <vt:lpstr>HSA Plan Provisions</vt:lpstr>
      <vt:lpstr>HSA Distributions</vt:lpstr>
      <vt:lpstr>Customer Service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Olathe, KS</dc:title>
  <dc:creator>admin1</dc:creator>
  <cp:lastModifiedBy>JOYNER, MEGAN</cp:lastModifiedBy>
  <cp:revision>565</cp:revision>
  <cp:lastPrinted>2015-03-09T23:38:22Z</cp:lastPrinted>
  <dcterms:created xsi:type="dcterms:W3CDTF">2012-07-03T12:42:27Z</dcterms:created>
  <dcterms:modified xsi:type="dcterms:W3CDTF">2020-09-21T17:48:37Z</dcterms:modified>
</cp:coreProperties>
</file>