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7772400" cy="10058400"/>
  <p:notesSz cx="6954838" cy="9240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age 1" id="{BE692FA3-8D05-4C10-92FE-E3CC3F917934}">
          <p14:sldIdLst>
            <p14:sldId id="256"/>
          </p14:sldIdLst>
        </p14:section>
        <p14:section name="Page 2" id="{F88F3BC5-39DC-460C-A9AC-9DC911AFBAFF}">
          <p14:sldIdLst>
            <p14:sldId id="257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0DFF"/>
    <a:srgbClr val="0064C8"/>
    <a:srgbClr val="FAE3E6"/>
    <a:srgbClr val="FCCCCC"/>
    <a:srgbClr val="FAACAC"/>
    <a:srgbClr val="AAAAF3"/>
    <a:srgbClr val="6A0DAD"/>
    <a:srgbClr val="F8D3C0"/>
    <a:srgbClr val="FDA5AD"/>
    <a:srgbClr val="FD8D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56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cke, Jocelyn" userId="f0a6e52c-aa05-4888-a1cc-ee0a62cec05e" providerId="ADAL" clId="{D20A8060-082D-4C6B-B1DE-82538AA5FB0A}"/>
    <pc:docChg chg="modSld">
      <pc:chgData name="Locke, Jocelyn" userId="f0a6e52c-aa05-4888-a1cc-ee0a62cec05e" providerId="ADAL" clId="{D20A8060-082D-4C6B-B1DE-82538AA5FB0A}" dt="2025-07-24T13:55:57.139" v="17" actId="948"/>
      <pc:docMkLst>
        <pc:docMk/>
      </pc:docMkLst>
      <pc:sldChg chg="modSp mod">
        <pc:chgData name="Locke, Jocelyn" userId="f0a6e52c-aa05-4888-a1cc-ee0a62cec05e" providerId="ADAL" clId="{D20A8060-082D-4C6B-B1DE-82538AA5FB0A}" dt="2025-07-24T13:55:57.139" v="17" actId="948"/>
        <pc:sldMkLst>
          <pc:docMk/>
          <pc:sldMk cId="3747638617" sldId="256"/>
        </pc:sldMkLst>
        <pc:spChg chg="mod">
          <ac:chgData name="Locke, Jocelyn" userId="f0a6e52c-aa05-4888-a1cc-ee0a62cec05e" providerId="ADAL" clId="{D20A8060-082D-4C6B-B1DE-82538AA5FB0A}" dt="2025-07-24T13:55:57.139" v="17" actId="948"/>
          <ac:spMkLst>
            <pc:docMk/>
            <pc:sldMk cId="3747638617" sldId="256"/>
            <ac:spMk id="8" creationId="{8A22ED97-6FAA-F63D-B5FE-92EA902CFC4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162" cy="4634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038" y="0"/>
            <a:ext cx="3013162" cy="4634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C7DDE-0A7A-4A4F-AB90-1BF67ADCC6A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155700"/>
            <a:ext cx="2408238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976" y="4447366"/>
            <a:ext cx="5562887" cy="36378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385"/>
            <a:ext cx="3013162" cy="463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038" y="8777385"/>
            <a:ext cx="3013162" cy="463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3C777-FD61-4C02-B03C-26D080E24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62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A3C777-FD61-4C02-B03C-26D080E249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03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4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4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35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9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28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28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1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9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51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B1CDD-365B-4B52-975E-58225D9CF32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978939-E9EB-4370-86FE-1F535E2E5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4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11" Type="http://schemas.openxmlformats.org/officeDocument/2006/relationships/image" Target="../media/image20.pn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jpe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jpeg"/><Relationship Id="rId5" Type="http://schemas.openxmlformats.org/officeDocument/2006/relationships/image" Target="../media/image23.jpeg"/><Relationship Id="rId15" Type="http://schemas.openxmlformats.org/officeDocument/2006/relationships/image" Target="cid:image002.png@01D849DF.B737ED20" TargetMode="External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99A019B3-18CA-A3EF-79BA-B0D876561A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475" y="204788"/>
            <a:ext cx="1861236" cy="3691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6">
            <a:extLst>
              <a:ext uri="{FF2B5EF4-FFF2-40B4-BE49-F238E27FC236}">
                <a16:creationId xmlns:a16="http://schemas.microsoft.com/office/drawing/2014/main" id="{56B5435F-9687-0C42-3E69-9D9C4B72699A}"/>
              </a:ext>
            </a:extLst>
          </p:cNvPr>
          <p:cNvSpPr txBox="1"/>
          <p:nvPr/>
        </p:nvSpPr>
        <p:spPr>
          <a:xfrm>
            <a:off x="106987" y="147219"/>
            <a:ext cx="2051050" cy="4572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i="1">
                <a:solidFill>
                  <a:srgbClr val="F7964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LOGO HERE, IF ANY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6337C0-FC0F-98F5-1AB8-160B8B400729}"/>
              </a:ext>
            </a:extLst>
          </p:cNvPr>
          <p:cNvSpPr txBox="1"/>
          <p:nvPr/>
        </p:nvSpPr>
        <p:spPr>
          <a:xfrm>
            <a:off x="2584914" y="635649"/>
            <a:ext cx="260257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Laboratory Name</a:t>
            </a:r>
          </a:p>
          <a:p>
            <a:pPr algn="ctr"/>
            <a:r>
              <a:rPr lang="en-US" dirty="0"/>
              <a:t>Building and Room #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C3CC3180-B559-D4D1-22FB-AF7C92A74E8A}"/>
              </a:ext>
            </a:extLst>
          </p:cNvPr>
          <p:cNvSpPr txBox="1"/>
          <p:nvPr/>
        </p:nvSpPr>
        <p:spPr>
          <a:xfrm>
            <a:off x="283844" y="1649878"/>
            <a:ext cx="3602355" cy="3126740"/>
          </a:xfrm>
          <a:prstGeom prst="rect">
            <a:avLst/>
          </a:prstGeom>
          <a:solidFill>
            <a:schemeClr val="lt1"/>
          </a:solidFill>
          <a:ln w="317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 GROUP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PI: </a:t>
            </a:r>
            <a:r>
              <a:rPr lang="en-US" sz="1200" u="sng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 and Phone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(Safety Officer), phone #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(Alternate), phone #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US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US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endParaRPr lang="en-US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  <a:r>
              <a:rPr lang="en-US" sz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13">
            <a:extLst>
              <a:ext uri="{FF2B5EF4-FFF2-40B4-BE49-F238E27FC236}">
                <a16:creationId xmlns:a16="http://schemas.microsoft.com/office/drawing/2014/main" id="{8A22ED97-6FAA-F63D-B5FE-92EA902CFC4D}"/>
              </a:ext>
            </a:extLst>
          </p:cNvPr>
          <p:cNvSpPr txBox="1"/>
          <p:nvPr/>
        </p:nvSpPr>
        <p:spPr>
          <a:xfrm>
            <a:off x="3989039" y="1649878"/>
            <a:ext cx="3676374" cy="3126740"/>
          </a:xfrm>
          <a:prstGeom prst="rect">
            <a:avLst/>
          </a:prstGeom>
          <a:solidFill>
            <a:sysClr val="window" lastClr="FFFFFF"/>
          </a:solidFill>
          <a:ln w="317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400" b="1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Emergencies Contact 911</a:t>
            </a:r>
            <a:r>
              <a:rPr lang="en-US" sz="1400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USC Police Department: (803) 777-4215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Chemical Spill: (803) 727-5706 </a:t>
            </a: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                      (803) 422-2122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Fire Safety:	(803) 413-9359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Chemical &amp; Lab Safety: (803) 351-9874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Biological Safety:	(803) 622-3737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Radiation Safety:	(803) 960-0169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Facilities: (803) 777-9675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EH&amp;S Main Office: (803) 777-5269</a:t>
            </a:r>
          </a:p>
          <a:p>
            <a:pPr marL="0" marR="0">
              <a:lnSpc>
                <a:spcPct val="115000"/>
              </a:lnSpc>
              <a:spcBef>
                <a:spcPts val="1800"/>
              </a:spcBef>
              <a:spcAft>
                <a:spcPts val="1000"/>
              </a:spcAft>
              <a:buNone/>
            </a:pPr>
            <a:r>
              <a:rPr lang="en-US" sz="1100" b="1" u="sng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any concerns on lab hazard, call numbers above</a:t>
            </a:r>
            <a:r>
              <a:rPr lang="en-US" sz="11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27">
            <a:extLst>
              <a:ext uri="{FF2B5EF4-FFF2-40B4-BE49-F238E27FC236}">
                <a16:creationId xmlns:a16="http://schemas.microsoft.com/office/drawing/2014/main" id="{C573624E-0FD9-2104-9BA0-A5832009A369}"/>
              </a:ext>
            </a:extLst>
          </p:cNvPr>
          <p:cNvSpPr txBox="1"/>
          <p:nvPr/>
        </p:nvSpPr>
        <p:spPr>
          <a:xfrm>
            <a:off x="106985" y="5046841"/>
            <a:ext cx="7558426" cy="438785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31750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b="1" dirty="0">
                <a:solidFill>
                  <a:srgbClr val="0070C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Entry Requirements</a:t>
            </a:r>
            <a:r>
              <a:rPr lang="en-US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27">
            <a:extLst>
              <a:ext uri="{FF2B5EF4-FFF2-40B4-BE49-F238E27FC236}">
                <a16:creationId xmlns:a16="http://schemas.microsoft.com/office/drawing/2014/main" id="{7FA8751B-D000-E114-5FD8-6AB7E794B01E}"/>
              </a:ext>
            </a:extLst>
          </p:cNvPr>
          <p:cNvSpPr txBox="1"/>
          <p:nvPr/>
        </p:nvSpPr>
        <p:spPr>
          <a:xfrm>
            <a:off x="106986" y="7634033"/>
            <a:ext cx="7558426" cy="52190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31750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070C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Notice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E137D42B-9FB8-2652-DFB1-56283AE58E53}"/>
              </a:ext>
            </a:extLst>
          </p:cNvPr>
          <p:cNvSpPr txBox="1"/>
          <p:nvPr/>
        </p:nvSpPr>
        <p:spPr>
          <a:xfrm>
            <a:off x="106986" y="8155940"/>
            <a:ext cx="7558426" cy="1523429"/>
          </a:xfrm>
          <a:prstGeom prst="rect">
            <a:avLst/>
          </a:prstGeom>
          <a:solidFill>
            <a:sysClr val="window" lastClr="FFFFFF"/>
          </a:solidFill>
          <a:ln w="31750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dirty="0">
                <a:ln>
                  <a:noFill/>
                </a:ln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ln>
                <a:noFill/>
              </a:ln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ln>
                <a:noFill/>
              </a:ln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  <a:p>
            <a:r>
              <a:rPr lang="en-US" sz="1100" dirty="0"/>
              <a:t>    No Food or Drink               Authorized Minors Only           Proper Lab  Attire Only          Authorized Service          No Open Flame</a:t>
            </a:r>
          </a:p>
          <a:p>
            <a:r>
              <a:rPr lang="en-US" sz="1100" dirty="0"/>
              <a:t>                                                                                                                                                                            Animals Only</a:t>
            </a:r>
          </a:p>
          <a:p>
            <a:pPr marL="0" marR="0">
              <a:lnSpc>
                <a:spcPct val="115000"/>
              </a:lnSpc>
              <a:spcBef>
                <a:spcPts val="3000"/>
              </a:spcBef>
              <a:spcAft>
                <a:spcPts val="1000"/>
              </a:spcAft>
              <a:buNone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4E6EC097-D9D4-5244-A2F0-1D3842592554}"/>
              </a:ext>
            </a:extLst>
          </p:cNvPr>
          <p:cNvSpPr txBox="1"/>
          <p:nvPr/>
        </p:nvSpPr>
        <p:spPr>
          <a:xfrm>
            <a:off x="106987" y="5485171"/>
            <a:ext cx="7558424" cy="2178352"/>
          </a:xfrm>
          <a:prstGeom prst="rect">
            <a:avLst/>
          </a:prstGeom>
          <a:solidFill>
            <a:sysClr val="window" lastClr="FFFFFF"/>
          </a:solidFill>
          <a:ln w="31750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1400" dirty="0">
                <a:ln>
                  <a:noFill/>
                </a:ln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600" b="1" cap="small" dirty="0">
                <a:highlight>
                  <a:srgbClr val="FFFF00"/>
                </a:highlight>
              </a:rPr>
              <a:t>Hazards are present in this laboratory. Review list of hazards before entry.</a:t>
            </a:r>
          </a:p>
          <a:p>
            <a:pPr marL="0" marR="0"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600" b="1" cap="small" dirty="0">
                <a:highlight>
                  <a:srgbClr val="FFFF00"/>
                </a:highlight>
              </a:rPr>
              <a:t>Authorized Personnel Only</a:t>
            </a: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600" b="1" cap="small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Wear personal protective equipment</a:t>
            </a:r>
            <a:endParaRPr lang="en-US" sz="1600" dirty="0">
              <a:effectLst/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</p:txBody>
      </p:sp>
      <p:pic>
        <p:nvPicPr>
          <p:cNvPr id="14" name="Picture 13" descr="Logo, icon&#10;&#10;Description automatically generated">
            <a:extLst>
              <a:ext uri="{FF2B5EF4-FFF2-40B4-BE49-F238E27FC236}">
                <a16:creationId xmlns:a16="http://schemas.microsoft.com/office/drawing/2014/main" id="{8B377579-8FDC-1103-D0C8-DAE930BE50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887" y="658368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593B5605-FA05-BF2C-E3E7-FEBB5A5003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173" y="658368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E83A9D96-13C8-47BA-529E-A69A3375A4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086" y="658368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AF82298-F291-7FA2-450B-8406B37C71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372" y="658368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A picture containing text, sign, clock, clipart&#10;&#10;Description automatically generated">
            <a:extLst>
              <a:ext uri="{FF2B5EF4-FFF2-40B4-BE49-F238E27FC236}">
                <a16:creationId xmlns:a16="http://schemas.microsoft.com/office/drawing/2014/main" id="{61F4895C-19B7-09C5-2050-D8F2CA7D38C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86" y="8243062"/>
            <a:ext cx="914400" cy="914400"/>
          </a:xfrm>
          <a:prstGeom prst="rect">
            <a:avLst/>
          </a:prstGeom>
          <a:noFill/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AF510FBA-75BA-D24B-5E1A-336C2616ACF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089" y="8256322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Blue Circle">
            <a:extLst>
              <a:ext uri="{FF2B5EF4-FFF2-40B4-BE49-F238E27FC236}">
                <a16:creationId xmlns:a16="http://schemas.microsoft.com/office/drawing/2014/main" id="{5644B7D4-E71B-B7F2-FD51-08D385CC0A1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1438" y="8213200"/>
            <a:ext cx="1016427" cy="1005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6F4DB57C-8292-AC05-1E5E-A244F25DD33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815" y="8272552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 descr="A picture containing text, sign, outdoor, turn&#10;&#10;Description automatically generated">
            <a:extLst>
              <a:ext uri="{FF2B5EF4-FFF2-40B4-BE49-F238E27FC236}">
                <a16:creationId xmlns:a16="http://schemas.microsoft.com/office/drawing/2014/main" id="{0B30E1B4-73E0-9782-0C14-8B13434170A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614" y="8272552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463DD8C-0EAE-65C7-7A84-94C9E653AF92}"/>
              </a:ext>
            </a:extLst>
          </p:cNvPr>
          <p:cNvSpPr/>
          <p:nvPr/>
        </p:nvSpPr>
        <p:spPr>
          <a:xfrm>
            <a:off x="106987" y="147219"/>
            <a:ext cx="7558424" cy="953215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81DFB17-188D-687C-DCED-F7B6029F6C89}"/>
              </a:ext>
            </a:extLst>
          </p:cNvPr>
          <p:cNvCxnSpPr>
            <a:cxnSpLocks/>
          </p:cNvCxnSpPr>
          <p:nvPr/>
        </p:nvCxnSpPr>
        <p:spPr>
          <a:xfrm>
            <a:off x="3657600" y="1488613"/>
            <a:ext cx="0" cy="35405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138911F-CFC4-D6CA-AB7C-BC0DDC6F7DE1}"/>
              </a:ext>
            </a:extLst>
          </p:cNvPr>
          <p:cNvCxnSpPr>
            <a:cxnSpLocks/>
          </p:cNvCxnSpPr>
          <p:nvPr/>
        </p:nvCxnSpPr>
        <p:spPr>
          <a:xfrm>
            <a:off x="3721608" y="1488613"/>
            <a:ext cx="0" cy="35405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7032CF2-16EE-26A3-7D20-1CD50BD9BDB4}"/>
              </a:ext>
            </a:extLst>
          </p:cNvPr>
          <p:cNvCxnSpPr/>
          <p:nvPr/>
        </p:nvCxnSpPr>
        <p:spPr>
          <a:xfrm>
            <a:off x="106985" y="1488613"/>
            <a:ext cx="755842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638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BB400-4FB0-00DC-3F8B-9AAFFBB16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9A85D9-AE70-55E9-7A66-55CB2C463623}"/>
              </a:ext>
            </a:extLst>
          </p:cNvPr>
          <p:cNvSpPr txBox="1"/>
          <p:nvPr/>
        </p:nvSpPr>
        <p:spPr>
          <a:xfrm>
            <a:off x="77821" y="274320"/>
            <a:ext cx="7626484" cy="797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HAZARDS in </a:t>
            </a:r>
            <a:r>
              <a:rPr lang="en-US" sz="1800" b="1" i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Building, Room #</a:t>
            </a:r>
            <a:endParaRPr lang="en-US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1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 Lab Safety Manual and Chemical Hygiene Plan for list of specific hazards.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F565D28-E0C1-CDA5-00CD-A70FA2722F6F}"/>
              </a:ext>
            </a:extLst>
          </p:cNvPr>
          <p:cNvGrpSpPr/>
          <p:nvPr/>
        </p:nvGrpSpPr>
        <p:grpSpPr>
          <a:xfrm>
            <a:off x="225082" y="1188720"/>
            <a:ext cx="7382726" cy="2599529"/>
            <a:chOff x="109728" y="990600"/>
            <a:chExt cx="7498080" cy="259952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4A65FE-6A23-C196-07A7-B7FA3C54B36F}"/>
                </a:ext>
              </a:extLst>
            </p:cNvPr>
            <p:cNvSpPr/>
            <p:nvPr/>
          </p:nvSpPr>
          <p:spPr>
            <a:xfrm>
              <a:off x="109728" y="990600"/>
              <a:ext cx="7498080" cy="2599529"/>
            </a:xfrm>
            <a:prstGeom prst="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F5FD9D2-7A6D-2E50-0595-84DBBA0F0FF5}"/>
                </a:ext>
              </a:extLst>
            </p:cNvPr>
            <p:cNvSpPr/>
            <p:nvPr/>
          </p:nvSpPr>
          <p:spPr>
            <a:xfrm>
              <a:off x="109728" y="990600"/>
              <a:ext cx="7498080" cy="447675"/>
            </a:xfrm>
            <a:prstGeom prst="rect">
              <a:avLst/>
            </a:prstGeom>
            <a:solidFill>
              <a:srgbClr val="FF0000"/>
            </a:solidFill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Verdana" panose="020B0604030504040204" pitchFamily="34" charset="0"/>
                  <a:ea typeface="Verdana" panose="020B0604030504040204" pitchFamily="34" charset="0"/>
                </a:rPr>
                <a:t>Fire Hazards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2FC71FE-6D87-1BE4-8FC9-B0EE96B19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910" y="1624806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0453D0E-698B-9B05-07B6-CFAA1E174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6945" y="1624805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C252E06-508A-7DE2-79DF-62CBD58D7E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1716" y="1624804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E26DD7C-D4A3-4CB3-5646-3DFA47E91CA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6487" y="1631154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TextBox 18">
              <a:extLst>
                <a:ext uri="{FF2B5EF4-FFF2-40B4-BE49-F238E27FC236}">
                  <a16:creationId xmlns:a16="http://schemas.microsoft.com/office/drawing/2014/main" id="{478C47AA-B6F7-2BD4-4519-1C81A714A1FE}"/>
                </a:ext>
              </a:extLst>
            </p:cNvPr>
            <p:cNvSpPr txBox="1"/>
            <p:nvPr/>
          </p:nvSpPr>
          <p:spPr>
            <a:xfrm>
              <a:off x="285315" y="2301079"/>
              <a:ext cx="1941629" cy="128905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Flammables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 err="1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Pyrophorics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Self-heating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Emits Flammable Gas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Self-</a:t>
              </a:r>
              <a:r>
                <a:rPr lang="en-US" sz="1100" kern="1200" dirty="0" err="1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Reactives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Organic Peroxides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" name="TextBox 19">
              <a:extLst>
                <a:ext uri="{FF2B5EF4-FFF2-40B4-BE49-F238E27FC236}">
                  <a16:creationId xmlns:a16="http://schemas.microsoft.com/office/drawing/2014/main" id="{A6CFED24-10E6-0A9F-DAC5-C73FA5A4AFDD}"/>
                </a:ext>
              </a:extLst>
            </p:cNvPr>
            <p:cNvSpPr txBox="1"/>
            <p:nvPr/>
          </p:nvSpPr>
          <p:spPr>
            <a:xfrm>
              <a:off x="4053256" y="2302666"/>
              <a:ext cx="1297940" cy="431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Gases under pressure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22">
              <a:extLst>
                <a:ext uri="{FF2B5EF4-FFF2-40B4-BE49-F238E27FC236}">
                  <a16:creationId xmlns:a16="http://schemas.microsoft.com/office/drawing/2014/main" id="{9EA73DEA-E0FB-286D-3D55-E5280E336F0F}"/>
                </a:ext>
              </a:extLst>
            </p:cNvPr>
            <p:cNvSpPr txBox="1"/>
            <p:nvPr/>
          </p:nvSpPr>
          <p:spPr>
            <a:xfrm>
              <a:off x="2014855" y="2363533"/>
              <a:ext cx="1508760" cy="2609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Oxidizers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21">
              <a:extLst>
                <a:ext uri="{FF2B5EF4-FFF2-40B4-BE49-F238E27FC236}">
                  <a16:creationId xmlns:a16="http://schemas.microsoft.com/office/drawing/2014/main" id="{C9A51D63-56BC-FD2E-68D6-71CF4728D2EF}"/>
                </a:ext>
              </a:extLst>
            </p:cNvPr>
            <p:cNvSpPr txBox="1"/>
            <p:nvPr/>
          </p:nvSpPr>
          <p:spPr>
            <a:xfrm>
              <a:off x="5939424" y="2301079"/>
              <a:ext cx="1508760" cy="8579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Explosives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Self-</a:t>
              </a:r>
              <a:r>
                <a:rPr lang="en-US" sz="1100" kern="1200" dirty="0" err="1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reactives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Organic Peroxides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C89DD1C-C300-97F1-9F22-1A358BA06A17}"/>
              </a:ext>
            </a:extLst>
          </p:cNvPr>
          <p:cNvGrpSpPr/>
          <p:nvPr/>
        </p:nvGrpSpPr>
        <p:grpSpPr>
          <a:xfrm>
            <a:off x="225082" y="4027051"/>
            <a:ext cx="7382726" cy="3817937"/>
            <a:chOff x="109728" y="3933825"/>
            <a:chExt cx="7498080" cy="381793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2A6C3BA-6DA1-674E-0FA7-0D7F2DA5D708}"/>
                </a:ext>
              </a:extLst>
            </p:cNvPr>
            <p:cNvSpPr/>
            <p:nvPr/>
          </p:nvSpPr>
          <p:spPr>
            <a:xfrm>
              <a:off x="109728" y="3933825"/>
              <a:ext cx="7498080" cy="447675"/>
            </a:xfrm>
            <a:prstGeom prst="rect">
              <a:avLst/>
            </a:prstGeom>
            <a:solidFill>
              <a:srgbClr val="0064C8"/>
            </a:solidFill>
            <a:ln w="31750">
              <a:solidFill>
                <a:srgbClr val="0064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Verdana" panose="020B0604030504040204" pitchFamily="34" charset="0"/>
                  <a:ea typeface="Verdana" panose="020B0604030504040204" pitchFamily="34" charset="0"/>
                </a:rPr>
                <a:t>Health Hazards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7D4F297-DAF3-D9F3-8A5F-7700491F58D6}"/>
                </a:ext>
              </a:extLst>
            </p:cNvPr>
            <p:cNvSpPr/>
            <p:nvPr/>
          </p:nvSpPr>
          <p:spPr>
            <a:xfrm>
              <a:off x="109728" y="3933825"/>
              <a:ext cx="7498080" cy="3817937"/>
            </a:xfrm>
            <a:prstGeom prst="rect">
              <a:avLst/>
            </a:prstGeom>
            <a:noFill/>
            <a:ln w="31750">
              <a:solidFill>
                <a:srgbClr val="0064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A4FB99CC-7807-D127-82DE-FAB8E16F3C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8927" y="4615899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13487CDD-091E-9371-1DC8-185A1C65E35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340" y="6600507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83DB3EC9-DF2C-85A7-84B9-E072F472C25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4395" y="6406832"/>
              <a:ext cx="630555" cy="676275"/>
            </a:xfrm>
            <a:prstGeom prst="rect">
              <a:avLst/>
            </a:prstGeom>
            <a:noFill/>
          </p:spPr>
        </p:pic>
        <p:sp>
          <p:nvSpPr>
            <p:cNvPr id="21" name="TextBox 24">
              <a:extLst>
                <a:ext uri="{FF2B5EF4-FFF2-40B4-BE49-F238E27FC236}">
                  <a16:creationId xmlns:a16="http://schemas.microsoft.com/office/drawing/2014/main" id="{808D4E0B-BB44-02F5-4F49-DF25BCDE5742}"/>
                </a:ext>
              </a:extLst>
            </p:cNvPr>
            <p:cNvSpPr txBox="1"/>
            <p:nvPr/>
          </p:nvSpPr>
          <p:spPr>
            <a:xfrm>
              <a:off x="2985135" y="7083107"/>
              <a:ext cx="2011680" cy="431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Cryogen (temperature way below freezing)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17">
              <a:extLst>
                <a:ext uri="{FF2B5EF4-FFF2-40B4-BE49-F238E27FC236}">
                  <a16:creationId xmlns:a16="http://schemas.microsoft.com/office/drawing/2014/main" id="{B114F781-66C2-3CE1-7DFA-F6553F90C6EE}"/>
                </a:ext>
              </a:extLst>
            </p:cNvPr>
            <p:cNvSpPr txBox="1"/>
            <p:nvPr/>
          </p:nvSpPr>
          <p:spPr>
            <a:xfrm>
              <a:off x="5278419" y="5347176"/>
              <a:ext cx="2002155" cy="1052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Irritant (skin and eye)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Skin sensitizer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Acute toxicity (harmful)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Narcotic effects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Respiratory tract irritant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164">
              <a:extLst>
                <a:ext uri="{FF2B5EF4-FFF2-40B4-BE49-F238E27FC236}">
                  <a16:creationId xmlns:a16="http://schemas.microsoft.com/office/drawing/2014/main" id="{B36CF75A-307A-58CD-F3DF-96EF9D91DE36}"/>
                </a:ext>
              </a:extLst>
            </p:cNvPr>
            <p:cNvSpPr txBox="1"/>
            <p:nvPr/>
          </p:nvSpPr>
          <p:spPr>
            <a:xfrm>
              <a:off x="549910" y="7276782"/>
              <a:ext cx="2268061" cy="283528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Acutely toxic (fatal or toxic)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7">
              <a:extLst>
                <a:ext uri="{FF2B5EF4-FFF2-40B4-BE49-F238E27FC236}">
                  <a16:creationId xmlns:a16="http://schemas.microsoft.com/office/drawing/2014/main" id="{C62760B8-5AD4-F94F-1610-7EBFFC41AD5B}"/>
                </a:ext>
              </a:extLst>
            </p:cNvPr>
            <p:cNvSpPr txBox="1"/>
            <p:nvPr/>
          </p:nvSpPr>
          <p:spPr>
            <a:xfrm>
              <a:off x="534670" y="5272006"/>
              <a:ext cx="2084705" cy="117030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Carcinogen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Mutagen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Reproductive toxin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Respiratory sensitizer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Toxic to target organs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Toxic by aspiration 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0">
              <a:extLst>
                <a:ext uri="{FF2B5EF4-FFF2-40B4-BE49-F238E27FC236}">
                  <a16:creationId xmlns:a16="http://schemas.microsoft.com/office/drawing/2014/main" id="{7562F340-855D-A357-AE4B-470837471BAF}"/>
                </a:ext>
              </a:extLst>
            </p:cNvPr>
            <p:cNvSpPr txBox="1"/>
            <p:nvPr/>
          </p:nvSpPr>
          <p:spPr>
            <a:xfrm>
              <a:off x="2907981" y="5347176"/>
              <a:ext cx="1956435" cy="8579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Corrosive to skin/burns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Causes serious eye damage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91440" marR="0">
                <a:lnSpc>
                  <a:spcPct val="115000"/>
                </a:lnSpc>
                <a:buNone/>
              </a:pPr>
              <a:r>
                <a:rPr lang="en-US" sz="1100" kern="12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+mn-ea"/>
                  <a:cs typeface="Calibri" panose="020F0502020204030204" pitchFamily="34" charset="0"/>
                </a:rPr>
                <a:t>Corrosive to metals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CF3003BD-1213-2DF1-68BC-528EAF9BAF7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747" y="4591841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80ACCCDA-8570-5005-2EC4-5B93A090A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1534" y="4591841"/>
              <a:ext cx="6762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66DF1602-CE90-3B9C-7DC0-8E4D7FB71F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6403" y="6415722"/>
              <a:ext cx="685800" cy="667385"/>
            </a:xfrm>
            <a:prstGeom prst="rect">
              <a:avLst/>
            </a:prstGeom>
          </p:spPr>
        </p:pic>
        <p:sp>
          <p:nvSpPr>
            <p:cNvPr id="29" name="Text Box 161">
              <a:extLst>
                <a:ext uri="{FF2B5EF4-FFF2-40B4-BE49-F238E27FC236}">
                  <a16:creationId xmlns:a16="http://schemas.microsoft.com/office/drawing/2014/main" id="{E40FB704-46A4-595C-D62F-FFC7E27711DD}"/>
                </a:ext>
              </a:extLst>
            </p:cNvPr>
            <p:cNvSpPr txBox="1"/>
            <p:nvPr/>
          </p:nvSpPr>
          <p:spPr>
            <a:xfrm>
              <a:off x="5628909" y="7085330"/>
              <a:ext cx="1819275" cy="4749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Asphyxiant (replaces oxygen in breathable air)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1A4F73F4-639E-EB9B-0B9C-F446654A3CE9}"/>
              </a:ext>
            </a:extLst>
          </p:cNvPr>
          <p:cNvSpPr/>
          <p:nvPr/>
        </p:nvSpPr>
        <p:spPr>
          <a:xfrm>
            <a:off x="0" y="182880"/>
            <a:ext cx="7772400" cy="9846247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7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6" name="Picture 52" descr="A yellow sign with a black arrow&#10;&#10;Description automatically generated with low confidence">
            <a:extLst>
              <a:ext uri="{FF2B5EF4-FFF2-40B4-BE49-F238E27FC236}">
                <a16:creationId xmlns:a16="http://schemas.microsoft.com/office/drawing/2014/main" id="{D855FDE1-5265-2EEC-28A5-FBC5C5FFC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188" y="1050919"/>
            <a:ext cx="593725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4" name="Picture 53" descr="Icon&#10;&#10;Description automatically generated">
            <a:extLst>
              <a:ext uri="{FF2B5EF4-FFF2-40B4-BE49-F238E27FC236}">
                <a16:creationId xmlns:a16="http://schemas.microsoft.com/office/drawing/2014/main" id="{97A34CFB-601B-54EC-7887-98A29DAF8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197" y="1065605"/>
            <a:ext cx="593725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3" name="Picture 55" descr="ISO Symbols Labels - Crush Hazard | Seton">
            <a:extLst>
              <a:ext uri="{FF2B5EF4-FFF2-40B4-BE49-F238E27FC236}">
                <a16:creationId xmlns:a16="http://schemas.microsoft.com/office/drawing/2014/main" id="{F3AC7873-49C3-B911-F53F-52212AC1F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186" y="2255599"/>
            <a:ext cx="649287" cy="64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0" name="Picture 146">
            <a:extLst>
              <a:ext uri="{FF2B5EF4-FFF2-40B4-BE49-F238E27FC236}">
                <a16:creationId xmlns:a16="http://schemas.microsoft.com/office/drawing/2014/main" id="{3B346AEC-1C19-8D87-95D3-04FB11EE4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130" y="1046381"/>
            <a:ext cx="639763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 Box 165">
            <a:extLst>
              <a:ext uri="{FF2B5EF4-FFF2-40B4-BE49-F238E27FC236}">
                <a16:creationId xmlns:a16="http://schemas.microsoft.com/office/drawing/2014/main" id="{A5FD8E65-7A9B-AE89-A3D9-03AC6CFF97E3}"/>
              </a:ext>
            </a:extLst>
          </p:cNvPr>
          <p:cNvSpPr txBox="1"/>
          <p:nvPr/>
        </p:nvSpPr>
        <p:spPr>
          <a:xfrm>
            <a:off x="907146" y="1797449"/>
            <a:ext cx="1321552" cy="4286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Hot Surface/Steam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 Box 166">
            <a:extLst>
              <a:ext uri="{FF2B5EF4-FFF2-40B4-BE49-F238E27FC236}">
                <a16:creationId xmlns:a16="http://schemas.microsoft.com/office/drawing/2014/main" id="{D5FE9CDC-5072-2EA1-D92C-C985A71F37C1}"/>
              </a:ext>
            </a:extLst>
          </p:cNvPr>
          <p:cNvSpPr txBox="1"/>
          <p:nvPr/>
        </p:nvSpPr>
        <p:spPr>
          <a:xfrm>
            <a:off x="2451496" y="1805949"/>
            <a:ext cx="973934" cy="309562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Cut Hazard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67">
            <a:extLst>
              <a:ext uri="{FF2B5EF4-FFF2-40B4-BE49-F238E27FC236}">
                <a16:creationId xmlns:a16="http://schemas.microsoft.com/office/drawing/2014/main" id="{281C92E0-B89B-3D35-DA96-0BC85D506D29}"/>
              </a:ext>
            </a:extLst>
          </p:cNvPr>
          <p:cNvSpPr txBox="1"/>
          <p:nvPr/>
        </p:nvSpPr>
        <p:spPr>
          <a:xfrm>
            <a:off x="4168350" y="1808553"/>
            <a:ext cx="1243012" cy="319087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 Voltage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 Box 168">
            <a:extLst>
              <a:ext uri="{FF2B5EF4-FFF2-40B4-BE49-F238E27FC236}">
                <a16:creationId xmlns:a16="http://schemas.microsoft.com/office/drawing/2014/main" id="{108837F2-50C3-7D21-3869-A5A20FC42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465" y="2964553"/>
            <a:ext cx="1278849" cy="282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Crush Hazard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119" name="Picture 56" descr="136 Fall Hazard Sign Illustrations &amp; Clip Art - iStock">
            <a:extLst>
              <a:ext uri="{FF2B5EF4-FFF2-40B4-BE49-F238E27FC236}">
                <a16:creationId xmlns:a16="http://schemas.microsoft.com/office/drawing/2014/main" id="{63090A4E-DF7E-43D4-6128-768568DDB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188" y="2224712"/>
            <a:ext cx="685800" cy="60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3" name="Picture 58" descr="WW39 - SABS Rotating Parts Safety Sign">
            <a:extLst>
              <a:ext uri="{FF2B5EF4-FFF2-40B4-BE49-F238E27FC236}">
                <a16:creationId xmlns:a16="http://schemas.microsoft.com/office/drawing/2014/main" id="{2E864E1A-2EE7-5FC3-47F1-F7874EB49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560" y="1046381"/>
            <a:ext cx="639763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2" name="Picture 34">
            <a:extLst>
              <a:ext uri="{FF2B5EF4-FFF2-40B4-BE49-F238E27FC236}">
                <a16:creationId xmlns:a16="http://schemas.microsoft.com/office/drawing/2014/main" id="{E09C61B7-40BC-4D43-160C-1BB052220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143" y="2175300"/>
            <a:ext cx="66675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 Box 169">
            <a:extLst>
              <a:ext uri="{FF2B5EF4-FFF2-40B4-BE49-F238E27FC236}">
                <a16:creationId xmlns:a16="http://schemas.microsoft.com/office/drawing/2014/main" id="{3DED0061-828E-E9A3-1D66-3B0B36D3532D}"/>
              </a:ext>
            </a:extLst>
          </p:cNvPr>
          <p:cNvSpPr txBox="1"/>
          <p:nvPr/>
        </p:nvSpPr>
        <p:spPr>
          <a:xfrm>
            <a:off x="5875389" y="1790113"/>
            <a:ext cx="987425" cy="2635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Pinch Point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 Box 170">
            <a:extLst>
              <a:ext uri="{FF2B5EF4-FFF2-40B4-BE49-F238E27FC236}">
                <a16:creationId xmlns:a16="http://schemas.microsoft.com/office/drawing/2014/main" id="{B3D468D7-FFBC-79AA-A398-BB63DBD32CA7}"/>
              </a:ext>
            </a:extLst>
          </p:cNvPr>
          <p:cNvSpPr txBox="1"/>
          <p:nvPr/>
        </p:nvSpPr>
        <p:spPr>
          <a:xfrm>
            <a:off x="2414155" y="2959744"/>
            <a:ext cx="1216025" cy="319088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 pressure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 Box 171">
            <a:extLst>
              <a:ext uri="{FF2B5EF4-FFF2-40B4-BE49-F238E27FC236}">
                <a16:creationId xmlns:a16="http://schemas.microsoft.com/office/drawing/2014/main" id="{971FA413-0442-363B-C88B-3D47F649949C}"/>
              </a:ext>
            </a:extLst>
          </p:cNvPr>
          <p:cNvSpPr txBox="1"/>
          <p:nvPr/>
        </p:nvSpPr>
        <p:spPr>
          <a:xfrm>
            <a:off x="4111257" y="2948665"/>
            <a:ext cx="1371600" cy="265113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Slips/Trips/Falls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49445042-D03D-ED07-BB77-156916D071C7}"/>
              </a:ext>
            </a:extLst>
          </p:cNvPr>
          <p:cNvSpPr txBox="1"/>
          <p:nvPr/>
        </p:nvSpPr>
        <p:spPr>
          <a:xfrm>
            <a:off x="5942560" y="2481993"/>
            <a:ext cx="1095375" cy="59055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Others</a:t>
            </a:r>
            <a:endParaRPr lang="en-US" sz="1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tangle 85">
            <a:extLst>
              <a:ext uri="{FF2B5EF4-FFF2-40B4-BE49-F238E27FC236}">
                <a16:creationId xmlns:a16="http://schemas.microsoft.com/office/drawing/2014/main" id="{AA6B8061-528F-1CE5-A9A1-A412B5F0D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7888" y="4284663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" name="Rectangle 93">
            <a:extLst>
              <a:ext uri="{FF2B5EF4-FFF2-40B4-BE49-F238E27FC236}">
                <a16:creationId xmlns:a16="http://schemas.microsoft.com/office/drawing/2014/main" id="{819A007D-C9C4-C54E-B411-19CD23106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7888" y="4741863"/>
            <a:ext cx="7772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94">
            <a:extLst>
              <a:ext uri="{FF2B5EF4-FFF2-40B4-BE49-F238E27FC236}">
                <a16:creationId xmlns:a16="http://schemas.microsoft.com/office/drawing/2014/main" id="{ACDC922F-7A17-EA20-D961-30838B9CE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7888" y="4741863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BE1309B-FA68-7787-9C73-18647BB6F40B}"/>
              </a:ext>
            </a:extLst>
          </p:cNvPr>
          <p:cNvSpPr/>
          <p:nvPr/>
        </p:nvSpPr>
        <p:spPr>
          <a:xfrm>
            <a:off x="182880" y="352936"/>
            <a:ext cx="7379208" cy="3072228"/>
          </a:xfrm>
          <a:prstGeom prst="rect">
            <a:avLst/>
          </a:prstGeom>
          <a:noFill/>
          <a:ln w="317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16A0FDF-B055-A503-6F13-BBB0EBC93818}"/>
              </a:ext>
            </a:extLst>
          </p:cNvPr>
          <p:cNvSpPr/>
          <p:nvPr/>
        </p:nvSpPr>
        <p:spPr>
          <a:xfrm>
            <a:off x="182880" y="361413"/>
            <a:ext cx="7379208" cy="447675"/>
          </a:xfrm>
          <a:prstGeom prst="rect">
            <a:avLst/>
          </a:prstGeom>
          <a:solidFill>
            <a:schemeClr val="bg2">
              <a:lumMod val="50000"/>
            </a:schemeClr>
          </a:solidFill>
          <a:ln w="317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Physical and Other Hazards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27B4B8E-07C5-9509-6A7F-24CD123CFE63}"/>
              </a:ext>
            </a:extLst>
          </p:cNvPr>
          <p:cNvGrpSpPr/>
          <p:nvPr/>
        </p:nvGrpSpPr>
        <p:grpSpPr>
          <a:xfrm>
            <a:off x="182880" y="3629747"/>
            <a:ext cx="7406640" cy="3172944"/>
            <a:chOff x="143042" y="4351398"/>
            <a:chExt cx="7538847" cy="317294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73A3DD2-F660-EB48-F8D8-24FB8C769BD1}"/>
                </a:ext>
              </a:extLst>
            </p:cNvPr>
            <p:cNvSpPr/>
            <p:nvPr/>
          </p:nvSpPr>
          <p:spPr>
            <a:xfrm>
              <a:off x="143042" y="4351398"/>
              <a:ext cx="3676351" cy="3154680"/>
            </a:xfrm>
            <a:prstGeom prst="rect">
              <a:avLst/>
            </a:prstGeom>
            <a:solidFill>
              <a:srgbClr val="FAE3E6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781C22B9-2024-1769-789C-3B3788359D43}"/>
                </a:ext>
              </a:extLst>
            </p:cNvPr>
            <p:cNvSpPr/>
            <p:nvPr/>
          </p:nvSpPr>
          <p:spPr>
            <a:xfrm>
              <a:off x="4005538" y="4351398"/>
              <a:ext cx="3676351" cy="3154680"/>
            </a:xfrm>
            <a:prstGeom prst="rect">
              <a:avLst/>
            </a:prstGeom>
            <a:solidFill>
              <a:srgbClr val="AAAAF3"/>
            </a:solidFill>
            <a:ln w="31750">
              <a:solidFill>
                <a:srgbClr val="6A0D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96" name="Picture 38">
              <a:extLst>
                <a:ext uri="{FF2B5EF4-FFF2-40B4-BE49-F238E27FC236}">
                  <a16:creationId xmlns:a16="http://schemas.microsoft.com/office/drawing/2014/main" id="{11AEEA64-48F6-88FA-E935-70E44D15BF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563" y="5432923"/>
              <a:ext cx="1089312" cy="1031425"/>
            </a:xfrm>
            <a:prstGeom prst="rect">
              <a:avLst/>
            </a:prstGeom>
            <a:solidFill>
              <a:srgbClr val="E5B8B7"/>
            </a:solidFill>
          </p:spPr>
        </p:pic>
        <p:pic>
          <p:nvPicPr>
            <p:cNvPr id="2111" name="Picture 9" descr="Icon&#10;&#10;Description automatically generated with medium confidence">
              <a:extLst>
                <a:ext uri="{FF2B5EF4-FFF2-40B4-BE49-F238E27FC236}">
                  <a16:creationId xmlns:a16="http://schemas.microsoft.com/office/drawing/2014/main" id="{4C61C485-6670-61CD-9F3A-F1570B7E1E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4771" y="5029061"/>
              <a:ext cx="539750" cy="447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08" name="Picture 25" descr="A yellow sign with black text&#10;&#10;Description automatically generated with medium confidence">
              <a:extLst>
                <a:ext uri="{FF2B5EF4-FFF2-40B4-BE49-F238E27FC236}">
                  <a16:creationId xmlns:a16="http://schemas.microsoft.com/office/drawing/2014/main" id="{0CE5EEB2-8221-14A9-416B-C2580A28F1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1537" y="6587589"/>
              <a:ext cx="503238" cy="503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09" name="Picture 160">
              <a:extLst>
                <a:ext uri="{FF2B5EF4-FFF2-40B4-BE49-F238E27FC236}">
                  <a16:creationId xmlns:a16="http://schemas.microsoft.com/office/drawing/2014/main" id="{3471016B-C998-C9B5-0BB9-73D1257D1A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4075" y="5777041"/>
              <a:ext cx="520700" cy="520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Text Box 34">
              <a:extLst>
                <a:ext uri="{FF2B5EF4-FFF2-40B4-BE49-F238E27FC236}">
                  <a16:creationId xmlns:a16="http://schemas.microsoft.com/office/drawing/2014/main" id="{0C29F1CA-088B-E444-F199-FC0B35649E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9439" y="6367839"/>
              <a:ext cx="6667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X-ray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Text Box 35">
              <a:extLst>
                <a:ext uri="{FF2B5EF4-FFF2-40B4-BE49-F238E27FC236}">
                  <a16:creationId xmlns:a16="http://schemas.microsoft.com/office/drawing/2014/main" id="{30C8ADFB-E8FF-0F5A-CBD9-7CA40544A2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4489" y="6295028"/>
              <a:ext cx="2162175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Isotopes (</a:t>
              </a:r>
              <a:r>
                <a:rPr kumimoji="0" lang="en-U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H, </a:t>
              </a:r>
              <a:r>
                <a:rPr kumimoji="0" lang="en-U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32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P, </a:t>
              </a:r>
              <a:r>
                <a:rPr kumimoji="0" lang="en-U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35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S, </a:t>
              </a:r>
              <a:r>
                <a:rPr kumimoji="0" lang="en-U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125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Text Box 55">
              <a:extLst>
                <a:ext uri="{FF2B5EF4-FFF2-40B4-BE49-F238E27FC236}">
                  <a16:creationId xmlns:a16="http://schemas.microsoft.com/office/drawing/2014/main" id="{F998C8DC-A3DA-B4A0-5EE0-6B376B55BD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4489" y="7076667"/>
              <a:ext cx="2562225" cy="447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Non-ionizing Radiation </a:t>
              </a:r>
              <a:endParaRPr kumimoji="0" lang="en-US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(Radio frequency, Infrared, Microwave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46" name="Picture 160">
              <a:extLst>
                <a:ext uri="{FF2B5EF4-FFF2-40B4-BE49-F238E27FC236}">
                  <a16:creationId xmlns:a16="http://schemas.microsoft.com/office/drawing/2014/main" id="{A93BB6CF-0198-A0F4-1339-7497AD64F3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1466" y="5883788"/>
              <a:ext cx="520700" cy="520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 Box 34">
              <a:extLst>
                <a:ext uri="{FF2B5EF4-FFF2-40B4-BE49-F238E27FC236}">
                  <a16:creationId xmlns:a16="http://schemas.microsoft.com/office/drawing/2014/main" id="{720FA59E-221A-8DCE-7832-0933F1FAB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1549" y="5438350"/>
              <a:ext cx="1148936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Ultraviolet Light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49" name="Picture 48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65F544A1-A835-640F-DBC3-31407DD9F36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r:link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4893" y="5023626"/>
              <a:ext cx="557530" cy="5207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Text Box 34">
              <a:extLst>
                <a:ext uri="{FF2B5EF4-FFF2-40B4-BE49-F238E27FC236}">
                  <a16:creationId xmlns:a16="http://schemas.microsoft.com/office/drawing/2014/main" id="{43639560-8F94-2ED3-5624-B5D6D62F8F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9652" y="5514407"/>
              <a:ext cx="1238926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Laser (Class  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51" name="Picture 50" descr="A yellow and black sign&#10;&#10;Description automatically generated with low confidence">
              <a:extLst>
                <a:ext uri="{FF2B5EF4-FFF2-40B4-BE49-F238E27FC236}">
                  <a16:creationId xmlns:a16="http://schemas.microsoft.com/office/drawing/2014/main" id="{94E133A3-7E78-917C-C125-5714440522B7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1943" y="6609947"/>
              <a:ext cx="557530" cy="502920"/>
            </a:xfrm>
            <a:prstGeom prst="rect">
              <a:avLst/>
            </a:prstGeom>
            <a:noFill/>
          </p:spPr>
        </p:pic>
        <p:sp>
          <p:nvSpPr>
            <p:cNvPr id="52" name="Text Box 34">
              <a:extLst>
                <a:ext uri="{FF2B5EF4-FFF2-40B4-BE49-F238E27FC236}">
                  <a16:creationId xmlns:a16="http://schemas.microsoft.com/office/drawing/2014/main" id="{AC6D5AF5-8B10-162C-3CC6-C59458E138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5506" y="7078320"/>
              <a:ext cx="985364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Strong Magnet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D7EB7D5C-CB1C-516A-55F8-201992CCD4EC}"/>
                </a:ext>
              </a:extLst>
            </p:cNvPr>
            <p:cNvSpPr/>
            <p:nvPr/>
          </p:nvSpPr>
          <p:spPr>
            <a:xfrm>
              <a:off x="143042" y="4371436"/>
              <a:ext cx="3676351" cy="457200"/>
            </a:xfrm>
            <a:prstGeom prst="rect">
              <a:avLst/>
            </a:prstGeom>
            <a:solidFill>
              <a:srgbClr val="C00000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Biological Hazards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78EFF6B-F8E7-43EA-940A-08FB207011C2}"/>
                </a:ext>
              </a:extLst>
            </p:cNvPr>
            <p:cNvSpPr/>
            <p:nvPr/>
          </p:nvSpPr>
          <p:spPr>
            <a:xfrm>
              <a:off x="4005538" y="4374043"/>
              <a:ext cx="3676351" cy="457200"/>
            </a:xfrm>
            <a:prstGeom prst="rect">
              <a:avLst/>
            </a:prstGeom>
            <a:solidFill>
              <a:srgbClr val="6A0DFF"/>
            </a:solidFill>
            <a:ln w="31750">
              <a:solidFill>
                <a:srgbClr val="6A0D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Radiation Hazards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FB0CE9B-D50D-4903-823A-6DA63BE747AF}"/>
                </a:ext>
              </a:extLst>
            </p:cNvPr>
            <p:cNvSpPr txBox="1"/>
            <p:nvPr/>
          </p:nvSpPr>
          <p:spPr>
            <a:xfrm>
              <a:off x="1625897" y="5397449"/>
              <a:ext cx="2286189" cy="12349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Mold spores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Allergens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Human-derived materials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Lentivirus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Bacterial pathogens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buNone/>
              </a:pPr>
              <a:r>
                <a:rPr lang="en-US" sz="1100" dirty="0">
                  <a:effectLst/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Mosquitoes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15872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1246</TotalTime>
  <Words>349</Words>
  <Application>Microsoft Office PowerPoint</Application>
  <PresentationFormat>Custom</PresentationFormat>
  <Paragraphs>100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Verdana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Locke, Jocelyn</dc:creator>
  <cp:lastModifiedBy>Locke, Jocelyn</cp:lastModifiedBy>
  <cp:revision>3</cp:revision>
  <cp:lastPrinted>2025-07-23T20:08:55Z</cp:lastPrinted>
  <dcterms:created xsi:type="dcterms:W3CDTF">2025-07-23T17:09:36Z</dcterms:created>
  <dcterms:modified xsi:type="dcterms:W3CDTF">2025-07-24T13:56:04Z</dcterms:modified>
</cp:coreProperties>
</file>