
<file path=[Content_Types].xml><?xml version="1.0" encoding="utf-8"?>
<Types xmlns="http://schemas.openxmlformats.org/package/2006/content-types">
  <Default Extension="png" ContentType="image/png"/>
  <Default Extension="jpg&amp;ehk=YrF0cx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0" r:id="rId5"/>
    <p:sldMasterId id="2147483679" r:id="rId6"/>
    <p:sldMasterId id="2147483666" r:id="rId7"/>
  </p:sldMasterIdLst>
  <p:notesMasterIdLst>
    <p:notesMasterId r:id="rId20"/>
  </p:notesMasterIdLst>
  <p:handoutMasterIdLst>
    <p:handoutMasterId r:id="rId21"/>
  </p:handoutMasterIdLst>
  <p:sldIdLst>
    <p:sldId id="257" r:id="rId8"/>
    <p:sldId id="303" r:id="rId9"/>
    <p:sldId id="281" r:id="rId10"/>
    <p:sldId id="326" r:id="rId11"/>
    <p:sldId id="308" r:id="rId12"/>
    <p:sldId id="318" r:id="rId13"/>
    <p:sldId id="320" r:id="rId14"/>
    <p:sldId id="319" r:id="rId15"/>
    <p:sldId id="325" r:id="rId16"/>
    <p:sldId id="328" r:id="rId17"/>
    <p:sldId id="283" r:id="rId18"/>
    <p:sldId id="313" r:id="rId1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2E"/>
    <a:srgbClr val="600000"/>
    <a:srgbClr val="F8F86C"/>
    <a:srgbClr val="E0E5F0"/>
    <a:srgbClr val="D0D8E8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5" autoAdjust="0"/>
    <p:restoredTop sz="79562" autoAdjust="0"/>
  </p:normalViewPr>
  <p:slideViewPr>
    <p:cSldViewPr snapToGrid="0" snapToObjects="1">
      <p:cViewPr varScale="1">
        <p:scale>
          <a:sx n="75" d="100"/>
          <a:sy n="75" d="100"/>
        </p:scale>
        <p:origin x="15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99EC8-52DB-4219-A0C4-C3C77A92150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C767-1049-436C-B5E7-B36AA4E6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9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73F76-35CE-474C-888C-E80E9067C06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BBAE5-3E00-49ED-9003-19F7A103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1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20750"/>
            <a:ext cx="7772400" cy="916737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95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5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3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91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83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2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6213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198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021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5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69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77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9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43" y="401565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243" y="2515469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20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413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413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942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3795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795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834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575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2877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25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209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772" y="444141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0772" y="612775"/>
            <a:ext cx="5486400" cy="3671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0772" y="5008154"/>
            <a:ext cx="5486400" cy="6616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68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in logo center up ribb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ribbons bottom bar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9138"/>
            <a:ext cx="91440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7E3D-AD06-4CB7-9836-37BBCFA4692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main logo center ribb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cprod.service-now.com/nav_to.do?uri=kb_knowledge_base.do?sys_id=3216f3b0db4ecf40e1ff51f74b9619b5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&amp;ehk=YrF0cx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DoIT-SD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prod.service-now.com/sp" TargetMode="External"/><Relationship Id="rId2" Type="http://schemas.openxmlformats.org/officeDocument/2006/relationships/hyperlink" Target="sc.edu/ithelp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5320"/>
            <a:ext cx="7772400" cy="1260945"/>
          </a:xfrm>
        </p:spPr>
        <p:txBody>
          <a:bodyPr/>
          <a:lstStyle/>
          <a:p>
            <a:r>
              <a:rPr lang="en-US" sz="3200" b="1" cap="all" dirty="0">
                <a:solidFill>
                  <a:prstClr val="black"/>
                </a:solidFill>
              </a:rPr>
              <a:t>Service Delivery and Support</a:t>
            </a:r>
            <a:br>
              <a:rPr lang="en-US" sz="3200" b="1" cap="all" dirty="0">
                <a:solidFill>
                  <a:prstClr val="black"/>
                </a:solidFill>
              </a:rPr>
            </a:br>
            <a:r>
              <a:rPr lang="en-US" sz="3200" b="1" cap="all" dirty="0">
                <a:solidFill>
                  <a:prstClr val="black"/>
                </a:solidFill>
              </a:rPr>
              <a:t>Program Update – February 28, 2018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9554"/>
            <a:ext cx="8229600" cy="434786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Continual Service Improvements (CSI)</a:t>
            </a:r>
          </a:p>
          <a:p>
            <a:endParaRPr lang="en-US" sz="2400" dirty="0"/>
          </a:p>
          <a:p>
            <a:r>
              <a:rPr lang="en-US" sz="2800" dirty="0"/>
              <a:t>Digital Certificate Renewals</a:t>
            </a:r>
          </a:p>
          <a:p>
            <a:r>
              <a:rPr lang="en-US" sz="2800" dirty="0"/>
              <a:t>Defined Cloud Services</a:t>
            </a:r>
          </a:p>
          <a:p>
            <a:r>
              <a:rPr lang="en-US" sz="2800" dirty="0"/>
              <a:t>Began establishing Service Definitions</a:t>
            </a:r>
          </a:p>
          <a:p>
            <a:r>
              <a:rPr lang="en-US" sz="2800" dirty="0"/>
              <a:t>Improving Process and Procedure Templates</a:t>
            </a:r>
          </a:p>
          <a:p>
            <a:pPr lvl="1"/>
            <a:r>
              <a:rPr lang="en-US" sz="2400" dirty="0"/>
              <a:t>Updates to </a:t>
            </a:r>
            <a:r>
              <a:rPr lang="en-US" sz="2400" dirty="0" err="1">
                <a:hlinkClick r:id="rId2"/>
              </a:rPr>
              <a:t>DoIT</a:t>
            </a:r>
            <a:r>
              <a:rPr lang="en-US" sz="2400" dirty="0">
                <a:hlinkClick r:id="rId2"/>
              </a:rPr>
              <a:t> Process and Procedure Knowledge Base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</p:spTree>
    <p:extLst>
      <p:ext uri="{BB962C8B-B14F-4D97-AF65-F5344CB8AC3E}">
        <p14:creationId xmlns:p14="http://schemas.microsoft.com/office/powerpoint/2010/main" val="23685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5DACAA-F729-4CC1-BB93-8EFF2F68A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2794"/>
            <a:ext cx="8229600" cy="3877221"/>
          </a:xfrm>
        </p:spPr>
        <p:txBody>
          <a:bodyPr/>
          <a:lstStyle/>
          <a:p>
            <a:pPr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Reporting Time in ServiceNow</a:t>
            </a:r>
          </a:p>
          <a:p>
            <a:pPr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Planning for Pinnacle Integration</a:t>
            </a:r>
          </a:p>
          <a:p>
            <a:pPr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Ongoing Continual Service Improvement efforts</a:t>
            </a:r>
          </a:p>
          <a:p>
            <a:pPr>
              <a:spcAft>
                <a:spcPct val="20000"/>
              </a:spcAft>
              <a:buClr>
                <a:srgbClr val="97002E"/>
              </a:buClr>
              <a:defRPr/>
            </a:pPr>
            <a:endParaRPr lang="en-US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Timeline: Mid-April 2018 for Phase 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5BC87B4-30A5-486D-9792-CEBCD0B04F73}"/>
              </a:ext>
            </a:extLst>
          </p:cNvPr>
          <p:cNvSpPr txBox="1">
            <a:spLocks/>
          </p:cNvSpPr>
          <p:nvPr/>
        </p:nvSpPr>
        <p:spPr>
          <a:xfrm>
            <a:off x="457200" y="1209233"/>
            <a:ext cx="8229600" cy="935976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B80A5F-181F-40B2-9879-CC496F8EAD38}"/>
              </a:ext>
            </a:extLst>
          </p:cNvPr>
          <p:cNvSpPr txBox="1">
            <a:spLocks/>
          </p:cNvSpPr>
          <p:nvPr/>
        </p:nvSpPr>
        <p:spPr>
          <a:xfrm>
            <a:off x="457200" y="28481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What’s Coming Next?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73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F5B09-2DC3-4939-BFA2-C75DB828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843" y="53097"/>
            <a:ext cx="3008313" cy="1162050"/>
          </a:xfrm>
        </p:spPr>
        <p:txBody>
          <a:bodyPr/>
          <a:lstStyle/>
          <a:p>
            <a:r>
              <a:rPr lang="en-US" sz="4400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F1D55-245B-4C74-BEBF-B4B30A77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208788"/>
            <a:ext cx="3008313" cy="235201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C7E987-0CAC-4CB9-A741-EF215AC89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589" y="1215147"/>
            <a:ext cx="3798819" cy="282483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DE310B-0974-4743-9A8B-E86F298BC85D}"/>
              </a:ext>
            </a:extLst>
          </p:cNvPr>
          <p:cNvSpPr txBox="1"/>
          <p:nvPr/>
        </p:nvSpPr>
        <p:spPr>
          <a:xfrm>
            <a:off x="3067843" y="4754264"/>
            <a:ext cx="3262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Let us know!</a:t>
            </a:r>
          </a:p>
        </p:txBody>
      </p:sp>
    </p:spTree>
    <p:extLst>
      <p:ext uri="{BB962C8B-B14F-4D97-AF65-F5344CB8AC3E}">
        <p14:creationId xmlns:p14="http://schemas.microsoft.com/office/powerpoint/2010/main" val="377470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E8FA-167C-4492-9F25-6B5DC8A7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Service Delivery &amp; Support (SDS)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5508D-0C99-4613-BB17-62DCE78B9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774272"/>
            <a:ext cx="8305101" cy="370314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We are changing the way </a:t>
            </a:r>
            <a:r>
              <a:rPr lang="en-US" b="1" dirty="0" err="1"/>
              <a:t>DoIT</a:t>
            </a:r>
            <a:r>
              <a:rPr lang="en-US" b="1" dirty="0"/>
              <a:t> does business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97002E"/>
                </a:solidFill>
              </a:rPr>
              <a:t>Our goal is consistent, reliable, repeatable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61235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683"/>
            <a:ext cx="8229600" cy="4439558"/>
          </a:xfrm>
        </p:spPr>
        <p:txBody>
          <a:bodyPr/>
          <a:lstStyle/>
          <a:p>
            <a:pPr marL="400050" lvl="1" indent="0" algn="ctr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Improved Incident processes 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Measuring response times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Open incidents has decreased by 55% since revising process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90847B-3962-4ED8-B48E-E7BAA9136C31}"/>
              </a:ext>
            </a:extLst>
          </p:cNvPr>
          <p:cNvSpPr txBox="1">
            <a:spLocks/>
          </p:cNvSpPr>
          <p:nvPr/>
        </p:nvSpPr>
        <p:spPr>
          <a:xfrm>
            <a:off x="391486" y="122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4800" dirty="0"/>
              <a:t>What have we done? </a:t>
            </a:r>
            <a:br>
              <a:rPr lang="en-US" dirty="0"/>
            </a:br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2600C2-286E-432F-84FF-1AB24D835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345" y="2572678"/>
            <a:ext cx="6253309" cy="321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DE24E4E-8584-4B8B-B9D5-34738C80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Since revising the Incident process, submitted Incidents have dropped ~80%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35D665-26D5-4810-B35F-9063F5799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05" y="1017159"/>
            <a:ext cx="7790190" cy="482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5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77221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dirty="0"/>
              <a:t>Service Delivery and Support Website</a:t>
            </a:r>
          </a:p>
          <a:p>
            <a:pPr lvl="1"/>
            <a:r>
              <a:rPr lang="en-US" dirty="0"/>
              <a:t>Encourages transparency and intended to keep you informed of our progress</a:t>
            </a:r>
          </a:p>
          <a:p>
            <a:pPr lvl="1"/>
            <a:r>
              <a:rPr lang="en-US" dirty="0"/>
              <a:t>View information about our ServiceNow updates</a:t>
            </a:r>
          </a:p>
          <a:p>
            <a:pPr lvl="1"/>
            <a:r>
              <a:rPr lang="en-US" dirty="0"/>
              <a:t>Submit feedback to let us know how we can improve</a:t>
            </a:r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http://bit.ly/DoIT-SDS</a:t>
            </a:r>
            <a:endParaRPr lang="en-US" sz="4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</p:spTree>
    <p:extLst>
      <p:ext uri="{BB962C8B-B14F-4D97-AF65-F5344CB8AC3E}">
        <p14:creationId xmlns:p14="http://schemas.microsoft.com/office/powerpoint/2010/main" val="182860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0236"/>
            <a:ext cx="8229600" cy="4267186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dirty="0"/>
              <a:t>New URL for our Self-Service Portal</a:t>
            </a:r>
          </a:p>
          <a:p>
            <a:pPr marL="0" indent="0" algn="ctr">
              <a:buNone/>
            </a:pPr>
            <a:r>
              <a:rPr lang="en-US" sz="5400" b="1" dirty="0">
                <a:hlinkClick r:id="rId2" action="ppaction://hlinkfile"/>
              </a:rPr>
              <a:t>sc.edu/</a:t>
            </a:r>
            <a:r>
              <a:rPr lang="en-US" sz="5400" b="1" dirty="0" err="1">
                <a:hlinkClick r:id="rId2" action="ppaction://hlinkfile"/>
              </a:rPr>
              <a:t>ITHelp</a:t>
            </a:r>
            <a:endParaRPr lang="en-US" sz="5400" b="1" dirty="0"/>
          </a:p>
          <a:p>
            <a:pPr lvl="1"/>
            <a:r>
              <a:rPr lang="en-US" dirty="0"/>
              <a:t>Easy-to-remember website to order services, browse our Knowledge Base, or report an issue with an existing service</a:t>
            </a:r>
          </a:p>
          <a:p>
            <a:pPr lvl="1"/>
            <a:r>
              <a:rPr lang="en-US" dirty="0"/>
              <a:t>The existing website address, </a:t>
            </a:r>
            <a:r>
              <a:rPr lang="en-US" dirty="0">
                <a:hlinkClick r:id="rId3"/>
              </a:rPr>
              <a:t>https://scprod.service-now.com/sp</a:t>
            </a:r>
            <a:r>
              <a:rPr lang="en-US" dirty="0"/>
              <a:t> will continue to work normally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</p:spTree>
    <p:extLst>
      <p:ext uri="{BB962C8B-B14F-4D97-AF65-F5344CB8AC3E}">
        <p14:creationId xmlns:p14="http://schemas.microsoft.com/office/powerpoint/2010/main" val="177900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4191"/>
            <a:ext cx="8229600" cy="3877221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dirty="0"/>
              <a:t>Customer Surveys</a:t>
            </a:r>
          </a:p>
          <a:p>
            <a:pPr lvl="1"/>
            <a:r>
              <a:rPr lang="en-US" dirty="0"/>
              <a:t>Customers who report an Incident will now receive a customer satisfaction survey</a:t>
            </a:r>
          </a:p>
          <a:p>
            <a:pPr lvl="2"/>
            <a:r>
              <a:rPr lang="en-US" dirty="0"/>
              <a:t>Let us know how your experience was</a:t>
            </a:r>
          </a:p>
          <a:p>
            <a:pPr lvl="1"/>
            <a:r>
              <a:rPr lang="en-US" dirty="0"/>
              <a:t>Feedback to be utilized for service improvements by our Incident Manager</a:t>
            </a:r>
          </a:p>
          <a:p>
            <a:pPr lvl="1"/>
            <a:r>
              <a:rPr lang="en-US" dirty="0"/>
              <a:t>Future surveys will also extend to other areas of </a:t>
            </a:r>
            <a:r>
              <a:rPr lang="en-US" dirty="0" err="1"/>
              <a:t>DoIT</a:t>
            </a:r>
            <a:r>
              <a:rPr lang="en-US" dirty="0"/>
              <a:t>, including contacts with the Service Desk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</p:spTree>
    <p:extLst>
      <p:ext uri="{BB962C8B-B14F-4D97-AF65-F5344CB8AC3E}">
        <p14:creationId xmlns:p14="http://schemas.microsoft.com/office/powerpoint/2010/main" val="184080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5066"/>
            <a:ext cx="8229600" cy="434786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ServiceNow Enhancements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dirty="0"/>
              <a:t>Telephony Order guide has been consolidated into one item, now </a:t>
            </a:r>
            <a:r>
              <a:rPr lang="en-US" b="1" dirty="0"/>
              <a:t>Telephone Services</a:t>
            </a:r>
            <a:endParaRPr lang="en-US" dirty="0"/>
          </a:p>
          <a:p>
            <a:pPr lvl="2"/>
            <a:r>
              <a:rPr lang="en-US" dirty="0"/>
              <a:t>Previously, there were multiple items for requesting Telephone services</a:t>
            </a:r>
          </a:p>
          <a:p>
            <a:pPr lvl="2"/>
            <a:r>
              <a:rPr lang="en-US" dirty="0"/>
              <a:t>This change is designed to increase efficiency in requesting services and make our Service Catalog easier to use</a:t>
            </a:r>
          </a:p>
          <a:p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</p:spTree>
    <p:extLst>
      <p:ext uri="{BB962C8B-B14F-4D97-AF65-F5344CB8AC3E}">
        <p14:creationId xmlns:p14="http://schemas.microsoft.com/office/powerpoint/2010/main" val="231628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9554"/>
            <a:ext cx="8229600" cy="434786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ServiceNow Enhancements</a:t>
            </a:r>
          </a:p>
          <a:p>
            <a:endParaRPr lang="en-US" sz="2400" dirty="0"/>
          </a:p>
          <a:p>
            <a:r>
              <a:rPr lang="en-US" sz="2400" dirty="0"/>
              <a:t>It is now possible to view both the “Requested For” and “Affected User” under the Affected User column when using the My Work view for both Incidents and Requests. </a:t>
            </a:r>
          </a:p>
          <a:p>
            <a:endParaRPr lang="en-US" sz="2400" b="1" dirty="0"/>
          </a:p>
          <a:p>
            <a:r>
              <a:rPr lang="en-US" sz="2400" b="1" dirty="0"/>
              <a:t>Photography Services</a:t>
            </a:r>
            <a:r>
              <a:rPr lang="en-US" sz="2400" dirty="0"/>
              <a:t> is no longer available in our Service Catalog. Photography Services has been transitioned from Division of IT to the Office of Communications and Public Affairs.</a:t>
            </a:r>
          </a:p>
          <a:p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</p:spTree>
    <p:extLst>
      <p:ext uri="{BB962C8B-B14F-4D97-AF65-F5344CB8AC3E}">
        <p14:creationId xmlns:p14="http://schemas.microsoft.com/office/powerpoint/2010/main" val="4161334971"/>
      </p:ext>
    </p:extLst>
  </p:cSld>
  <p:clrMapOvr>
    <a:masterClrMapping/>
  </p:clrMapOvr>
</p:sld>
</file>

<file path=ppt/theme/theme1.xml><?xml version="1.0" encoding="utf-8"?>
<a:theme xmlns:a="http://schemas.openxmlformats.org/drawingml/2006/main" name="Style3_Pack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yle3_Foo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_Template_Style3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BCEAA62D3D234E972987B0060DECFF" ma:contentTypeVersion="2" ma:contentTypeDescription="Create a new document." ma:contentTypeScope="" ma:versionID="7f589068c6bdfc7aaea9ec4c05325f69">
  <xsd:schema xmlns:xsd="http://www.w3.org/2001/XMLSchema" xmlns:xs="http://www.w3.org/2001/XMLSchema" xmlns:p="http://schemas.microsoft.com/office/2006/metadata/properties" xmlns:ns1="http://schemas.microsoft.com/sharepoint/v3" xmlns:ns2="a3fa64a3-e8f1-439b-b01a-236e3bcc36d5" targetNamespace="http://schemas.microsoft.com/office/2006/metadata/properties" ma:root="true" ma:fieldsID="83aa5160fcd7755d8f1ab3f9bdb176a6" ns1:_="" ns2:_="">
    <xsd:import namespace="http://schemas.microsoft.com/sharepoint/v3"/>
    <xsd:import namespace="a3fa64a3-e8f1-439b-b01a-236e3bcc36d5"/>
    <xsd:element name="properties">
      <xsd:complexType>
        <xsd:sequence>
          <xsd:element name="documentManagement">
            <xsd:complexType>
              <xsd:all>
                <xsd:element ref="ns2:EPMLiveListConfig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a64a3-e8f1-439b-b01a-236e3bcc36d5" elementFormDefault="qualified">
    <xsd:import namespace="http://schemas.microsoft.com/office/2006/documentManagement/types"/>
    <xsd:import namespace="http://schemas.microsoft.com/office/infopath/2007/PartnerControls"/>
    <xsd:element name="EPMLiveListConfig" ma:index="8" nillable="true" ma:displayName="EPMLiveListConfig" ma:hidden="true" ma:internalName="EPMLiveListConfig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PMLiveListConfig xmlns="a3fa64a3-e8f1-439b-b01a-236e3bcc36d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5C6023C-F888-4DF1-B416-1A5B2A4C0D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BECA56-E74E-45E3-B752-50C920E22A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3fa64a3-e8f1-439b-b01a-236e3bcc3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4B1AF3-5C48-48B1-B21C-CAB957C10A4C}">
  <ds:schemaRefs>
    <ds:schemaRef ds:uri="http://schemas.microsoft.com/sharepoint/v3"/>
    <ds:schemaRef ds:uri="http://purl.org/dc/elements/1.1/"/>
    <ds:schemaRef ds:uri="http://schemas.openxmlformats.org/package/2006/metadata/core-properties"/>
    <ds:schemaRef ds:uri="a3fa64a3-e8f1-439b-b01a-236e3bcc36d5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Style3_Package.pot</Template>
  <TotalTime>33535</TotalTime>
  <Words>373</Words>
  <Application>Microsoft Office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Style3_Package</vt:lpstr>
      <vt:lpstr>Style3_Footer</vt:lpstr>
      <vt:lpstr>Custom Design</vt:lpstr>
      <vt:lpstr>PP_Template_Style3_Title</vt:lpstr>
      <vt:lpstr>Service Delivery and Support Program Update – February 28, 2018</vt:lpstr>
      <vt:lpstr>Service Delivery &amp; Support (SDS) Program</vt:lpstr>
      <vt:lpstr>PowerPoint Presentation</vt:lpstr>
      <vt:lpstr>Since revising the Incident process, submitted Incidents have dropped ~80% </vt:lpstr>
      <vt:lpstr>What have we done?</vt:lpstr>
      <vt:lpstr>What have we done?</vt:lpstr>
      <vt:lpstr>What have we done?</vt:lpstr>
      <vt:lpstr>What have we done?</vt:lpstr>
      <vt:lpstr>What have we done?</vt:lpstr>
      <vt:lpstr>What have we done?</vt:lpstr>
      <vt:lpstr>PowerPoint Presentation</vt:lpstr>
      <vt:lpstr>Questions?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Larry Pearce</dc:creator>
  <cp:lastModifiedBy>JERUE, TREVOR</cp:lastModifiedBy>
  <cp:revision>415</cp:revision>
  <cp:lastPrinted>2016-07-19T17:50:06Z</cp:lastPrinted>
  <dcterms:created xsi:type="dcterms:W3CDTF">2011-11-12T13:26:59Z</dcterms:created>
  <dcterms:modified xsi:type="dcterms:W3CDTF">2018-02-28T16:36:04Z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0x0101005EBCEAA62D3D234E972987B0060DECFF</vt:lpwstr>
  </property>
</Properties>
</file>