
<file path=[Content_Types].xml><?xml version="1.0" encoding="utf-8"?>
<Types xmlns="http://schemas.openxmlformats.org/package/2006/content-types">
  <Default Extension="png" ContentType="image/png"/>
  <Default Extension="jpg&amp;ehk=YrF0cx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  <p:sldMasterId id="2147483650" r:id="rId5"/>
    <p:sldMasterId id="2147483679" r:id="rId6"/>
    <p:sldMasterId id="2147483666" r:id="rId7"/>
  </p:sldMasterIdLst>
  <p:notesMasterIdLst>
    <p:notesMasterId r:id="rId24"/>
  </p:notesMasterIdLst>
  <p:handoutMasterIdLst>
    <p:handoutMasterId r:id="rId25"/>
  </p:handoutMasterIdLst>
  <p:sldIdLst>
    <p:sldId id="257" r:id="rId8"/>
    <p:sldId id="281" r:id="rId9"/>
    <p:sldId id="348" r:id="rId10"/>
    <p:sldId id="344" r:id="rId11"/>
    <p:sldId id="349" r:id="rId12"/>
    <p:sldId id="336" r:id="rId13"/>
    <p:sldId id="320" r:id="rId14"/>
    <p:sldId id="329" r:id="rId15"/>
    <p:sldId id="345" r:id="rId16"/>
    <p:sldId id="346" r:id="rId17"/>
    <p:sldId id="338" r:id="rId18"/>
    <p:sldId id="328" r:id="rId19"/>
    <p:sldId id="342" r:id="rId20"/>
    <p:sldId id="343" r:id="rId21"/>
    <p:sldId id="313" r:id="rId22"/>
    <p:sldId id="308" r:id="rId2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02E"/>
    <a:srgbClr val="600000"/>
    <a:srgbClr val="F8F86C"/>
    <a:srgbClr val="E0E5F0"/>
    <a:srgbClr val="D0D8E8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5" autoAdjust="0"/>
    <p:restoredTop sz="96370" autoAdjust="0"/>
  </p:normalViewPr>
  <p:slideViewPr>
    <p:cSldViewPr snapToGrid="0" snapToObjects="1">
      <p:cViewPr varScale="1">
        <p:scale>
          <a:sx n="86" d="100"/>
          <a:sy n="86" d="100"/>
        </p:scale>
        <p:origin x="12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8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99EC8-52DB-4219-A0C4-C3C77A92150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BC767-1049-436C-B5E7-B36AA4E6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09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73F76-35CE-474C-888C-E80E9067C06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BBAE5-3E00-49ED-9003-19F7A103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BBAE5-3E00-49ED-9003-19F7A1036F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44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BBAE5-3E00-49ED-9003-19F7A1036F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1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BBAE5-3E00-49ED-9003-19F7A1036F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35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BBAE5-3E00-49ED-9003-19F7A1036F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4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BBAE5-3E00-49ED-9003-19F7A1036F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63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BBAE5-3E00-49ED-9003-19F7A1036F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36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BBAE5-3E00-49ED-9003-19F7A1036F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9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20750"/>
            <a:ext cx="7772400" cy="916737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95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53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24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3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91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83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2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1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6213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198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54021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E3D-AD06-4CB7-9836-37BBCFA4692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95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69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77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9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243" y="401565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243" y="2515469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20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4135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4135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942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3795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795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834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575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2877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125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209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772" y="444141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0772" y="612775"/>
            <a:ext cx="5486400" cy="3671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0772" y="5008154"/>
            <a:ext cx="5486400" cy="6616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68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in logo center up ribb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ribbons bottom bar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9138"/>
            <a:ext cx="91440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7E3D-AD06-4CB7-9836-37BBCFA4692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6A60-91B7-43C0-9D0D-9DF9A679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main logo center ribb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&amp;ehk=YrF0cx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cprod.service-now.com/nav_to.do?uri=kb_knowledge_base.do?sys_id=3216f3b0db4ecf40e1ff51f74b9619b5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&amp;ehk=YrF0cx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DoIT-SDS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5320"/>
            <a:ext cx="7772400" cy="1260945"/>
          </a:xfrm>
        </p:spPr>
        <p:txBody>
          <a:bodyPr/>
          <a:lstStyle/>
          <a:p>
            <a:r>
              <a:rPr lang="en-US" sz="3200" b="1" cap="all" dirty="0">
                <a:solidFill>
                  <a:prstClr val="black"/>
                </a:solidFill>
              </a:rPr>
              <a:t>Service Delivery and Support</a:t>
            </a:r>
            <a:br>
              <a:rPr lang="en-US" sz="3200" b="1" cap="all" dirty="0">
                <a:solidFill>
                  <a:prstClr val="black"/>
                </a:solidFill>
              </a:rPr>
            </a:br>
            <a:r>
              <a:rPr lang="en-US" sz="3200" b="1" cap="all" dirty="0">
                <a:solidFill>
                  <a:prstClr val="black"/>
                </a:solidFill>
              </a:rPr>
              <a:t>Program Update – MARCH 28, 2018</a:t>
            </a:r>
            <a:endParaRPr lang="en-US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F5B09-2DC3-4939-BFA2-C75DB828A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843" y="53097"/>
            <a:ext cx="3008313" cy="1162050"/>
          </a:xfrm>
        </p:spPr>
        <p:txBody>
          <a:bodyPr/>
          <a:lstStyle/>
          <a:p>
            <a:r>
              <a:rPr lang="en-US" sz="4400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F1D55-245B-4C74-BEBF-B4B30A773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3208788"/>
            <a:ext cx="3008313" cy="235201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0C7E987-0CAC-4CB9-A741-EF215AC89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589" y="1215147"/>
            <a:ext cx="3798819" cy="282483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364262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67E1F-BF77-408F-80B3-31499063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4191"/>
            <a:ext cx="8229600" cy="3877221"/>
          </a:xfrm>
        </p:spPr>
        <p:txBody>
          <a:bodyPr/>
          <a:lstStyle/>
          <a:p>
            <a:pPr marL="0" indent="0" algn="ctr">
              <a:buNone/>
            </a:pPr>
            <a:r>
              <a:rPr lang="en-US" sz="3900" u="sng" dirty="0"/>
              <a:t>Employee Surveys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A08C-A51B-4376-8817-47F8AFE1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 this month?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DB5B0E-F109-4DDE-B1C8-27FDF1DDEF9E}"/>
              </a:ext>
            </a:extLst>
          </p:cNvPr>
          <p:cNvSpPr txBox="1"/>
          <p:nvPr/>
        </p:nvSpPr>
        <p:spPr>
          <a:xfrm>
            <a:off x="457200" y="2547191"/>
            <a:ext cx="8026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We wanted to gather your feedback on the Service Delivery and Support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Surveys sent to both managers and to all-staff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15% Response Rate</a:t>
            </a:r>
          </a:p>
          <a:p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Your feedback and support is vital to our organization’s success!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46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67E1F-BF77-408F-80B3-31499063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59784"/>
          </a:xfrm>
        </p:spPr>
        <p:txBody>
          <a:bodyPr/>
          <a:lstStyle/>
          <a:p>
            <a:pPr marL="0" indent="0" algn="ctr">
              <a:buNone/>
            </a:pPr>
            <a:r>
              <a:rPr lang="en-US" sz="3900" u="sng" dirty="0"/>
              <a:t>Continual Service Improvements (CSI)</a:t>
            </a:r>
          </a:p>
          <a:p>
            <a:endParaRPr lang="en-US" sz="2400" dirty="0"/>
          </a:p>
          <a:p>
            <a:r>
              <a:rPr lang="en-US" sz="2800" dirty="0"/>
              <a:t>Updated Service Lifecycle flowcharts</a:t>
            </a:r>
          </a:p>
          <a:p>
            <a:r>
              <a:rPr lang="en-US" sz="2800" dirty="0"/>
              <a:t>Defining Service Definitions </a:t>
            </a:r>
          </a:p>
          <a:p>
            <a:r>
              <a:rPr lang="en-US" sz="2800" dirty="0"/>
              <a:t>Improving Process and Procedure Templates</a:t>
            </a:r>
          </a:p>
          <a:p>
            <a:pPr lvl="1"/>
            <a:r>
              <a:rPr lang="en-US" sz="2400" dirty="0"/>
              <a:t>Updates to </a:t>
            </a:r>
            <a:r>
              <a:rPr lang="en-US" sz="2400" dirty="0" err="1">
                <a:hlinkClick r:id="rId2"/>
              </a:rPr>
              <a:t>DoIT</a:t>
            </a:r>
            <a:r>
              <a:rPr lang="en-US" sz="2400" dirty="0">
                <a:hlinkClick r:id="rId2"/>
              </a:rPr>
              <a:t> Process and Procedure Knowledge Base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A08C-A51B-4376-8817-47F8AFE1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 this month?</a:t>
            </a:r>
          </a:p>
        </p:txBody>
      </p:sp>
    </p:spTree>
    <p:extLst>
      <p:ext uri="{BB962C8B-B14F-4D97-AF65-F5344CB8AC3E}">
        <p14:creationId xmlns:p14="http://schemas.microsoft.com/office/powerpoint/2010/main" val="236859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E5DACAA-F729-4CC1-BB93-8EFF2F68A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9406"/>
            <a:ext cx="8229600" cy="3877221"/>
          </a:xfrm>
        </p:spPr>
        <p:txBody>
          <a:bodyPr/>
          <a:lstStyle/>
          <a:p>
            <a:pPr>
              <a:spcAft>
                <a:spcPct val="20000"/>
              </a:spcAft>
              <a:buClr>
                <a:srgbClr val="97002E"/>
              </a:buClr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Importing Business Services into ServiceNow</a:t>
            </a:r>
          </a:p>
          <a:p>
            <a:pPr>
              <a:spcAft>
                <a:spcPct val="20000"/>
              </a:spcAft>
              <a:buClr>
                <a:srgbClr val="97002E"/>
              </a:buClr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Training for Time Entry</a:t>
            </a:r>
          </a:p>
          <a:p>
            <a:pPr>
              <a:spcAft>
                <a:spcPct val="20000"/>
              </a:spcAft>
              <a:buClr>
                <a:srgbClr val="97002E"/>
              </a:buClr>
              <a:defRPr/>
            </a:pPr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Ongoing Continual Service Improvement efforts</a:t>
            </a:r>
          </a:p>
          <a:p>
            <a:pPr lvl="1">
              <a:spcAft>
                <a:spcPct val="20000"/>
              </a:spcAft>
              <a:buClr>
                <a:srgbClr val="97002E"/>
              </a:buClr>
              <a:defRPr/>
            </a:pPr>
            <a:r>
              <a:rPr lang="en-US" sz="2400" dirty="0"/>
              <a:t>Defining and updating Service Lifecycle workflows</a:t>
            </a:r>
          </a:p>
          <a:p>
            <a:pPr lvl="1">
              <a:spcAft>
                <a:spcPct val="20000"/>
              </a:spcAft>
              <a:buClr>
                <a:srgbClr val="97002E"/>
              </a:buClr>
              <a:defRPr/>
            </a:pPr>
            <a:r>
              <a:rPr lang="en-US" sz="2400" dirty="0"/>
              <a:t>Service Lifecycle documentation to reflect ITIL best practices</a:t>
            </a:r>
          </a:p>
          <a:p>
            <a:pPr marL="0" indent="0" algn="ctr">
              <a:spcAft>
                <a:spcPct val="20000"/>
              </a:spcAft>
              <a:buClr>
                <a:srgbClr val="97002E"/>
              </a:buClr>
              <a:buNone/>
              <a:defRPr/>
            </a:pPr>
            <a:r>
              <a:rPr lang="en-US" sz="2800" b="1" dirty="0">
                <a:latin typeface="Calibri" panose="020F0502020204030204" pitchFamily="34" charset="0"/>
                <a:cs typeface="Arial" panose="020B0604020202020204" pitchFamily="34" charset="0"/>
              </a:rPr>
              <a:t>Mid-April 2018 for Phase I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5BC87B4-30A5-486D-9792-CEBCD0B04F73}"/>
              </a:ext>
            </a:extLst>
          </p:cNvPr>
          <p:cNvSpPr txBox="1">
            <a:spLocks/>
          </p:cNvSpPr>
          <p:nvPr/>
        </p:nvSpPr>
        <p:spPr>
          <a:xfrm>
            <a:off x="457200" y="1209233"/>
            <a:ext cx="8229600" cy="935976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sz="3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B80A5F-181F-40B2-9879-CC496F8EAD38}"/>
              </a:ext>
            </a:extLst>
          </p:cNvPr>
          <p:cNvSpPr txBox="1">
            <a:spLocks/>
          </p:cNvSpPr>
          <p:nvPr/>
        </p:nvSpPr>
        <p:spPr>
          <a:xfrm>
            <a:off x="457200" y="28481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>What’s Coming Next?</a:t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1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67E1F-BF77-408F-80B3-31499063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7938"/>
            <a:ext cx="8229600" cy="4059784"/>
          </a:xfrm>
        </p:spPr>
        <p:txBody>
          <a:bodyPr/>
          <a:lstStyle/>
          <a:p>
            <a:pPr marL="0" indent="0" algn="ctr">
              <a:buNone/>
            </a:pPr>
            <a:r>
              <a:rPr lang="en-US" sz="3900" u="sng" dirty="0"/>
              <a:t>Pinnacle Integration</a:t>
            </a:r>
          </a:p>
          <a:p>
            <a:pPr marL="0" indent="0" algn="ctr">
              <a:buNone/>
            </a:pPr>
            <a:endParaRPr lang="en-US" sz="2400" dirty="0"/>
          </a:p>
          <a:p>
            <a:r>
              <a:rPr lang="en-US" sz="2800" dirty="0"/>
              <a:t>Requirement gathering near complete</a:t>
            </a:r>
          </a:p>
          <a:p>
            <a:pPr lvl="1"/>
            <a:r>
              <a:rPr lang="en-US" sz="2400" dirty="0"/>
              <a:t>Final requirement meetings will be planned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800" dirty="0"/>
              <a:t>Design is planned for next phase</a:t>
            </a:r>
          </a:p>
          <a:p>
            <a:endParaRPr lang="en-US" sz="2800" dirty="0"/>
          </a:p>
          <a:p>
            <a:r>
              <a:rPr lang="en-US" sz="2800" dirty="0"/>
              <a:t>We are requesting resources for a successful integration. Those resources are not guaranteed.</a:t>
            </a:r>
          </a:p>
          <a:p>
            <a:pPr lvl="1"/>
            <a:endParaRPr lang="en-US" sz="20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A08C-A51B-4376-8817-47F8AFE1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Coming Next?</a:t>
            </a:r>
          </a:p>
        </p:txBody>
      </p:sp>
    </p:spTree>
    <p:extLst>
      <p:ext uri="{BB962C8B-B14F-4D97-AF65-F5344CB8AC3E}">
        <p14:creationId xmlns:p14="http://schemas.microsoft.com/office/powerpoint/2010/main" val="223676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F5B09-2DC3-4939-BFA2-C75DB828A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843" y="53097"/>
            <a:ext cx="3008313" cy="1162050"/>
          </a:xfrm>
        </p:spPr>
        <p:txBody>
          <a:bodyPr/>
          <a:lstStyle/>
          <a:p>
            <a:r>
              <a:rPr lang="en-US" sz="4400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F1D55-245B-4C74-BEBF-B4B30A773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3208788"/>
            <a:ext cx="3008313" cy="235201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0C7E987-0CAC-4CB9-A741-EF215AC89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589" y="1215147"/>
            <a:ext cx="3798819" cy="282483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774705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67E1F-BF77-408F-80B3-31499063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77221"/>
          </a:xfrm>
        </p:spPr>
        <p:txBody>
          <a:bodyPr/>
          <a:lstStyle/>
          <a:p>
            <a:pPr marL="0" indent="0" algn="ctr">
              <a:buNone/>
            </a:pPr>
            <a:r>
              <a:rPr lang="en-US" sz="3900" dirty="0"/>
              <a:t>Service Delivery and Support Website</a:t>
            </a:r>
          </a:p>
          <a:p>
            <a:pPr lvl="1"/>
            <a:r>
              <a:rPr lang="en-US" dirty="0"/>
              <a:t>Keeps you informed of our progress</a:t>
            </a:r>
          </a:p>
          <a:p>
            <a:pPr lvl="1"/>
            <a:r>
              <a:rPr lang="en-US" dirty="0"/>
              <a:t>Submit feedback to let us know how we can improve</a:t>
            </a:r>
          </a:p>
          <a:p>
            <a:pPr marL="0" indent="0" algn="ctr">
              <a:buNone/>
            </a:pPr>
            <a:r>
              <a:rPr lang="en-US" sz="4000" dirty="0">
                <a:hlinkClick r:id="rId2"/>
              </a:rPr>
              <a:t>http://bit.ly/DoIT-SDS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A08C-A51B-4376-8817-47F8AFE1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Forget!</a:t>
            </a:r>
          </a:p>
        </p:txBody>
      </p:sp>
    </p:spTree>
    <p:extLst>
      <p:ext uri="{BB962C8B-B14F-4D97-AF65-F5344CB8AC3E}">
        <p14:creationId xmlns:p14="http://schemas.microsoft.com/office/powerpoint/2010/main" val="182860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493" y="1070683"/>
            <a:ext cx="8435014" cy="4439558"/>
          </a:xfrm>
        </p:spPr>
        <p:txBody>
          <a:bodyPr/>
          <a:lstStyle/>
          <a:p>
            <a:pPr marL="400050" lvl="1" indent="0" algn="ctr">
              <a:spcAft>
                <a:spcPct val="20000"/>
              </a:spcAft>
              <a:buClr>
                <a:srgbClr val="97002E"/>
              </a:buClr>
              <a:buNone/>
              <a:defRPr/>
            </a:pPr>
            <a:r>
              <a:rPr lang="en-US" sz="3600" u="sng" dirty="0">
                <a:latin typeface="Calibri" panose="020F0502020204030204" pitchFamily="34" charset="0"/>
                <a:cs typeface="Arial" panose="020B0604020202020204" pitchFamily="34" charset="0"/>
              </a:rPr>
              <a:t>Improving Incident processes </a:t>
            </a: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After-Hours support, 24x7x365 support for Priority 1 &amp; 2 Incidents</a:t>
            </a: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Continually decreasing the amount of Open Incidents in ServiceNow</a:t>
            </a: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144588" lvl="2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90847B-3962-4ED8-B48E-E7BAA9136C31}"/>
              </a:ext>
            </a:extLst>
          </p:cNvPr>
          <p:cNvSpPr txBox="1">
            <a:spLocks/>
          </p:cNvSpPr>
          <p:nvPr/>
        </p:nvSpPr>
        <p:spPr>
          <a:xfrm>
            <a:off x="391486" y="122580"/>
            <a:ext cx="8435014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/>
              <a:t>What have we done this month? </a:t>
            </a:r>
            <a:br>
              <a:rPr lang="en-US" dirty="0"/>
            </a:br>
            <a:endParaRPr lang="en-U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8A08FC-F250-43C6-8D13-CD8769E2F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6939"/>
            <a:ext cx="9144000" cy="311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4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EA725ECC-9B25-4E02-90F2-A19DCEB4CA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30630"/>
            <a:ext cx="9070771" cy="5346246"/>
          </a:xfrm>
        </p:spPr>
      </p:pic>
    </p:spTree>
    <p:extLst>
      <p:ext uri="{BB962C8B-B14F-4D97-AF65-F5344CB8AC3E}">
        <p14:creationId xmlns:p14="http://schemas.microsoft.com/office/powerpoint/2010/main" val="115557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493" y="1070683"/>
            <a:ext cx="8435014" cy="758117"/>
          </a:xfrm>
        </p:spPr>
        <p:txBody>
          <a:bodyPr/>
          <a:lstStyle/>
          <a:p>
            <a:pPr marL="400050" lvl="1" indent="0" algn="ctr">
              <a:spcAft>
                <a:spcPct val="20000"/>
              </a:spcAft>
              <a:buClr>
                <a:srgbClr val="97002E"/>
              </a:buClr>
              <a:buNone/>
              <a:defRPr/>
            </a:pPr>
            <a:r>
              <a:rPr lang="en-US" sz="3600" u="sng" dirty="0">
                <a:latin typeface="Calibri" panose="020F0502020204030204" pitchFamily="34" charset="0"/>
                <a:cs typeface="Arial" panose="020B0604020202020204" pitchFamily="34" charset="0"/>
              </a:rPr>
              <a:t>Improving Incident processes </a:t>
            </a:r>
            <a:endParaRPr lang="en-US" sz="3200" u="sng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00050" lvl="1" indent="0" algn="ctr">
              <a:spcAft>
                <a:spcPct val="20000"/>
              </a:spcAft>
              <a:buClr>
                <a:srgbClr val="97002E"/>
              </a:buClr>
              <a:buNone/>
              <a:defRPr/>
            </a:pPr>
            <a:endParaRPr lang="en-U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00100" lvl="2" indent="0">
              <a:spcAft>
                <a:spcPct val="20000"/>
              </a:spcAft>
              <a:buClr>
                <a:srgbClr val="97002E"/>
              </a:buClr>
              <a:buNone/>
              <a:defRPr/>
            </a:pP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90847B-3962-4ED8-B48E-E7BAA9136C31}"/>
              </a:ext>
            </a:extLst>
          </p:cNvPr>
          <p:cNvSpPr txBox="1">
            <a:spLocks/>
          </p:cNvSpPr>
          <p:nvPr/>
        </p:nvSpPr>
        <p:spPr>
          <a:xfrm>
            <a:off x="391486" y="122580"/>
            <a:ext cx="8435014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/>
              <a:t>What have we done this month? </a:t>
            </a:r>
            <a:br>
              <a:rPr lang="en-US" dirty="0"/>
            </a:b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A8BEFB-6C85-4217-A852-04B422BA9977}"/>
              </a:ext>
            </a:extLst>
          </p:cNvPr>
          <p:cNvSpPr txBox="1"/>
          <p:nvPr/>
        </p:nvSpPr>
        <p:spPr>
          <a:xfrm>
            <a:off x="433868" y="2213683"/>
            <a:ext cx="8276264" cy="296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>
              <a:spcAft>
                <a:spcPct val="20000"/>
              </a:spcAft>
              <a:buClr>
                <a:srgbClr val="97002E"/>
              </a:buClr>
              <a:buNone/>
              <a:defRPr/>
            </a:pPr>
            <a:r>
              <a:rPr lang="en-US" sz="3200" dirty="0">
                <a:latin typeface="Calibri" panose="020F0502020204030204" pitchFamily="34" charset="0"/>
                <a:cs typeface="Arial" panose="020B0604020202020204" pitchFamily="34" charset="0"/>
              </a:rPr>
              <a:t>It’s time to clean up old Incident data!</a:t>
            </a:r>
          </a:p>
          <a:p>
            <a:pPr marL="857250" lvl="1" indent="-457200">
              <a:spcAft>
                <a:spcPct val="20000"/>
              </a:spcAft>
              <a:buClr>
                <a:srgbClr val="97002E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Please review any Incidents in your or your group’s queue if they should still be active, or converted into a Request</a:t>
            </a:r>
          </a:p>
          <a:p>
            <a:pPr marL="400050" lvl="1">
              <a:spcAft>
                <a:spcPct val="20000"/>
              </a:spcAft>
              <a:buClr>
                <a:srgbClr val="97002E"/>
              </a:buClr>
              <a:defRPr/>
            </a:pPr>
            <a:endParaRPr lang="en-U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00050" lvl="1" indent="0" algn="ctr">
              <a:spcAft>
                <a:spcPct val="20000"/>
              </a:spcAft>
              <a:buClr>
                <a:srgbClr val="97002E"/>
              </a:buClr>
              <a:buNone/>
              <a:defRPr/>
            </a:pPr>
            <a:r>
              <a:rPr 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Service Requests are next!</a:t>
            </a: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5">
            <a:extLst>
              <a:ext uri="{FF2B5EF4-FFF2-40B4-BE49-F238E27FC236}">
                <a16:creationId xmlns:a16="http://schemas.microsoft.com/office/drawing/2014/main" id="{6A794F61-B120-4A0D-9831-FBA7134F1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58472" tIns="723672" rIns="1421952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55436AB3-4715-423D-A218-4A6EAEB9E755}"/>
              </a:ext>
            </a:extLst>
          </p:cNvPr>
          <p:cNvGrpSpPr>
            <a:grpSpLocks/>
          </p:cNvGrpSpPr>
          <p:nvPr/>
        </p:nvGrpSpPr>
        <p:grpSpPr bwMode="auto">
          <a:xfrm>
            <a:off x="633253" y="375409"/>
            <a:ext cx="7877493" cy="1783803"/>
            <a:chOff x="2108" y="-2519"/>
            <a:chExt cx="11535" cy="2319"/>
          </a:xfrm>
        </p:grpSpPr>
        <p:sp>
          <p:nvSpPr>
            <p:cNvPr id="6" name="Freeform 54">
              <a:extLst>
                <a:ext uri="{FF2B5EF4-FFF2-40B4-BE49-F238E27FC236}">
                  <a16:creationId xmlns:a16="http://schemas.microsoft.com/office/drawing/2014/main" id="{CDD58213-88CB-4019-9B4E-3CD6AA8C1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0" y="-1788"/>
              <a:ext cx="1486" cy="557"/>
            </a:xfrm>
            <a:custGeom>
              <a:avLst/>
              <a:gdLst>
                <a:gd name="T0" fmla="+- 0 7876 6390"/>
                <a:gd name="T1" fmla="*/ T0 w 1486"/>
                <a:gd name="T2" fmla="+- 0 -1788 -1788"/>
                <a:gd name="T3" fmla="*/ -1788 h 557"/>
                <a:gd name="T4" fmla="+- 0 7876 6390"/>
                <a:gd name="T5" fmla="*/ T4 w 1486"/>
                <a:gd name="T6" fmla="+- 0 -1533 -1788"/>
                <a:gd name="T7" fmla="*/ -1533 h 557"/>
                <a:gd name="T8" fmla="+- 0 6390 6390"/>
                <a:gd name="T9" fmla="*/ T8 w 1486"/>
                <a:gd name="T10" fmla="+- 0 -1533 -1788"/>
                <a:gd name="T11" fmla="*/ -1533 h 557"/>
                <a:gd name="T12" fmla="+- 0 6390 6390"/>
                <a:gd name="T13" fmla="*/ T12 w 1486"/>
                <a:gd name="T14" fmla="+- 0 -1231 -1788"/>
                <a:gd name="T15" fmla="*/ -1231 h 55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86" h="557">
                  <a:moveTo>
                    <a:pt x="1486" y="0"/>
                  </a:moveTo>
                  <a:lnTo>
                    <a:pt x="1486" y="255"/>
                  </a:lnTo>
                  <a:lnTo>
                    <a:pt x="0" y="255"/>
                  </a:lnTo>
                  <a:lnTo>
                    <a:pt x="0" y="557"/>
                  </a:lnTo>
                </a:path>
              </a:pathLst>
            </a:custGeom>
            <a:noFill/>
            <a:ln w="12700">
              <a:solidFill>
                <a:srgbClr val="5B9BD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3">
              <a:extLst>
                <a:ext uri="{FF2B5EF4-FFF2-40B4-BE49-F238E27FC236}">
                  <a16:creationId xmlns:a16="http://schemas.microsoft.com/office/drawing/2014/main" id="{285B2BAB-E647-4022-82E1-C3AF5E018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0" y="-1248"/>
              <a:ext cx="141" cy="141"/>
            </a:xfrm>
            <a:custGeom>
              <a:avLst/>
              <a:gdLst>
                <a:gd name="T0" fmla="+- 0 6461 6320"/>
                <a:gd name="T1" fmla="*/ T0 w 141"/>
                <a:gd name="T2" fmla="+- 0 -1248 -1248"/>
                <a:gd name="T3" fmla="*/ -1248 h 141"/>
                <a:gd name="T4" fmla="+- 0 6320 6320"/>
                <a:gd name="T5" fmla="*/ T4 w 141"/>
                <a:gd name="T6" fmla="+- 0 -1248 -1248"/>
                <a:gd name="T7" fmla="*/ -1248 h 141"/>
                <a:gd name="T8" fmla="+- 0 6390 6320"/>
                <a:gd name="T9" fmla="*/ T8 w 141"/>
                <a:gd name="T10" fmla="+- 0 -1107 -1248"/>
                <a:gd name="T11" fmla="*/ -1107 h 141"/>
                <a:gd name="T12" fmla="+- 0 6461 6320"/>
                <a:gd name="T13" fmla="*/ T12 w 141"/>
                <a:gd name="T14" fmla="+- 0 -1248 -1248"/>
                <a:gd name="T15" fmla="*/ -1248 h 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1" h="141">
                  <a:moveTo>
                    <a:pt x="141" y="0"/>
                  </a:moveTo>
                  <a:lnTo>
                    <a:pt x="0" y="0"/>
                  </a:lnTo>
                  <a:lnTo>
                    <a:pt x="70" y="141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2">
              <a:extLst>
                <a:ext uri="{FF2B5EF4-FFF2-40B4-BE49-F238E27FC236}">
                  <a16:creationId xmlns:a16="http://schemas.microsoft.com/office/drawing/2014/main" id="{75A2BCBB-93C4-45E9-B9FE-251221133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5" y="-1788"/>
              <a:ext cx="1485" cy="557"/>
            </a:xfrm>
            <a:custGeom>
              <a:avLst/>
              <a:gdLst>
                <a:gd name="T0" fmla="+- 0 7876 7876"/>
                <a:gd name="T1" fmla="*/ T0 w 1485"/>
                <a:gd name="T2" fmla="+- 0 -1788 -1788"/>
                <a:gd name="T3" fmla="*/ -1788 h 557"/>
                <a:gd name="T4" fmla="+- 0 7876 7876"/>
                <a:gd name="T5" fmla="*/ T4 w 1485"/>
                <a:gd name="T6" fmla="+- 0 -1533 -1788"/>
                <a:gd name="T7" fmla="*/ -1533 h 557"/>
                <a:gd name="T8" fmla="+- 0 9360 7876"/>
                <a:gd name="T9" fmla="*/ T8 w 1485"/>
                <a:gd name="T10" fmla="+- 0 -1533 -1788"/>
                <a:gd name="T11" fmla="*/ -1533 h 557"/>
                <a:gd name="T12" fmla="+- 0 9360 7876"/>
                <a:gd name="T13" fmla="*/ T12 w 1485"/>
                <a:gd name="T14" fmla="+- 0 -1231 -1788"/>
                <a:gd name="T15" fmla="*/ -1231 h 55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85" h="557">
                  <a:moveTo>
                    <a:pt x="0" y="0"/>
                  </a:moveTo>
                  <a:lnTo>
                    <a:pt x="0" y="255"/>
                  </a:lnTo>
                  <a:lnTo>
                    <a:pt x="1484" y="255"/>
                  </a:lnTo>
                  <a:lnTo>
                    <a:pt x="1484" y="557"/>
                  </a:lnTo>
                </a:path>
              </a:pathLst>
            </a:custGeom>
            <a:noFill/>
            <a:ln w="12700">
              <a:solidFill>
                <a:srgbClr val="5B9BD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1">
              <a:extLst>
                <a:ext uri="{FF2B5EF4-FFF2-40B4-BE49-F238E27FC236}">
                  <a16:creationId xmlns:a16="http://schemas.microsoft.com/office/drawing/2014/main" id="{F9AD1C5C-00C9-4506-A2C7-51B709CBC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0" y="-1248"/>
              <a:ext cx="141" cy="141"/>
            </a:xfrm>
            <a:custGeom>
              <a:avLst/>
              <a:gdLst>
                <a:gd name="T0" fmla="+- 0 9431 9290"/>
                <a:gd name="T1" fmla="*/ T0 w 141"/>
                <a:gd name="T2" fmla="+- 0 -1248 -1248"/>
                <a:gd name="T3" fmla="*/ -1248 h 141"/>
                <a:gd name="T4" fmla="+- 0 9290 9290"/>
                <a:gd name="T5" fmla="*/ T4 w 141"/>
                <a:gd name="T6" fmla="+- 0 -1248 -1248"/>
                <a:gd name="T7" fmla="*/ -1248 h 141"/>
                <a:gd name="T8" fmla="+- 0 9360 9290"/>
                <a:gd name="T9" fmla="*/ T8 w 141"/>
                <a:gd name="T10" fmla="+- 0 -1107 -1248"/>
                <a:gd name="T11" fmla="*/ -1107 h 141"/>
                <a:gd name="T12" fmla="+- 0 9431 9290"/>
                <a:gd name="T13" fmla="*/ T12 w 141"/>
                <a:gd name="T14" fmla="+- 0 -1248 -1248"/>
                <a:gd name="T15" fmla="*/ -1248 h 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1" h="141">
                  <a:moveTo>
                    <a:pt x="141" y="0"/>
                  </a:moveTo>
                  <a:lnTo>
                    <a:pt x="0" y="0"/>
                  </a:lnTo>
                  <a:lnTo>
                    <a:pt x="70" y="141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0">
              <a:extLst>
                <a:ext uri="{FF2B5EF4-FFF2-40B4-BE49-F238E27FC236}">
                  <a16:creationId xmlns:a16="http://schemas.microsoft.com/office/drawing/2014/main" id="{D523F1ED-1CB2-496A-A43D-059920171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0" y="-1788"/>
              <a:ext cx="4456" cy="557"/>
            </a:xfrm>
            <a:custGeom>
              <a:avLst/>
              <a:gdLst>
                <a:gd name="T0" fmla="+- 0 7876 3420"/>
                <a:gd name="T1" fmla="*/ T0 w 4456"/>
                <a:gd name="T2" fmla="+- 0 -1788 -1788"/>
                <a:gd name="T3" fmla="*/ -1788 h 557"/>
                <a:gd name="T4" fmla="+- 0 7876 3420"/>
                <a:gd name="T5" fmla="*/ T4 w 4456"/>
                <a:gd name="T6" fmla="+- 0 -1533 -1788"/>
                <a:gd name="T7" fmla="*/ -1533 h 557"/>
                <a:gd name="T8" fmla="+- 0 3420 3420"/>
                <a:gd name="T9" fmla="*/ T8 w 4456"/>
                <a:gd name="T10" fmla="+- 0 -1533 -1788"/>
                <a:gd name="T11" fmla="*/ -1533 h 557"/>
                <a:gd name="T12" fmla="+- 0 3420 3420"/>
                <a:gd name="T13" fmla="*/ T12 w 4456"/>
                <a:gd name="T14" fmla="+- 0 -1231 -1788"/>
                <a:gd name="T15" fmla="*/ -1231 h 55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4456" h="557">
                  <a:moveTo>
                    <a:pt x="4456" y="0"/>
                  </a:moveTo>
                  <a:lnTo>
                    <a:pt x="4456" y="255"/>
                  </a:lnTo>
                  <a:lnTo>
                    <a:pt x="0" y="255"/>
                  </a:lnTo>
                  <a:lnTo>
                    <a:pt x="0" y="557"/>
                  </a:lnTo>
                </a:path>
              </a:pathLst>
            </a:custGeom>
            <a:noFill/>
            <a:ln w="12700">
              <a:solidFill>
                <a:srgbClr val="5B9BD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9">
              <a:extLst>
                <a:ext uri="{FF2B5EF4-FFF2-40B4-BE49-F238E27FC236}">
                  <a16:creationId xmlns:a16="http://schemas.microsoft.com/office/drawing/2014/main" id="{B4BD875B-14DE-4091-A3E1-D7B1FEDCF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0" y="-1248"/>
              <a:ext cx="141" cy="141"/>
            </a:xfrm>
            <a:custGeom>
              <a:avLst/>
              <a:gdLst>
                <a:gd name="T0" fmla="+- 0 3491 3350"/>
                <a:gd name="T1" fmla="*/ T0 w 141"/>
                <a:gd name="T2" fmla="+- 0 -1248 -1248"/>
                <a:gd name="T3" fmla="*/ -1248 h 141"/>
                <a:gd name="T4" fmla="+- 0 3350 3350"/>
                <a:gd name="T5" fmla="*/ T4 w 141"/>
                <a:gd name="T6" fmla="+- 0 -1248 -1248"/>
                <a:gd name="T7" fmla="*/ -1248 h 141"/>
                <a:gd name="T8" fmla="+- 0 3420 3350"/>
                <a:gd name="T9" fmla="*/ T8 w 141"/>
                <a:gd name="T10" fmla="+- 0 -1107 -1248"/>
                <a:gd name="T11" fmla="*/ -1107 h 141"/>
                <a:gd name="T12" fmla="+- 0 3491 3350"/>
                <a:gd name="T13" fmla="*/ T12 w 141"/>
                <a:gd name="T14" fmla="+- 0 -1248 -1248"/>
                <a:gd name="T15" fmla="*/ -1248 h 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1" h="141">
                  <a:moveTo>
                    <a:pt x="141" y="0"/>
                  </a:moveTo>
                  <a:lnTo>
                    <a:pt x="0" y="0"/>
                  </a:lnTo>
                  <a:lnTo>
                    <a:pt x="70" y="141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>
              <a:extLst>
                <a:ext uri="{FF2B5EF4-FFF2-40B4-BE49-F238E27FC236}">
                  <a16:creationId xmlns:a16="http://schemas.microsoft.com/office/drawing/2014/main" id="{AF3C921F-5AF6-44F7-A694-601D28B09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5" y="-1788"/>
              <a:ext cx="4455" cy="557"/>
            </a:xfrm>
            <a:custGeom>
              <a:avLst/>
              <a:gdLst>
                <a:gd name="T0" fmla="+- 0 7876 7876"/>
                <a:gd name="T1" fmla="*/ T0 w 4455"/>
                <a:gd name="T2" fmla="+- 0 -1788 -1788"/>
                <a:gd name="T3" fmla="*/ -1788 h 557"/>
                <a:gd name="T4" fmla="+- 0 7876 7876"/>
                <a:gd name="T5" fmla="*/ T4 w 4455"/>
                <a:gd name="T6" fmla="+- 0 -1533 -1788"/>
                <a:gd name="T7" fmla="*/ -1533 h 557"/>
                <a:gd name="T8" fmla="+- 0 12330 7876"/>
                <a:gd name="T9" fmla="*/ T8 w 4455"/>
                <a:gd name="T10" fmla="+- 0 -1533 -1788"/>
                <a:gd name="T11" fmla="*/ -1533 h 557"/>
                <a:gd name="T12" fmla="+- 0 12330 7876"/>
                <a:gd name="T13" fmla="*/ T12 w 4455"/>
                <a:gd name="T14" fmla="+- 0 -1231 -1788"/>
                <a:gd name="T15" fmla="*/ -1231 h 55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4455" h="557">
                  <a:moveTo>
                    <a:pt x="0" y="0"/>
                  </a:moveTo>
                  <a:lnTo>
                    <a:pt x="0" y="255"/>
                  </a:lnTo>
                  <a:lnTo>
                    <a:pt x="4454" y="255"/>
                  </a:lnTo>
                  <a:lnTo>
                    <a:pt x="4454" y="557"/>
                  </a:lnTo>
                </a:path>
              </a:pathLst>
            </a:custGeom>
            <a:noFill/>
            <a:ln w="12700">
              <a:solidFill>
                <a:srgbClr val="5B9BD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7">
              <a:extLst>
                <a:ext uri="{FF2B5EF4-FFF2-40B4-BE49-F238E27FC236}">
                  <a16:creationId xmlns:a16="http://schemas.microsoft.com/office/drawing/2014/main" id="{109AEB23-A83F-4348-A5BC-59B38A988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0" y="-1248"/>
              <a:ext cx="141" cy="141"/>
            </a:xfrm>
            <a:custGeom>
              <a:avLst/>
              <a:gdLst>
                <a:gd name="T0" fmla="+- 0 12401 12260"/>
                <a:gd name="T1" fmla="*/ T0 w 141"/>
                <a:gd name="T2" fmla="+- 0 -1248 -1248"/>
                <a:gd name="T3" fmla="*/ -1248 h 141"/>
                <a:gd name="T4" fmla="+- 0 12260 12260"/>
                <a:gd name="T5" fmla="*/ T4 w 141"/>
                <a:gd name="T6" fmla="+- 0 -1248 -1248"/>
                <a:gd name="T7" fmla="*/ -1248 h 141"/>
                <a:gd name="T8" fmla="+- 0 12330 12260"/>
                <a:gd name="T9" fmla="*/ T8 w 141"/>
                <a:gd name="T10" fmla="+- 0 -1107 -1248"/>
                <a:gd name="T11" fmla="*/ -1107 h 141"/>
                <a:gd name="T12" fmla="+- 0 12401 12260"/>
                <a:gd name="T13" fmla="*/ T12 w 141"/>
                <a:gd name="T14" fmla="+- 0 -1248 -1248"/>
                <a:gd name="T15" fmla="*/ -1248 h 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1" h="141">
                  <a:moveTo>
                    <a:pt x="141" y="0"/>
                  </a:moveTo>
                  <a:lnTo>
                    <a:pt x="0" y="0"/>
                  </a:lnTo>
                  <a:lnTo>
                    <a:pt x="70" y="141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AutoShape 46">
              <a:extLst>
                <a:ext uri="{FF2B5EF4-FFF2-40B4-BE49-F238E27FC236}">
                  <a16:creationId xmlns:a16="http://schemas.microsoft.com/office/drawing/2014/main" id="{1B133AD3-64D9-4F7D-A964-340C36F8C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5" y="-612"/>
              <a:ext cx="2610" cy="371"/>
            </a:xfrm>
            <a:custGeom>
              <a:avLst/>
              <a:gdLst>
                <a:gd name="T0" fmla="+- 0 8326 8056"/>
                <a:gd name="T1" fmla="*/ T0 w 2610"/>
                <a:gd name="T2" fmla="+- 0 -241 -612"/>
                <a:gd name="T3" fmla="*/ -241 h 371"/>
                <a:gd name="T4" fmla="+- 0 8326 8056"/>
                <a:gd name="T5" fmla="*/ T4 w 2610"/>
                <a:gd name="T6" fmla="+- 0 -612 -612"/>
                <a:gd name="T7" fmla="*/ -612 h 371"/>
                <a:gd name="T8" fmla="+- 0 8056 8056"/>
                <a:gd name="T9" fmla="*/ T8 w 2610"/>
                <a:gd name="T10" fmla="+- 0 -612 -612"/>
                <a:gd name="T11" fmla="*/ -612 h 371"/>
                <a:gd name="T12" fmla="+- 0 8056 8056"/>
                <a:gd name="T13" fmla="*/ T12 w 2610"/>
                <a:gd name="T14" fmla="+- 0 -342 -612"/>
                <a:gd name="T15" fmla="*/ -342 h 371"/>
                <a:gd name="T16" fmla="+- 0 8326 8056"/>
                <a:gd name="T17" fmla="*/ T16 w 2610"/>
                <a:gd name="T18" fmla="+- 0 -241 -612"/>
                <a:gd name="T19" fmla="*/ -241 h 371"/>
                <a:gd name="T20" fmla="+- 0 10666 8056"/>
                <a:gd name="T21" fmla="*/ T20 w 2610"/>
                <a:gd name="T22" fmla="+- 0 -342 -612"/>
                <a:gd name="T23" fmla="*/ -342 h 371"/>
                <a:gd name="T24" fmla="+- 0 10666 8056"/>
                <a:gd name="T25" fmla="*/ T24 w 2610"/>
                <a:gd name="T26" fmla="+- 0 -612 -612"/>
                <a:gd name="T27" fmla="*/ -612 h 371"/>
                <a:gd name="T28" fmla="+- 0 10396 8056"/>
                <a:gd name="T29" fmla="*/ T28 w 2610"/>
                <a:gd name="T30" fmla="+- 0 -612 -612"/>
                <a:gd name="T31" fmla="*/ -612 h 371"/>
                <a:gd name="T32" fmla="+- 0 10396 8056"/>
                <a:gd name="T33" fmla="*/ T32 w 2610"/>
                <a:gd name="T34" fmla="+- 0 -241 -612"/>
                <a:gd name="T35" fmla="*/ -241 h 371"/>
                <a:gd name="T36" fmla="+- 0 10666 8056"/>
                <a:gd name="T37" fmla="*/ T36 w 2610"/>
                <a:gd name="T38" fmla="+- 0 -342 -612"/>
                <a:gd name="T39" fmla="*/ -342 h 3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2610" h="371">
                  <a:moveTo>
                    <a:pt x="270" y="371"/>
                  </a:moveTo>
                  <a:lnTo>
                    <a:pt x="270" y="0"/>
                  </a:lnTo>
                  <a:lnTo>
                    <a:pt x="0" y="0"/>
                  </a:lnTo>
                  <a:lnTo>
                    <a:pt x="0" y="270"/>
                  </a:lnTo>
                  <a:lnTo>
                    <a:pt x="270" y="371"/>
                  </a:lnTo>
                  <a:close/>
                  <a:moveTo>
                    <a:pt x="2610" y="270"/>
                  </a:moveTo>
                  <a:lnTo>
                    <a:pt x="2610" y="0"/>
                  </a:lnTo>
                  <a:lnTo>
                    <a:pt x="2340" y="0"/>
                  </a:lnTo>
                  <a:lnTo>
                    <a:pt x="2340" y="371"/>
                  </a:lnTo>
                  <a:lnTo>
                    <a:pt x="2610" y="27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5">
              <a:extLst>
                <a:ext uri="{FF2B5EF4-FFF2-40B4-BE49-F238E27FC236}">
                  <a16:creationId xmlns:a16="http://schemas.microsoft.com/office/drawing/2014/main" id="{30C26777-935A-41E5-9EAE-8E5BF85AE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5" y="-612"/>
              <a:ext cx="270" cy="371"/>
            </a:xfrm>
            <a:custGeom>
              <a:avLst/>
              <a:gdLst>
                <a:gd name="T0" fmla="+- 0 8326 8056"/>
                <a:gd name="T1" fmla="*/ T0 w 270"/>
                <a:gd name="T2" fmla="+- 0 -612 -612"/>
                <a:gd name="T3" fmla="*/ -612 h 371"/>
                <a:gd name="T4" fmla="+- 0 8056 8056"/>
                <a:gd name="T5" fmla="*/ T4 w 270"/>
                <a:gd name="T6" fmla="+- 0 -612 -612"/>
                <a:gd name="T7" fmla="*/ -612 h 371"/>
                <a:gd name="T8" fmla="+- 0 8056 8056"/>
                <a:gd name="T9" fmla="*/ T8 w 270"/>
                <a:gd name="T10" fmla="+- 0 -342 -612"/>
                <a:gd name="T11" fmla="*/ -342 h 371"/>
                <a:gd name="T12" fmla="+- 0 8326 8056"/>
                <a:gd name="T13" fmla="*/ T12 w 270"/>
                <a:gd name="T14" fmla="+- 0 -241 -612"/>
                <a:gd name="T15" fmla="*/ -241 h 371"/>
                <a:gd name="T16" fmla="+- 0 8326 8056"/>
                <a:gd name="T17" fmla="*/ T16 w 270"/>
                <a:gd name="T18" fmla="+- 0 -612 -612"/>
                <a:gd name="T19" fmla="*/ -612 h 3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70" h="371">
                  <a:moveTo>
                    <a:pt x="270" y="0"/>
                  </a:moveTo>
                  <a:lnTo>
                    <a:pt x="0" y="0"/>
                  </a:lnTo>
                  <a:lnTo>
                    <a:pt x="0" y="270"/>
                  </a:lnTo>
                  <a:lnTo>
                    <a:pt x="270" y="371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9525">
              <a:solidFill>
                <a:srgbClr val="223A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3AAE13A1-D5BC-45C5-B8BE-149947031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5" y="-612"/>
              <a:ext cx="270" cy="371"/>
            </a:xfrm>
            <a:custGeom>
              <a:avLst/>
              <a:gdLst>
                <a:gd name="T0" fmla="+- 0 10396 10396"/>
                <a:gd name="T1" fmla="*/ T0 w 270"/>
                <a:gd name="T2" fmla="+- 0 -612 -612"/>
                <a:gd name="T3" fmla="*/ -612 h 371"/>
                <a:gd name="T4" fmla="+- 0 10666 10396"/>
                <a:gd name="T5" fmla="*/ T4 w 270"/>
                <a:gd name="T6" fmla="+- 0 -612 -612"/>
                <a:gd name="T7" fmla="*/ -612 h 371"/>
                <a:gd name="T8" fmla="+- 0 10666 10396"/>
                <a:gd name="T9" fmla="*/ T8 w 270"/>
                <a:gd name="T10" fmla="+- 0 -342 -612"/>
                <a:gd name="T11" fmla="*/ -342 h 371"/>
                <a:gd name="T12" fmla="+- 0 10396 10396"/>
                <a:gd name="T13" fmla="*/ T12 w 270"/>
                <a:gd name="T14" fmla="+- 0 -241 -612"/>
                <a:gd name="T15" fmla="*/ -241 h 371"/>
                <a:gd name="T16" fmla="+- 0 10396 10396"/>
                <a:gd name="T17" fmla="*/ T16 w 270"/>
                <a:gd name="T18" fmla="+- 0 -612 -612"/>
                <a:gd name="T19" fmla="*/ -612 h 3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70" h="371">
                  <a:moveTo>
                    <a:pt x="0" y="0"/>
                  </a:moveTo>
                  <a:lnTo>
                    <a:pt x="270" y="0"/>
                  </a:lnTo>
                  <a:lnTo>
                    <a:pt x="270" y="270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223A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43">
              <a:extLst>
                <a:ext uri="{FF2B5EF4-FFF2-40B4-BE49-F238E27FC236}">
                  <a16:creationId xmlns:a16="http://schemas.microsoft.com/office/drawing/2014/main" id="{7F89F111-3BFB-4FA9-A54D-FCBFD443B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0" y="-342"/>
              <a:ext cx="2340" cy="135"/>
            </a:xfrm>
            <a:prstGeom prst="rect">
              <a:avLst/>
            </a:prstGeom>
            <a:solidFill>
              <a:srgbClr val="4F88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42">
              <a:extLst>
                <a:ext uri="{FF2B5EF4-FFF2-40B4-BE49-F238E27FC236}">
                  <a16:creationId xmlns:a16="http://schemas.microsoft.com/office/drawing/2014/main" id="{A8A51422-05DA-436C-A324-C68DFC861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90" y="-1108"/>
              <a:ext cx="2340" cy="900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41">
              <a:extLst>
                <a:ext uri="{FF2B5EF4-FFF2-40B4-BE49-F238E27FC236}">
                  <a16:creationId xmlns:a16="http://schemas.microsoft.com/office/drawing/2014/main" id="{6A929BD7-00EC-4B9C-AACF-B885B3A77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5" y="-612"/>
              <a:ext cx="2610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40">
              <a:extLst>
                <a:ext uri="{FF2B5EF4-FFF2-40B4-BE49-F238E27FC236}">
                  <a16:creationId xmlns:a16="http://schemas.microsoft.com/office/drawing/2014/main" id="{A0DF6A17-0212-4188-AB90-2E812A4D6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5" y="-612"/>
              <a:ext cx="2610" cy="270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AutoShape 39">
              <a:extLst>
                <a:ext uri="{FF2B5EF4-FFF2-40B4-BE49-F238E27FC236}">
                  <a16:creationId xmlns:a16="http://schemas.microsoft.com/office/drawing/2014/main" id="{FB3D60D3-D2F3-4A66-AE68-BBA473CC5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5" y="-612"/>
              <a:ext cx="2610" cy="371"/>
            </a:xfrm>
            <a:custGeom>
              <a:avLst/>
              <a:gdLst>
                <a:gd name="T0" fmla="+- 0 2386 2116"/>
                <a:gd name="T1" fmla="*/ T0 w 2610"/>
                <a:gd name="T2" fmla="+- 0 -241 -612"/>
                <a:gd name="T3" fmla="*/ -241 h 371"/>
                <a:gd name="T4" fmla="+- 0 2386 2116"/>
                <a:gd name="T5" fmla="*/ T4 w 2610"/>
                <a:gd name="T6" fmla="+- 0 -612 -612"/>
                <a:gd name="T7" fmla="*/ -612 h 371"/>
                <a:gd name="T8" fmla="+- 0 2116 2116"/>
                <a:gd name="T9" fmla="*/ T8 w 2610"/>
                <a:gd name="T10" fmla="+- 0 -612 -612"/>
                <a:gd name="T11" fmla="*/ -612 h 371"/>
                <a:gd name="T12" fmla="+- 0 2116 2116"/>
                <a:gd name="T13" fmla="*/ T12 w 2610"/>
                <a:gd name="T14" fmla="+- 0 -342 -612"/>
                <a:gd name="T15" fmla="*/ -342 h 371"/>
                <a:gd name="T16" fmla="+- 0 2386 2116"/>
                <a:gd name="T17" fmla="*/ T16 w 2610"/>
                <a:gd name="T18" fmla="+- 0 -241 -612"/>
                <a:gd name="T19" fmla="*/ -241 h 371"/>
                <a:gd name="T20" fmla="+- 0 4726 2116"/>
                <a:gd name="T21" fmla="*/ T20 w 2610"/>
                <a:gd name="T22" fmla="+- 0 -342 -612"/>
                <a:gd name="T23" fmla="*/ -342 h 371"/>
                <a:gd name="T24" fmla="+- 0 4726 2116"/>
                <a:gd name="T25" fmla="*/ T24 w 2610"/>
                <a:gd name="T26" fmla="+- 0 -612 -612"/>
                <a:gd name="T27" fmla="*/ -612 h 371"/>
                <a:gd name="T28" fmla="+- 0 4456 2116"/>
                <a:gd name="T29" fmla="*/ T28 w 2610"/>
                <a:gd name="T30" fmla="+- 0 -612 -612"/>
                <a:gd name="T31" fmla="*/ -612 h 371"/>
                <a:gd name="T32" fmla="+- 0 4456 2116"/>
                <a:gd name="T33" fmla="*/ T32 w 2610"/>
                <a:gd name="T34" fmla="+- 0 -241 -612"/>
                <a:gd name="T35" fmla="*/ -241 h 371"/>
                <a:gd name="T36" fmla="+- 0 4726 2116"/>
                <a:gd name="T37" fmla="*/ T36 w 2610"/>
                <a:gd name="T38" fmla="+- 0 -342 -612"/>
                <a:gd name="T39" fmla="*/ -342 h 3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2610" h="371">
                  <a:moveTo>
                    <a:pt x="270" y="371"/>
                  </a:moveTo>
                  <a:lnTo>
                    <a:pt x="270" y="0"/>
                  </a:lnTo>
                  <a:lnTo>
                    <a:pt x="0" y="0"/>
                  </a:lnTo>
                  <a:lnTo>
                    <a:pt x="0" y="270"/>
                  </a:lnTo>
                  <a:lnTo>
                    <a:pt x="270" y="371"/>
                  </a:lnTo>
                  <a:close/>
                  <a:moveTo>
                    <a:pt x="2610" y="270"/>
                  </a:moveTo>
                  <a:lnTo>
                    <a:pt x="2610" y="0"/>
                  </a:lnTo>
                  <a:lnTo>
                    <a:pt x="2340" y="0"/>
                  </a:lnTo>
                  <a:lnTo>
                    <a:pt x="2340" y="371"/>
                  </a:lnTo>
                  <a:lnTo>
                    <a:pt x="2610" y="27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8">
              <a:extLst>
                <a:ext uri="{FF2B5EF4-FFF2-40B4-BE49-F238E27FC236}">
                  <a16:creationId xmlns:a16="http://schemas.microsoft.com/office/drawing/2014/main" id="{9688B644-C14A-4F32-8238-3907E504A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5" y="-612"/>
              <a:ext cx="270" cy="371"/>
            </a:xfrm>
            <a:custGeom>
              <a:avLst/>
              <a:gdLst>
                <a:gd name="T0" fmla="+- 0 2386 2116"/>
                <a:gd name="T1" fmla="*/ T0 w 270"/>
                <a:gd name="T2" fmla="+- 0 -612 -612"/>
                <a:gd name="T3" fmla="*/ -612 h 371"/>
                <a:gd name="T4" fmla="+- 0 2116 2116"/>
                <a:gd name="T5" fmla="*/ T4 w 270"/>
                <a:gd name="T6" fmla="+- 0 -612 -612"/>
                <a:gd name="T7" fmla="*/ -612 h 371"/>
                <a:gd name="T8" fmla="+- 0 2116 2116"/>
                <a:gd name="T9" fmla="*/ T8 w 270"/>
                <a:gd name="T10" fmla="+- 0 -342 -612"/>
                <a:gd name="T11" fmla="*/ -342 h 371"/>
                <a:gd name="T12" fmla="+- 0 2386 2116"/>
                <a:gd name="T13" fmla="*/ T12 w 270"/>
                <a:gd name="T14" fmla="+- 0 -241 -612"/>
                <a:gd name="T15" fmla="*/ -241 h 371"/>
                <a:gd name="T16" fmla="+- 0 2386 2116"/>
                <a:gd name="T17" fmla="*/ T16 w 270"/>
                <a:gd name="T18" fmla="+- 0 -612 -612"/>
                <a:gd name="T19" fmla="*/ -612 h 3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70" h="371">
                  <a:moveTo>
                    <a:pt x="270" y="0"/>
                  </a:moveTo>
                  <a:lnTo>
                    <a:pt x="0" y="0"/>
                  </a:lnTo>
                  <a:lnTo>
                    <a:pt x="0" y="270"/>
                  </a:lnTo>
                  <a:lnTo>
                    <a:pt x="270" y="371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9525">
              <a:solidFill>
                <a:srgbClr val="223A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7">
              <a:extLst>
                <a:ext uri="{FF2B5EF4-FFF2-40B4-BE49-F238E27FC236}">
                  <a16:creationId xmlns:a16="http://schemas.microsoft.com/office/drawing/2014/main" id="{18DA3631-860B-46BD-BE13-C36F88057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5" y="-612"/>
              <a:ext cx="270" cy="371"/>
            </a:xfrm>
            <a:custGeom>
              <a:avLst/>
              <a:gdLst>
                <a:gd name="T0" fmla="+- 0 4456 4456"/>
                <a:gd name="T1" fmla="*/ T0 w 270"/>
                <a:gd name="T2" fmla="+- 0 -612 -612"/>
                <a:gd name="T3" fmla="*/ -612 h 371"/>
                <a:gd name="T4" fmla="+- 0 4726 4456"/>
                <a:gd name="T5" fmla="*/ T4 w 270"/>
                <a:gd name="T6" fmla="+- 0 -612 -612"/>
                <a:gd name="T7" fmla="*/ -612 h 371"/>
                <a:gd name="T8" fmla="+- 0 4726 4456"/>
                <a:gd name="T9" fmla="*/ T8 w 270"/>
                <a:gd name="T10" fmla="+- 0 -342 -612"/>
                <a:gd name="T11" fmla="*/ -342 h 371"/>
                <a:gd name="T12" fmla="+- 0 4456 4456"/>
                <a:gd name="T13" fmla="*/ T12 w 270"/>
                <a:gd name="T14" fmla="+- 0 -241 -612"/>
                <a:gd name="T15" fmla="*/ -241 h 371"/>
                <a:gd name="T16" fmla="+- 0 4456 4456"/>
                <a:gd name="T17" fmla="*/ T16 w 270"/>
                <a:gd name="T18" fmla="+- 0 -612 -612"/>
                <a:gd name="T19" fmla="*/ -612 h 3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70" h="371">
                  <a:moveTo>
                    <a:pt x="0" y="0"/>
                  </a:moveTo>
                  <a:lnTo>
                    <a:pt x="270" y="0"/>
                  </a:lnTo>
                  <a:lnTo>
                    <a:pt x="270" y="270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223A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36">
              <a:extLst>
                <a:ext uri="{FF2B5EF4-FFF2-40B4-BE49-F238E27FC236}">
                  <a16:creationId xmlns:a16="http://schemas.microsoft.com/office/drawing/2014/main" id="{D60B9B85-3E73-4357-86EA-BD0024D71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0" y="-342"/>
              <a:ext cx="2340" cy="135"/>
            </a:xfrm>
            <a:prstGeom prst="rect">
              <a:avLst/>
            </a:prstGeom>
            <a:solidFill>
              <a:srgbClr val="4F88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35">
              <a:extLst>
                <a:ext uri="{FF2B5EF4-FFF2-40B4-BE49-F238E27FC236}">
                  <a16:creationId xmlns:a16="http://schemas.microsoft.com/office/drawing/2014/main" id="{6786FABA-5942-481A-B5D3-5A4AB4EC6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0" y="-1108"/>
              <a:ext cx="2340" cy="900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34">
              <a:extLst>
                <a:ext uri="{FF2B5EF4-FFF2-40B4-BE49-F238E27FC236}">
                  <a16:creationId xmlns:a16="http://schemas.microsoft.com/office/drawing/2014/main" id="{B80BA53A-0139-4362-9EFE-0E6FBB532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5" y="-612"/>
              <a:ext cx="2610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33">
              <a:extLst>
                <a:ext uri="{FF2B5EF4-FFF2-40B4-BE49-F238E27FC236}">
                  <a16:creationId xmlns:a16="http://schemas.microsoft.com/office/drawing/2014/main" id="{E38EF3DD-92F7-445E-958E-C1FF2B01A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5" y="-612"/>
              <a:ext cx="2610" cy="270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AutoShape 32">
              <a:extLst>
                <a:ext uri="{FF2B5EF4-FFF2-40B4-BE49-F238E27FC236}">
                  <a16:creationId xmlns:a16="http://schemas.microsoft.com/office/drawing/2014/main" id="{298B5D7B-D07F-4AC6-9A9D-30EEE1FB95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5" y="-612"/>
              <a:ext cx="2610" cy="371"/>
            </a:xfrm>
            <a:custGeom>
              <a:avLst/>
              <a:gdLst>
                <a:gd name="T0" fmla="+- 0 5356 5086"/>
                <a:gd name="T1" fmla="*/ T0 w 2610"/>
                <a:gd name="T2" fmla="+- 0 -241 -612"/>
                <a:gd name="T3" fmla="*/ -241 h 371"/>
                <a:gd name="T4" fmla="+- 0 5356 5086"/>
                <a:gd name="T5" fmla="*/ T4 w 2610"/>
                <a:gd name="T6" fmla="+- 0 -612 -612"/>
                <a:gd name="T7" fmla="*/ -612 h 371"/>
                <a:gd name="T8" fmla="+- 0 5086 5086"/>
                <a:gd name="T9" fmla="*/ T8 w 2610"/>
                <a:gd name="T10" fmla="+- 0 -612 -612"/>
                <a:gd name="T11" fmla="*/ -612 h 371"/>
                <a:gd name="T12" fmla="+- 0 5086 5086"/>
                <a:gd name="T13" fmla="*/ T12 w 2610"/>
                <a:gd name="T14" fmla="+- 0 -342 -612"/>
                <a:gd name="T15" fmla="*/ -342 h 371"/>
                <a:gd name="T16" fmla="+- 0 5356 5086"/>
                <a:gd name="T17" fmla="*/ T16 w 2610"/>
                <a:gd name="T18" fmla="+- 0 -241 -612"/>
                <a:gd name="T19" fmla="*/ -241 h 371"/>
                <a:gd name="T20" fmla="+- 0 7696 5086"/>
                <a:gd name="T21" fmla="*/ T20 w 2610"/>
                <a:gd name="T22" fmla="+- 0 -342 -612"/>
                <a:gd name="T23" fmla="*/ -342 h 371"/>
                <a:gd name="T24" fmla="+- 0 7696 5086"/>
                <a:gd name="T25" fmla="*/ T24 w 2610"/>
                <a:gd name="T26" fmla="+- 0 -612 -612"/>
                <a:gd name="T27" fmla="*/ -612 h 371"/>
                <a:gd name="T28" fmla="+- 0 7426 5086"/>
                <a:gd name="T29" fmla="*/ T28 w 2610"/>
                <a:gd name="T30" fmla="+- 0 -612 -612"/>
                <a:gd name="T31" fmla="*/ -612 h 371"/>
                <a:gd name="T32" fmla="+- 0 7426 5086"/>
                <a:gd name="T33" fmla="*/ T32 w 2610"/>
                <a:gd name="T34" fmla="+- 0 -241 -612"/>
                <a:gd name="T35" fmla="*/ -241 h 371"/>
                <a:gd name="T36" fmla="+- 0 7696 5086"/>
                <a:gd name="T37" fmla="*/ T36 w 2610"/>
                <a:gd name="T38" fmla="+- 0 -342 -612"/>
                <a:gd name="T39" fmla="*/ -342 h 3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2610" h="371">
                  <a:moveTo>
                    <a:pt x="270" y="371"/>
                  </a:moveTo>
                  <a:lnTo>
                    <a:pt x="270" y="0"/>
                  </a:lnTo>
                  <a:lnTo>
                    <a:pt x="0" y="0"/>
                  </a:lnTo>
                  <a:lnTo>
                    <a:pt x="0" y="270"/>
                  </a:lnTo>
                  <a:lnTo>
                    <a:pt x="270" y="371"/>
                  </a:lnTo>
                  <a:close/>
                  <a:moveTo>
                    <a:pt x="2610" y="270"/>
                  </a:moveTo>
                  <a:lnTo>
                    <a:pt x="2610" y="0"/>
                  </a:lnTo>
                  <a:lnTo>
                    <a:pt x="2340" y="0"/>
                  </a:lnTo>
                  <a:lnTo>
                    <a:pt x="2340" y="371"/>
                  </a:lnTo>
                  <a:lnTo>
                    <a:pt x="2610" y="27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E3098C30-733D-4070-BBCD-252E6BB4F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5" y="-612"/>
              <a:ext cx="270" cy="371"/>
            </a:xfrm>
            <a:custGeom>
              <a:avLst/>
              <a:gdLst>
                <a:gd name="T0" fmla="+- 0 5356 5086"/>
                <a:gd name="T1" fmla="*/ T0 w 270"/>
                <a:gd name="T2" fmla="+- 0 -612 -612"/>
                <a:gd name="T3" fmla="*/ -612 h 371"/>
                <a:gd name="T4" fmla="+- 0 5086 5086"/>
                <a:gd name="T5" fmla="*/ T4 w 270"/>
                <a:gd name="T6" fmla="+- 0 -612 -612"/>
                <a:gd name="T7" fmla="*/ -612 h 371"/>
                <a:gd name="T8" fmla="+- 0 5086 5086"/>
                <a:gd name="T9" fmla="*/ T8 w 270"/>
                <a:gd name="T10" fmla="+- 0 -342 -612"/>
                <a:gd name="T11" fmla="*/ -342 h 371"/>
                <a:gd name="T12" fmla="+- 0 5356 5086"/>
                <a:gd name="T13" fmla="*/ T12 w 270"/>
                <a:gd name="T14" fmla="+- 0 -241 -612"/>
                <a:gd name="T15" fmla="*/ -241 h 371"/>
                <a:gd name="T16" fmla="+- 0 5356 5086"/>
                <a:gd name="T17" fmla="*/ T16 w 270"/>
                <a:gd name="T18" fmla="+- 0 -612 -612"/>
                <a:gd name="T19" fmla="*/ -612 h 3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70" h="371">
                  <a:moveTo>
                    <a:pt x="270" y="0"/>
                  </a:moveTo>
                  <a:lnTo>
                    <a:pt x="0" y="0"/>
                  </a:lnTo>
                  <a:lnTo>
                    <a:pt x="0" y="270"/>
                  </a:lnTo>
                  <a:lnTo>
                    <a:pt x="270" y="371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9525">
              <a:solidFill>
                <a:srgbClr val="223A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7E265D9-2D9F-4BCA-8951-0990ED9DE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5" y="-612"/>
              <a:ext cx="270" cy="371"/>
            </a:xfrm>
            <a:custGeom>
              <a:avLst/>
              <a:gdLst>
                <a:gd name="T0" fmla="+- 0 7426 7426"/>
                <a:gd name="T1" fmla="*/ T0 w 270"/>
                <a:gd name="T2" fmla="+- 0 -612 -612"/>
                <a:gd name="T3" fmla="*/ -612 h 371"/>
                <a:gd name="T4" fmla="+- 0 7696 7426"/>
                <a:gd name="T5" fmla="*/ T4 w 270"/>
                <a:gd name="T6" fmla="+- 0 -612 -612"/>
                <a:gd name="T7" fmla="*/ -612 h 371"/>
                <a:gd name="T8" fmla="+- 0 7696 7426"/>
                <a:gd name="T9" fmla="*/ T8 w 270"/>
                <a:gd name="T10" fmla="+- 0 -342 -612"/>
                <a:gd name="T11" fmla="*/ -342 h 371"/>
                <a:gd name="T12" fmla="+- 0 7426 7426"/>
                <a:gd name="T13" fmla="*/ T12 w 270"/>
                <a:gd name="T14" fmla="+- 0 -241 -612"/>
                <a:gd name="T15" fmla="*/ -241 h 371"/>
                <a:gd name="T16" fmla="+- 0 7426 7426"/>
                <a:gd name="T17" fmla="*/ T16 w 270"/>
                <a:gd name="T18" fmla="+- 0 -612 -612"/>
                <a:gd name="T19" fmla="*/ -612 h 3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70" h="371">
                  <a:moveTo>
                    <a:pt x="0" y="0"/>
                  </a:moveTo>
                  <a:lnTo>
                    <a:pt x="270" y="0"/>
                  </a:lnTo>
                  <a:lnTo>
                    <a:pt x="270" y="270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223A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D2B0A040-F181-449A-B8C9-7FA75D0F6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" y="-342"/>
              <a:ext cx="2340" cy="135"/>
            </a:xfrm>
            <a:prstGeom prst="rect">
              <a:avLst/>
            </a:prstGeom>
            <a:solidFill>
              <a:srgbClr val="4F88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72A8D22B-B2C1-4AF3-A96B-198F968C5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" y="-1108"/>
              <a:ext cx="2340" cy="900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C9C00AC8-E441-4687-884E-863828DD6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5" y="-612"/>
              <a:ext cx="2610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6">
              <a:extLst>
                <a:ext uri="{FF2B5EF4-FFF2-40B4-BE49-F238E27FC236}">
                  <a16:creationId xmlns:a16="http://schemas.microsoft.com/office/drawing/2014/main" id="{C1422326-972C-46FA-BC2E-8858456BA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5" y="-612"/>
              <a:ext cx="2610" cy="270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AutoShape 25">
              <a:extLst>
                <a:ext uri="{FF2B5EF4-FFF2-40B4-BE49-F238E27FC236}">
                  <a16:creationId xmlns:a16="http://schemas.microsoft.com/office/drawing/2014/main" id="{25490DC5-ED75-4616-84C1-4219CF5BD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0" y="-2194"/>
              <a:ext cx="2610" cy="372"/>
            </a:xfrm>
            <a:custGeom>
              <a:avLst/>
              <a:gdLst>
                <a:gd name="T0" fmla="+- 0 6840 6570"/>
                <a:gd name="T1" fmla="*/ T0 w 2610"/>
                <a:gd name="T2" fmla="+- 0 -1821 -2193"/>
                <a:gd name="T3" fmla="*/ -1821 h 372"/>
                <a:gd name="T4" fmla="+- 0 6840 6570"/>
                <a:gd name="T5" fmla="*/ T4 w 2610"/>
                <a:gd name="T6" fmla="+- 0 -2193 -2193"/>
                <a:gd name="T7" fmla="*/ -2193 h 372"/>
                <a:gd name="T8" fmla="+- 0 6570 6570"/>
                <a:gd name="T9" fmla="*/ T8 w 2610"/>
                <a:gd name="T10" fmla="+- 0 -2193 -2193"/>
                <a:gd name="T11" fmla="*/ -2193 h 372"/>
                <a:gd name="T12" fmla="+- 0 6570 6570"/>
                <a:gd name="T13" fmla="*/ T12 w 2610"/>
                <a:gd name="T14" fmla="+- 0 -1923 -2193"/>
                <a:gd name="T15" fmla="*/ -1923 h 372"/>
                <a:gd name="T16" fmla="+- 0 6840 6570"/>
                <a:gd name="T17" fmla="*/ T16 w 2610"/>
                <a:gd name="T18" fmla="+- 0 -1821 -2193"/>
                <a:gd name="T19" fmla="*/ -1821 h 372"/>
                <a:gd name="T20" fmla="+- 0 9180 6570"/>
                <a:gd name="T21" fmla="*/ T20 w 2610"/>
                <a:gd name="T22" fmla="+- 0 -1923 -2193"/>
                <a:gd name="T23" fmla="*/ -1923 h 372"/>
                <a:gd name="T24" fmla="+- 0 9180 6570"/>
                <a:gd name="T25" fmla="*/ T24 w 2610"/>
                <a:gd name="T26" fmla="+- 0 -2193 -2193"/>
                <a:gd name="T27" fmla="*/ -2193 h 372"/>
                <a:gd name="T28" fmla="+- 0 8910 6570"/>
                <a:gd name="T29" fmla="*/ T28 w 2610"/>
                <a:gd name="T30" fmla="+- 0 -2193 -2193"/>
                <a:gd name="T31" fmla="*/ -2193 h 372"/>
                <a:gd name="T32" fmla="+- 0 8910 6570"/>
                <a:gd name="T33" fmla="*/ T32 w 2610"/>
                <a:gd name="T34" fmla="+- 0 -1821 -2193"/>
                <a:gd name="T35" fmla="*/ -1821 h 372"/>
                <a:gd name="T36" fmla="+- 0 9180 6570"/>
                <a:gd name="T37" fmla="*/ T36 w 2610"/>
                <a:gd name="T38" fmla="+- 0 -1923 -2193"/>
                <a:gd name="T39" fmla="*/ -1923 h 37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2610" h="372">
                  <a:moveTo>
                    <a:pt x="270" y="372"/>
                  </a:moveTo>
                  <a:lnTo>
                    <a:pt x="270" y="0"/>
                  </a:lnTo>
                  <a:lnTo>
                    <a:pt x="0" y="0"/>
                  </a:lnTo>
                  <a:lnTo>
                    <a:pt x="0" y="270"/>
                  </a:lnTo>
                  <a:lnTo>
                    <a:pt x="270" y="372"/>
                  </a:lnTo>
                  <a:close/>
                  <a:moveTo>
                    <a:pt x="2610" y="270"/>
                  </a:moveTo>
                  <a:lnTo>
                    <a:pt x="2610" y="0"/>
                  </a:lnTo>
                  <a:lnTo>
                    <a:pt x="2340" y="0"/>
                  </a:lnTo>
                  <a:lnTo>
                    <a:pt x="2340" y="372"/>
                  </a:lnTo>
                  <a:lnTo>
                    <a:pt x="2610" y="27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98F029B2-DEA5-4F36-8450-E6C6D4F96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0" y="-2194"/>
              <a:ext cx="270" cy="372"/>
            </a:xfrm>
            <a:custGeom>
              <a:avLst/>
              <a:gdLst>
                <a:gd name="T0" fmla="+- 0 6840 6570"/>
                <a:gd name="T1" fmla="*/ T0 w 270"/>
                <a:gd name="T2" fmla="+- 0 -2193 -2193"/>
                <a:gd name="T3" fmla="*/ -2193 h 372"/>
                <a:gd name="T4" fmla="+- 0 6570 6570"/>
                <a:gd name="T5" fmla="*/ T4 w 270"/>
                <a:gd name="T6" fmla="+- 0 -2193 -2193"/>
                <a:gd name="T7" fmla="*/ -2193 h 372"/>
                <a:gd name="T8" fmla="+- 0 6570 6570"/>
                <a:gd name="T9" fmla="*/ T8 w 270"/>
                <a:gd name="T10" fmla="+- 0 -1923 -2193"/>
                <a:gd name="T11" fmla="*/ -1923 h 372"/>
                <a:gd name="T12" fmla="+- 0 6840 6570"/>
                <a:gd name="T13" fmla="*/ T12 w 270"/>
                <a:gd name="T14" fmla="+- 0 -1821 -2193"/>
                <a:gd name="T15" fmla="*/ -1821 h 372"/>
                <a:gd name="T16" fmla="+- 0 6840 6570"/>
                <a:gd name="T17" fmla="*/ T16 w 270"/>
                <a:gd name="T18" fmla="+- 0 -2193 -2193"/>
                <a:gd name="T19" fmla="*/ -2193 h 37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70" h="372">
                  <a:moveTo>
                    <a:pt x="270" y="0"/>
                  </a:moveTo>
                  <a:lnTo>
                    <a:pt x="0" y="0"/>
                  </a:lnTo>
                  <a:lnTo>
                    <a:pt x="0" y="270"/>
                  </a:lnTo>
                  <a:lnTo>
                    <a:pt x="270" y="372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9525">
              <a:solidFill>
                <a:srgbClr val="223A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645149CA-8EE1-456E-953A-EF6752D67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0" y="-2194"/>
              <a:ext cx="270" cy="372"/>
            </a:xfrm>
            <a:custGeom>
              <a:avLst/>
              <a:gdLst>
                <a:gd name="T0" fmla="+- 0 8910 8910"/>
                <a:gd name="T1" fmla="*/ T0 w 270"/>
                <a:gd name="T2" fmla="+- 0 -2193 -2193"/>
                <a:gd name="T3" fmla="*/ -2193 h 372"/>
                <a:gd name="T4" fmla="+- 0 9180 8910"/>
                <a:gd name="T5" fmla="*/ T4 w 270"/>
                <a:gd name="T6" fmla="+- 0 -2193 -2193"/>
                <a:gd name="T7" fmla="*/ -2193 h 372"/>
                <a:gd name="T8" fmla="+- 0 9180 8910"/>
                <a:gd name="T9" fmla="*/ T8 w 270"/>
                <a:gd name="T10" fmla="+- 0 -1923 -2193"/>
                <a:gd name="T11" fmla="*/ -1923 h 372"/>
                <a:gd name="T12" fmla="+- 0 8910 8910"/>
                <a:gd name="T13" fmla="*/ T12 w 270"/>
                <a:gd name="T14" fmla="+- 0 -1821 -2193"/>
                <a:gd name="T15" fmla="*/ -1821 h 372"/>
                <a:gd name="T16" fmla="+- 0 8910 8910"/>
                <a:gd name="T17" fmla="*/ T16 w 270"/>
                <a:gd name="T18" fmla="+- 0 -2193 -2193"/>
                <a:gd name="T19" fmla="*/ -2193 h 37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70" h="372">
                  <a:moveTo>
                    <a:pt x="0" y="0"/>
                  </a:moveTo>
                  <a:lnTo>
                    <a:pt x="270" y="0"/>
                  </a:lnTo>
                  <a:lnTo>
                    <a:pt x="270" y="270"/>
                  </a:lnTo>
                  <a:lnTo>
                    <a:pt x="0" y="37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223A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2">
              <a:extLst>
                <a:ext uri="{FF2B5EF4-FFF2-40B4-BE49-F238E27FC236}">
                  <a16:creationId xmlns:a16="http://schemas.microsoft.com/office/drawing/2014/main" id="{76C1CA56-848A-428F-95F1-EB71AA85D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" y="-1924"/>
              <a:ext cx="2340" cy="136"/>
            </a:xfrm>
            <a:prstGeom prst="rect">
              <a:avLst/>
            </a:prstGeom>
            <a:solidFill>
              <a:srgbClr val="4F88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21">
              <a:extLst>
                <a:ext uri="{FF2B5EF4-FFF2-40B4-BE49-F238E27FC236}">
                  <a16:creationId xmlns:a16="http://schemas.microsoft.com/office/drawing/2014/main" id="{DCC05E3F-1CBE-44DF-97F9-A89E1B307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5" y="-2512"/>
              <a:ext cx="2340" cy="724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20">
              <a:extLst>
                <a:ext uri="{FF2B5EF4-FFF2-40B4-BE49-F238E27FC236}">
                  <a16:creationId xmlns:a16="http://schemas.microsoft.com/office/drawing/2014/main" id="{567F014F-F635-4887-BB26-E1BE8B7F7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0" y="-2194"/>
              <a:ext cx="2610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9">
              <a:extLst>
                <a:ext uri="{FF2B5EF4-FFF2-40B4-BE49-F238E27FC236}">
                  <a16:creationId xmlns:a16="http://schemas.microsoft.com/office/drawing/2014/main" id="{582414A5-2BD5-445E-B0BC-74DA8DA1A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0" y="-2194"/>
              <a:ext cx="2610" cy="270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AutoShape 18">
              <a:extLst>
                <a:ext uri="{FF2B5EF4-FFF2-40B4-BE49-F238E27FC236}">
                  <a16:creationId xmlns:a16="http://schemas.microsoft.com/office/drawing/2014/main" id="{BC1970BC-34C8-4AC0-AFD3-0547ADE9A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5" y="-612"/>
              <a:ext cx="2610" cy="371"/>
            </a:xfrm>
            <a:custGeom>
              <a:avLst/>
              <a:gdLst>
                <a:gd name="T0" fmla="+- 0 11296 11026"/>
                <a:gd name="T1" fmla="*/ T0 w 2610"/>
                <a:gd name="T2" fmla="+- 0 -241 -612"/>
                <a:gd name="T3" fmla="*/ -241 h 371"/>
                <a:gd name="T4" fmla="+- 0 11296 11026"/>
                <a:gd name="T5" fmla="*/ T4 w 2610"/>
                <a:gd name="T6" fmla="+- 0 -612 -612"/>
                <a:gd name="T7" fmla="*/ -612 h 371"/>
                <a:gd name="T8" fmla="+- 0 11026 11026"/>
                <a:gd name="T9" fmla="*/ T8 w 2610"/>
                <a:gd name="T10" fmla="+- 0 -612 -612"/>
                <a:gd name="T11" fmla="*/ -612 h 371"/>
                <a:gd name="T12" fmla="+- 0 11026 11026"/>
                <a:gd name="T13" fmla="*/ T12 w 2610"/>
                <a:gd name="T14" fmla="+- 0 -342 -612"/>
                <a:gd name="T15" fmla="*/ -342 h 371"/>
                <a:gd name="T16" fmla="+- 0 11296 11026"/>
                <a:gd name="T17" fmla="*/ T16 w 2610"/>
                <a:gd name="T18" fmla="+- 0 -241 -612"/>
                <a:gd name="T19" fmla="*/ -241 h 371"/>
                <a:gd name="T20" fmla="+- 0 13636 11026"/>
                <a:gd name="T21" fmla="*/ T20 w 2610"/>
                <a:gd name="T22" fmla="+- 0 -342 -612"/>
                <a:gd name="T23" fmla="*/ -342 h 371"/>
                <a:gd name="T24" fmla="+- 0 13636 11026"/>
                <a:gd name="T25" fmla="*/ T24 w 2610"/>
                <a:gd name="T26" fmla="+- 0 -612 -612"/>
                <a:gd name="T27" fmla="*/ -612 h 371"/>
                <a:gd name="T28" fmla="+- 0 13366 11026"/>
                <a:gd name="T29" fmla="*/ T28 w 2610"/>
                <a:gd name="T30" fmla="+- 0 -612 -612"/>
                <a:gd name="T31" fmla="*/ -612 h 371"/>
                <a:gd name="T32" fmla="+- 0 13366 11026"/>
                <a:gd name="T33" fmla="*/ T32 w 2610"/>
                <a:gd name="T34" fmla="+- 0 -241 -612"/>
                <a:gd name="T35" fmla="*/ -241 h 371"/>
                <a:gd name="T36" fmla="+- 0 13636 11026"/>
                <a:gd name="T37" fmla="*/ T36 w 2610"/>
                <a:gd name="T38" fmla="+- 0 -342 -612"/>
                <a:gd name="T39" fmla="*/ -342 h 3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2610" h="371">
                  <a:moveTo>
                    <a:pt x="270" y="371"/>
                  </a:moveTo>
                  <a:lnTo>
                    <a:pt x="270" y="0"/>
                  </a:lnTo>
                  <a:lnTo>
                    <a:pt x="0" y="0"/>
                  </a:lnTo>
                  <a:lnTo>
                    <a:pt x="0" y="270"/>
                  </a:lnTo>
                  <a:lnTo>
                    <a:pt x="270" y="371"/>
                  </a:lnTo>
                  <a:close/>
                  <a:moveTo>
                    <a:pt x="2610" y="270"/>
                  </a:moveTo>
                  <a:lnTo>
                    <a:pt x="2610" y="0"/>
                  </a:lnTo>
                  <a:lnTo>
                    <a:pt x="2340" y="0"/>
                  </a:lnTo>
                  <a:lnTo>
                    <a:pt x="2340" y="371"/>
                  </a:lnTo>
                  <a:lnTo>
                    <a:pt x="2610" y="270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23C669B3-718F-493A-803D-71EF17EB3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5" y="-612"/>
              <a:ext cx="270" cy="371"/>
            </a:xfrm>
            <a:custGeom>
              <a:avLst/>
              <a:gdLst>
                <a:gd name="T0" fmla="+- 0 11296 11026"/>
                <a:gd name="T1" fmla="*/ T0 w 270"/>
                <a:gd name="T2" fmla="+- 0 -612 -612"/>
                <a:gd name="T3" fmla="*/ -612 h 371"/>
                <a:gd name="T4" fmla="+- 0 11026 11026"/>
                <a:gd name="T5" fmla="*/ T4 w 270"/>
                <a:gd name="T6" fmla="+- 0 -612 -612"/>
                <a:gd name="T7" fmla="*/ -612 h 371"/>
                <a:gd name="T8" fmla="+- 0 11026 11026"/>
                <a:gd name="T9" fmla="*/ T8 w 270"/>
                <a:gd name="T10" fmla="+- 0 -342 -612"/>
                <a:gd name="T11" fmla="*/ -342 h 371"/>
                <a:gd name="T12" fmla="+- 0 11296 11026"/>
                <a:gd name="T13" fmla="*/ T12 w 270"/>
                <a:gd name="T14" fmla="+- 0 -241 -612"/>
                <a:gd name="T15" fmla="*/ -241 h 371"/>
                <a:gd name="T16" fmla="+- 0 11296 11026"/>
                <a:gd name="T17" fmla="*/ T16 w 270"/>
                <a:gd name="T18" fmla="+- 0 -612 -612"/>
                <a:gd name="T19" fmla="*/ -612 h 3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70" h="371">
                  <a:moveTo>
                    <a:pt x="270" y="0"/>
                  </a:moveTo>
                  <a:lnTo>
                    <a:pt x="0" y="0"/>
                  </a:lnTo>
                  <a:lnTo>
                    <a:pt x="0" y="270"/>
                  </a:lnTo>
                  <a:lnTo>
                    <a:pt x="270" y="371"/>
                  </a:lnTo>
                  <a:lnTo>
                    <a:pt x="270" y="0"/>
                  </a:lnTo>
                  <a:close/>
                </a:path>
              </a:pathLst>
            </a:custGeom>
            <a:noFill/>
            <a:ln w="9525">
              <a:solidFill>
                <a:srgbClr val="223A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6">
              <a:extLst>
                <a:ext uri="{FF2B5EF4-FFF2-40B4-BE49-F238E27FC236}">
                  <a16:creationId xmlns:a16="http://schemas.microsoft.com/office/drawing/2014/main" id="{F2EEBF54-DB56-4A2B-B67B-91A8F015E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65" y="-612"/>
              <a:ext cx="270" cy="371"/>
            </a:xfrm>
            <a:custGeom>
              <a:avLst/>
              <a:gdLst>
                <a:gd name="T0" fmla="+- 0 13366 13366"/>
                <a:gd name="T1" fmla="*/ T0 w 270"/>
                <a:gd name="T2" fmla="+- 0 -612 -612"/>
                <a:gd name="T3" fmla="*/ -612 h 371"/>
                <a:gd name="T4" fmla="+- 0 13636 13366"/>
                <a:gd name="T5" fmla="*/ T4 w 270"/>
                <a:gd name="T6" fmla="+- 0 -612 -612"/>
                <a:gd name="T7" fmla="*/ -612 h 371"/>
                <a:gd name="T8" fmla="+- 0 13636 13366"/>
                <a:gd name="T9" fmla="*/ T8 w 270"/>
                <a:gd name="T10" fmla="+- 0 -342 -612"/>
                <a:gd name="T11" fmla="*/ -342 h 371"/>
                <a:gd name="T12" fmla="+- 0 13366 13366"/>
                <a:gd name="T13" fmla="*/ T12 w 270"/>
                <a:gd name="T14" fmla="+- 0 -241 -612"/>
                <a:gd name="T15" fmla="*/ -241 h 371"/>
                <a:gd name="T16" fmla="+- 0 13366 13366"/>
                <a:gd name="T17" fmla="*/ T16 w 270"/>
                <a:gd name="T18" fmla="+- 0 -612 -612"/>
                <a:gd name="T19" fmla="*/ -612 h 3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70" h="371">
                  <a:moveTo>
                    <a:pt x="0" y="0"/>
                  </a:moveTo>
                  <a:lnTo>
                    <a:pt x="270" y="0"/>
                  </a:lnTo>
                  <a:lnTo>
                    <a:pt x="270" y="270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223A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5">
              <a:extLst>
                <a:ext uri="{FF2B5EF4-FFF2-40B4-BE49-F238E27FC236}">
                  <a16:creationId xmlns:a16="http://schemas.microsoft.com/office/drawing/2014/main" id="{6674FCC7-6FF4-4B50-95A2-336E67929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" y="-342"/>
              <a:ext cx="2340" cy="135"/>
            </a:xfrm>
            <a:prstGeom prst="rect">
              <a:avLst/>
            </a:prstGeom>
            <a:solidFill>
              <a:srgbClr val="4F88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14">
              <a:extLst>
                <a:ext uri="{FF2B5EF4-FFF2-40B4-BE49-F238E27FC236}">
                  <a16:creationId xmlns:a16="http://schemas.microsoft.com/office/drawing/2014/main" id="{FFA8C81F-94CE-47D6-BAD9-084FF56CB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" y="-1108"/>
              <a:ext cx="2340" cy="900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13">
              <a:extLst>
                <a:ext uri="{FF2B5EF4-FFF2-40B4-BE49-F238E27FC236}">
                  <a16:creationId xmlns:a16="http://schemas.microsoft.com/office/drawing/2014/main" id="{F8A89CF7-551E-4367-9838-3DA434679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5" y="-612"/>
              <a:ext cx="2610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2">
              <a:extLst>
                <a:ext uri="{FF2B5EF4-FFF2-40B4-BE49-F238E27FC236}">
                  <a16:creationId xmlns:a16="http://schemas.microsoft.com/office/drawing/2014/main" id="{FB9F9F67-88DE-424B-9637-B37809E2C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25" y="-612"/>
              <a:ext cx="2610" cy="270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Text Box 11">
              <a:extLst>
                <a:ext uri="{FF2B5EF4-FFF2-40B4-BE49-F238E27FC236}">
                  <a16:creationId xmlns:a16="http://schemas.microsoft.com/office/drawing/2014/main" id="{56B99A45-EA45-4BB2-A3D3-5C845FB4F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0" y="-612"/>
              <a:ext cx="2340" cy="405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rgbClr val="41709C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Al Crothers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Text Box 10">
              <a:extLst>
                <a:ext uri="{FF2B5EF4-FFF2-40B4-BE49-F238E27FC236}">
                  <a16:creationId xmlns:a16="http://schemas.microsoft.com/office/drawing/2014/main" id="{D43DF173-21A8-4C29-A532-6287AA760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0" y="-1108"/>
              <a:ext cx="2340" cy="496"/>
            </a:xfrm>
            <a:prstGeom prst="rect">
              <a:avLst/>
            </a:prstGeom>
            <a:solidFill>
              <a:srgbClr val="4F88BB"/>
            </a:solidFill>
            <a:ln w="9525">
              <a:solidFill>
                <a:srgbClr val="41719C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E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Interim PMO Director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Text Box 9">
              <a:extLst>
                <a:ext uri="{FF2B5EF4-FFF2-40B4-BE49-F238E27FC236}">
                  <a16:creationId xmlns:a16="http://schemas.microsoft.com/office/drawing/2014/main" id="{B94F2E45-6FE2-4679-B866-4DA26F7FBC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90" y="-612"/>
              <a:ext cx="2340" cy="405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rgbClr val="41709C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Michael </a:t>
              </a:r>
              <a:r>
                <a:rPr kumimoji="0" lang="en-US" altLang="en-US" sz="1050" b="0" i="0" u="none" strike="noStrike" cap="none" normalizeH="0" baseline="0" dirty="0" err="1">
                  <a:ln>
                    <a:noFill/>
                  </a:ln>
                  <a:solidFill>
                    <a:srgbClr val="41709C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Cathcart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Text Box 8">
              <a:extLst>
                <a:ext uri="{FF2B5EF4-FFF2-40B4-BE49-F238E27FC236}">
                  <a16:creationId xmlns:a16="http://schemas.microsoft.com/office/drawing/2014/main" id="{F45CBAD6-F05C-433A-B428-633D768FF2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90" y="-1108"/>
              <a:ext cx="2340" cy="496"/>
            </a:xfrm>
            <a:prstGeom prst="rect">
              <a:avLst/>
            </a:prstGeom>
            <a:solidFill>
              <a:srgbClr val="4F88BB"/>
            </a:solidFill>
            <a:ln w="9525">
              <a:solidFill>
                <a:srgbClr val="41719C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E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Customer Service Sr Director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Text Box 7">
              <a:extLst>
                <a:ext uri="{FF2B5EF4-FFF2-40B4-BE49-F238E27FC236}">
                  <a16:creationId xmlns:a16="http://schemas.microsoft.com/office/drawing/2014/main" id="{7BDFCA41-F04F-4D31-9A8F-1C2234DA7A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0" y="-612"/>
              <a:ext cx="2340" cy="405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rgbClr val="41709C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Ella Wider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Text Box 6">
              <a:extLst>
                <a:ext uri="{FF2B5EF4-FFF2-40B4-BE49-F238E27FC236}">
                  <a16:creationId xmlns:a16="http://schemas.microsoft.com/office/drawing/2014/main" id="{802FF5D0-64DA-4067-9FE1-5807A7B8BA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0" y="-1108"/>
              <a:ext cx="2340" cy="496"/>
            </a:xfrm>
            <a:prstGeom prst="rect">
              <a:avLst/>
            </a:prstGeom>
            <a:solidFill>
              <a:srgbClr val="4F88BB"/>
            </a:solidFill>
            <a:ln w="9525">
              <a:solidFill>
                <a:srgbClr val="41719C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E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SMO Director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id="{9A90C628-6F5E-417B-8DAE-2C4D4EB15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0" y="-612"/>
              <a:ext cx="2340" cy="405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rgbClr val="41709C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Laurel </a:t>
              </a:r>
              <a:r>
                <a:rPr kumimoji="0" lang="en-US" altLang="en-US" sz="1050" b="0" i="0" u="none" strike="noStrike" cap="none" normalizeH="0" baseline="0" dirty="0" err="1">
                  <a:ln>
                    <a:noFill/>
                  </a:ln>
                  <a:solidFill>
                    <a:srgbClr val="41709C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Eddins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Text Box 4">
              <a:extLst>
                <a:ext uri="{FF2B5EF4-FFF2-40B4-BE49-F238E27FC236}">
                  <a16:creationId xmlns:a16="http://schemas.microsoft.com/office/drawing/2014/main" id="{B5FF59C8-7B59-4960-859D-37EE1728B2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0" y="-1108"/>
              <a:ext cx="2340" cy="496"/>
            </a:xfrm>
            <a:prstGeom prst="rect">
              <a:avLst/>
            </a:prstGeom>
            <a:solidFill>
              <a:srgbClr val="4F88BB"/>
            </a:solidFill>
            <a:ln w="9525">
              <a:solidFill>
                <a:srgbClr val="41719C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FE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Strategic Services Director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Text Box 3">
              <a:extLst>
                <a:ext uri="{FF2B5EF4-FFF2-40B4-BE49-F238E27FC236}">
                  <a16:creationId xmlns:a16="http://schemas.microsoft.com/office/drawing/2014/main" id="{C80CAE46-7454-4B43-8FEB-6C78A44B28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" y="-2194"/>
              <a:ext cx="2340" cy="270"/>
            </a:xfrm>
            <a:prstGeom prst="rect">
              <a:avLst/>
            </a:prstGeom>
            <a:noFill/>
            <a:ln w="9525">
              <a:solidFill>
                <a:srgbClr val="4171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41709C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Janeen Blanton</a:t>
              </a:r>
              <a:endPara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Text Box 2">
              <a:extLst>
                <a:ext uri="{FF2B5EF4-FFF2-40B4-BE49-F238E27FC236}">
                  <a16:creationId xmlns:a16="http://schemas.microsoft.com/office/drawing/2014/main" id="{60B2FC46-E6FF-4EA9-A105-34C4349A3D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" y="-2512"/>
              <a:ext cx="2340" cy="318"/>
            </a:xfrm>
            <a:prstGeom prst="rect">
              <a:avLst/>
            </a:prstGeom>
            <a:solidFill>
              <a:srgbClr val="4F88BB"/>
            </a:solidFill>
            <a:ln w="9525">
              <a:solidFill>
                <a:srgbClr val="41719C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 dirty="0">
                  <a:ln>
                    <a:noFill/>
                  </a:ln>
                  <a:solidFill>
                    <a:srgbClr val="FE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Exec SM</a:t>
              </a:r>
              <a:endPara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1" name="object 31">
            <a:extLst>
              <a:ext uri="{FF2B5EF4-FFF2-40B4-BE49-F238E27FC236}">
                <a16:creationId xmlns:a16="http://schemas.microsoft.com/office/drawing/2014/main" id="{75CF589B-687B-4E41-93AD-4159EE306B0B}"/>
              </a:ext>
            </a:extLst>
          </p:cNvPr>
          <p:cNvSpPr txBox="1"/>
          <p:nvPr/>
        </p:nvSpPr>
        <p:spPr>
          <a:xfrm>
            <a:off x="2975135" y="2435904"/>
            <a:ext cx="1261745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The Service  Management</a:t>
            </a:r>
            <a:r>
              <a:rPr sz="1200" spc="-90" dirty="0">
                <a:solidFill>
                  <a:srgbClr val="5B9BD5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Office 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will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handle the  transition and  operations of 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services.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This  includes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change 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management, 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knowledge 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management,  problem  management, and  service level  management.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2" name="object 32">
            <a:extLst>
              <a:ext uri="{FF2B5EF4-FFF2-40B4-BE49-F238E27FC236}">
                <a16:creationId xmlns:a16="http://schemas.microsoft.com/office/drawing/2014/main" id="{2940439C-1804-4627-B192-A958F8A4C7B3}"/>
              </a:ext>
            </a:extLst>
          </p:cNvPr>
          <p:cNvSpPr txBox="1"/>
          <p:nvPr/>
        </p:nvSpPr>
        <p:spPr>
          <a:xfrm>
            <a:off x="895765" y="2431514"/>
            <a:ext cx="137033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The Strategic</a:t>
            </a:r>
            <a:r>
              <a:rPr sz="1200" spc="-90" dirty="0">
                <a:solidFill>
                  <a:srgbClr val="5B9BD5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Services  Team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will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handle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the 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design,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modification  and retirement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of  services. They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will  also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lead strategic  initiatives such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as the  rollout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of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ITSM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and  CSI.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3" name="object 33">
            <a:extLst>
              <a:ext uri="{FF2B5EF4-FFF2-40B4-BE49-F238E27FC236}">
                <a16:creationId xmlns:a16="http://schemas.microsoft.com/office/drawing/2014/main" id="{C0A5CF72-5F82-43D5-8CD7-891CB456DA3A}"/>
              </a:ext>
            </a:extLst>
          </p:cNvPr>
          <p:cNvSpPr txBox="1"/>
          <p:nvPr/>
        </p:nvSpPr>
        <p:spPr>
          <a:xfrm>
            <a:off x="4960548" y="2438543"/>
            <a:ext cx="1347470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Because we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need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a 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laser focus on 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customer service</a:t>
            </a:r>
            <a:r>
              <a:rPr sz="1200" spc="-95" dirty="0">
                <a:solidFill>
                  <a:srgbClr val="5B9BD5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and  support,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we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have  formed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a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dedicated 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customer service  group which</a:t>
            </a:r>
            <a:r>
              <a:rPr sz="1200" spc="-90" dirty="0">
                <a:solidFill>
                  <a:srgbClr val="5B9BD5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includes  all of our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customer 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facing teams: Service  Desk, Desktop  Support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and the 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Carolina Tech</a:t>
            </a:r>
            <a:r>
              <a:rPr sz="1200" spc="-30" dirty="0">
                <a:solidFill>
                  <a:srgbClr val="5B9BD5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Zone.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4" name="object 43">
            <a:extLst>
              <a:ext uri="{FF2B5EF4-FFF2-40B4-BE49-F238E27FC236}">
                <a16:creationId xmlns:a16="http://schemas.microsoft.com/office/drawing/2014/main" id="{37EE5ACE-D7DF-4D9F-98A8-EB0A1D89C807}"/>
              </a:ext>
            </a:extLst>
          </p:cNvPr>
          <p:cNvSpPr txBox="1"/>
          <p:nvPr/>
        </p:nvSpPr>
        <p:spPr>
          <a:xfrm>
            <a:off x="6971451" y="2435904"/>
            <a:ext cx="12852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Our Project  Management Office 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will continue to</a:t>
            </a:r>
            <a:r>
              <a:rPr sz="1200" spc="-100" dirty="0">
                <a:solidFill>
                  <a:srgbClr val="5B9BD5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lead  both internal </a:t>
            </a:r>
            <a:r>
              <a:rPr sz="1200" dirty="0">
                <a:solidFill>
                  <a:srgbClr val="5B9BD5"/>
                </a:solidFill>
                <a:latin typeface="Calibri"/>
                <a:cs typeface="Calibri"/>
              </a:rPr>
              <a:t>and  external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IT</a:t>
            </a:r>
            <a:r>
              <a:rPr sz="1200" spc="-80" dirty="0">
                <a:solidFill>
                  <a:srgbClr val="5B9BD5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5B9BD5"/>
                </a:solidFill>
                <a:latin typeface="Calibri"/>
                <a:cs typeface="Calibri"/>
              </a:rPr>
              <a:t>projects.</a:t>
            </a:r>
            <a:endParaRPr sz="1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087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67E1F-BF77-408F-80B3-31499063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0350"/>
            <a:ext cx="8229600" cy="3877221"/>
          </a:xfrm>
        </p:spPr>
        <p:txBody>
          <a:bodyPr/>
          <a:lstStyle/>
          <a:p>
            <a:pPr marL="0" indent="0" algn="ctr">
              <a:buNone/>
            </a:pPr>
            <a:r>
              <a:rPr lang="en-US" sz="3900" u="sng" dirty="0"/>
              <a:t>Service Definitions</a:t>
            </a:r>
          </a:p>
          <a:p>
            <a:pPr marL="0" indent="0" algn="ctr">
              <a:buNone/>
            </a:pPr>
            <a:endParaRPr lang="en-US" sz="3900" dirty="0"/>
          </a:p>
          <a:p>
            <a:r>
              <a:rPr lang="en-US" sz="2800" dirty="0" err="1"/>
              <a:t>Aptris</a:t>
            </a:r>
            <a:r>
              <a:rPr lang="en-US" sz="2800" dirty="0"/>
              <a:t> On-site from March 5-9</a:t>
            </a:r>
          </a:p>
          <a:p>
            <a:r>
              <a:rPr lang="en-US" sz="2800" dirty="0"/>
              <a:t>Together, we have captured over 110 Service Definitions!</a:t>
            </a:r>
          </a:p>
          <a:p>
            <a:r>
              <a:rPr lang="en-US" sz="2800" dirty="0"/>
              <a:t>These will be used to build out ServiceNow and our Service Catalog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A08C-A51B-4376-8817-47F8AFE1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 this month?</a:t>
            </a:r>
          </a:p>
        </p:txBody>
      </p:sp>
    </p:spTree>
    <p:extLst>
      <p:ext uri="{BB962C8B-B14F-4D97-AF65-F5344CB8AC3E}">
        <p14:creationId xmlns:p14="http://schemas.microsoft.com/office/powerpoint/2010/main" val="1998348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67E1F-BF77-408F-80B3-31499063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7727"/>
            <a:ext cx="8229600" cy="3877221"/>
          </a:xfrm>
        </p:spPr>
        <p:txBody>
          <a:bodyPr/>
          <a:lstStyle/>
          <a:p>
            <a:r>
              <a:rPr lang="en-US" sz="2800" dirty="0"/>
              <a:t>Customers can now enter their own descriptions for requested items</a:t>
            </a:r>
          </a:p>
          <a:p>
            <a:r>
              <a:rPr lang="en-US" sz="2800" dirty="0"/>
              <a:t>Self-Service Portal enhancements: Shopping Cart and Knowledge Base</a:t>
            </a:r>
          </a:p>
          <a:p>
            <a:r>
              <a:rPr lang="en-US" sz="2800" dirty="0"/>
              <a:t>Updated processes and procedures added to the Knowledge Base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A08C-A51B-4376-8817-47F8AFE1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 this month?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2DCB67-1B3F-4F6C-BF88-39831B8E5CD6}"/>
              </a:ext>
            </a:extLst>
          </p:cNvPr>
          <p:cNvSpPr txBox="1"/>
          <p:nvPr/>
        </p:nvSpPr>
        <p:spPr>
          <a:xfrm>
            <a:off x="2336479" y="1417638"/>
            <a:ext cx="447104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u="sng" dirty="0"/>
              <a:t>ServiceNow updates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0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67E1F-BF77-408F-80B3-31499063E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4191"/>
            <a:ext cx="8229600" cy="3877221"/>
          </a:xfrm>
        </p:spPr>
        <p:txBody>
          <a:bodyPr/>
          <a:lstStyle/>
          <a:p>
            <a:pPr marL="0" indent="0" algn="ctr">
              <a:buNone/>
            </a:pPr>
            <a:r>
              <a:rPr lang="en-US" sz="3900" u="sng" dirty="0"/>
              <a:t>Time Worked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6CA08C-A51B-4376-8817-47F8AFE1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 this month?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DB5B0E-F109-4DDE-B1C8-27FDF1DDEF9E}"/>
              </a:ext>
            </a:extLst>
          </p:cNvPr>
          <p:cNvSpPr txBox="1"/>
          <p:nvPr/>
        </p:nvSpPr>
        <p:spPr>
          <a:xfrm>
            <a:off x="457200" y="2547191"/>
            <a:ext cx="80264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Available in ServiceNow, currently not mandatory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are scheduling training for entering and using Time in ServiceNow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Defined procedure for entering time available in our Knowledge Base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49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E5DACAA-F729-4CC1-BB93-8EFF2F68A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73994"/>
            <a:ext cx="8432800" cy="5731506"/>
          </a:xfrm>
        </p:spPr>
        <p:txBody>
          <a:bodyPr/>
          <a:lstStyle/>
          <a:p>
            <a:pPr marL="400050" lvl="1" indent="0">
              <a:spcAft>
                <a:spcPct val="20000"/>
              </a:spcAft>
              <a:buClr>
                <a:srgbClr val="97002E"/>
              </a:buClr>
              <a:buNone/>
              <a:defRPr/>
            </a:pPr>
            <a:endParaRPr lang="en-US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00050" lvl="1" indent="0">
              <a:spcAft>
                <a:spcPct val="20000"/>
              </a:spcAft>
              <a:buClr>
                <a:srgbClr val="97002E"/>
              </a:buClr>
              <a:buNone/>
              <a:defRPr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The goal of reporting time in ServiceNow is to track the time we spend on Operational Work (Incident and Request) compared to Strategic Work (Projects and Enhancements)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Time Worked will be available throughout the platform (Incident, Tasks, etc.)</a:t>
            </a: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sz="24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744538" lvl="1" indent="-344488">
              <a:spcAft>
                <a:spcPct val="20000"/>
              </a:spcAft>
              <a:buClr>
                <a:srgbClr val="97002E"/>
              </a:buClr>
              <a:buFontTx/>
              <a:buChar char="•"/>
              <a:defRPr/>
            </a:pPr>
            <a:endParaRPr lang="en-US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00050" lvl="1" indent="0" algn="ctr">
              <a:spcAft>
                <a:spcPct val="20000"/>
              </a:spcAft>
              <a:buClr>
                <a:srgbClr val="97002E"/>
              </a:buClr>
              <a:buNone/>
              <a:defRPr/>
            </a:pPr>
            <a:r>
              <a:rPr lang="en-US" b="1" dirty="0">
                <a:latin typeface="Calibri" panose="020F0502020204030204" pitchFamily="34" charset="0"/>
                <a:cs typeface="Arial" panose="020B0604020202020204" pitchFamily="34" charset="0"/>
              </a:rPr>
              <a:t>Remember, This is not ITAMS</a:t>
            </a:r>
          </a:p>
          <a:p>
            <a:pPr marL="0" indent="0">
              <a:spcAft>
                <a:spcPct val="20000"/>
              </a:spcAft>
              <a:buClr>
                <a:srgbClr val="97002E"/>
              </a:buClr>
              <a:buNone/>
              <a:defRPr/>
            </a:pPr>
            <a:endParaRPr lang="en-US" sz="24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914D57-6A9B-4AD6-AE82-8B920DE3E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44800"/>
            <a:ext cx="7772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99302"/>
      </p:ext>
    </p:extLst>
  </p:cSld>
  <p:clrMapOvr>
    <a:masterClrMapping/>
  </p:clrMapOvr>
</p:sld>
</file>

<file path=ppt/theme/theme1.xml><?xml version="1.0" encoding="utf-8"?>
<a:theme xmlns:a="http://schemas.openxmlformats.org/drawingml/2006/main" name="Style3_Pack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yle3_Foo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_Template_Style3_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PMLiveListConfig xmlns="a3fa64a3-e8f1-439b-b01a-236e3bcc36d5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BCEAA62D3D234E972987B0060DECFF" ma:contentTypeVersion="2" ma:contentTypeDescription="Create a new document." ma:contentTypeScope="" ma:versionID="7f589068c6bdfc7aaea9ec4c05325f69">
  <xsd:schema xmlns:xsd="http://www.w3.org/2001/XMLSchema" xmlns:xs="http://www.w3.org/2001/XMLSchema" xmlns:p="http://schemas.microsoft.com/office/2006/metadata/properties" xmlns:ns1="http://schemas.microsoft.com/sharepoint/v3" xmlns:ns2="a3fa64a3-e8f1-439b-b01a-236e3bcc36d5" targetNamespace="http://schemas.microsoft.com/office/2006/metadata/properties" ma:root="true" ma:fieldsID="83aa5160fcd7755d8f1ab3f9bdb176a6" ns1:_="" ns2:_="">
    <xsd:import namespace="http://schemas.microsoft.com/sharepoint/v3"/>
    <xsd:import namespace="a3fa64a3-e8f1-439b-b01a-236e3bcc36d5"/>
    <xsd:element name="properties">
      <xsd:complexType>
        <xsd:sequence>
          <xsd:element name="documentManagement">
            <xsd:complexType>
              <xsd:all>
                <xsd:element ref="ns2:EPMLiveListConfig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a64a3-e8f1-439b-b01a-236e3bcc36d5" elementFormDefault="qualified">
    <xsd:import namespace="http://schemas.microsoft.com/office/2006/documentManagement/types"/>
    <xsd:import namespace="http://schemas.microsoft.com/office/infopath/2007/PartnerControls"/>
    <xsd:element name="EPMLiveListConfig" ma:index="8" nillable="true" ma:displayName="EPMLiveListConfig" ma:hidden="true" ma:internalName="EPMLiveListConfig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4B1AF3-5C48-48B1-B21C-CAB957C10A4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3fa64a3-e8f1-439b-b01a-236e3bcc36d5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BECA56-E74E-45E3-B752-50C920E22A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3fa64a3-e8f1-439b-b01a-236e3bcc3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C6023C-F888-4DF1-B416-1A5B2A4C0D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Style3_Package.pot</Template>
  <TotalTime>38273</TotalTime>
  <Words>574</Words>
  <Application>Microsoft Office PowerPoint</Application>
  <PresentationFormat>On-screen Show (4:3)</PresentationFormat>
  <Paragraphs>108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Times New Roman</vt:lpstr>
      <vt:lpstr>Style3_Package</vt:lpstr>
      <vt:lpstr>Style3_Footer</vt:lpstr>
      <vt:lpstr>Custom Design</vt:lpstr>
      <vt:lpstr>PP_Template_Style3_Title</vt:lpstr>
      <vt:lpstr>Service Delivery and Support Program Update – MARCH 28, 2018</vt:lpstr>
      <vt:lpstr>PowerPoint Presentation</vt:lpstr>
      <vt:lpstr>PowerPoint Presentation</vt:lpstr>
      <vt:lpstr>PowerPoint Presentation</vt:lpstr>
      <vt:lpstr>PowerPoint Presentation</vt:lpstr>
      <vt:lpstr>What have we done this month?</vt:lpstr>
      <vt:lpstr>What have we done this month?</vt:lpstr>
      <vt:lpstr>What have we done this month?</vt:lpstr>
      <vt:lpstr>PowerPoint Presentation</vt:lpstr>
      <vt:lpstr>Questions?</vt:lpstr>
      <vt:lpstr>What have we done this month?</vt:lpstr>
      <vt:lpstr>What have we done this month?</vt:lpstr>
      <vt:lpstr>PowerPoint Presentation</vt:lpstr>
      <vt:lpstr>What’s Coming Next?</vt:lpstr>
      <vt:lpstr>Questions?</vt:lpstr>
      <vt:lpstr>Don’t Forget!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Larry Pearce</dc:creator>
  <cp:lastModifiedBy>JERUE, TREVOR</cp:lastModifiedBy>
  <cp:revision>448</cp:revision>
  <cp:lastPrinted>2016-07-19T17:50:06Z</cp:lastPrinted>
  <dcterms:created xsi:type="dcterms:W3CDTF">2011-11-12T13:26:59Z</dcterms:created>
  <dcterms:modified xsi:type="dcterms:W3CDTF">2018-03-28T15:31:34Z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0x0101005EBCEAA62D3D234E972987B0060DECFF</vt:lpwstr>
  </property>
</Properties>
</file>