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g&amp;ehk=YrF0cx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0" r:id="rId5"/>
    <p:sldMasterId id="2147483679" r:id="rId6"/>
    <p:sldMasterId id="2147483666" r:id="rId7"/>
  </p:sldMasterIdLst>
  <p:notesMasterIdLst>
    <p:notesMasterId r:id="rId26"/>
  </p:notesMasterIdLst>
  <p:handoutMasterIdLst>
    <p:handoutMasterId r:id="rId27"/>
  </p:handoutMasterIdLst>
  <p:sldIdLst>
    <p:sldId id="257" r:id="rId8"/>
    <p:sldId id="303" r:id="rId9"/>
    <p:sldId id="301" r:id="rId10"/>
    <p:sldId id="302" r:id="rId11"/>
    <p:sldId id="312" r:id="rId12"/>
    <p:sldId id="308" r:id="rId13"/>
    <p:sldId id="314" r:id="rId14"/>
    <p:sldId id="315" r:id="rId15"/>
    <p:sldId id="289" r:id="rId16"/>
    <p:sldId id="305" r:id="rId17"/>
    <p:sldId id="281" r:id="rId18"/>
    <p:sldId id="317" r:id="rId19"/>
    <p:sldId id="316" r:id="rId20"/>
    <p:sldId id="276" r:id="rId21"/>
    <p:sldId id="283" r:id="rId22"/>
    <p:sldId id="275" r:id="rId23"/>
    <p:sldId id="278" r:id="rId24"/>
    <p:sldId id="313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2E"/>
    <a:srgbClr val="600000"/>
    <a:srgbClr val="F8F86C"/>
    <a:srgbClr val="E0E5F0"/>
    <a:srgbClr val="D0D8E8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5" autoAdjust="0"/>
    <p:restoredTop sz="79562" autoAdjust="0"/>
  </p:normalViewPr>
  <p:slideViewPr>
    <p:cSldViewPr snapToGrid="0" snapToObjects="1">
      <p:cViewPr varScale="1">
        <p:scale>
          <a:sx n="111" d="100"/>
          <a:sy n="111" d="100"/>
        </p:scale>
        <p:origin x="92" y="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99EC8-52DB-4219-A0C4-C3C77A921503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C767-1049-436C-B5E7-B36AA4E6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3F76-35CE-474C-888C-E80E9067C06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BBAE5-3E00-49ED-9003-19F7A103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20750"/>
            <a:ext cx="7772400" cy="916737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9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3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621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198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021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69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77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43" y="401565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243" y="251546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20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42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3795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795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3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7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877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25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0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772" y="444141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772" y="612775"/>
            <a:ext cx="5486400" cy="3671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772" y="5008154"/>
            <a:ext cx="5486400" cy="6616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6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in logo center up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ribbons bottom bar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138"/>
            <a:ext cx="91440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7E3D-AD06-4CB7-9836-37BBCFA4692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main logo center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&amp;ehk=YrF0cx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5320"/>
            <a:ext cx="7772400" cy="1260945"/>
          </a:xfrm>
        </p:spPr>
        <p:txBody>
          <a:bodyPr/>
          <a:lstStyle/>
          <a:p>
            <a:r>
              <a:rPr lang="en-US" sz="3200" b="1" cap="all" dirty="0">
                <a:solidFill>
                  <a:prstClr val="black"/>
                </a:solidFill>
              </a:rPr>
              <a:t>Service Delivery and Support</a:t>
            </a:r>
            <a:br>
              <a:rPr lang="en-US" sz="3200" b="1" cap="all" dirty="0">
                <a:solidFill>
                  <a:prstClr val="black"/>
                </a:solidFill>
              </a:rPr>
            </a:br>
            <a:r>
              <a:rPr lang="en-US" sz="3200" b="1" cap="all" dirty="0">
                <a:solidFill>
                  <a:prstClr val="black"/>
                </a:solidFill>
              </a:rPr>
              <a:t>Program Update – Jan. 31, 2018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1B66A-6BC5-48C7-995D-BE601E26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23" y="1868648"/>
            <a:ext cx="8229600" cy="3877221"/>
          </a:xfrm>
        </p:spPr>
        <p:txBody>
          <a:bodyPr/>
          <a:lstStyle/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/>
              <a:t>The Service Portal has been improved based on customer feedback 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/>
              <a:t>You will now see "Report an Issue" instead of "Get Help" that will be used to notify us of an outage, report something is broken, or ask a question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Confirmation page for submitting a request or issue through ServiceNow</a:t>
            </a:r>
          </a:p>
          <a:p>
            <a:pPr marL="0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5953CA-38F2-4AA7-9DBB-C4B8900619D5}"/>
              </a:ext>
            </a:extLst>
          </p:cNvPr>
          <p:cNvSpPr txBox="1">
            <a:spLocks/>
          </p:cNvSpPr>
          <p:nvPr/>
        </p:nvSpPr>
        <p:spPr>
          <a:xfrm>
            <a:off x="515923" y="122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What have we done? </a:t>
            </a:r>
            <a:br>
              <a:rPr lang="en-US" dirty="0"/>
            </a:br>
            <a:endParaRPr 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5875A5-7288-4EE5-B3BB-05FBE3E01209}"/>
              </a:ext>
            </a:extLst>
          </p:cNvPr>
          <p:cNvSpPr txBox="1"/>
          <p:nvPr/>
        </p:nvSpPr>
        <p:spPr>
          <a:xfrm>
            <a:off x="2218981" y="1043894"/>
            <a:ext cx="470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ServiceNow enhancements</a:t>
            </a:r>
          </a:p>
        </p:txBody>
      </p:sp>
    </p:spTree>
    <p:extLst>
      <p:ext uri="{BB962C8B-B14F-4D97-AF65-F5344CB8AC3E}">
        <p14:creationId xmlns:p14="http://schemas.microsoft.com/office/powerpoint/2010/main" val="58087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782"/>
            <a:ext cx="8229600" cy="4439558"/>
          </a:xfrm>
        </p:spPr>
        <p:txBody>
          <a:bodyPr/>
          <a:lstStyle/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Improved Incident processes 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Measuring response times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Open incidents has decreased by 55% since revising process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90847B-3962-4ED8-B48E-E7BAA9136C31}"/>
              </a:ext>
            </a:extLst>
          </p:cNvPr>
          <p:cNvSpPr txBox="1">
            <a:spLocks/>
          </p:cNvSpPr>
          <p:nvPr/>
        </p:nvSpPr>
        <p:spPr>
          <a:xfrm>
            <a:off x="391486" y="122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4800" dirty="0"/>
              <a:t>What have we done? </a:t>
            </a:r>
            <a:br>
              <a:rPr lang="en-US" dirty="0"/>
            </a:br>
            <a:r>
              <a:rPr lang="en-US" sz="3200" dirty="0"/>
              <a:t>Service Delivery and Support enhancements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C1F2A4-AB1C-4B60-9DAF-3F8A234AD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80" y="2810435"/>
            <a:ext cx="8248047" cy="297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ED4BB76-F9BD-4631-94AB-5371DA681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994" y="1075123"/>
            <a:ext cx="7490012" cy="470775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DE24E4E-8584-4B8B-B9D5-34738C80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Since revising the Incident process, submitted Incidents have dropped 82%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35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7D740-61E0-42A6-8A9E-C0C69601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139"/>
            <a:ext cx="8229600" cy="3877221"/>
          </a:xfrm>
        </p:spPr>
        <p:txBody>
          <a:bodyPr/>
          <a:lstStyle/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Change Management processes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Blackout Dates - 2018 Change Blackout windows defined, available on the Self-Service Portal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Communications plans for Significant and Major Changes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Testing plans and User Sign-Off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Added Division of IT Process &amp; Procedure Knowledge Base</a:t>
            </a:r>
          </a:p>
          <a:p>
            <a:pPr marL="0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273245-2815-4585-93FF-E459CA65C3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What have we done?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89B5C-09A8-4E16-ABB5-A9331F9F0BD4}"/>
              </a:ext>
            </a:extLst>
          </p:cNvPr>
          <p:cNvSpPr txBox="1"/>
          <p:nvPr/>
        </p:nvSpPr>
        <p:spPr>
          <a:xfrm>
            <a:off x="796992" y="1221501"/>
            <a:ext cx="7550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Service Delivery and Support enhancements</a:t>
            </a:r>
          </a:p>
        </p:txBody>
      </p:sp>
    </p:spTree>
    <p:extLst>
      <p:ext uri="{BB962C8B-B14F-4D97-AF65-F5344CB8AC3E}">
        <p14:creationId xmlns:p14="http://schemas.microsoft.com/office/powerpoint/2010/main" val="275466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09"/>
            <a:ext cx="8229600" cy="935976"/>
          </a:xfrm>
        </p:spPr>
        <p:txBody>
          <a:bodyPr/>
          <a:lstStyle/>
          <a:p>
            <a:b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98" y="1808425"/>
            <a:ext cx="8472404" cy="4439558"/>
          </a:xfrm>
        </p:spPr>
        <p:txBody>
          <a:bodyPr/>
          <a:lstStyle/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Reporting Time in ServiceNow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Pinnacle Integration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Project &amp; Enhancement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Improving Service definitions and Service Catalog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Ongoing Continual Service Improvement (CSI) and Communication efforts</a:t>
            </a: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919387-EBDA-40A8-903B-001109286FE3}"/>
              </a:ext>
            </a:extLst>
          </p:cNvPr>
          <p:cNvSpPr txBox="1">
            <a:spLocks/>
          </p:cNvSpPr>
          <p:nvPr/>
        </p:nvSpPr>
        <p:spPr>
          <a:xfrm>
            <a:off x="578602" y="19590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Coming Next?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5DACAA-F729-4CC1-BB93-8EFF2F68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2794"/>
            <a:ext cx="8229600" cy="3877221"/>
          </a:xfrm>
        </p:spPr>
        <p:txBody>
          <a:bodyPr/>
          <a:lstStyle/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The goal of reporting time in ServiceNow is to track the time we spend on Operational Work (Incident and Request) compared to Strategic Work (Projects and Enhancements)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Time Worked will be reported on the individual TASK level 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SDS Program team will meet with area groups to determine appropriate time entry needs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This is not ITAMS</a:t>
            </a:r>
          </a:p>
          <a:p>
            <a:pPr marL="0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BC87B4-30A5-486D-9792-CEBCD0B04F73}"/>
              </a:ext>
            </a:extLst>
          </p:cNvPr>
          <p:cNvSpPr txBox="1">
            <a:spLocks/>
          </p:cNvSpPr>
          <p:nvPr/>
        </p:nvSpPr>
        <p:spPr>
          <a:xfrm>
            <a:off x="457200" y="1209233"/>
            <a:ext cx="8229600" cy="935976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Reporting Time in ServiceNow</a:t>
            </a:r>
            <a:b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B80A5F-181F-40B2-9879-CC496F8EAD38}"/>
              </a:ext>
            </a:extLst>
          </p:cNvPr>
          <p:cNvSpPr txBox="1">
            <a:spLocks/>
          </p:cNvSpPr>
          <p:nvPr/>
        </p:nvSpPr>
        <p:spPr>
          <a:xfrm>
            <a:off x="457200" y="2848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Coming Next?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73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76"/>
            <a:ext cx="8229600" cy="935976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Pinnacle Integration</a:t>
            </a:r>
            <a:b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814"/>
            <a:ext cx="8229600" cy="4439558"/>
          </a:xfrm>
        </p:spPr>
        <p:txBody>
          <a:bodyPr/>
          <a:lstStyle/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Integrating Pinnacle with ServiceNow for billing, asset management will be moved up in our roadmap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Integration will span over the course of multiple phases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Strategic resources needed for integration currently in planning stages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This is a new change and plans are still being made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651D06-89DC-4815-A450-761FC83BD9B5}"/>
              </a:ext>
            </a:extLst>
          </p:cNvPr>
          <p:cNvSpPr txBox="1">
            <a:spLocks/>
          </p:cNvSpPr>
          <p:nvPr/>
        </p:nvSpPr>
        <p:spPr>
          <a:xfrm>
            <a:off x="457200" y="2848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Coming Next?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28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97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the Timeline?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22" y="1122433"/>
            <a:ext cx="8229600" cy="4611258"/>
          </a:xfrm>
        </p:spPr>
        <p:txBody>
          <a:bodyPr/>
          <a:lstStyle/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Phase I – Mid-April 2018 (originally March 1)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Time Worked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Project &amp; Enhancement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Ongoing CSI &amp; Communication efforts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Pinnacle Requirements Gathering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Phase II – TBD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Still being planned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Pinnacle Integration with ServiceNow (continuing into Phase III)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Ongoing CSI &amp; Communication efforts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629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5B09-2DC3-4939-BFA2-C75DB828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843" y="53097"/>
            <a:ext cx="3008313" cy="1162050"/>
          </a:xfrm>
        </p:spPr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F1D55-245B-4C74-BEBF-B4B30A77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208788"/>
            <a:ext cx="3008313" cy="2352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C7E987-0CAC-4CB9-A741-EF215AC89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589" y="1215147"/>
            <a:ext cx="3798819" cy="282483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DE310B-0974-4743-9A8B-E86F298BC85D}"/>
              </a:ext>
            </a:extLst>
          </p:cNvPr>
          <p:cNvSpPr txBox="1"/>
          <p:nvPr/>
        </p:nvSpPr>
        <p:spPr>
          <a:xfrm>
            <a:off x="3067843" y="4754264"/>
            <a:ext cx="3262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Let us know!</a:t>
            </a:r>
          </a:p>
        </p:txBody>
      </p:sp>
    </p:spTree>
    <p:extLst>
      <p:ext uri="{BB962C8B-B14F-4D97-AF65-F5344CB8AC3E}">
        <p14:creationId xmlns:p14="http://schemas.microsoft.com/office/powerpoint/2010/main" val="377470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E8FA-167C-4492-9F25-6B5DC8A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Service Delivery &amp; Support (SDS)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5508D-0C99-4613-BB17-62DCE78B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74272"/>
            <a:ext cx="8305101" cy="3703149"/>
          </a:xfrm>
        </p:spPr>
        <p:txBody>
          <a:bodyPr/>
          <a:lstStyle/>
          <a:p>
            <a:r>
              <a:rPr lang="en-US" dirty="0"/>
              <a:t>This is NOT just a ticketing system</a:t>
            </a:r>
          </a:p>
          <a:p>
            <a:r>
              <a:rPr lang="en-US" dirty="0"/>
              <a:t>This is NOT just a software implementation</a:t>
            </a:r>
          </a:p>
          <a:p>
            <a:r>
              <a:rPr lang="en-US" dirty="0"/>
              <a:t>We are changing the way </a:t>
            </a:r>
            <a:r>
              <a:rPr lang="en-US" dirty="0" err="1"/>
              <a:t>DoIT</a:t>
            </a:r>
            <a:r>
              <a:rPr lang="en-US" dirty="0"/>
              <a:t> does business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>
                <a:solidFill>
                  <a:srgbClr val="97002E"/>
                </a:solidFill>
              </a:rPr>
              <a:t>IT Service Management powered by ServiceNow</a:t>
            </a:r>
          </a:p>
        </p:txBody>
      </p:sp>
    </p:spTree>
    <p:extLst>
      <p:ext uri="{BB962C8B-B14F-4D97-AF65-F5344CB8AC3E}">
        <p14:creationId xmlns:p14="http://schemas.microsoft.com/office/powerpoint/2010/main" val="61235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53CD-BD60-49D6-B5A2-05A44725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74638"/>
            <a:ext cx="8682606" cy="1143000"/>
          </a:xfrm>
        </p:spPr>
        <p:txBody>
          <a:bodyPr/>
          <a:lstStyle/>
          <a:p>
            <a:r>
              <a:rPr lang="en-US" dirty="0"/>
              <a:t>What is IT Service Management (ITSM)?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0A7A8-1739-4327-A5BA-10C16A42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822963"/>
            <a:ext cx="2571226" cy="361628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solidFill>
                  <a:srgbClr val="97002E"/>
                </a:solidFill>
              </a:rPr>
              <a:t>Customer focused approach to managing and delivering IT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64DE9-0237-4BB2-9C6F-0B5A2090E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8427" y="1819255"/>
            <a:ext cx="5658373" cy="3616286"/>
          </a:xfrm>
        </p:spPr>
        <p:txBody>
          <a:bodyPr/>
          <a:lstStyle/>
          <a:p>
            <a:r>
              <a:rPr lang="en-US" sz="2300" dirty="0"/>
              <a:t>Aligns IT with business objectives</a:t>
            </a:r>
          </a:p>
          <a:p>
            <a:r>
              <a:rPr lang="en-US" sz="2300" dirty="0"/>
              <a:t>Establishes efficient processes based on best-practices</a:t>
            </a:r>
          </a:p>
          <a:p>
            <a:r>
              <a:rPr lang="en-US" sz="2300" dirty="0"/>
              <a:t>Provides foundation for improved estimation of service delivery</a:t>
            </a:r>
          </a:p>
          <a:p>
            <a:r>
              <a:rPr lang="en-US" sz="2300" dirty="0"/>
              <a:t>Accessibility of information and knowledge sharing across the organization</a:t>
            </a:r>
          </a:p>
          <a:p>
            <a:r>
              <a:rPr lang="en-US" sz="2300" dirty="0"/>
              <a:t>Makes best use of resources and capabilities which enhances customer service and satisfaction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6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A17A-80C2-47C3-9722-307325CD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 of ITSM?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70E55-5D26-461A-B2D6-1C294C9EC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4428" y="1535113"/>
            <a:ext cx="3452959" cy="639762"/>
          </a:xfrm>
        </p:spPr>
        <p:txBody>
          <a:bodyPr/>
          <a:lstStyle/>
          <a:p>
            <a:r>
              <a:rPr lang="en-US" dirty="0"/>
              <a:t>Through…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25B1F-D212-42F4-98B4-A6D51FBB4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4428" y="2174876"/>
            <a:ext cx="3452959" cy="3379512"/>
          </a:xfrm>
        </p:spPr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Standardization</a:t>
            </a:r>
          </a:p>
          <a:p>
            <a:r>
              <a:rPr lang="en-US" dirty="0"/>
              <a:t>Process</a:t>
            </a:r>
          </a:p>
          <a:p>
            <a:r>
              <a:rPr lang="en-US" dirty="0"/>
              <a:t>Customer Focus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DEADF-EF24-4D6A-BA30-C9BEF3A52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 gain…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D42C-A446-468E-9CD7-46D1E2DBC3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  <a:p>
            <a:r>
              <a:rPr lang="en-US" dirty="0"/>
              <a:t>Consistency</a:t>
            </a:r>
          </a:p>
          <a:p>
            <a:r>
              <a:rPr lang="en-US" dirty="0"/>
              <a:t>Efficiency</a:t>
            </a:r>
          </a:p>
          <a:p>
            <a:r>
              <a:rPr lang="en-US" dirty="0"/>
              <a:t>Transparency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7A13B-13BB-46EE-9EF9-F29BEC5C0E78}"/>
              </a:ext>
            </a:extLst>
          </p:cNvPr>
          <p:cNvSpPr txBox="1"/>
          <p:nvPr/>
        </p:nvSpPr>
        <p:spPr>
          <a:xfrm>
            <a:off x="364921" y="4477170"/>
            <a:ext cx="8464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97002E"/>
                </a:solidFill>
              </a:rPr>
              <a:t>Our end goal is consistent, reliable, repeatable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288462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E9DB-EFFD-421C-A304-17C6ABBE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affect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1B66A-6BC5-48C7-995D-BE601E26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0389"/>
            <a:ext cx="8229600" cy="3877221"/>
          </a:xfrm>
        </p:spPr>
        <p:txBody>
          <a:bodyPr/>
          <a:lstStyle/>
          <a:p>
            <a:pPr marL="344488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800" dirty="0"/>
              <a:t>You may see more emails from the ServiceNow system requiring your input: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/>
              <a:t>More information needed to resolve Incidents and fulfill Service Requests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/>
              <a:t>Validating services are working as requested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/>
              <a:t>Sign-off on change requests before promotion (for system changes requiring Change Management)</a:t>
            </a:r>
          </a:p>
        </p:txBody>
      </p:sp>
    </p:spTree>
    <p:extLst>
      <p:ext uri="{BB962C8B-B14F-4D97-AF65-F5344CB8AC3E}">
        <p14:creationId xmlns:p14="http://schemas.microsoft.com/office/powerpoint/2010/main" val="408323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91FC-7968-497D-9B75-D45F3C7A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program fit into the bigger picture?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D5A3-4700-47E6-B61E-025DAFAB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3877221"/>
          </a:xfrm>
        </p:spPr>
        <p:txBody>
          <a:bodyPr/>
          <a:lstStyle/>
          <a:p>
            <a:r>
              <a:rPr lang="en-US" dirty="0"/>
              <a:t>The Division of Information Technology has established a focus on five strategic priorities</a:t>
            </a:r>
          </a:p>
          <a:p>
            <a:r>
              <a:rPr lang="en-US" dirty="0"/>
              <a:t>The Service Delivery and Support program has a direct impact on two of these priorities</a:t>
            </a:r>
          </a:p>
          <a:p>
            <a:pPr lvl="1"/>
            <a:r>
              <a:rPr lang="en-US" dirty="0"/>
              <a:t>Improving administrative efficiencies</a:t>
            </a:r>
          </a:p>
          <a:p>
            <a:pPr lvl="1"/>
            <a:r>
              <a:rPr lang="en-US" dirty="0"/>
              <a:t>Establishing a best-in-class service delivery model</a:t>
            </a:r>
          </a:p>
        </p:txBody>
      </p:sp>
    </p:spTree>
    <p:extLst>
      <p:ext uri="{BB962C8B-B14F-4D97-AF65-F5344CB8AC3E}">
        <p14:creationId xmlns:p14="http://schemas.microsoft.com/office/powerpoint/2010/main" val="182860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285645-6C45-4C9D-8DFE-52F768A11D6D}"/>
              </a:ext>
            </a:extLst>
          </p:cNvPr>
          <p:cNvSpPr txBox="1">
            <a:spLocks/>
          </p:cNvSpPr>
          <p:nvPr/>
        </p:nvSpPr>
        <p:spPr>
          <a:xfrm>
            <a:off x="931333" y="365125"/>
            <a:ext cx="7911346" cy="136333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b="1" dirty="0">
                <a:latin typeface="+mn-lt"/>
              </a:rPr>
              <a:t>Strategic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Priority 3: </a:t>
            </a:r>
            <a:br>
              <a:rPr lang="en-US" sz="3600" b="1" dirty="0">
                <a:solidFill>
                  <a:srgbClr val="98002E"/>
                </a:solidFill>
                <a:latin typeface="+mn-lt"/>
              </a:rPr>
            </a:br>
            <a:r>
              <a:rPr lang="en-US" sz="3200" b="1" dirty="0">
                <a:solidFill>
                  <a:srgbClr val="98002E"/>
                </a:solidFill>
                <a:latin typeface="+mn-lt"/>
              </a:rPr>
              <a:t>Improve administrative efficiencies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83B1C06-D882-4A24-A8BB-0E958942A555}"/>
              </a:ext>
            </a:extLst>
          </p:cNvPr>
          <p:cNvSpPr txBox="1">
            <a:spLocks/>
          </p:cNvSpPr>
          <p:nvPr/>
        </p:nvSpPr>
        <p:spPr>
          <a:xfrm>
            <a:off x="931333" y="1514690"/>
            <a:ext cx="7701442" cy="663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/>
              <a:t>We will work to streamline administrative systems and processes to minimize overhead and duplicated work.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ECA7AD-50AD-42D4-B546-91C0EEA3D450}"/>
              </a:ext>
            </a:extLst>
          </p:cNvPr>
          <p:cNvSpPr/>
          <p:nvPr/>
        </p:nvSpPr>
        <p:spPr>
          <a:xfrm>
            <a:off x="931333" y="2409837"/>
            <a:ext cx="7701442" cy="455055"/>
          </a:xfrm>
          <a:prstGeom prst="rect">
            <a:avLst/>
          </a:prstGeom>
          <a:solidFill>
            <a:srgbClr val="97002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rPr>
              <a:t>OBJECTIVES: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E28562-CC54-41F5-A599-ED7B583F62B1}"/>
              </a:ext>
            </a:extLst>
          </p:cNvPr>
          <p:cNvSpPr txBox="1"/>
          <p:nvPr/>
        </p:nvSpPr>
        <p:spPr>
          <a:xfrm>
            <a:off x="931332" y="2986596"/>
            <a:ext cx="7607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>
                <a:solidFill>
                  <a:srgbClr val="000000"/>
                </a:solidFill>
              </a:rPr>
              <a:t>Improve business processes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>
                <a:solidFill>
                  <a:srgbClr val="000000"/>
                </a:solidFill>
              </a:rPr>
              <a:t>Integrate university systems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>
                <a:solidFill>
                  <a:srgbClr val="000000"/>
                </a:solidFill>
              </a:rPr>
              <a:t>Improve business intelligence and analytics capabilities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>
                <a:solidFill>
                  <a:srgbClr val="000000"/>
                </a:solidFill>
              </a:rPr>
              <a:t>Eliminate redundant technologies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58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2D4586-93ED-45C0-862F-BBA58E5925EB}"/>
              </a:ext>
            </a:extLst>
          </p:cNvPr>
          <p:cNvSpPr txBox="1">
            <a:spLocks/>
          </p:cNvSpPr>
          <p:nvPr/>
        </p:nvSpPr>
        <p:spPr>
          <a:xfrm>
            <a:off x="943429" y="365125"/>
            <a:ext cx="7899250" cy="1363337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b="1" dirty="0">
                <a:latin typeface="+mn-lt"/>
              </a:rPr>
              <a:t>Strategic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Priority 4: </a:t>
            </a:r>
            <a:br>
              <a:rPr lang="en-US" sz="3600" b="1" dirty="0">
                <a:solidFill>
                  <a:srgbClr val="98002E"/>
                </a:solidFill>
                <a:latin typeface="+mn-lt"/>
              </a:rPr>
            </a:br>
            <a:r>
              <a:rPr lang="en-US" sz="3200" b="1" dirty="0">
                <a:solidFill>
                  <a:srgbClr val="98002E"/>
                </a:solidFill>
                <a:latin typeface="+mn-lt"/>
              </a:rPr>
              <a:t>Establish a best-in-class service delivery model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6D86FA-8C08-4131-BEEA-5ECB6C951C84}"/>
              </a:ext>
            </a:extLst>
          </p:cNvPr>
          <p:cNvSpPr txBox="1">
            <a:spLocks/>
          </p:cNvSpPr>
          <p:nvPr/>
        </p:nvSpPr>
        <p:spPr>
          <a:xfrm>
            <a:off x="943429" y="1514690"/>
            <a:ext cx="7689346" cy="663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/>
              <a:t>The services offered by the Division of Information Technology should be easily accessible, competitively priced, and repeatable.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49455F-EE28-4579-8EE2-F28F9F8A535C}"/>
              </a:ext>
            </a:extLst>
          </p:cNvPr>
          <p:cNvSpPr/>
          <p:nvPr/>
        </p:nvSpPr>
        <p:spPr>
          <a:xfrm>
            <a:off x="943429" y="2409837"/>
            <a:ext cx="7689346" cy="455055"/>
          </a:xfrm>
          <a:prstGeom prst="rect">
            <a:avLst/>
          </a:prstGeom>
          <a:solidFill>
            <a:srgbClr val="97002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rPr>
              <a:t>OBJECTIVES: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F16A0-19A5-40F3-9958-3119DB61DB76}"/>
              </a:ext>
            </a:extLst>
          </p:cNvPr>
          <p:cNvSpPr txBox="1"/>
          <p:nvPr/>
        </p:nvSpPr>
        <p:spPr>
          <a:xfrm>
            <a:off x="943429" y="2986596"/>
            <a:ext cx="7689346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/>
              <a:t>Implement a robust Service Management program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/>
              <a:t>Recruit, retain, and develop top talent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/>
              <a:t>Develop sustainable billing/funding model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/>
              <a:t>Identify and eliminate duplicate </a:t>
            </a:r>
            <a:r>
              <a:rPr lang="en-US" b="1" dirty="0">
                <a:solidFill>
                  <a:srgbClr val="000000"/>
                </a:solidFill>
              </a:rPr>
              <a:t>IT</a:t>
            </a:r>
            <a:r>
              <a:rPr lang="en-US" b="1" dirty="0"/>
              <a:t> service offerings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b="1" dirty="0"/>
              <a:t>Establish a solid governance model</a:t>
            </a:r>
          </a:p>
        </p:txBody>
      </p:sp>
    </p:spTree>
    <p:extLst>
      <p:ext uri="{BB962C8B-B14F-4D97-AF65-F5344CB8AC3E}">
        <p14:creationId xmlns:p14="http://schemas.microsoft.com/office/powerpoint/2010/main" val="29308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A307-C82B-42A6-8DB0-4C9C6B00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C196A-EF18-4669-9A13-1227D09F1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374" y="1600200"/>
            <a:ext cx="8395252" cy="3877221"/>
          </a:xfrm>
        </p:spPr>
        <p:txBody>
          <a:bodyPr/>
          <a:lstStyle/>
          <a:p>
            <a:r>
              <a:rPr lang="en-US" dirty="0"/>
              <a:t>Utilizing the “crawl-walk-run” approach</a:t>
            </a:r>
          </a:p>
          <a:p>
            <a:r>
              <a:rPr lang="en-US" dirty="0"/>
              <a:t>Multi-phased roll-out of IT service delivery and support</a:t>
            </a:r>
          </a:p>
          <a:p>
            <a:r>
              <a:rPr lang="en-US" dirty="0"/>
              <a:t>Establishing an incremental adoption approach to be communicated on a regular basis</a:t>
            </a:r>
          </a:p>
        </p:txBody>
      </p:sp>
    </p:spTree>
    <p:extLst>
      <p:ext uri="{BB962C8B-B14F-4D97-AF65-F5344CB8AC3E}">
        <p14:creationId xmlns:p14="http://schemas.microsoft.com/office/powerpoint/2010/main" val="888407904"/>
      </p:ext>
    </p:extLst>
  </p:cSld>
  <p:clrMapOvr>
    <a:masterClrMapping/>
  </p:clrMapOvr>
</p:sld>
</file>

<file path=ppt/theme/theme1.xml><?xml version="1.0" encoding="utf-8"?>
<a:theme xmlns:a="http://schemas.openxmlformats.org/drawingml/2006/main" name="Style3_Pack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yle3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_Template_Style3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CEAA62D3D234E972987B0060DECFF" ma:contentTypeVersion="2" ma:contentTypeDescription="Create a new document." ma:contentTypeScope="" ma:versionID="7f589068c6bdfc7aaea9ec4c05325f69">
  <xsd:schema xmlns:xsd="http://www.w3.org/2001/XMLSchema" xmlns:xs="http://www.w3.org/2001/XMLSchema" xmlns:p="http://schemas.microsoft.com/office/2006/metadata/properties" xmlns:ns1="http://schemas.microsoft.com/sharepoint/v3" xmlns:ns2="a3fa64a3-e8f1-439b-b01a-236e3bcc36d5" targetNamespace="http://schemas.microsoft.com/office/2006/metadata/properties" ma:root="true" ma:fieldsID="83aa5160fcd7755d8f1ab3f9bdb176a6" ns1:_="" ns2:_="">
    <xsd:import namespace="http://schemas.microsoft.com/sharepoint/v3"/>
    <xsd:import namespace="a3fa64a3-e8f1-439b-b01a-236e3bcc36d5"/>
    <xsd:element name="properties">
      <xsd:complexType>
        <xsd:sequence>
          <xsd:element name="documentManagement">
            <xsd:complexType>
              <xsd:all>
                <xsd:element ref="ns2:EPMLiveListConfig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a64a3-e8f1-439b-b01a-236e3bcc36d5" elementFormDefault="qualified">
    <xsd:import namespace="http://schemas.microsoft.com/office/2006/documentManagement/types"/>
    <xsd:import namespace="http://schemas.microsoft.com/office/infopath/2007/PartnerControls"/>
    <xsd:element name="EPMLiveListConfig" ma:index="8" nillable="true" ma:displayName="EPMLiveListConfig" ma:hidden="true" ma:internalName="EPMLiveListConfig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PMLiveListConfig xmlns="a3fa64a3-e8f1-439b-b01a-236e3bcc36d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BECA56-E74E-45E3-B752-50C920E22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3fa64a3-e8f1-439b-b01a-236e3bcc3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4B1AF3-5C48-48B1-B21C-CAB957C10A4C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a3fa64a3-e8f1-439b-b01a-236e3bcc36d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C6023C-F888-4DF1-B416-1A5B2A4C0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Style3_Package.pot</Template>
  <TotalTime>23433</TotalTime>
  <Words>701</Words>
  <Application>Microsoft Office PowerPoint</Application>
  <PresentationFormat>On-screen Show (4:3)</PresentationFormat>
  <Paragraphs>112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Style3_Package</vt:lpstr>
      <vt:lpstr>Style3_Footer</vt:lpstr>
      <vt:lpstr>Custom Design</vt:lpstr>
      <vt:lpstr>PP_Template_Style3_Title</vt:lpstr>
      <vt:lpstr>Service Delivery and Support Program Update – Jan. 31, 2018</vt:lpstr>
      <vt:lpstr>Service Delivery &amp; Support (SDS) Program</vt:lpstr>
      <vt:lpstr>What is IT Service Management (ITSM)?</vt:lpstr>
      <vt:lpstr>What are the benefits of ITSM?</vt:lpstr>
      <vt:lpstr>How does this affect me?</vt:lpstr>
      <vt:lpstr>How does the program fit into the bigger picture?</vt:lpstr>
      <vt:lpstr>PowerPoint Presentation</vt:lpstr>
      <vt:lpstr>PowerPoint Presentation</vt:lpstr>
      <vt:lpstr>How will we get there?</vt:lpstr>
      <vt:lpstr>PowerPoint Presentation</vt:lpstr>
      <vt:lpstr>PowerPoint Presentation</vt:lpstr>
      <vt:lpstr>Since revising the Incident process, submitted Incidents have dropped 82% </vt:lpstr>
      <vt:lpstr>What have we done? </vt:lpstr>
      <vt:lpstr> </vt:lpstr>
      <vt:lpstr>PowerPoint Presentation</vt:lpstr>
      <vt:lpstr>Pinnacle Integration </vt:lpstr>
      <vt:lpstr>What’s the Timeline?</vt:lpstr>
      <vt:lpstr>Questions?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Larry Pearce</dc:creator>
  <cp:lastModifiedBy>NIX, CHARITY</cp:lastModifiedBy>
  <cp:revision>392</cp:revision>
  <cp:lastPrinted>2016-07-19T17:50:06Z</cp:lastPrinted>
  <dcterms:created xsi:type="dcterms:W3CDTF">2011-11-12T13:26:59Z</dcterms:created>
  <dcterms:modified xsi:type="dcterms:W3CDTF">2018-02-14T20:30:42Z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0x0101005EBCEAA62D3D234E972987B0060DECFF</vt:lpwstr>
  </property>
</Properties>
</file>