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0" r:id="rId2"/>
    <p:sldId id="259" r:id="rId3"/>
    <p:sldId id="264" r:id="rId4"/>
    <p:sldId id="263" r:id="rId5"/>
    <p:sldId id="256" r:id="rId6"/>
    <p:sldId id="261" r:id="rId7"/>
    <p:sldId id="257" r:id="rId8"/>
    <p:sldId id="262" r:id="rId9"/>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88" userDrawn="1">
          <p15:clr>
            <a:srgbClr val="A4A3A4"/>
          </p15:clr>
        </p15:guide>
        <p15:guide id="2" pos="5184" userDrawn="1">
          <p15:clr>
            <a:srgbClr val="A4A3A4"/>
          </p15:clr>
        </p15:guide>
        <p15:guide id="3" pos="15576" userDrawn="1">
          <p15:clr>
            <a:srgbClr val="A4A3A4"/>
          </p15:clr>
        </p15:guide>
        <p15:guide id="4" pos="10368" userDrawn="1">
          <p15:clr>
            <a:srgbClr val="A4A3A4"/>
          </p15:clr>
        </p15:guide>
        <p15:guide id="5" orient="horz" pos="39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600FF"/>
    <a:srgbClr val="CC99FF"/>
    <a:srgbClr val="9966FF"/>
    <a:srgbClr val="5F574F"/>
    <a:srgbClr val="918485"/>
    <a:srgbClr val="99CCFF"/>
    <a:srgbClr val="E5F5FF"/>
    <a:srgbClr val="3399FF"/>
    <a:srgbClr val="FBF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25" autoAdjust="0"/>
    <p:restoredTop sz="94629" autoAdjust="0"/>
  </p:normalViewPr>
  <p:slideViewPr>
    <p:cSldViewPr snapToGrid="0">
      <p:cViewPr varScale="1">
        <p:scale>
          <a:sx n="33" d="100"/>
          <a:sy n="33" d="100"/>
        </p:scale>
        <p:origin x="2046" y="138"/>
      </p:cViewPr>
      <p:guideLst>
        <p:guide orient="horz" pos="6888"/>
        <p:guide pos="5184"/>
        <p:guide pos="15576"/>
        <p:guide pos="10368"/>
        <p:guide orient="horz" pos="3984"/>
      </p:guideLst>
    </p:cSldViewPr>
  </p:slid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6B0E5-E78F-42FE-84C8-0F65A3CE1CB6}" type="doc">
      <dgm:prSet loTypeId="urn:microsoft.com/office/officeart/2005/8/layout/hList2" loCatId="list" qsTypeId="urn:microsoft.com/office/officeart/2005/8/quickstyle/simple5" qsCatId="simple" csTypeId="urn:microsoft.com/office/officeart/2005/8/colors/accent0_1" csCatId="mainScheme" phldr="1"/>
      <dgm:spPr/>
      <dgm:t>
        <a:bodyPr/>
        <a:lstStyle/>
        <a:p>
          <a:endParaRPr lang="en-US"/>
        </a:p>
      </dgm:t>
    </dgm:pt>
    <dgm:pt modelId="{B7EF9671-FDE9-4402-BFDE-9181A5F80AD4}">
      <dgm:prSet custT="1"/>
      <dgm:spPr/>
      <dgm:t>
        <a:bodyPr/>
        <a:lstStyle/>
        <a:p>
          <a:pPr>
            <a:lnSpc>
              <a:spcPct val="100000"/>
            </a:lnSpc>
          </a:pPr>
          <a:r>
            <a:rPr lang="en-US" sz="6000" b="1" dirty="0">
              <a:solidFill>
                <a:srgbClr val="009900"/>
              </a:solidFill>
            </a:rPr>
            <a:t>Description</a:t>
          </a:r>
          <a:endParaRPr lang="en-US" sz="2800" b="1" dirty="0">
            <a:solidFill>
              <a:srgbClr val="009900"/>
            </a:solidFill>
          </a:endParaRPr>
        </a:p>
      </dgm:t>
    </dgm:pt>
    <dgm:pt modelId="{942FFA9C-95AA-4EAC-AF1F-1C3FBE52EEDD}" type="parTrans" cxnId="{3B213196-3643-4695-AD13-47FE15DBA45D}">
      <dgm:prSet/>
      <dgm:spPr/>
      <dgm:t>
        <a:bodyPr/>
        <a:lstStyle/>
        <a:p>
          <a:endParaRPr lang="en-US" sz="2000"/>
        </a:p>
      </dgm:t>
    </dgm:pt>
    <dgm:pt modelId="{F9A07467-62C5-4DEA-BF46-DC45A7446107}" type="sibTrans" cxnId="{3B213196-3643-4695-AD13-47FE15DBA45D}">
      <dgm:prSet custT="1"/>
      <dgm:spPr/>
    </dgm:pt>
    <dgm:pt modelId="{A27AD0A3-3862-48F3-8AB4-080006AD44AC}">
      <dgm:prSet custT="1"/>
      <dgm:spPr/>
      <dgm:t>
        <a:bodyPr/>
        <a:lstStyle/>
        <a:p>
          <a:pPr>
            <a:lnSpc>
              <a:spcPct val="100000"/>
            </a:lnSpc>
          </a:pPr>
          <a:r>
            <a:rPr lang="en-US" sz="6000" b="1" dirty="0">
              <a:solidFill>
                <a:srgbClr val="009900"/>
              </a:solidFill>
            </a:rPr>
            <a:t>Conclusion</a:t>
          </a:r>
          <a:endParaRPr lang="en-US" sz="2800" b="1" dirty="0">
            <a:solidFill>
              <a:srgbClr val="009900"/>
            </a:solidFill>
            <a:latin typeface="+mn-lt"/>
          </a:endParaRPr>
        </a:p>
      </dgm:t>
    </dgm:pt>
    <dgm:pt modelId="{5654A558-9000-4487-8EAE-7197F1D2C3CD}" type="parTrans" cxnId="{0C6ABBF6-E87E-4C1D-8024-EA995FABCB98}">
      <dgm:prSet/>
      <dgm:spPr/>
      <dgm:t>
        <a:bodyPr/>
        <a:lstStyle/>
        <a:p>
          <a:endParaRPr lang="en-US" sz="2000"/>
        </a:p>
      </dgm:t>
    </dgm:pt>
    <dgm:pt modelId="{472022DA-467E-4E52-9F56-4019A41C1D63}" type="sibTrans" cxnId="{0C6ABBF6-E87E-4C1D-8024-EA995FABCB98}">
      <dgm:prSet custT="1"/>
      <dgm:spPr/>
    </dgm:pt>
    <dgm:pt modelId="{6355E949-8FB3-45E5-B916-3BABB705A19A}">
      <dgm:prSet custT="1"/>
      <dgm:spPr/>
      <dgm:t>
        <a:bodyPr/>
        <a:lstStyle/>
        <a:p>
          <a:pPr>
            <a:lnSpc>
              <a:spcPct val="100000"/>
            </a:lnSpc>
          </a:pPr>
          <a:r>
            <a:rPr lang="en-US" sz="6000" b="1" dirty="0">
              <a:solidFill>
                <a:srgbClr val="009900"/>
              </a:solidFill>
            </a:rPr>
            <a:t>Beyond the Classroom (BTC) Experience</a:t>
          </a:r>
        </a:p>
      </dgm:t>
    </dgm:pt>
    <dgm:pt modelId="{C9EA56B3-CB4C-4495-AE8B-E67F7336D0D0}" type="parTrans" cxnId="{CB1A723B-6FB5-43E1-93CF-C5FBC0941FC6}">
      <dgm:prSet/>
      <dgm:spPr/>
      <dgm:t>
        <a:bodyPr/>
        <a:lstStyle/>
        <a:p>
          <a:endParaRPr lang="en-US"/>
        </a:p>
      </dgm:t>
    </dgm:pt>
    <dgm:pt modelId="{76970788-D353-4BA1-AFEC-A78A838AE91F}" type="sibTrans" cxnId="{CB1A723B-6FB5-43E1-93CF-C5FBC0941FC6}">
      <dgm:prSet/>
      <dgm:spPr/>
      <dgm:t>
        <a:bodyPr/>
        <a:lstStyle/>
        <a:p>
          <a:endParaRPr lang="en-US"/>
        </a:p>
      </dgm:t>
    </dgm:pt>
    <dgm:pt modelId="{AE26ACCA-FCF1-46C6-9FB5-CD506D59185A}">
      <dgm:prSet custT="1"/>
      <dgm:spPr/>
      <dgm:t>
        <a:bodyPr/>
        <a:lstStyle/>
        <a:p>
          <a:pPr>
            <a:lnSpc>
              <a:spcPct val="100000"/>
            </a:lnSpc>
            <a:buNone/>
          </a:pPr>
          <a:r>
            <a:rPr lang="en-US" sz="2800" dirty="0"/>
            <a:t>	What were the most significant things you did, what was the role/commitment level, who else did you interact with (peers, colleagues, mentors), details on what this experience involved.</a:t>
          </a:r>
        </a:p>
      </dgm:t>
    </dgm:pt>
    <dgm:pt modelId="{A6CEF284-FC91-47E1-8192-462CF420C287}" type="parTrans" cxnId="{0C4E78B8-F2BE-4EEC-9488-F45B10F82B97}">
      <dgm:prSet/>
      <dgm:spPr/>
      <dgm:t>
        <a:bodyPr/>
        <a:lstStyle/>
        <a:p>
          <a:endParaRPr lang="en-US"/>
        </a:p>
      </dgm:t>
    </dgm:pt>
    <dgm:pt modelId="{52104860-C65C-4F5D-9E5C-37DC8752A776}" type="sibTrans" cxnId="{0C4E78B8-F2BE-4EEC-9488-F45B10F82B97}">
      <dgm:prSet/>
      <dgm:spPr/>
      <dgm:t>
        <a:bodyPr/>
        <a:lstStyle/>
        <a:p>
          <a:endParaRPr lang="en-US"/>
        </a:p>
      </dgm:t>
    </dgm:pt>
    <dgm:pt modelId="{D095E3B4-B244-4869-BF82-740D08E75DC1}">
      <dgm:prSet custT="1"/>
      <dgm:spPr/>
      <dgm:t>
        <a:bodyPr/>
        <a:lstStyle/>
        <a:p>
          <a:pPr>
            <a:lnSpc>
              <a:spcPct val="100000"/>
            </a:lnSpc>
          </a:pPr>
          <a:r>
            <a:rPr lang="en-US" sz="6000" b="1" dirty="0">
              <a:solidFill>
                <a:srgbClr val="009900"/>
              </a:solidFill>
            </a:rPr>
            <a:t>Analysis</a:t>
          </a:r>
          <a:endParaRPr lang="en-US" sz="2800" b="1" dirty="0">
            <a:solidFill>
              <a:srgbClr val="009900"/>
            </a:solidFill>
          </a:endParaRPr>
        </a:p>
      </dgm:t>
    </dgm:pt>
    <dgm:pt modelId="{F41B2F5B-FFB9-438F-AE91-1BA52A0065E5}" type="parTrans" cxnId="{257EE550-F511-4CEF-B3D7-93070E3D0DC2}">
      <dgm:prSet/>
      <dgm:spPr/>
      <dgm:t>
        <a:bodyPr/>
        <a:lstStyle/>
        <a:p>
          <a:endParaRPr lang="en-US"/>
        </a:p>
      </dgm:t>
    </dgm:pt>
    <dgm:pt modelId="{2406BECC-5D1A-46BE-BB77-5BC5CBB3739C}" type="sibTrans" cxnId="{257EE550-F511-4CEF-B3D7-93070E3D0DC2}">
      <dgm:prSet/>
      <dgm:spPr/>
      <dgm:t>
        <a:bodyPr/>
        <a:lstStyle/>
        <a:p>
          <a:endParaRPr lang="en-US"/>
        </a:p>
      </dgm:t>
    </dgm:pt>
    <dgm:pt modelId="{7018502D-5072-4580-B51F-D983FC1939F3}">
      <dgm:prSet custT="1"/>
      <dgm:spPr/>
      <dgm:t>
        <a:bodyPr/>
        <a:lstStyle/>
        <a:p>
          <a:pPr>
            <a:lnSpc>
              <a:spcPct val="100000"/>
            </a:lnSpc>
            <a:buNone/>
          </a:pPr>
          <a:r>
            <a:rPr lang="en-US" sz="2800" dirty="0">
              <a:latin typeface="+mn-lt"/>
              <a:cs typeface="Arial" panose="020B0604020202020204" pitchFamily="34" charset="0"/>
            </a:rPr>
            <a:t>	What did you learn? Deeper understanding of yourself, others, your studies, or your future career aspirations, how did your understanding of a concept change your experience?</a:t>
          </a:r>
          <a:endParaRPr lang="en-US" sz="2800" dirty="0"/>
        </a:p>
      </dgm:t>
    </dgm:pt>
    <dgm:pt modelId="{CA495740-3B9C-49D1-99A2-F3834F0F5184}" type="parTrans" cxnId="{BE8DE0E6-4479-487A-9987-EA41FEC68C66}">
      <dgm:prSet/>
      <dgm:spPr/>
      <dgm:t>
        <a:bodyPr/>
        <a:lstStyle/>
        <a:p>
          <a:endParaRPr lang="en-US"/>
        </a:p>
      </dgm:t>
    </dgm:pt>
    <dgm:pt modelId="{11A0995F-CF66-444E-BDE7-5562695804BD}" type="sibTrans" cxnId="{BE8DE0E6-4479-487A-9987-EA41FEC68C66}">
      <dgm:prSet/>
      <dgm:spPr/>
      <dgm:t>
        <a:bodyPr/>
        <a:lstStyle/>
        <a:p>
          <a:endParaRPr lang="en-US"/>
        </a:p>
      </dgm:t>
    </dgm:pt>
    <dgm:pt modelId="{1AFCCB39-E22D-4C37-B7A0-AD2F16BD989B}">
      <dgm:prSet custT="1"/>
      <dgm:spPr/>
      <dgm:t>
        <a:bodyPr/>
        <a:lstStyle/>
        <a:p>
          <a:pPr>
            <a:lnSpc>
              <a:spcPct val="100000"/>
            </a:lnSpc>
            <a:buNone/>
          </a:pPr>
          <a:r>
            <a:rPr lang="en-US" sz="2800" dirty="0"/>
            <a:t>	Describe the context of your BTC Experience here. Your role/title, where your BTC engagement took place (name and purpose of organization if appropriate).  How long you spent. Why you got involved, etc.  </a:t>
          </a:r>
        </a:p>
      </dgm:t>
    </dgm:pt>
    <dgm:pt modelId="{4C17BB2F-F42E-4F9C-B561-CC0745F31BEA}" type="parTrans" cxnId="{718C2A5C-2273-4BA1-B809-0C845313401C}">
      <dgm:prSet/>
      <dgm:spPr/>
      <dgm:t>
        <a:bodyPr/>
        <a:lstStyle/>
        <a:p>
          <a:endParaRPr lang="en-US"/>
        </a:p>
      </dgm:t>
    </dgm:pt>
    <dgm:pt modelId="{5FCB4DA5-7AA7-4BAB-9A21-CCF3C2BDF641}" type="sibTrans" cxnId="{718C2A5C-2273-4BA1-B809-0C845313401C}">
      <dgm:prSet/>
      <dgm:spPr/>
      <dgm:t>
        <a:bodyPr/>
        <a:lstStyle/>
        <a:p>
          <a:endParaRPr lang="en-US"/>
        </a:p>
      </dgm:t>
    </dgm:pt>
    <dgm:pt modelId="{CB8F5CF0-0218-4D2A-BEA6-6620E46DE18C}">
      <dgm:prSet custT="1"/>
      <dgm:spPr/>
      <dgm:t>
        <a:bodyPr/>
        <a:lstStyle/>
        <a:p>
          <a:pPr>
            <a:lnSpc>
              <a:spcPct val="100000"/>
            </a:lnSpc>
            <a:buNone/>
          </a:pPr>
          <a:r>
            <a:rPr lang="en-US" sz="2800" dirty="0"/>
            <a:t>	How does this experience and learning impact your own decisions for the future? What guiding principles are you going to take with you in whatever you decide to do? Here is what I want to do for my future and why?</a:t>
          </a:r>
          <a:endParaRPr lang="en-US" sz="2800" dirty="0">
            <a:latin typeface="+mn-lt"/>
          </a:endParaRPr>
        </a:p>
      </dgm:t>
    </dgm:pt>
    <dgm:pt modelId="{266BC824-E015-4528-A3E2-AC9EC9CB3575}" type="parTrans" cxnId="{16EFF881-5F8E-4756-8099-661AC8965B40}">
      <dgm:prSet/>
      <dgm:spPr/>
      <dgm:t>
        <a:bodyPr/>
        <a:lstStyle/>
        <a:p>
          <a:endParaRPr lang="en-US"/>
        </a:p>
      </dgm:t>
    </dgm:pt>
    <dgm:pt modelId="{DD9360DF-D649-484A-BCA9-989BB235FC8E}" type="sibTrans" cxnId="{16EFF881-5F8E-4756-8099-661AC8965B40}">
      <dgm:prSet/>
      <dgm:spPr/>
      <dgm:t>
        <a:bodyPr/>
        <a:lstStyle/>
        <a:p>
          <a:endParaRPr lang="en-US"/>
        </a:p>
      </dgm:t>
    </dgm:pt>
    <dgm:pt modelId="{334B62E0-FD41-437A-9C59-CC72E4BBFAAD}" type="pres">
      <dgm:prSet presAssocID="{6AC6B0E5-E78F-42FE-84C8-0F65A3CE1CB6}" presName="linearFlow" presStyleCnt="0">
        <dgm:presLayoutVars>
          <dgm:dir/>
          <dgm:animLvl val="lvl"/>
          <dgm:resizeHandles/>
        </dgm:presLayoutVars>
      </dgm:prSet>
      <dgm:spPr/>
    </dgm:pt>
    <dgm:pt modelId="{C6D61DF1-D207-4497-AA37-578E9F82A394}" type="pres">
      <dgm:prSet presAssocID="{6355E949-8FB3-45E5-B916-3BABB705A19A}" presName="compositeNode" presStyleCnt="0">
        <dgm:presLayoutVars>
          <dgm:bulletEnabled val="1"/>
        </dgm:presLayoutVars>
      </dgm:prSet>
      <dgm:spPr/>
    </dgm:pt>
    <dgm:pt modelId="{5DC302BD-E24E-4957-8E78-4C9E3E4D2C72}" type="pres">
      <dgm:prSet presAssocID="{6355E949-8FB3-45E5-B916-3BABB705A19A}" presName="imag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outline"/>
        </a:ext>
      </dgm:extLst>
    </dgm:pt>
    <dgm:pt modelId="{8B0799A7-5192-4CA7-AF6A-742708BAEDAB}" type="pres">
      <dgm:prSet presAssocID="{6355E949-8FB3-45E5-B916-3BABB705A19A}" presName="childNode" presStyleLbl="node1" presStyleIdx="0" presStyleCnt="4">
        <dgm:presLayoutVars>
          <dgm:bulletEnabled val="1"/>
        </dgm:presLayoutVars>
      </dgm:prSet>
      <dgm:spPr/>
    </dgm:pt>
    <dgm:pt modelId="{6295370B-8F6E-476C-8C16-3F0BCDDAF202}" type="pres">
      <dgm:prSet presAssocID="{6355E949-8FB3-45E5-B916-3BABB705A19A}" presName="parentNode" presStyleLbl="revTx" presStyleIdx="0" presStyleCnt="4">
        <dgm:presLayoutVars>
          <dgm:chMax val="0"/>
          <dgm:bulletEnabled val="1"/>
        </dgm:presLayoutVars>
      </dgm:prSet>
      <dgm:spPr/>
    </dgm:pt>
    <dgm:pt modelId="{F50C6095-710C-4349-A27A-0B34DFBBEC09}" type="pres">
      <dgm:prSet presAssocID="{76970788-D353-4BA1-AFEC-A78A838AE91F}" presName="sibTrans" presStyleCnt="0"/>
      <dgm:spPr/>
    </dgm:pt>
    <dgm:pt modelId="{CED5938D-4A55-40F2-96FF-AB2EBF6D46AD}" type="pres">
      <dgm:prSet presAssocID="{B7EF9671-FDE9-4402-BFDE-9181A5F80AD4}" presName="compositeNode" presStyleCnt="0">
        <dgm:presLayoutVars>
          <dgm:bulletEnabled val="1"/>
        </dgm:presLayoutVars>
      </dgm:prSet>
      <dgm:spPr/>
    </dgm:pt>
    <dgm:pt modelId="{C6E411DE-5905-45E8-8431-5067AE3A2750}" type="pres">
      <dgm:prSet presAssocID="{B7EF9671-FDE9-4402-BFDE-9181A5F80AD4}" presName="image" presStyleLbl="fgImgPlace1" presStyleIdx="1" presStyleCnt="4" custLinFactNeighborX="-1375" custLinFactNeighborY="-137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outline"/>
        </a:ext>
      </dgm:extLst>
    </dgm:pt>
    <dgm:pt modelId="{9087B020-9E5A-4D3D-8BB8-D9C22A28EEF9}" type="pres">
      <dgm:prSet presAssocID="{B7EF9671-FDE9-4402-BFDE-9181A5F80AD4}" presName="childNode" presStyleLbl="node1" presStyleIdx="1" presStyleCnt="4">
        <dgm:presLayoutVars>
          <dgm:bulletEnabled val="1"/>
        </dgm:presLayoutVars>
      </dgm:prSet>
      <dgm:spPr/>
    </dgm:pt>
    <dgm:pt modelId="{20639B8E-BCA5-4439-8680-392B7CF1ED76}" type="pres">
      <dgm:prSet presAssocID="{B7EF9671-FDE9-4402-BFDE-9181A5F80AD4}" presName="parentNode" presStyleLbl="revTx" presStyleIdx="1" presStyleCnt="4">
        <dgm:presLayoutVars>
          <dgm:chMax val="0"/>
          <dgm:bulletEnabled val="1"/>
        </dgm:presLayoutVars>
      </dgm:prSet>
      <dgm:spPr/>
    </dgm:pt>
    <dgm:pt modelId="{6D10E2D4-BF5C-4C09-9F5B-442BDD1EB5A0}" type="pres">
      <dgm:prSet presAssocID="{F9A07467-62C5-4DEA-BF46-DC45A7446107}" presName="sibTrans" presStyleCnt="0"/>
      <dgm:spPr/>
    </dgm:pt>
    <dgm:pt modelId="{731FEF93-084E-4544-A9FB-075D913163E5}" type="pres">
      <dgm:prSet presAssocID="{D095E3B4-B244-4869-BF82-740D08E75DC1}" presName="compositeNode" presStyleCnt="0">
        <dgm:presLayoutVars>
          <dgm:bulletEnabled val="1"/>
        </dgm:presLayoutVars>
      </dgm:prSet>
      <dgm:spPr/>
    </dgm:pt>
    <dgm:pt modelId="{98992959-A7AC-44C9-BD91-0ADB1C2DFFEA}" type="pres">
      <dgm:prSet presAssocID="{D095E3B4-B244-4869-BF82-740D08E75DC1}" presName="image" presStyleLbl="fgImgPlace1" presStyleIdx="2" presStyleCnt="4" custLinFactNeighborX="-1375" custLinFactNeighborY="-137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outline"/>
        </a:ext>
      </dgm:extLst>
    </dgm:pt>
    <dgm:pt modelId="{92D25080-E1D5-4C7C-8D76-ADFD026659DC}" type="pres">
      <dgm:prSet presAssocID="{D095E3B4-B244-4869-BF82-740D08E75DC1}" presName="childNode" presStyleLbl="node1" presStyleIdx="2" presStyleCnt="4">
        <dgm:presLayoutVars>
          <dgm:bulletEnabled val="1"/>
        </dgm:presLayoutVars>
      </dgm:prSet>
      <dgm:spPr/>
    </dgm:pt>
    <dgm:pt modelId="{5E062587-656F-4524-B8FD-0F0AAA9FEF2F}" type="pres">
      <dgm:prSet presAssocID="{D095E3B4-B244-4869-BF82-740D08E75DC1}" presName="parentNode" presStyleLbl="revTx" presStyleIdx="2" presStyleCnt="4">
        <dgm:presLayoutVars>
          <dgm:chMax val="0"/>
          <dgm:bulletEnabled val="1"/>
        </dgm:presLayoutVars>
      </dgm:prSet>
      <dgm:spPr/>
    </dgm:pt>
    <dgm:pt modelId="{78F29E8F-FBE5-4D36-9C5B-99D01D2B3CED}" type="pres">
      <dgm:prSet presAssocID="{2406BECC-5D1A-46BE-BB77-5BC5CBB3739C}" presName="sibTrans" presStyleCnt="0"/>
      <dgm:spPr/>
    </dgm:pt>
    <dgm:pt modelId="{FB844005-ECB6-4054-A83B-07422DD338B5}" type="pres">
      <dgm:prSet presAssocID="{A27AD0A3-3862-48F3-8AB4-080006AD44AC}" presName="compositeNode" presStyleCnt="0">
        <dgm:presLayoutVars>
          <dgm:bulletEnabled val="1"/>
        </dgm:presLayoutVars>
      </dgm:prSet>
      <dgm:spPr/>
    </dgm:pt>
    <dgm:pt modelId="{5A84AA70-42BD-411B-ABE8-8D27BA2F670D}" type="pres">
      <dgm:prSet presAssocID="{A27AD0A3-3862-48F3-8AB4-080006AD44AC}" presName="image" presStyleLbl="fgImgPlace1" presStyleIdx="3" presStyleCnt="4" custLinFactNeighborX="275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outline"/>
        </a:ext>
      </dgm:extLst>
    </dgm:pt>
    <dgm:pt modelId="{C8E9E4BD-D54A-4B74-9862-6CEDE77FE1F7}" type="pres">
      <dgm:prSet presAssocID="{A27AD0A3-3862-48F3-8AB4-080006AD44AC}" presName="childNode" presStyleLbl="node1" presStyleIdx="3" presStyleCnt="4">
        <dgm:presLayoutVars>
          <dgm:bulletEnabled val="1"/>
        </dgm:presLayoutVars>
      </dgm:prSet>
      <dgm:spPr/>
    </dgm:pt>
    <dgm:pt modelId="{C7E77486-5E49-424D-BAD4-58400DC2737D}" type="pres">
      <dgm:prSet presAssocID="{A27AD0A3-3862-48F3-8AB4-080006AD44AC}" presName="parentNode" presStyleLbl="revTx" presStyleIdx="3" presStyleCnt="4">
        <dgm:presLayoutVars>
          <dgm:chMax val="0"/>
          <dgm:bulletEnabled val="1"/>
        </dgm:presLayoutVars>
      </dgm:prSet>
      <dgm:spPr/>
    </dgm:pt>
  </dgm:ptLst>
  <dgm:cxnLst>
    <dgm:cxn modelId="{BCB8121B-CDC1-4461-8FDA-C432224D156A}" type="presOf" srcId="{D095E3B4-B244-4869-BF82-740D08E75DC1}" destId="{5E062587-656F-4524-B8FD-0F0AAA9FEF2F}" srcOrd="0" destOrd="0" presId="urn:microsoft.com/office/officeart/2005/8/layout/hList2"/>
    <dgm:cxn modelId="{D7BE7B1F-26B6-47DF-971C-35AE7923B29B}" type="presOf" srcId="{AE26ACCA-FCF1-46C6-9FB5-CD506D59185A}" destId="{9087B020-9E5A-4D3D-8BB8-D9C22A28EEF9}" srcOrd="0" destOrd="0" presId="urn:microsoft.com/office/officeart/2005/8/layout/hList2"/>
    <dgm:cxn modelId="{1094AD2C-BBE4-446C-AC4F-CB981C8258FF}" type="presOf" srcId="{CB8F5CF0-0218-4D2A-BEA6-6620E46DE18C}" destId="{C8E9E4BD-D54A-4B74-9862-6CEDE77FE1F7}" srcOrd="0" destOrd="0" presId="urn:microsoft.com/office/officeart/2005/8/layout/hList2"/>
    <dgm:cxn modelId="{CB1A723B-6FB5-43E1-93CF-C5FBC0941FC6}" srcId="{6AC6B0E5-E78F-42FE-84C8-0F65A3CE1CB6}" destId="{6355E949-8FB3-45E5-B916-3BABB705A19A}" srcOrd="0" destOrd="0" parTransId="{C9EA56B3-CB4C-4495-AE8B-E67F7336D0D0}" sibTransId="{76970788-D353-4BA1-AFEC-A78A838AE91F}"/>
    <dgm:cxn modelId="{718C2A5C-2273-4BA1-B809-0C845313401C}" srcId="{6355E949-8FB3-45E5-B916-3BABB705A19A}" destId="{1AFCCB39-E22D-4C37-B7A0-AD2F16BD989B}" srcOrd="0" destOrd="0" parTransId="{4C17BB2F-F42E-4F9C-B561-CC0745F31BEA}" sibTransId="{5FCB4DA5-7AA7-4BAB-9A21-CCF3C2BDF641}"/>
    <dgm:cxn modelId="{88BB4D65-EC5B-416F-92C0-DF506472CEC6}" type="presOf" srcId="{1AFCCB39-E22D-4C37-B7A0-AD2F16BD989B}" destId="{8B0799A7-5192-4CA7-AF6A-742708BAEDAB}" srcOrd="0" destOrd="0" presId="urn:microsoft.com/office/officeart/2005/8/layout/hList2"/>
    <dgm:cxn modelId="{CBF73C6D-AD87-48CB-8FE4-73EA1D61F95A}" type="presOf" srcId="{6AC6B0E5-E78F-42FE-84C8-0F65A3CE1CB6}" destId="{334B62E0-FD41-437A-9C59-CC72E4BBFAAD}" srcOrd="0" destOrd="0" presId="urn:microsoft.com/office/officeart/2005/8/layout/hList2"/>
    <dgm:cxn modelId="{257EE550-F511-4CEF-B3D7-93070E3D0DC2}" srcId="{6AC6B0E5-E78F-42FE-84C8-0F65A3CE1CB6}" destId="{D095E3B4-B244-4869-BF82-740D08E75DC1}" srcOrd="2" destOrd="0" parTransId="{F41B2F5B-FFB9-438F-AE91-1BA52A0065E5}" sibTransId="{2406BECC-5D1A-46BE-BB77-5BC5CBB3739C}"/>
    <dgm:cxn modelId="{41E7E172-5C27-44A2-B5E6-7697B9A210C7}" type="presOf" srcId="{7018502D-5072-4580-B51F-D983FC1939F3}" destId="{92D25080-E1D5-4C7C-8D76-ADFD026659DC}" srcOrd="0" destOrd="0" presId="urn:microsoft.com/office/officeart/2005/8/layout/hList2"/>
    <dgm:cxn modelId="{16EFF881-5F8E-4756-8099-661AC8965B40}" srcId="{A27AD0A3-3862-48F3-8AB4-080006AD44AC}" destId="{CB8F5CF0-0218-4D2A-BEA6-6620E46DE18C}" srcOrd="0" destOrd="0" parTransId="{266BC824-E015-4528-A3E2-AC9EC9CB3575}" sibTransId="{DD9360DF-D649-484A-BCA9-989BB235FC8E}"/>
    <dgm:cxn modelId="{3B213196-3643-4695-AD13-47FE15DBA45D}" srcId="{6AC6B0E5-E78F-42FE-84C8-0F65A3CE1CB6}" destId="{B7EF9671-FDE9-4402-BFDE-9181A5F80AD4}" srcOrd="1" destOrd="0" parTransId="{942FFA9C-95AA-4EAC-AF1F-1C3FBE52EEDD}" sibTransId="{F9A07467-62C5-4DEA-BF46-DC45A7446107}"/>
    <dgm:cxn modelId="{9871949F-E325-48DA-9704-8D0AB7639913}" type="presOf" srcId="{A27AD0A3-3862-48F3-8AB4-080006AD44AC}" destId="{C7E77486-5E49-424D-BAD4-58400DC2737D}" srcOrd="0" destOrd="0" presId="urn:microsoft.com/office/officeart/2005/8/layout/hList2"/>
    <dgm:cxn modelId="{29A6BDAD-0767-401D-9C40-5961B3C225D0}" type="presOf" srcId="{6355E949-8FB3-45E5-B916-3BABB705A19A}" destId="{6295370B-8F6E-476C-8C16-3F0BCDDAF202}" srcOrd="0" destOrd="0" presId="urn:microsoft.com/office/officeart/2005/8/layout/hList2"/>
    <dgm:cxn modelId="{0C4E78B8-F2BE-4EEC-9488-F45B10F82B97}" srcId="{B7EF9671-FDE9-4402-BFDE-9181A5F80AD4}" destId="{AE26ACCA-FCF1-46C6-9FB5-CD506D59185A}" srcOrd="0" destOrd="0" parTransId="{A6CEF284-FC91-47E1-8192-462CF420C287}" sibTransId="{52104860-C65C-4F5D-9E5C-37DC8752A776}"/>
    <dgm:cxn modelId="{1F1EF8DC-00A1-47C7-869C-22892B3E51C7}" type="presOf" srcId="{B7EF9671-FDE9-4402-BFDE-9181A5F80AD4}" destId="{20639B8E-BCA5-4439-8680-392B7CF1ED76}" srcOrd="0" destOrd="0" presId="urn:microsoft.com/office/officeart/2005/8/layout/hList2"/>
    <dgm:cxn modelId="{BE8DE0E6-4479-487A-9987-EA41FEC68C66}" srcId="{D095E3B4-B244-4869-BF82-740D08E75DC1}" destId="{7018502D-5072-4580-B51F-D983FC1939F3}" srcOrd="0" destOrd="0" parTransId="{CA495740-3B9C-49D1-99A2-F3834F0F5184}" sibTransId="{11A0995F-CF66-444E-BDE7-5562695804BD}"/>
    <dgm:cxn modelId="{0C6ABBF6-E87E-4C1D-8024-EA995FABCB98}" srcId="{6AC6B0E5-E78F-42FE-84C8-0F65A3CE1CB6}" destId="{A27AD0A3-3862-48F3-8AB4-080006AD44AC}" srcOrd="3" destOrd="0" parTransId="{5654A558-9000-4487-8EAE-7197F1D2C3CD}" sibTransId="{472022DA-467E-4E52-9F56-4019A41C1D63}"/>
    <dgm:cxn modelId="{CBFC8A75-E823-498E-93ED-03CF1128AF62}" type="presParOf" srcId="{334B62E0-FD41-437A-9C59-CC72E4BBFAAD}" destId="{C6D61DF1-D207-4497-AA37-578E9F82A394}" srcOrd="0" destOrd="0" presId="urn:microsoft.com/office/officeart/2005/8/layout/hList2"/>
    <dgm:cxn modelId="{8B6D685B-2D39-4C48-8914-B5465301296B}" type="presParOf" srcId="{C6D61DF1-D207-4497-AA37-578E9F82A394}" destId="{5DC302BD-E24E-4957-8E78-4C9E3E4D2C72}" srcOrd="0" destOrd="0" presId="urn:microsoft.com/office/officeart/2005/8/layout/hList2"/>
    <dgm:cxn modelId="{0AAA62AE-0B78-4385-B53D-DB9B1186E42E}" type="presParOf" srcId="{C6D61DF1-D207-4497-AA37-578E9F82A394}" destId="{8B0799A7-5192-4CA7-AF6A-742708BAEDAB}" srcOrd="1" destOrd="0" presId="urn:microsoft.com/office/officeart/2005/8/layout/hList2"/>
    <dgm:cxn modelId="{2BF3E8BC-D207-4F2C-BAEF-A14798F9585E}" type="presParOf" srcId="{C6D61DF1-D207-4497-AA37-578E9F82A394}" destId="{6295370B-8F6E-476C-8C16-3F0BCDDAF202}" srcOrd="2" destOrd="0" presId="urn:microsoft.com/office/officeart/2005/8/layout/hList2"/>
    <dgm:cxn modelId="{2D8162E9-A690-4E5F-B62F-085F62416A5A}" type="presParOf" srcId="{334B62E0-FD41-437A-9C59-CC72E4BBFAAD}" destId="{F50C6095-710C-4349-A27A-0B34DFBBEC09}" srcOrd="1" destOrd="0" presId="urn:microsoft.com/office/officeart/2005/8/layout/hList2"/>
    <dgm:cxn modelId="{49F448F0-9B54-4B24-8FB3-1D24427D0B9B}" type="presParOf" srcId="{334B62E0-FD41-437A-9C59-CC72E4BBFAAD}" destId="{CED5938D-4A55-40F2-96FF-AB2EBF6D46AD}" srcOrd="2" destOrd="0" presId="urn:microsoft.com/office/officeart/2005/8/layout/hList2"/>
    <dgm:cxn modelId="{1CCA4C03-8AD5-4591-B387-8AEBE45B0E57}" type="presParOf" srcId="{CED5938D-4A55-40F2-96FF-AB2EBF6D46AD}" destId="{C6E411DE-5905-45E8-8431-5067AE3A2750}" srcOrd="0" destOrd="0" presId="urn:microsoft.com/office/officeart/2005/8/layout/hList2"/>
    <dgm:cxn modelId="{FE5D37C1-AED4-4D22-A191-CC2CAF4810AC}" type="presParOf" srcId="{CED5938D-4A55-40F2-96FF-AB2EBF6D46AD}" destId="{9087B020-9E5A-4D3D-8BB8-D9C22A28EEF9}" srcOrd="1" destOrd="0" presId="urn:microsoft.com/office/officeart/2005/8/layout/hList2"/>
    <dgm:cxn modelId="{6209E549-26F6-4DBB-A750-3EBE15C69FBA}" type="presParOf" srcId="{CED5938D-4A55-40F2-96FF-AB2EBF6D46AD}" destId="{20639B8E-BCA5-4439-8680-392B7CF1ED76}" srcOrd="2" destOrd="0" presId="urn:microsoft.com/office/officeart/2005/8/layout/hList2"/>
    <dgm:cxn modelId="{065E8136-72E0-4286-B4E5-1660556FE1CB}" type="presParOf" srcId="{334B62E0-FD41-437A-9C59-CC72E4BBFAAD}" destId="{6D10E2D4-BF5C-4C09-9F5B-442BDD1EB5A0}" srcOrd="3" destOrd="0" presId="urn:microsoft.com/office/officeart/2005/8/layout/hList2"/>
    <dgm:cxn modelId="{E3C5411E-73ED-4689-9005-ECAC51C4E6FA}" type="presParOf" srcId="{334B62E0-FD41-437A-9C59-CC72E4BBFAAD}" destId="{731FEF93-084E-4544-A9FB-075D913163E5}" srcOrd="4" destOrd="0" presId="urn:microsoft.com/office/officeart/2005/8/layout/hList2"/>
    <dgm:cxn modelId="{CC49856D-3987-472B-BEE8-B12B11F6DA67}" type="presParOf" srcId="{731FEF93-084E-4544-A9FB-075D913163E5}" destId="{98992959-A7AC-44C9-BD91-0ADB1C2DFFEA}" srcOrd="0" destOrd="0" presId="urn:microsoft.com/office/officeart/2005/8/layout/hList2"/>
    <dgm:cxn modelId="{6F5FB4A9-112B-4C65-8672-D022129D976E}" type="presParOf" srcId="{731FEF93-084E-4544-A9FB-075D913163E5}" destId="{92D25080-E1D5-4C7C-8D76-ADFD026659DC}" srcOrd="1" destOrd="0" presId="urn:microsoft.com/office/officeart/2005/8/layout/hList2"/>
    <dgm:cxn modelId="{495B7CBA-FE7F-4A04-B09A-8C43E4DBF9AB}" type="presParOf" srcId="{731FEF93-084E-4544-A9FB-075D913163E5}" destId="{5E062587-656F-4524-B8FD-0F0AAA9FEF2F}" srcOrd="2" destOrd="0" presId="urn:microsoft.com/office/officeart/2005/8/layout/hList2"/>
    <dgm:cxn modelId="{9CCBD4F5-7CBA-49CC-B2E3-55D00D0DE42B}" type="presParOf" srcId="{334B62E0-FD41-437A-9C59-CC72E4BBFAAD}" destId="{78F29E8F-FBE5-4D36-9C5B-99D01D2B3CED}" srcOrd="5" destOrd="0" presId="urn:microsoft.com/office/officeart/2005/8/layout/hList2"/>
    <dgm:cxn modelId="{8699A635-4824-4E78-8412-79C51C5D0664}" type="presParOf" srcId="{334B62E0-FD41-437A-9C59-CC72E4BBFAAD}" destId="{FB844005-ECB6-4054-A83B-07422DD338B5}" srcOrd="6" destOrd="0" presId="urn:microsoft.com/office/officeart/2005/8/layout/hList2"/>
    <dgm:cxn modelId="{3A0C6BAF-A052-49B9-AB9B-A6B9D1833848}" type="presParOf" srcId="{FB844005-ECB6-4054-A83B-07422DD338B5}" destId="{5A84AA70-42BD-411B-ABE8-8D27BA2F670D}" srcOrd="0" destOrd="0" presId="urn:microsoft.com/office/officeart/2005/8/layout/hList2"/>
    <dgm:cxn modelId="{FADABC0C-B085-4DBA-AE5A-626F87F393A2}" type="presParOf" srcId="{FB844005-ECB6-4054-A83B-07422DD338B5}" destId="{C8E9E4BD-D54A-4B74-9862-6CEDE77FE1F7}" srcOrd="1" destOrd="0" presId="urn:microsoft.com/office/officeart/2005/8/layout/hList2"/>
    <dgm:cxn modelId="{F3A6BDAE-20F0-47CB-9087-B95A3176E3CC}" type="presParOf" srcId="{FB844005-ECB6-4054-A83B-07422DD338B5}" destId="{C7E77486-5E49-424D-BAD4-58400DC2737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2EAFEC-58EA-4927-BCBD-F69B44A8280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877C03A-117B-469F-AF48-1FC88087301F}">
      <dgm:prSet custT="1"/>
      <dgm:spPr/>
      <dgm:t>
        <a:bodyPr/>
        <a:lstStyle/>
        <a:p>
          <a:pPr>
            <a:lnSpc>
              <a:spcPct val="100000"/>
            </a:lnSpc>
          </a:pPr>
          <a:r>
            <a:rPr lang="en-US" sz="6000" b="1" dirty="0"/>
            <a:t>Beyond the Classroom</a:t>
          </a:r>
        </a:p>
      </dgm:t>
    </dgm:pt>
    <dgm:pt modelId="{BE09A078-9802-49D8-A79C-0F4779A45209}" type="parTrans" cxnId="{F8E95F60-874E-417F-9359-078481F6780A}">
      <dgm:prSet/>
      <dgm:spPr/>
      <dgm:t>
        <a:bodyPr/>
        <a:lstStyle/>
        <a:p>
          <a:endParaRPr lang="en-US"/>
        </a:p>
      </dgm:t>
    </dgm:pt>
    <dgm:pt modelId="{599457CD-BF19-4631-B4C2-2DB7DEF4460F}" type="sibTrans" cxnId="{F8E95F60-874E-417F-9359-078481F6780A}">
      <dgm:prSet/>
      <dgm:spPr/>
      <dgm:t>
        <a:bodyPr/>
        <a:lstStyle/>
        <a:p>
          <a:pPr>
            <a:lnSpc>
              <a:spcPct val="100000"/>
            </a:lnSpc>
          </a:pPr>
          <a:endParaRPr lang="en-US"/>
        </a:p>
      </dgm:t>
    </dgm:pt>
    <dgm:pt modelId="{8EC4F3D3-EA79-4B87-8B56-A447CDF073D0}">
      <dgm:prSet custT="1"/>
      <dgm:spPr/>
      <dgm:t>
        <a:bodyPr/>
        <a:lstStyle/>
        <a:p>
          <a:pPr>
            <a:lnSpc>
              <a:spcPct val="100000"/>
            </a:lnSpc>
          </a:pPr>
          <a:r>
            <a:rPr lang="en-US" sz="2800" dirty="0"/>
            <a:t>Describe the context of your BTC Experience here. Your role/title, where your BTC engagement took place (name and purpose of organization if appropriate).  How long you spent. Why you got involved, etc.  </a:t>
          </a:r>
        </a:p>
      </dgm:t>
    </dgm:pt>
    <dgm:pt modelId="{1E9A46FE-EC01-4227-A984-EBB63C5D5EF6}" type="parTrans" cxnId="{5D999933-FE2E-457B-ACE2-0A5A6AFD6B81}">
      <dgm:prSet/>
      <dgm:spPr/>
      <dgm:t>
        <a:bodyPr/>
        <a:lstStyle/>
        <a:p>
          <a:endParaRPr lang="en-US"/>
        </a:p>
      </dgm:t>
    </dgm:pt>
    <dgm:pt modelId="{51BF305A-A4FA-4BC3-9640-BC28F023CD33}" type="sibTrans" cxnId="{5D999933-FE2E-457B-ACE2-0A5A6AFD6B81}">
      <dgm:prSet/>
      <dgm:spPr/>
      <dgm:t>
        <a:bodyPr/>
        <a:lstStyle/>
        <a:p>
          <a:pPr>
            <a:lnSpc>
              <a:spcPct val="100000"/>
            </a:lnSpc>
          </a:pPr>
          <a:endParaRPr lang="en-US"/>
        </a:p>
      </dgm:t>
    </dgm:pt>
    <dgm:pt modelId="{FA38BB84-7F3F-4D4B-BD3C-21A9AAB8BCC0}">
      <dgm:prSet custT="1"/>
      <dgm:spPr/>
      <dgm:t>
        <a:bodyPr anchor="ctr"/>
        <a:lstStyle/>
        <a:p>
          <a:pPr>
            <a:lnSpc>
              <a:spcPct val="100000"/>
            </a:lnSpc>
          </a:pPr>
          <a:r>
            <a:rPr lang="en-US" sz="6000" b="1" dirty="0"/>
            <a:t>Description</a:t>
          </a:r>
          <a:r>
            <a:rPr lang="en-US" sz="4400" dirty="0"/>
            <a:t> </a:t>
          </a:r>
        </a:p>
      </dgm:t>
    </dgm:pt>
    <dgm:pt modelId="{7639BCB1-C6BD-4852-B72F-F339F6100793}" type="parTrans" cxnId="{73D6D07B-C5F3-418C-8B9F-01DF5DB771D7}">
      <dgm:prSet/>
      <dgm:spPr/>
      <dgm:t>
        <a:bodyPr/>
        <a:lstStyle/>
        <a:p>
          <a:endParaRPr lang="en-US"/>
        </a:p>
      </dgm:t>
    </dgm:pt>
    <dgm:pt modelId="{7F90A563-2AFD-4BF0-AD75-306BED615AB9}" type="sibTrans" cxnId="{73D6D07B-C5F3-418C-8B9F-01DF5DB771D7}">
      <dgm:prSet/>
      <dgm:spPr/>
      <dgm:t>
        <a:bodyPr/>
        <a:lstStyle/>
        <a:p>
          <a:pPr>
            <a:lnSpc>
              <a:spcPct val="100000"/>
            </a:lnSpc>
          </a:pPr>
          <a:endParaRPr lang="en-US"/>
        </a:p>
      </dgm:t>
    </dgm:pt>
    <dgm:pt modelId="{305C8B0A-B082-4C11-9899-65370016F14F}">
      <dgm:prSet custT="1"/>
      <dgm:spPr/>
      <dgm:t>
        <a:bodyPr/>
        <a:lstStyle/>
        <a:p>
          <a:pPr>
            <a:lnSpc>
              <a:spcPct val="100000"/>
            </a:lnSpc>
          </a:pPr>
          <a:r>
            <a:rPr lang="en-US" sz="2800" dirty="0"/>
            <a:t>What were the most significant things you did, what was the role/commitment level, who else did you interact with (peers, colleagues, mentors), details on what this experience involved.</a:t>
          </a:r>
        </a:p>
      </dgm:t>
    </dgm:pt>
    <dgm:pt modelId="{50CE85D5-3A16-4A3C-A712-77174E664763}" type="parTrans" cxnId="{49BDEDBE-6620-498C-83E7-CF6C5023028A}">
      <dgm:prSet/>
      <dgm:spPr/>
      <dgm:t>
        <a:bodyPr/>
        <a:lstStyle/>
        <a:p>
          <a:endParaRPr lang="en-US"/>
        </a:p>
      </dgm:t>
    </dgm:pt>
    <dgm:pt modelId="{4DF0B15B-8F9A-4431-898A-B27F10E6AA3D}" type="sibTrans" cxnId="{49BDEDBE-6620-498C-83E7-CF6C5023028A}">
      <dgm:prSet/>
      <dgm:spPr/>
      <dgm:t>
        <a:bodyPr/>
        <a:lstStyle/>
        <a:p>
          <a:pPr>
            <a:lnSpc>
              <a:spcPct val="100000"/>
            </a:lnSpc>
          </a:pPr>
          <a:endParaRPr lang="en-US"/>
        </a:p>
      </dgm:t>
    </dgm:pt>
    <dgm:pt modelId="{30C79D75-A8BA-49F6-8748-21574422234B}">
      <dgm:prSet custT="1"/>
      <dgm:spPr/>
      <dgm:t>
        <a:bodyPr/>
        <a:lstStyle/>
        <a:p>
          <a:pPr>
            <a:lnSpc>
              <a:spcPct val="100000"/>
            </a:lnSpc>
          </a:pPr>
          <a:r>
            <a:rPr lang="en-US" sz="6000" b="1" dirty="0"/>
            <a:t>Analysis</a:t>
          </a:r>
          <a:endParaRPr lang="en-US" sz="4000" b="1" dirty="0"/>
        </a:p>
      </dgm:t>
    </dgm:pt>
    <dgm:pt modelId="{8D45EEBD-037C-487D-819C-D74EC689DB7E}" type="parTrans" cxnId="{BE080F72-05B5-41DF-8B1E-C1EFB59DCFA5}">
      <dgm:prSet/>
      <dgm:spPr/>
      <dgm:t>
        <a:bodyPr/>
        <a:lstStyle/>
        <a:p>
          <a:endParaRPr lang="en-US"/>
        </a:p>
      </dgm:t>
    </dgm:pt>
    <dgm:pt modelId="{C5DE4FB0-2ECF-4412-A0AF-3F8560A04EF3}" type="sibTrans" cxnId="{BE080F72-05B5-41DF-8B1E-C1EFB59DCFA5}">
      <dgm:prSet/>
      <dgm:spPr/>
      <dgm:t>
        <a:bodyPr/>
        <a:lstStyle/>
        <a:p>
          <a:pPr>
            <a:lnSpc>
              <a:spcPct val="100000"/>
            </a:lnSpc>
          </a:pPr>
          <a:endParaRPr lang="en-US"/>
        </a:p>
      </dgm:t>
    </dgm:pt>
    <dgm:pt modelId="{EB16B3B9-7B29-48F4-AC24-8FF1ADF73F59}">
      <dgm:prSet custT="1"/>
      <dgm:spPr/>
      <dgm:t>
        <a:bodyPr/>
        <a:lstStyle/>
        <a:p>
          <a:pPr>
            <a:lnSpc>
              <a:spcPct val="100000"/>
            </a:lnSpc>
          </a:pPr>
          <a:r>
            <a:rPr lang="en-US" sz="2800" dirty="0"/>
            <a:t>What did you learn? Deeper understanding of yourself, others, your studies, or your future career aspirations, how did your understanding of a concept change your experience?</a:t>
          </a:r>
        </a:p>
      </dgm:t>
    </dgm:pt>
    <dgm:pt modelId="{0D96121E-D372-47CD-BC6D-E573ACA709A0}" type="parTrans" cxnId="{6D593701-A68D-4451-9C47-81629F122AF6}">
      <dgm:prSet/>
      <dgm:spPr/>
      <dgm:t>
        <a:bodyPr/>
        <a:lstStyle/>
        <a:p>
          <a:endParaRPr lang="en-US"/>
        </a:p>
      </dgm:t>
    </dgm:pt>
    <dgm:pt modelId="{48A8C034-4645-4D2A-8E29-C49F0D5E4AED}" type="sibTrans" cxnId="{6D593701-A68D-4451-9C47-81629F122AF6}">
      <dgm:prSet/>
      <dgm:spPr/>
      <dgm:t>
        <a:bodyPr/>
        <a:lstStyle/>
        <a:p>
          <a:pPr>
            <a:lnSpc>
              <a:spcPct val="100000"/>
            </a:lnSpc>
          </a:pPr>
          <a:endParaRPr lang="en-US"/>
        </a:p>
      </dgm:t>
    </dgm:pt>
    <dgm:pt modelId="{D1EED206-2A89-4EA5-8DBD-ACA83A9E60B3}">
      <dgm:prSet custT="1"/>
      <dgm:spPr/>
      <dgm:t>
        <a:bodyPr anchor="ctr"/>
        <a:lstStyle/>
        <a:p>
          <a:pPr>
            <a:lnSpc>
              <a:spcPct val="100000"/>
            </a:lnSpc>
          </a:pPr>
          <a:r>
            <a:rPr lang="en-US" sz="6000" b="1" dirty="0"/>
            <a:t>Conclusion</a:t>
          </a:r>
          <a:endParaRPr lang="en-US" sz="4000" b="1" dirty="0"/>
        </a:p>
      </dgm:t>
    </dgm:pt>
    <dgm:pt modelId="{B2F13F6D-FA72-4E1C-96E7-A9701496E389}" type="parTrans" cxnId="{E700CCA6-7FD9-49C4-A7A5-B58D5FDCCB82}">
      <dgm:prSet/>
      <dgm:spPr/>
      <dgm:t>
        <a:bodyPr/>
        <a:lstStyle/>
        <a:p>
          <a:endParaRPr lang="en-US"/>
        </a:p>
      </dgm:t>
    </dgm:pt>
    <dgm:pt modelId="{33C41A0C-500B-4535-9B20-342FD6EB1AE1}" type="sibTrans" cxnId="{E700CCA6-7FD9-49C4-A7A5-B58D5FDCCB82}">
      <dgm:prSet/>
      <dgm:spPr/>
      <dgm:t>
        <a:bodyPr/>
        <a:lstStyle/>
        <a:p>
          <a:pPr>
            <a:lnSpc>
              <a:spcPct val="100000"/>
            </a:lnSpc>
          </a:pPr>
          <a:endParaRPr lang="en-US"/>
        </a:p>
      </dgm:t>
    </dgm:pt>
    <dgm:pt modelId="{56BFB36C-1A53-4F7B-A4EC-4FA26278279C}">
      <dgm:prSet custT="1"/>
      <dgm:spPr/>
      <dgm:t>
        <a:bodyPr/>
        <a:lstStyle/>
        <a:p>
          <a:pPr>
            <a:lnSpc>
              <a:spcPct val="100000"/>
            </a:lnSpc>
          </a:pPr>
          <a:r>
            <a:rPr lang="en-US" sz="2800" dirty="0"/>
            <a:t>How does this experience and learning impact your own decisions for the future? What guiding principles are you going to take with you in whatever you decide to do? Here is what I want to do for my future and why?</a:t>
          </a:r>
        </a:p>
      </dgm:t>
    </dgm:pt>
    <dgm:pt modelId="{2FFDDB84-D788-4BBA-9BEF-B68F45DBC6A6}" type="parTrans" cxnId="{0C2AE00D-88E6-488D-B117-CD34F417C557}">
      <dgm:prSet/>
      <dgm:spPr/>
      <dgm:t>
        <a:bodyPr/>
        <a:lstStyle/>
        <a:p>
          <a:endParaRPr lang="en-US"/>
        </a:p>
      </dgm:t>
    </dgm:pt>
    <dgm:pt modelId="{00A4711B-ACE4-4927-A0F3-34A1E2625FFB}" type="sibTrans" cxnId="{0C2AE00D-88E6-488D-B117-CD34F417C557}">
      <dgm:prSet/>
      <dgm:spPr/>
      <dgm:t>
        <a:bodyPr/>
        <a:lstStyle/>
        <a:p>
          <a:endParaRPr lang="en-US"/>
        </a:p>
      </dgm:t>
    </dgm:pt>
    <dgm:pt modelId="{65018BE6-8EEE-435A-BCF7-613ECC470B0A}" type="pres">
      <dgm:prSet presAssocID="{112EAFEC-58EA-4927-BCBD-F69B44A8280F}" presName="vert0" presStyleCnt="0">
        <dgm:presLayoutVars>
          <dgm:dir/>
          <dgm:animOne val="branch"/>
          <dgm:animLvl val="lvl"/>
        </dgm:presLayoutVars>
      </dgm:prSet>
      <dgm:spPr/>
    </dgm:pt>
    <dgm:pt modelId="{330076C0-783B-48DA-8DDE-30D985E98FBC}" type="pres">
      <dgm:prSet presAssocID="{5877C03A-117B-469F-AF48-1FC88087301F}" presName="thickLine" presStyleLbl="alignNode1" presStyleIdx="0" presStyleCnt="8"/>
      <dgm:spPr/>
    </dgm:pt>
    <dgm:pt modelId="{1BBF2E48-7D7C-4595-B425-8CF91FE40072}" type="pres">
      <dgm:prSet presAssocID="{5877C03A-117B-469F-AF48-1FC88087301F}" presName="horz1" presStyleCnt="0"/>
      <dgm:spPr/>
    </dgm:pt>
    <dgm:pt modelId="{2A47F79D-E34F-4FC9-B2CE-8B18C85DF716}" type="pres">
      <dgm:prSet presAssocID="{5877C03A-117B-469F-AF48-1FC88087301F}" presName="tx1" presStyleLbl="revTx" presStyleIdx="0" presStyleCnt="8" custScaleY="64208"/>
      <dgm:spPr/>
    </dgm:pt>
    <dgm:pt modelId="{71BB40EA-80D4-4E7E-81DA-959C8C14D939}" type="pres">
      <dgm:prSet presAssocID="{5877C03A-117B-469F-AF48-1FC88087301F}" presName="vert1" presStyleCnt="0"/>
      <dgm:spPr/>
    </dgm:pt>
    <dgm:pt modelId="{7255EA97-67E4-4B56-B2A1-47B15879E4E9}" type="pres">
      <dgm:prSet presAssocID="{8EC4F3D3-EA79-4B87-8B56-A447CDF073D0}" presName="thickLine" presStyleLbl="alignNode1" presStyleIdx="1" presStyleCnt="8"/>
      <dgm:spPr/>
    </dgm:pt>
    <dgm:pt modelId="{0F50B915-B858-4431-AF19-0D49CAA5371C}" type="pres">
      <dgm:prSet presAssocID="{8EC4F3D3-EA79-4B87-8B56-A447CDF073D0}" presName="horz1" presStyleCnt="0"/>
      <dgm:spPr/>
    </dgm:pt>
    <dgm:pt modelId="{8F6F026A-2087-4448-9D33-756156BBA94C}" type="pres">
      <dgm:prSet presAssocID="{8EC4F3D3-EA79-4B87-8B56-A447CDF073D0}" presName="tx1" presStyleLbl="revTx" presStyleIdx="1" presStyleCnt="8"/>
      <dgm:spPr/>
    </dgm:pt>
    <dgm:pt modelId="{11B7A486-F940-4DF2-AB0E-A84986C9CAF6}" type="pres">
      <dgm:prSet presAssocID="{8EC4F3D3-EA79-4B87-8B56-A447CDF073D0}" presName="vert1" presStyleCnt="0"/>
      <dgm:spPr/>
    </dgm:pt>
    <dgm:pt modelId="{BCD33C1D-CA42-4BE2-8BDE-B8E41EC36AA1}" type="pres">
      <dgm:prSet presAssocID="{FA38BB84-7F3F-4D4B-BD3C-21A9AAB8BCC0}" presName="thickLine" presStyleLbl="alignNode1" presStyleIdx="2" presStyleCnt="8"/>
      <dgm:spPr/>
    </dgm:pt>
    <dgm:pt modelId="{E0EB065D-BCDA-4744-B439-A22927D7DA5A}" type="pres">
      <dgm:prSet presAssocID="{FA38BB84-7F3F-4D4B-BD3C-21A9AAB8BCC0}" presName="horz1" presStyleCnt="0"/>
      <dgm:spPr/>
    </dgm:pt>
    <dgm:pt modelId="{93AD37EA-5008-43C5-B2FC-F7BECB05772E}" type="pres">
      <dgm:prSet presAssocID="{FA38BB84-7F3F-4D4B-BD3C-21A9AAB8BCC0}" presName="tx1" presStyleLbl="revTx" presStyleIdx="2" presStyleCnt="8" custScaleY="60780"/>
      <dgm:spPr/>
    </dgm:pt>
    <dgm:pt modelId="{33EED7F6-1C0F-433A-BC50-4C7877F2B9DB}" type="pres">
      <dgm:prSet presAssocID="{FA38BB84-7F3F-4D4B-BD3C-21A9AAB8BCC0}" presName="vert1" presStyleCnt="0"/>
      <dgm:spPr/>
    </dgm:pt>
    <dgm:pt modelId="{58678B72-87F8-4F64-9ADC-A676CAF116C6}" type="pres">
      <dgm:prSet presAssocID="{305C8B0A-B082-4C11-9899-65370016F14F}" presName="thickLine" presStyleLbl="alignNode1" presStyleIdx="3" presStyleCnt="8"/>
      <dgm:spPr/>
    </dgm:pt>
    <dgm:pt modelId="{4FACCF9B-1D92-455C-BD94-15D5C8A35143}" type="pres">
      <dgm:prSet presAssocID="{305C8B0A-B082-4C11-9899-65370016F14F}" presName="horz1" presStyleCnt="0"/>
      <dgm:spPr/>
    </dgm:pt>
    <dgm:pt modelId="{B030BD1D-7705-4847-91BC-54FCC811BA52}" type="pres">
      <dgm:prSet presAssocID="{305C8B0A-B082-4C11-9899-65370016F14F}" presName="tx1" presStyleLbl="revTx" presStyleIdx="3" presStyleCnt="8"/>
      <dgm:spPr/>
    </dgm:pt>
    <dgm:pt modelId="{3B0DA03E-CDC7-4B66-A2EE-44328F283C8B}" type="pres">
      <dgm:prSet presAssocID="{305C8B0A-B082-4C11-9899-65370016F14F}" presName="vert1" presStyleCnt="0"/>
      <dgm:spPr/>
    </dgm:pt>
    <dgm:pt modelId="{5215651A-3E21-4838-BF9A-A21AB766B048}" type="pres">
      <dgm:prSet presAssocID="{30C79D75-A8BA-49F6-8748-21574422234B}" presName="thickLine" presStyleLbl="alignNode1" presStyleIdx="4" presStyleCnt="8"/>
      <dgm:spPr/>
    </dgm:pt>
    <dgm:pt modelId="{45AAFDCF-9BE1-4FF6-958B-EB382A77B5F7}" type="pres">
      <dgm:prSet presAssocID="{30C79D75-A8BA-49F6-8748-21574422234B}" presName="horz1" presStyleCnt="0"/>
      <dgm:spPr/>
    </dgm:pt>
    <dgm:pt modelId="{876B66D6-EE50-4036-B401-4DDCFD647B11}" type="pres">
      <dgm:prSet presAssocID="{30C79D75-A8BA-49F6-8748-21574422234B}" presName="tx1" presStyleLbl="revTx" presStyleIdx="4" presStyleCnt="8" custScaleY="59772"/>
      <dgm:spPr/>
    </dgm:pt>
    <dgm:pt modelId="{B2C088A9-73DF-4A93-84DA-03D29458A62E}" type="pres">
      <dgm:prSet presAssocID="{30C79D75-A8BA-49F6-8748-21574422234B}" presName="vert1" presStyleCnt="0"/>
      <dgm:spPr/>
    </dgm:pt>
    <dgm:pt modelId="{91F95DD3-DECD-421D-AB28-488C39D96DCE}" type="pres">
      <dgm:prSet presAssocID="{EB16B3B9-7B29-48F4-AC24-8FF1ADF73F59}" presName="thickLine" presStyleLbl="alignNode1" presStyleIdx="5" presStyleCnt="8"/>
      <dgm:spPr/>
    </dgm:pt>
    <dgm:pt modelId="{568A8E42-5732-4F51-AD84-1B8D9980B91E}" type="pres">
      <dgm:prSet presAssocID="{EB16B3B9-7B29-48F4-AC24-8FF1ADF73F59}" presName="horz1" presStyleCnt="0"/>
      <dgm:spPr/>
    </dgm:pt>
    <dgm:pt modelId="{9F6D8AC8-0D38-4BC4-8F14-B8844E7E3D34}" type="pres">
      <dgm:prSet presAssocID="{EB16B3B9-7B29-48F4-AC24-8FF1ADF73F59}" presName="tx1" presStyleLbl="revTx" presStyleIdx="5" presStyleCnt="8"/>
      <dgm:spPr/>
    </dgm:pt>
    <dgm:pt modelId="{7B7F73A6-6B51-4889-B7AE-67B4ED2DDD9E}" type="pres">
      <dgm:prSet presAssocID="{EB16B3B9-7B29-48F4-AC24-8FF1ADF73F59}" presName="vert1" presStyleCnt="0"/>
      <dgm:spPr/>
    </dgm:pt>
    <dgm:pt modelId="{220634C3-9ECD-4E3A-B536-526323F56710}" type="pres">
      <dgm:prSet presAssocID="{D1EED206-2A89-4EA5-8DBD-ACA83A9E60B3}" presName="thickLine" presStyleLbl="alignNode1" presStyleIdx="6" presStyleCnt="8"/>
      <dgm:spPr/>
    </dgm:pt>
    <dgm:pt modelId="{32FCCB1E-C28A-4D16-A317-FC4F2BED6BB9}" type="pres">
      <dgm:prSet presAssocID="{D1EED206-2A89-4EA5-8DBD-ACA83A9E60B3}" presName="horz1" presStyleCnt="0"/>
      <dgm:spPr/>
    </dgm:pt>
    <dgm:pt modelId="{BCC04A6D-1C36-41F4-A3E1-47B880FF5533}" type="pres">
      <dgm:prSet presAssocID="{D1EED206-2A89-4EA5-8DBD-ACA83A9E60B3}" presName="tx1" presStyleLbl="revTx" presStyleIdx="6" presStyleCnt="8" custScaleY="68396"/>
      <dgm:spPr/>
    </dgm:pt>
    <dgm:pt modelId="{3CEF9CF6-4DD9-4D22-8CAA-447DB6054E93}" type="pres">
      <dgm:prSet presAssocID="{D1EED206-2A89-4EA5-8DBD-ACA83A9E60B3}" presName="vert1" presStyleCnt="0"/>
      <dgm:spPr/>
    </dgm:pt>
    <dgm:pt modelId="{FB9C6266-DA48-461D-91A2-A50613C7A7EC}" type="pres">
      <dgm:prSet presAssocID="{56BFB36C-1A53-4F7B-A4EC-4FA26278279C}" presName="thickLine" presStyleLbl="alignNode1" presStyleIdx="7" presStyleCnt="8"/>
      <dgm:spPr/>
    </dgm:pt>
    <dgm:pt modelId="{111238CC-D6F6-4EC5-9F25-A0B1B53B71F8}" type="pres">
      <dgm:prSet presAssocID="{56BFB36C-1A53-4F7B-A4EC-4FA26278279C}" presName="horz1" presStyleCnt="0"/>
      <dgm:spPr/>
    </dgm:pt>
    <dgm:pt modelId="{0E64C6C7-C503-4BC5-9EEF-96EB71CD5AB8}" type="pres">
      <dgm:prSet presAssocID="{56BFB36C-1A53-4F7B-A4EC-4FA26278279C}" presName="tx1" presStyleLbl="revTx" presStyleIdx="7" presStyleCnt="8"/>
      <dgm:spPr/>
    </dgm:pt>
    <dgm:pt modelId="{92D37CAE-4D7E-47C4-84D6-F7D2379E6CB5}" type="pres">
      <dgm:prSet presAssocID="{56BFB36C-1A53-4F7B-A4EC-4FA26278279C}" presName="vert1" presStyleCnt="0"/>
      <dgm:spPr/>
    </dgm:pt>
  </dgm:ptLst>
  <dgm:cxnLst>
    <dgm:cxn modelId="{6D593701-A68D-4451-9C47-81629F122AF6}" srcId="{112EAFEC-58EA-4927-BCBD-F69B44A8280F}" destId="{EB16B3B9-7B29-48F4-AC24-8FF1ADF73F59}" srcOrd="5" destOrd="0" parTransId="{0D96121E-D372-47CD-BC6D-E573ACA709A0}" sibTransId="{48A8C034-4645-4D2A-8E29-C49F0D5E4AED}"/>
    <dgm:cxn modelId="{0C2AE00D-88E6-488D-B117-CD34F417C557}" srcId="{112EAFEC-58EA-4927-BCBD-F69B44A8280F}" destId="{56BFB36C-1A53-4F7B-A4EC-4FA26278279C}" srcOrd="7" destOrd="0" parTransId="{2FFDDB84-D788-4BBA-9BEF-B68F45DBC6A6}" sibTransId="{00A4711B-ACE4-4927-A0F3-34A1E2625FFB}"/>
    <dgm:cxn modelId="{5652211D-5BD0-4027-ACD8-B47821047793}" type="presOf" srcId="{FA38BB84-7F3F-4D4B-BD3C-21A9AAB8BCC0}" destId="{93AD37EA-5008-43C5-B2FC-F7BECB05772E}" srcOrd="0" destOrd="0" presId="urn:microsoft.com/office/officeart/2008/layout/LinedList"/>
    <dgm:cxn modelId="{5D999933-FE2E-457B-ACE2-0A5A6AFD6B81}" srcId="{112EAFEC-58EA-4927-BCBD-F69B44A8280F}" destId="{8EC4F3D3-EA79-4B87-8B56-A447CDF073D0}" srcOrd="1" destOrd="0" parTransId="{1E9A46FE-EC01-4227-A984-EBB63C5D5EF6}" sibTransId="{51BF305A-A4FA-4BC3-9640-BC28F023CD33}"/>
    <dgm:cxn modelId="{AF15E43B-2C45-41B3-AC75-2350D9195B75}" type="presOf" srcId="{D1EED206-2A89-4EA5-8DBD-ACA83A9E60B3}" destId="{BCC04A6D-1C36-41F4-A3E1-47B880FF5533}" srcOrd="0" destOrd="0" presId="urn:microsoft.com/office/officeart/2008/layout/LinedList"/>
    <dgm:cxn modelId="{C6D61F40-BE94-4BB0-9906-2704DCF773DF}" type="presOf" srcId="{56BFB36C-1A53-4F7B-A4EC-4FA26278279C}" destId="{0E64C6C7-C503-4BC5-9EEF-96EB71CD5AB8}" srcOrd="0" destOrd="0" presId="urn:microsoft.com/office/officeart/2008/layout/LinedList"/>
    <dgm:cxn modelId="{F8E95F60-874E-417F-9359-078481F6780A}" srcId="{112EAFEC-58EA-4927-BCBD-F69B44A8280F}" destId="{5877C03A-117B-469F-AF48-1FC88087301F}" srcOrd="0" destOrd="0" parTransId="{BE09A078-9802-49D8-A79C-0F4779A45209}" sibTransId="{599457CD-BF19-4631-B4C2-2DB7DEF4460F}"/>
    <dgm:cxn modelId="{2C224C51-4EE3-40D1-B501-A4F8E3F239DF}" type="presOf" srcId="{EB16B3B9-7B29-48F4-AC24-8FF1ADF73F59}" destId="{9F6D8AC8-0D38-4BC4-8F14-B8844E7E3D34}" srcOrd="0" destOrd="0" presId="urn:microsoft.com/office/officeart/2008/layout/LinedList"/>
    <dgm:cxn modelId="{BE080F72-05B5-41DF-8B1E-C1EFB59DCFA5}" srcId="{112EAFEC-58EA-4927-BCBD-F69B44A8280F}" destId="{30C79D75-A8BA-49F6-8748-21574422234B}" srcOrd="4" destOrd="0" parTransId="{8D45EEBD-037C-487D-819C-D74EC689DB7E}" sibTransId="{C5DE4FB0-2ECF-4412-A0AF-3F8560A04EF3}"/>
    <dgm:cxn modelId="{26391852-EB71-40B6-81D0-98E59F34505D}" type="presOf" srcId="{112EAFEC-58EA-4927-BCBD-F69B44A8280F}" destId="{65018BE6-8EEE-435A-BCF7-613ECC470B0A}" srcOrd="0" destOrd="0" presId="urn:microsoft.com/office/officeart/2008/layout/LinedList"/>
    <dgm:cxn modelId="{FB1DB27B-17F7-415E-82BD-7A4C60C08B15}" type="presOf" srcId="{8EC4F3D3-EA79-4B87-8B56-A447CDF073D0}" destId="{8F6F026A-2087-4448-9D33-756156BBA94C}" srcOrd="0" destOrd="0" presId="urn:microsoft.com/office/officeart/2008/layout/LinedList"/>
    <dgm:cxn modelId="{73D6D07B-C5F3-418C-8B9F-01DF5DB771D7}" srcId="{112EAFEC-58EA-4927-BCBD-F69B44A8280F}" destId="{FA38BB84-7F3F-4D4B-BD3C-21A9AAB8BCC0}" srcOrd="2" destOrd="0" parTransId="{7639BCB1-C6BD-4852-B72F-F339F6100793}" sibTransId="{7F90A563-2AFD-4BF0-AD75-306BED615AB9}"/>
    <dgm:cxn modelId="{E700CCA6-7FD9-49C4-A7A5-B58D5FDCCB82}" srcId="{112EAFEC-58EA-4927-BCBD-F69B44A8280F}" destId="{D1EED206-2A89-4EA5-8DBD-ACA83A9E60B3}" srcOrd="6" destOrd="0" parTransId="{B2F13F6D-FA72-4E1C-96E7-A9701496E389}" sibTransId="{33C41A0C-500B-4535-9B20-342FD6EB1AE1}"/>
    <dgm:cxn modelId="{53A130AD-C1D3-4224-8CA4-D81222433019}" type="presOf" srcId="{30C79D75-A8BA-49F6-8748-21574422234B}" destId="{876B66D6-EE50-4036-B401-4DDCFD647B11}" srcOrd="0" destOrd="0" presId="urn:microsoft.com/office/officeart/2008/layout/LinedList"/>
    <dgm:cxn modelId="{49BDEDBE-6620-498C-83E7-CF6C5023028A}" srcId="{112EAFEC-58EA-4927-BCBD-F69B44A8280F}" destId="{305C8B0A-B082-4C11-9899-65370016F14F}" srcOrd="3" destOrd="0" parTransId="{50CE85D5-3A16-4A3C-A712-77174E664763}" sibTransId="{4DF0B15B-8F9A-4431-898A-B27F10E6AA3D}"/>
    <dgm:cxn modelId="{504A31C6-DAD6-4D85-874F-2D00CC093F0D}" type="presOf" srcId="{5877C03A-117B-469F-AF48-1FC88087301F}" destId="{2A47F79D-E34F-4FC9-B2CE-8B18C85DF716}" srcOrd="0" destOrd="0" presId="urn:microsoft.com/office/officeart/2008/layout/LinedList"/>
    <dgm:cxn modelId="{57CBDBD2-8743-4B4F-98FB-655D23891054}" type="presOf" srcId="{305C8B0A-B082-4C11-9899-65370016F14F}" destId="{B030BD1D-7705-4847-91BC-54FCC811BA52}" srcOrd="0" destOrd="0" presId="urn:microsoft.com/office/officeart/2008/layout/LinedList"/>
    <dgm:cxn modelId="{2D42D54A-2B0D-4DCD-9E09-F4824433CB17}" type="presParOf" srcId="{65018BE6-8EEE-435A-BCF7-613ECC470B0A}" destId="{330076C0-783B-48DA-8DDE-30D985E98FBC}" srcOrd="0" destOrd="0" presId="urn:microsoft.com/office/officeart/2008/layout/LinedList"/>
    <dgm:cxn modelId="{463038A2-CF8D-4EE2-9848-C1CF7998E5CA}" type="presParOf" srcId="{65018BE6-8EEE-435A-BCF7-613ECC470B0A}" destId="{1BBF2E48-7D7C-4595-B425-8CF91FE40072}" srcOrd="1" destOrd="0" presId="urn:microsoft.com/office/officeart/2008/layout/LinedList"/>
    <dgm:cxn modelId="{FAB5AC37-1E5E-4DB7-AF62-8C80118C5C73}" type="presParOf" srcId="{1BBF2E48-7D7C-4595-B425-8CF91FE40072}" destId="{2A47F79D-E34F-4FC9-B2CE-8B18C85DF716}" srcOrd="0" destOrd="0" presId="urn:microsoft.com/office/officeart/2008/layout/LinedList"/>
    <dgm:cxn modelId="{8FF38B17-448B-4FFF-A38E-F2794267E045}" type="presParOf" srcId="{1BBF2E48-7D7C-4595-B425-8CF91FE40072}" destId="{71BB40EA-80D4-4E7E-81DA-959C8C14D939}" srcOrd="1" destOrd="0" presId="urn:microsoft.com/office/officeart/2008/layout/LinedList"/>
    <dgm:cxn modelId="{8A5E4BAE-D33A-4FBE-AC64-3E9BD2C89470}" type="presParOf" srcId="{65018BE6-8EEE-435A-BCF7-613ECC470B0A}" destId="{7255EA97-67E4-4B56-B2A1-47B15879E4E9}" srcOrd="2" destOrd="0" presId="urn:microsoft.com/office/officeart/2008/layout/LinedList"/>
    <dgm:cxn modelId="{57721880-2E27-47B4-9B66-8032A4BE1C02}" type="presParOf" srcId="{65018BE6-8EEE-435A-BCF7-613ECC470B0A}" destId="{0F50B915-B858-4431-AF19-0D49CAA5371C}" srcOrd="3" destOrd="0" presId="urn:microsoft.com/office/officeart/2008/layout/LinedList"/>
    <dgm:cxn modelId="{4EA0A909-7AEC-45A1-B3E2-006F53147F64}" type="presParOf" srcId="{0F50B915-B858-4431-AF19-0D49CAA5371C}" destId="{8F6F026A-2087-4448-9D33-756156BBA94C}" srcOrd="0" destOrd="0" presId="urn:microsoft.com/office/officeart/2008/layout/LinedList"/>
    <dgm:cxn modelId="{0C0D0660-D0AA-4D19-8248-A76158CA9F99}" type="presParOf" srcId="{0F50B915-B858-4431-AF19-0D49CAA5371C}" destId="{11B7A486-F940-4DF2-AB0E-A84986C9CAF6}" srcOrd="1" destOrd="0" presId="urn:microsoft.com/office/officeart/2008/layout/LinedList"/>
    <dgm:cxn modelId="{836F03DA-FF17-4DD8-A220-CDE3D6E48D0A}" type="presParOf" srcId="{65018BE6-8EEE-435A-BCF7-613ECC470B0A}" destId="{BCD33C1D-CA42-4BE2-8BDE-B8E41EC36AA1}" srcOrd="4" destOrd="0" presId="urn:microsoft.com/office/officeart/2008/layout/LinedList"/>
    <dgm:cxn modelId="{E45C67AA-09AE-4843-A475-EFE86BBF23FE}" type="presParOf" srcId="{65018BE6-8EEE-435A-BCF7-613ECC470B0A}" destId="{E0EB065D-BCDA-4744-B439-A22927D7DA5A}" srcOrd="5" destOrd="0" presId="urn:microsoft.com/office/officeart/2008/layout/LinedList"/>
    <dgm:cxn modelId="{423E0281-30C9-48E3-85A8-3908F895DF70}" type="presParOf" srcId="{E0EB065D-BCDA-4744-B439-A22927D7DA5A}" destId="{93AD37EA-5008-43C5-B2FC-F7BECB05772E}" srcOrd="0" destOrd="0" presId="urn:microsoft.com/office/officeart/2008/layout/LinedList"/>
    <dgm:cxn modelId="{133D95F2-74B3-4451-A22D-02F7808042D1}" type="presParOf" srcId="{E0EB065D-BCDA-4744-B439-A22927D7DA5A}" destId="{33EED7F6-1C0F-433A-BC50-4C7877F2B9DB}" srcOrd="1" destOrd="0" presId="urn:microsoft.com/office/officeart/2008/layout/LinedList"/>
    <dgm:cxn modelId="{FDFEF4B5-19A6-47BB-825B-7BC619CAA6C6}" type="presParOf" srcId="{65018BE6-8EEE-435A-BCF7-613ECC470B0A}" destId="{58678B72-87F8-4F64-9ADC-A676CAF116C6}" srcOrd="6" destOrd="0" presId="urn:microsoft.com/office/officeart/2008/layout/LinedList"/>
    <dgm:cxn modelId="{DC9D7AF5-97BD-490C-B80C-F0AF6707979A}" type="presParOf" srcId="{65018BE6-8EEE-435A-BCF7-613ECC470B0A}" destId="{4FACCF9B-1D92-455C-BD94-15D5C8A35143}" srcOrd="7" destOrd="0" presId="urn:microsoft.com/office/officeart/2008/layout/LinedList"/>
    <dgm:cxn modelId="{C8A01BA2-1B50-43DD-B1D3-77C80BF07BF9}" type="presParOf" srcId="{4FACCF9B-1D92-455C-BD94-15D5C8A35143}" destId="{B030BD1D-7705-4847-91BC-54FCC811BA52}" srcOrd="0" destOrd="0" presId="urn:microsoft.com/office/officeart/2008/layout/LinedList"/>
    <dgm:cxn modelId="{687DC46D-4082-4B65-975C-380E00B7D0B6}" type="presParOf" srcId="{4FACCF9B-1D92-455C-BD94-15D5C8A35143}" destId="{3B0DA03E-CDC7-4B66-A2EE-44328F283C8B}" srcOrd="1" destOrd="0" presId="urn:microsoft.com/office/officeart/2008/layout/LinedList"/>
    <dgm:cxn modelId="{0AF42315-20DF-405A-B154-135F7D804B60}" type="presParOf" srcId="{65018BE6-8EEE-435A-BCF7-613ECC470B0A}" destId="{5215651A-3E21-4838-BF9A-A21AB766B048}" srcOrd="8" destOrd="0" presId="urn:microsoft.com/office/officeart/2008/layout/LinedList"/>
    <dgm:cxn modelId="{9D77D3A6-8AFE-47BF-8EE2-80BE8F790C58}" type="presParOf" srcId="{65018BE6-8EEE-435A-BCF7-613ECC470B0A}" destId="{45AAFDCF-9BE1-4FF6-958B-EB382A77B5F7}" srcOrd="9" destOrd="0" presId="urn:microsoft.com/office/officeart/2008/layout/LinedList"/>
    <dgm:cxn modelId="{BD32B5C5-DA6D-47FE-914E-2EC8A61B169C}" type="presParOf" srcId="{45AAFDCF-9BE1-4FF6-958B-EB382A77B5F7}" destId="{876B66D6-EE50-4036-B401-4DDCFD647B11}" srcOrd="0" destOrd="0" presId="urn:microsoft.com/office/officeart/2008/layout/LinedList"/>
    <dgm:cxn modelId="{604F7050-C972-4493-B073-AFDC20C81B53}" type="presParOf" srcId="{45AAFDCF-9BE1-4FF6-958B-EB382A77B5F7}" destId="{B2C088A9-73DF-4A93-84DA-03D29458A62E}" srcOrd="1" destOrd="0" presId="urn:microsoft.com/office/officeart/2008/layout/LinedList"/>
    <dgm:cxn modelId="{FFB81FAA-F3D4-42B5-9F37-CBBDB5601986}" type="presParOf" srcId="{65018BE6-8EEE-435A-BCF7-613ECC470B0A}" destId="{91F95DD3-DECD-421D-AB28-488C39D96DCE}" srcOrd="10" destOrd="0" presId="urn:microsoft.com/office/officeart/2008/layout/LinedList"/>
    <dgm:cxn modelId="{50AE7308-1448-4EF9-88A8-2A2590F3E829}" type="presParOf" srcId="{65018BE6-8EEE-435A-BCF7-613ECC470B0A}" destId="{568A8E42-5732-4F51-AD84-1B8D9980B91E}" srcOrd="11" destOrd="0" presId="urn:microsoft.com/office/officeart/2008/layout/LinedList"/>
    <dgm:cxn modelId="{00761A7A-1EE2-4D40-A6B3-EAA6759B3DBA}" type="presParOf" srcId="{568A8E42-5732-4F51-AD84-1B8D9980B91E}" destId="{9F6D8AC8-0D38-4BC4-8F14-B8844E7E3D34}" srcOrd="0" destOrd="0" presId="urn:microsoft.com/office/officeart/2008/layout/LinedList"/>
    <dgm:cxn modelId="{E6004111-DB2D-4B63-AC64-0FBA38B93B7B}" type="presParOf" srcId="{568A8E42-5732-4F51-AD84-1B8D9980B91E}" destId="{7B7F73A6-6B51-4889-B7AE-67B4ED2DDD9E}" srcOrd="1" destOrd="0" presId="urn:microsoft.com/office/officeart/2008/layout/LinedList"/>
    <dgm:cxn modelId="{8BEAFD15-FA5F-4FB4-BE12-A4DA00AEABE2}" type="presParOf" srcId="{65018BE6-8EEE-435A-BCF7-613ECC470B0A}" destId="{220634C3-9ECD-4E3A-B536-526323F56710}" srcOrd="12" destOrd="0" presId="urn:microsoft.com/office/officeart/2008/layout/LinedList"/>
    <dgm:cxn modelId="{2DC9C556-8B62-4C64-8A16-25C8CF385CEF}" type="presParOf" srcId="{65018BE6-8EEE-435A-BCF7-613ECC470B0A}" destId="{32FCCB1E-C28A-4D16-A317-FC4F2BED6BB9}" srcOrd="13" destOrd="0" presId="urn:microsoft.com/office/officeart/2008/layout/LinedList"/>
    <dgm:cxn modelId="{089EF7BD-8BE9-4ADB-94E3-26D8C41AC43A}" type="presParOf" srcId="{32FCCB1E-C28A-4D16-A317-FC4F2BED6BB9}" destId="{BCC04A6D-1C36-41F4-A3E1-47B880FF5533}" srcOrd="0" destOrd="0" presId="urn:microsoft.com/office/officeart/2008/layout/LinedList"/>
    <dgm:cxn modelId="{FCF441C3-5E8B-457D-9BB9-2126E0C1F3A5}" type="presParOf" srcId="{32FCCB1E-C28A-4D16-A317-FC4F2BED6BB9}" destId="{3CEF9CF6-4DD9-4D22-8CAA-447DB6054E93}" srcOrd="1" destOrd="0" presId="urn:microsoft.com/office/officeart/2008/layout/LinedList"/>
    <dgm:cxn modelId="{C0DFB854-07EB-4AEB-810E-A17B0117BBE0}" type="presParOf" srcId="{65018BE6-8EEE-435A-BCF7-613ECC470B0A}" destId="{FB9C6266-DA48-461D-91A2-A50613C7A7EC}" srcOrd="14" destOrd="0" presId="urn:microsoft.com/office/officeart/2008/layout/LinedList"/>
    <dgm:cxn modelId="{5EE1DB44-A1C4-4A3D-A336-E644E909110F}" type="presParOf" srcId="{65018BE6-8EEE-435A-BCF7-613ECC470B0A}" destId="{111238CC-D6F6-4EC5-9F25-A0B1B53B71F8}" srcOrd="15" destOrd="0" presId="urn:microsoft.com/office/officeart/2008/layout/LinedList"/>
    <dgm:cxn modelId="{5493E227-119F-4493-BA7C-06090084C830}" type="presParOf" srcId="{111238CC-D6F6-4EC5-9F25-A0B1B53B71F8}" destId="{0E64C6C7-C503-4BC5-9EEF-96EB71CD5AB8}" srcOrd="0" destOrd="0" presId="urn:microsoft.com/office/officeart/2008/layout/LinedList"/>
    <dgm:cxn modelId="{BA65E1A4-E20E-4596-9714-1A09D1369776}" type="presParOf" srcId="{111238CC-D6F6-4EC5-9F25-A0B1B53B71F8}" destId="{92D37CAE-4D7E-47C4-84D6-F7D2379E6CB5}"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5370B-8F6E-476C-8C16-3F0BCDDAF202}">
      <dsp:nvSpPr>
        <dsp:cNvPr id="0" name=""/>
        <dsp:cNvSpPr/>
      </dsp:nvSpPr>
      <dsp:spPr>
        <a:xfrm rot="16200000">
          <a:off x="-5041996" y="7553878"/>
          <a:ext cx="11516356" cy="107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5881" bIns="0" numCol="1" spcCol="1270" anchor="t" anchorCtr="0">
          <a:noAutofit/>
        </a:bodyPr>
        <a:lstStyle/>
        <a:p>
          <a:pPr marL="0" lvl="0" indent="0" algn="r" defTabSz="2667000">
            <a:lnSpc>
              <a:spcPct val="100000"/>
            </a:lnSpc>
            <a:spcBef>
              <a:spcPct val="0"/>
            </a:spcBef>
            <a:spcAft>
              <a:spcPct val="35000"/>
            </a:spcAft>
            <a:buNone/>
          </a:pPr>
          <a:r>
            <a:rPr lang="en-US" sz="6000" b="1" kern="1200" dirty="0">
              <a:solidFill>
                <a:srgbClr val="009900"/>
              </a:solidFill>
            </a:rPr>
            <a:t>Beyond the Classroom (BTC) Experience</a:t>
          </a:r>
        </a:p>
      </dsp:txBody>
      <dsp:txXfrm>
        <a:off x="-5041996" y="7553878"/>
        <a:ext cx="11516356" cy="1072494"/>
      </dsp:txXfrm>
    </dsp:sp>
    <dsp:sp modelId="{8B0799A7-5192-4CA7-AF6A-742708BAEDAB}">
      <dsp:nvSpPr>
        <dsp:cNvPr id="0" name=""/>
        <dsp:cNvSpPr/>
      </dsp:nvSpPr>
      <dsp:spPr>
        <a:xfrm>
          <a:off x="1252428" y="2331947"/>
          <a:ext cx="5342161" cy="115163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945881" rIns="199136" bIns="199136" numCol="1" spcCol="1270" anchor="t" anchorCtr="0">
          <a:noAutofit/>
        </a:bodyPr>
        <a:lstStyle/>
        <a:p>
          <a:pPr marL="285750" lvl="1" indent="-285750" algn="l" defTabSz="1244600">
            <a:lnSpc>
              <a:spcPct val="100000"/>
            </a:lnSpc>
            <a:spcBef>
              <a:spcPct val="0"/>
            </a:spcBef>
            <a:spcAft>
              <a:spcPct val="15000"/>
            </a:spcAft>
            <a:buNone/>
          </a:pPr>
          <a:r>
            <a:rPr lang="en-US" sz="2800" kern="1200" dirty="0"/>
            <a:t>	Describe the context of your BTC Experience here. Your role/title, where your BTC engagement took place (name and purpose of organization if appropriate).  How long you spent. Why you got involved, etc.  </a:t>
          </a:r>
        </a:p>
      </dsp:txBody>
      <dsp:txXfrm>
        <a:off x="1252428" y="2331947"/>
        <a:ext cx="5342161" cy="11516356"/>
      </dsp:txXfrm>
    </dsp:sp>
    <dsp:sp modelId="{5DC302BD-E24E-4957-8E78-4C9E3E4D2C72}">
      <dsp:nvSpPr>
        <dsp:cNvPr id="0" name=""/>
        <dsp:cNvSpPr/>
      </dsp:nvSpPr>
      <dsp:spPr>
        <a:xfrm>
          <a:off x="179933" y="916254"/>
          <a:ext cx="2144989" cy="21449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0639B8E-BCA5-4439-8680-392B7CF1ED76}">
      <dsp:nvSpPr>
        <dsp:cNvPr id="0" name=""/>
        <dsp:cNvSpPr/>
      </dsp:nvSpPr>
      <dsp:spPr>
        <a:xfrm rot="16200000">
          <a:off x="2769535" y="7553878"/>
          <a:ext cx="11516356" cy="107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5881" bIns="0" numCol="1" spcCol="1270" anchor="t" anchorCtr="0">
          <a:noAutofit/>
        </a:bodyPr>
        <a:lstStyle/>
        <a:p>
          <a:pPr marL="0" lvl="0" indent="0" algn="r" defTabSz="2667000">
            <a:lnSpc>
              <a:spcPct val="100000"/>
            </a:lnSpc>
            <a:spcBef>
              <a:spcPct val="0"/>
            </a:spcBef>
            <a:spcAft>
              <a:spcPct val="35000"/>
            </a:spcAft>
            <a:buNone/>
          </a:pPr>
          <a:r>
            <a:rPr lang="en-US" sz="6000" b="1" kern="1200" dirty="0">
              <a:solidFill>
                <a:srgbClr val="009900"/>
              </a:solidFill>
            </a:rPr>
            <a:t>Description</a:t>
          </a:r>
          <a:endParaRPr lang="en-US" sz="2800" b="1" kern="1200" dirty="0">
            <a:solidFill>
              <a:srgbClr val="009900"/>
            </a:solidFill>
          </a:endParaRPr>
        </a:p>
      </dsp:txBody>
      <dsp:txXfrm>
        <a:off x="2769535" y="7553878"/>
        <a:ext cx="11516356" cy="1072494"/>
      </dsp:txXfrm>
    </dsp:sp>
    <dsp:sp modelId="{9087B020-9E5A-4D3D-8BB8-D9C22A28EEF9}">
      <dsp:nvSpPr>
        <dsp:cNvPr id="0" name=""/>
        <dsp:cNvSpPr/>
      </dsp:nvSpPr>
      <dsp:spPr>
        <a:xfrm>
          <a:off x="9063961" y="2331947"/>
          <a:ext cx="5342161" cy="115163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945881" rIns="199136" bIns="199136" numCol="1" spcCol="1270" anchor="t" anchorCtr="0">
          <a:noAutofit/>
        </a:bodyPr>
        <a:lstStyle/>
        <a:p>
          <a:pPr marL="285750" lvl="1" indent="-285750" algn="l" defTabSz="1244600">
            <a:lnSpc>
              <a:spcPct val="100000"/>
            </a:lnSpc>
            <a:spcBef>
              <a:spcPct val="0"/>
            </a:spcBef>
            <a:spcAft>
              <a:spcPct val="15000"/>
            </a:spcAft>
            <a:buNone/>
          </a:pPr>
          <a:r>
            <a:rPr lang="en-US" sz="2800" kern="1200" dirty="0"/>
            <a:t>	What were the most significant things you did, what was the role/commitment level, who else did you interact with (peers, colleagues, mentors), details on what this experience involved.</a:t>
          </a:r>
        </a:p>
      </dsp:txBody>
      <dsp:txXfrm>
        <a:off x="9063961" y="2331947"/>
        <a:ext cx="5342161" cy="11516356"/>
      </dsp:txXfrm>
    </dsp:sp>
    <dsp:sp modelId="{C6E411DE-5905-45E8-8431-5067AE3A2750}">
      <dsp:nvSpPr>
        <dsp:cNvPr id="0" name=""/>
        <dsp:cNvSpPr/>
      </dsp:nvSpPr>
      <dsp:spPr>
        <a:xfrm>
          <a:off x="7961972" y="886761"/>
          <a:ext cx="2144989" cy="21449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E062587-656F-4524-B8FD-0F0AAA9FEF2F}">
      <dsp:nvSpPr>
        <dsp:cNvPr id="0" name=""/>
        <dsp:cNvSpPr/>
      </dsp:nvSpPr>
      <dsp:spPr>
        <a:xfrm rot="16200000">
          <a:off x="10581068" y="7553878"/>
          <a:ext cx="11516356" cy="107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5881" bIns="0" numCol="1" spcCol="1270" anchor="t" anchorCtr="0">
          <a:noAutofit/>
        </a:bodyPr>
        <a:lstStyle/>
        <a:p>
          <a:pPr marL="0" lvl="0" indent="0" algn="r" defTabSz="2667000">
            <a:lnSpc>
              <a:spcPct val="100000"/>
            </a:lnSpc>
            <a:spcBef>
              <a:spcPct val="0"/>
            </a:spcBef>
            <a:spcAft>
              <a:spcPct val="35000"/>
            </a:spcAft>
            <a:buNone/>
          </a:pPr>
          <a:r>
            <a:rPr lang="en-US" sz="6000" b="1" kern="1200" dirty="0">
              <a:solidFill>
                <a:srgbClr val="009900"/>
              </a:solidFill>
            </a:rPr>
            <a:t>Analysis</a:t>
          </a:r>
          <a:endParaRPr lang="en-US" sz="2800" b="1" kern="1200" dirty="0">
            <a:solidFill>
              <a:srgbClr val="009900"/>
            </a:solidFill>
          </a:endParaRPr>
        </a:p>
      </dsp:txBody>
      <dsp:txXfrm>
        <a:off x="10581068" y="7553878"/>
        <a:ext cx="11516356" cy="1072494"/>
      </dsp:txXfrm>
    </dsp:sp>
    <dsp:sp modelId="{92D25080-E1D5-4C7C-8D76-ADFD026659DC}">
      <dsp:nvSpPr>
        <dsp:cNvPr id="0" name=""/>
        <dsp:cNvSpPr/>
      </dsp:nvSpPr>
      <dsp:spPr>
        <a:xfrm>
          <a:off x="16875493" y="2331947"/>
          <a:ext cx="5342161" cy="115163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945881" rIns="199136" bIns="199136" numCol="1" spcCol="1270" anchor="t" anchorCtr="0">
          <a:noAutofit/>
        </a:bodyPr>
        <a:lstStyle/>
        <a:p>
          <a:pPr marL="285750" lvl="1" indent="-285750" algn="l" defTabSz="1244600">
            <a:lnSpc>
              <a:spcPct val="100000"/>
            </a:lnSpc>
            <a:spcBef>
              <a:spcPct val="0"/>
            </a:spcBef>
            <a:spcAft>
              <a:spcPct val="15000"/>
            </a:spcAft>
            <a:buNone/>
          </a:pPr>
          <a:r>
            <a:rPr lang="en-US" sz="2800" kern="1200" dirty="0">
              <a:latin typeface="+mn-lt"/>
              <a:cs typeface="Arial" panose="020B0604020202020204" pitchFamily="34" charset="0"/>
            </a:rPr>
            <a:t>	What did you learn? Deeper understanding of yourself, others, your studies, or your future career aspirations, how did your understanding of a concept change your experience?</a:t>
          </a:r>
          <a:endParaRPr lang="en-US" sz="2800" kern="1200" dirty="0"/>
        </a:p>
      </dsp:txBody>
      <dsp:txXfrm>
        <a:off x="16875493" y="2331947"/>
        <a:ext cx="5342161" cy="11516356"/>
      </dsp:txXfrm>
    </dsp:sp>
    <dsp:sp modelId="{98992959-A7AC-44C9-BD91-0ADB1C2DFFEA}">
      <dsp:nvSpPr>
        <dsp:cNvPr id="0" name=""/>
        <dsp:cNvSpPr/>
      </dsp:nvSpPr>
      <dsp:spPr>
        <a:xfrm>
          <a:off x="15773505" y="886761"/>
          <a:ext cx="2144989" cy="21449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7E77486-5E49-424D-BAD4-58400DC2737D}">
      <dsp:nvSpPr>
        <dsp:cNvPr id="0" name=""/>
        <dsp:cNvSpPr/>
      </dsp:nvSpPr>
      <dsp:spPr>
        <a:xfrm rot="16200000">
          <a:off x="18392600" y="7553878"/>
          <a:ext cx="11516356" cy="1072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5881" bIns="0" numCol="1" spcCol="1270" anchor="t" anchorCtr="0">
          <a:noAutofit/>
        </a:bodyPr>
        <a:lstStyle/>
        <a:p>
          <a:pPr marL="0" lvl="0" indent="0" algn="r" defTabSz="2667000">
            <a:lnSpc>
              <a:spcPct val="100000"/>
            </a:lnSpc>
            <a:spcBef>
              <a:spcPct val="0"/>
            </a:spcBef>
            <a:spcAft>
              <a:spcPct val="35000"/>
            </a:spcAft>
            <a:buNone/>
          </a:pPr>
          <a:r>
            <a:rPr lang="en-US" sz="6000" b="1" kern="1200" dirty="0">
              <a:solidFill>
                <a:srgbClr val="009900"/>
              </a:solidFill>
            </a:rPr>
            <a:t>Conclusion</a:t>
          </a:r>
          <a:endParaRPr lang="en-US" sz="2800" b="1" kern="1200" dirty="0">
            <a:solidFill>
              <a:srgbClr val="009900"/>
            </a:solidFill>
            <a:latin typeface="+mn-lt"/>
          </a:endParaRPr>
        </a:p>
      </dsp:txBody>
      <dsp:txXfrm>
        <a:off x="18392600" y="7553878"/>
        <a:ext cx="11516356" cy="1072494"/>
      </dsp:txXfrm>
    </dsp:sp>
    <dsp:sp modelId="{C8E9E4BD-D54A-4B74-9862-6CEDE77FE1F7}">
      <dsp:nvSpPr>
        <dsp:cNvPr id="0" name=""/>
        <dsp:cNvSpPr/>
      </dsp:nvSpPr>
      <dsp:spPr>
        <a:xfrm>
          <a:off x="24687026" y="2331947"/>
          <a:ext cx="5342161" cy="115163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945881" rIns="199136" bIns="199136" numCol="1" spcCol="1270" anchor="t" anchorCtr="0">
          <a:noAutofit/>
        </a:bodyPr>
        <a:lstStyle/>
        <a:p>
          <a:pPr marL="285750" lvl="1" indent="-285750" algn="l" defTabSz="1244600">
            <a:lnSpc>
              <a:spcPct val="100000"/>
            </a:lnSpc>
            <a:spcBef>
              <a:spcPct val="0"/>
            </a:spcBef>
            <a:spcAft>
              <a:spcPct val="15000"/>
            </a:spcAft>
            <a:buNone/>
          </a:pPr>
          <a:r>
            <a:rPr lang="en-US" sz="2800" kern="1200" dirty="0"/>
            <a:t>	How does this experience and learning impact your own decisions for the future? What guiding principles are you going to take with you in whatever you decide to do? Here is what I want to do for my future and why?</a:t>
          </a:r>
          <a:endParaRPr lang="en-US" sz="2800" kern="1200" dirty="0">
            <a:latin typeface="+mn-lt"/>
          </a:endParaRPr>
        </a:p>
      </dsp:txBody>
      <dsp:txXfrm>
        <a:off x="24687026" y="2331947"/>
        <a:ext cx="5342161" cy="11516356"/>
      </dsp:txXfrm>
    </dsp:sp>
    <dsp:sp modelId="{5A84AA70-42BD-411B-ABE8-8D27BA2F670D}">
      <dsp:nvSpPr>
        <dsp:cNvPr id="0" name=""/>
        <dsp:cNvSpPr/>
      </dsp:nvSpPr>
      <dsp:spPr>
        <a:xfrm>
          <a:off x="23673518" y="916254"/>
          <a:ext cx="2144989" cy="21449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076C0-783B-48DA-8DDE-30D985E98FBC}">
      <dsp:nvSpPr>
        <dsp:cNvPr id="0" name=""/>
        <dsp:cNvSpPr/>
      </dsp:nvSpPr>
      <dsp:spPr>
        <a:xfrm>
          <a:off x="0" y="1268"/>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7F79D-E34F-4FC9-B2CE-8B18C85DF716}">
      <dsp:nvSpPr>
        <dsp:cNvPr id="0" name=""/>
        <dsp:cNvSpPr/>
      </dsp:nvSpPr>
      <dsp:spPr>
        <a:xfrm>
          <a:off x="0" y="1268"/>
          <a:ext cx="14374875" cy="143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100000"/>
            </a:lnSpc>
            <a:spcBef>
              <a:spcPct val="0"/>
            </a:spcBef>
            <a:spcAft>
              <a:spcPct val="35000"/>
            </a:spcAft>
            <a:buNone/>
          </a:pPr>
          <a:r>
            <a:rPr lang="en-US" sz="6000" b="1" kern="1200" dirty="0"/>
            <a:t>Beyond the Classroom</a:t>
          </a:r>
        </a:p>
      </dsp:txBody>
      <dsp:txXfrm>
        <a:off x="0" y="1268"/>
        <a:ext cx="14374875" cy="1435081"/>
      </dsp:txXfrm>
    </dsp:sp>
    <dsp:sp modelId="{7255EA97-67E4-4B56-B2A1-47B15879E4E9}">
      <dsp:nvSpPr>
        <dsp:cNvPr id="0" name=""/>
        <dsp:cNvSpPr/>
      </dsp:nvSpPr>
      <dsp:spPr>
        <a:xfrm>
          <a:off x="0" y="1436349"/>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F026A-2087-4448-9D33-756156BBA94C}">
      <dsp:nvSpPr>
        <dsp:cNvPr id="0" name=""/>
        <dsp:cNvSpPr/>
      </dsp:nvSpPr>
      <dsp:spPr>
        <a:xfrm>
          <a:off x="0" y="1436349"/>
          <a:ext cx="14374875" cy="223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Describe the context of your BTC Experience here. Your role/title, where your BTC engagement took place (name and purpose of organization if appropriate).  How long you spent. Why you got involved, etc.  </a:t>
          </a:r>
        </a:p>
      </dsp:txBody>
      <dsp:txXfrm>
        <a:off x="0" y="1436349"/>
        <a:ext cx="14374875" cy="2235050"/>
      </dsp:txXfrm>
    </dsp:sp>
    <dsp:sp modelId="{BCD33C1D-CA42-4BE2-8BDE-B8E41EC36AA1}">
      <dsp:nvSpPr>
        <dsp:cNvPr id="0" name=""/>
        <dsp:cNvSpPr/>
      </dsp:nvSpPr>
      <dsp:spPr>
        <a:xfrm>
          <a:off x="0" y="3671400"/>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D37EA-5008-43C5-B2FC-F7BECB05772E}">
      <dsp:nvSpPr>
        <dsp:cNvPr id="0" name=""/>
        <dsp:cNvSpPr/>
      </dsp:nvSpPr>
      <dsp:spPr>
        <a:xfrm>
          <a:off x="0" y="3671400"/>
          <a:ext cx="14374875" cy="1358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2667000">
            <a:lnSpc>
              <a:spcPct val="100000"/>
            </a:lnSpc>
            <a:spcBef>
              <a:spcPct val="0"/>
            </a:spcBef>
            <a:spcAft>
              <a:spcPct val="35000"/>
            </a:spcAft>
            <a:buNone/>
          </a:pPr>
          <a:r>
            <a:rPr lang="en-US" sz="6000" b="1" kern="1200" dirty="0"/>
            <a:t>Description</a:t>
          </a:r>
          <a:r>
            <a:rPr lang="en-US" sz="4400" kern="1200" dirty="0"/>
            <a:t> </a:t>
          </a:r>
        </a:p>
      </dsp:txBody>
      <dsp:txXfrm>
        <a:off x="0" y="3671400"/>
        <a:ext cx="14374875" cy="1358463"/>
      </dsp:txXfrm>
    </dsp:sp>
    <dsp:sp modelId="{58678B72-87F8-4F64-9ADC-A676CAF116C6}">
      <dsp:nvSpPr>
        <dsp:cNvPr id="0" name=""/>
        <dsp:cNvSpPr/>
      </dsp:nvSpPr>
      <dsp:spPr>
        <a:xfrm>
          <a:off x="0" y="5029863"/>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0BD1D-7705-4847-91BC-54FCC811BA52}">
      <dsp:nvSpPr>
        <dsp:cNvPr id="0" name=""/>
        <dsp:cNvSpPr/>
      </dsp:nvSpPr>
      <dsp:spPr>
        <a:xfrm>
          <a:off x="0" y="5029863"/>
          <a:ext cx="14374875" cy="223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What were the most significant things you did, what was the role/commitment level, who else did you interact with (peers, colleagues, mentors), details on what this experience involved.</a:t>
          </a:r>
        </a:p>
      </dsp:txBody>
      <dsp:txXfrm>
        <a:off x="0" y="5029863"/>
        <a:ext cx="14374875" cy="2235050"/>
      </dsp:txXfrm>
    </dsp:sp>
    <dsp:sp modelId="{5215651A-3E21-4838-BF9A-A21AB766B048}">
      <dsp:nvSpPr>
        <dsp:cNvPr id="0" name=""/>
        <dsp:cNvSpPr/>
      </dsp:nvSpPr>
      <dsp:spPr>
        <a:xfrm>
          <a:off x="0" y="7264914"/>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B66D6-EE50-4036-B401-4DDCFD647B11}">
      <dsp:nvSpPr>
        <dsp:cNvPr id="0" name=""/>
        <dsp:cNvSpPr/>
      </dsp:nvSpPr>
      <dsp:spPr>
        <a:xfrm>
          <a:off x="0" y="7264914"/>
          <a:ext cx="14374875" cy="133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100000"/>
            </a:lnSpc>
            <a:spcBef>
              <a:spcPct val="0"/>
            </a:spcBef>
            <a:spcAft>
              <a:spcPct val="35000"/>
            </a:spcAft>
            <a:buNone/>
          </a:pPr>
          <a:r>
            <a:rPr lang="en-US" sz="6000" b="1" kern="1200" dirty="0"/>
            <a:t>Analysis</a:t>
          </a:r>
          <a:endParaRPr lang="en-US" sz="4000" b="1" kern="1200" dirty="0"/>
        </a:p>
      </dsp:txBody>
      <dsp:txXfrm>
        <a:off x="0" y="7264914"/>
        <a:ext cx="14374875" cy="1335934"/>
      </dsp:txXfrm>
    </dsp:sp>
    <dsp:sp modelId="{91F95DD3-DECD-421D-AB28-488C39D96DCE}">
      <dsp:nvSpPr>
        <dsp:cNvPr id="0" name=""/>
        <dsp:cNvSpPr/>
      </dsp:nvSpPr>
      <dsp:spPr>
        <a:xfrm>
          <a:off x="0" y="8600848"/>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D8AC8-0D38-4BC4-8F14-B8844E7E3D34}">
      <dsp:nvSpPr>
        <dsp:cNvPr id="0" name=""/>
        <dsp:cNvSpPr/>
      </dsp:nvSpPr>
      <dsp:spPr>
        <a:xfrm>
          <a:off x="0" y="8600848"/>
          <a:ext cx="14374875" cy="223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What did you learn? Deeper understanding of yourself, others, your studies, or your future career aspirations, how did your understanding of a concept change your experience?</a:t>
          </a:r>
        </a:p>
      </dsp:txBody>
      <dsp:txXfrm>
        <a:off x="0" y="8600848"/>
        <a:ext cx="14374875" cy="2235050"/>
      </dsp:txXfrm>
    </dsp:sp>
    <dsp:sp modelId="{220634C3-9ECD-4E3A-B536-526323F56710}">
      <dsp:nvSpPr>
        <dsp:cNvPr id="0" name=""/>
        <dsp:cNvSpPr/>
      </dsp:nvSpPr>
      <dsp:spPr>
        <a:xfrm>
          <a:off x="0" y="10835898"/>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04A6D-1C36-41F4-A3E1-47B880FF5533}">
      <dsp:nvSpPr>
        <dsp:cNvPr id="0" name=""/>
        <dsp:cNvSpPr/>
      </dsp:nvSpPr>
      <dsp:spPr>
        <a:xfrm>
          <a:off x="0" y="10835898"/>
          <a:ext cx="14374875" cy="152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2667000">
            <a:lnSpc>
              <a:spcPct val="100000"/>
            </a:lnSpc>
            <a:spcBef>
              <a:spcPct val="0"/>
            </a:spcBef>
            <a:spcAft>
              <a:spcPct val="35000"/>
            </a:spcAft>
            <a:buNone/>
          </a:pPr>
          <a:r>
            <a:rPr lang="en-US" sz="6000" b="1" kern="1200" dirty="0"/>
            <a:t>Conclusion</a:t>
          </a:r>
          <a:endParaRPr lang="en-US" sz="4000" b="1" kern="1200" dirty="0"/>
        </a:p>
      </dsp:txBody>
      <dsp:txXfrm>
        <a:off x="0" y="10835898"/>
        <a:ext cx="14374875" cy="1528685"/>
      </dsp:txXfrm>
    </dsp:sp>
    <dsp:sp modelId="{FB9C6266-DA48-461D-91A2-A50613C7A7EC}">
      <dsp:nvSpPr>
        <dsp:cNvPr id="0" name=""/>
        <dsp:cNvSpPr/>
      </dsp:nvSpPr>
      <dsp:spPr>
        <a:xfrm>
          <a:off x="0" y="12364583"/>
          <a:ext cx="14374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4C6C7-C503-4BC5-9EEF-96EB71CD5AB8}">
      <dsp:nvSpPr>
        <dsp:cNvPr id="0" name=""/>
        <dsp:cNvSpPr/>
      </dsp:nvSpPr>
      <dsp:spPr>
        <a:xfrm>
          <a:off x="0" y="12364583"/>
          <a:ext cx="14374875" cy="223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How does this experience and learning impact your own decisions for the future? What guiding principles are you going to take with you in whatever you decide to do? Here is what I want to do for my future and why?</a:t>
          </a:r>
        </a:p>
      </dsp:txBody>
      <dsp:txXfrm>
        <a:off x="0" y="12364583"/>
        <a:ext cx="14374875" cy="223505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24247F-56B2-418E-9895-01972AC5E19D}" type="datetimeFigureOut">
              <a:rPr lang="en-US" smtClean="0"/>
              <a:t>7/1/2024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8069D4-B119-4DAE-B85A-C1CDF88FF3FC}" type="slidenum">
              <a:rPr lang="en-US" smtClean="0"/>
              <a:t>‹#›</a:t>
            </a:fld>
            <a:endParaRPr lang="en-US"/>
          </a:p>
        </p:txBody>
      </p:sp>
    </p:spTree>
    <p:extLst>
      <p:ext uri="{BB962C8B-B14F-4D97-AF65-F5344CB8AC3E}">
        <p14:creationId xmlns:p14="http://schemas.microsoft.com/office/powerpoint/2010/main" val="283708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7D464-B167-419C-825D-92F5247CE50C}" type="datetimeFigureOut">
              <a:rPr lang="en-US" smtClean="0"/>
              <a:t>7/1/2024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21726-EFE6-49E0-A99A-B0A4EEC63216}" type="slidenum">
              <a:rPr lang="en-US" smtClean="0"/>
              <a:t>‹#›</a:t>
            </a:fld>
            <a:endParaRPr lang="en-US"/>
          </a:p>
        </p:txBody>
      </p:sp>
    </p:spTree>
    <p:extLst>
      <p:ext uri="{BB962C8B-B14F-4D97-AF65-F5344CB8AC3E}">
        <p14:creationId xmlns:p14="http://schemas.microsoft.com/office/powerpoint/2010/main" val="519411469"/>
      </p:ext>
    </p:extLst>
  </p:cSld>
  <p:clrMap bg1="lt1" tx1="dk1" bg2="lt2" tx2="dk2" accent1="accent1" accent2="accent2" accent3="accent3" accent4="accent4" accent5="accent5" accent6="accent6" hlink="hlink" folHlink="folHlink"/>
  <p:notesStyle>
    <a:lvl1pPr marL="0" algn="l" defTabSz="2633209" rtl="0" eaLnBrk="1" latinLnBrk="0" hangingPunct="1">
      <a:defRPr sz="3456" kern="1200">
        <a:solidFill>
          <a:schemeClr val="tx1"/>
        </a:solidFill>
        <a:latin typeface="+mn-lt"/>
        <a:ea typeface="+mn-ea"/>
        <a:cs typeface="+mn-cs"/>
      </a:defRPr>
    </a:lvl1pPr>
    <a:lvl2pPr marL="1316604" algn="l" defTabSz="2633209" rtl="0" eaLnBrk="1" latinLnBrk="0" hangingPunct="1">
      <a:defRPr sz="3456" kern="1200">
        <a:solidFill>
          <a:schemeClr val="tx1"/>
        </a:solidFill>
        <a:latin typeface="+mn-lt"/>
        <a:ea typeface="+mn-ea"/>
        <a:cs typeface="+mn-cs"/>
      </a:defRPr>
    </a:lvl2pPr>
    <a:lvl3pPr marL="2633209" algn="l" defTabSz="2633209" rtl="0" eaLnBrk="1" latinLnBrk="0" hangingPunct="1">
      <a:defRPr sz="3456" kern="1200">
        <a:solidFill>
          <a:schemeClr val="tx1"/>
        </a:solidFill>
        <a:latin typeface="+mn-lt"/>
        <a:ea typeface="+mn-ea"/>
        <a:cs typeface="+mn-cs"/>
      </a:defRPr>
    </a:lvl3pPr>
    <a:lvl4pPr marL="3949813" algn="l" defTabSz="2633209" rtl="0" eaLnBrk="1" latinLnBrk="0" hangingPunct="1">
      <a:defRPr sz="3456" kern="1200">
        <a:solidFill>
          <a:schemeClr val="tx1"/>
        </a:solidFill>
        <a:latin typeface="+mn-lt"/>
        <a:ea typeface="+mn-ea"/>
        <a:cs typeface="+mn-cs"/>
      </a:defRPr>
    </a:lvl4pPr>
    <a:lvl5pPr marL="5266417" algn="l" defTabSz="2633209" rtl="0" eaLnBrk="1" latinLnBrk="0" hangingPunct="1">
      <a:defRPr sz="3456" kern="1200">
        <a:solidFill>
          <a:schemeClr val="tx1"/>
        </a:solidFill>
        <a:latin typeface="+mn-lt"/>
        <a:ea typeface="+mn-ea"/>
        <a:cs typeface="+mn-cs"/>
      </a:defRPr>
    </a:lvl5pPr>
    <a:lvl6pPr marL="6583022" algn="l" defTabSz="2633209" rtl="0" eaLnBrk="1" latinLnBrk="0" hangingPunct="1">
      <a:defRPr sz="3456" kern="1200">
        <a:solidFill>
          <a:schemeClr val="tx1"/>
        </a:solidFill>
        <a:latin typeface="+mn-lt"/>
        <a:ea typeface="+mn-ea"/>
        <a:cs typeface="+mn-cs"/>
      </a:defRPr>
    </a:lvl6pPr>
    <a:lvl7pPr marL="7899626" algn="l" defTabSz="2633209" rtl="0" eaLnBrk="1" latinLnBrk="0" hangingPunct="1">
      <a:defRPr sz="3456" kern="1200">
        <a:solidFill>
          <a:schemeClr val="tx1"/>
        </a:solidFill>
        <a:latin typeface="+mn-lt"/>
        <a:ea typeface="+mn-ea"/>
        <a:cs typeface="+mn-cs"/>
      </a:defRPr>
    </a:lvl7pPr>
    <a:lvl8pPr marL="9216230" algn="l" defTabSz="2633209" rtl="0" eaLnBrk="1" latinLnBrk="0" hangingPunct="1">
      <a:defRPr sz="3456" kern="1200">
        <a:solidFill>
          <a:schemeClr val="tx1"/>
        </a:solidFill>
        <a:latin typeface="+mn-lt"/>
        <a:ea typeface="+mn-ea"/>
        <a:cs typeface="+mn-cs"/>
      </a:defRPr>
    </a:lvl8pPr>
    <a:lvl9pPr marL="10532835" algn="l" defTabSz="2633209"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1</a:t>
            </a:fld>
            <a:endParaRPr lang="en-US"/>
          </a:p>
        </p:txBody>
      </p:sp>
    </p:spTree>
    <p:extLst>
      <p:ext uri="{BB962C8B-B14F-4D97-AF65-F5344CB8AC3E}">
        <p14:creationId xmlns:p14="http://schemas.microsoft.com/office/powerpoint/2010/main" val="399562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2</a:t>
            </a:fld>
            <a:endParaRPr lang="en-US"/>
          </a:p>
        </p:txBody>
      </p:sp>
    </p:spTree>
    <p:extLst>
      <p:ext uri="{BB962C8B-B14F-4D97-AF65-F5344CB8AC3E}">
        <p14:creationId xmlns:p14="http://schemas.microsoft.com/office/powerpoint/2010/main" val="164403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3</a:t>
            </a:fld>
            <a:endParaRPr lang="en-US"/>
          </a:p>
        </p:txBody>
      </p:sp>
    </p:spTree>
    <p:extLst>
      <p:ext uri="{BB962C8B-B14F-4D97-AF65-F5344CB8AC3E}">
        <p14:creationId xmlns:p14="http://schemas.microsoft.com/office/powerpoint/2010/main" val="13412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4</a:t>
            </a:fld>
            <a:endParaRPr lang="en-US"/>
          </a:p>
        </p:txBody>
      </p:sp>
    </p:spTree>
    <p:extLst>
      <p:ext uri="{BB962C8B-B14F-4D97-AF65-F5344CB8AC3E}">
        <p14:creationId xmlns:p14="http://schemas.microsoft.com/office/powerpoint/2010/main" val="77686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21726-EFE6-49E0-A99A-B0A4EEC63216}" type="slidenum">
              <a:rPr lang="en-US" smtClean="0"/>
              <a:t>5</a:t>
            </a:fld>
            <a:endParaRPr lang="en-US"/>
          </a:p>
        </p:txBody>
      </p:sp>
    </p:spTree>
    <p:extLst>
      <p:ext uri="{BB962C8B-B14F-4D97-AF65-F5344CB8AC3E}">
        <p14:creationId xmlns:p14="http://schemas.microsoft.com/office/powerpoint/2010/main" val="173941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7</a:t>
            </a:fld>
            <a:endParaRPr lang="en-US"/>
          </a:p>
        </p:txBody>
      </p:sp>
    </p:spTree>
    <p:extLst>
      <p:ext uri="{BB962C8B-B14F-4D97-AF65-F5344CB8AC3E}">
        <p14:creationId xmlns:p14="http://schemas.microsoft.com/office/powerpoint/2010/main" val="10120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17566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43616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52355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418626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B9111-3B95-41B6-99AE-994B4F3BAB1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71898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B9111-3B95-41B6-99AE-994B4F3BAB1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91393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B9111-3B95-41B6-99AE-994B4F3BAB1F}"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9823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B9111-3B95-41B6-99AE-994B4F3BAB1F}"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316661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B9111-3B95-41B6-99AE-994B4F3BAB1F}"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52175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75B9111-3B95-41B6-99AE-994B4F3BAB1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33471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75B9111-3B95-41B6-99AE-994B4F3BAB1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39907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A75B9111-3B95-41B6-99AE-994B4F3BAB1F}" type="datetimeFigureOut">
              <a:rPr lang="en-US" smtClean="0"/>
              <a:t>7/1/2024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1972AE5E-48BC-406D-AFD2-A36B26F668AF}" type="slidenum">
              <a:rPr lang="en-US" smtClean="0"/>
              <a:t>‹#›</a:t>
            </a:fld>
            <a:endParaRPr lang="en-US"/>
          </a:p>
        </p:txBody>
      </p:sp>
    </p:spTree>
    <p:extLst>
      <p:ext uri="{BB962C8B-B14F-4D97-AF65-F5344CB8AC3E}">
        <p14:creationId xmlns:p14="http://schemas.microsoft.com/office/powerpoint/2010/main" val="407688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 Id="rId1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0.jpeg"/><Relationship Id="rId3" Type="http://schemas.openxmlformats.org/officeDocument/2006/relationships/image" Target="../media/image17.jpg"/><Relationship Id="rId7" Type="http://schemas.openxmlformats.org/officeDocument/2006/relationships/diagramLayout" Target="../diagrams/layout2.xml"/><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10.png"/><Relationship Id="rId5" Type="http://schemas.openxmlformats.org/officeDocument/2006/relationships/image" Target="../media/image18.png"/><Relationship Id="rId10" Type="http://schemas.microsoft.com/office/2007/relationships/diagramDrawing" Target="../diagrams/drawing2.xml"/><Relationship Id="rId4" Type="http://schemas.openxmlformats.org/officeDocument/2006/relationships/image" Target="../media/image9.emf"/><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7.jp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9.emf"/><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9.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2E076A3E-9405-C3DA-A25B-74C4AD478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5878" y="2787667"/>
            <a:ext cx="198973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B51B6D9-92CC-6159-3EB9-CF4705F1F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33" y="8576441"/>
            <a:ext cx="32918400" cy="1336915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12585" y="141947"/>
            <a:ext cx="24648961" cy="4117409"/>
          </a:xfrm>
          <a:prstGeom prst="rect">
            <a:avLst/>
          </a:prstGeom>
          <a:noFill/>
        </p:spPr>
        <p:txBody>
          <a:bodyPr wrap="square" rtlCol="0">
            <a:spAutoFit/>
          </a:bodyPr>
          <a:lstStyle/>
          <a:p>
            <a:pPr algn="ctr">
              <a:spcAft>
                <a:spcPts val="600"/>
              </a:spcAft>
            </a:pPr>
            <a:r>
              <a:rPr lang="en-US" sz="13656" b="1" dirty="0">
                <a:solidFill>
                  <a:srgbClr val="009900"/>
                </a:solidFill>
                <a:latin typeface="+mj-lt"/>
                <a:cs typeface="Gotham Bold" pitchFamily="50" charset="0"/>
              </a:rPr>
              <a:t>Title of Project</a:t>
            </a:r>
          </a:p>
          <a:p>
            <a:pPr algn="ctr">
              <a:spcAft>
                <a:spcPts val="600"/>
              </a:spcAft>
            </a:pPr>
            <a:r>
              <a:rPr lang="en-US" sz="6000" dirty="0">
                <a:solidFill>
                  <a:srgbClr val="009900"/>
                </a:solidFill>
                <a:latin typeface="+mj-lt"/>
                <a:cs typeface="Gotham Bold" pitchFamily="50" charset="0"/>
              </a:rPr>
              <a:t>[Your name here]</a:t>
            </a:r>
            <a:br>
              <a:rPr lang="en-US" sz="6000" dirty="0">
                <a:solidFill>
                  <a:srgbClr val="009900"/>
                </a:solidFill>
                <a:latin typeface="+mj-lt"/>
                <a:cs typeface="Gotham Bold" pitchFamily="50" charset="0"/>
              </a:rPr>
            </a:br>
            <a:r>
              <a:rPr lang="en-US" sz="6000" dirty="0">
                <a:solidFill>
                  <a:srgbClr val="009900"/>
                </a:solidFill>
                <a:latin typeface="+mj-lt"/>
                <a:cs typeface="Gotham Bold" pitchFamily="50" charset="0"/>
              </a:rPr>
              <a:t>[Graduation with Leadership Distinction in PATHWAY]</a:t>
            </a:r>
          </a:p>
        </p:txBody>
      </p:sp>
      <p:sp>
        <p:nvSpPr>
          <p:cNvPr id="40" name="TextBox 39"/>
          <p:cNvSpPr txBox="1"/>
          <p:nvPr/>
        </p:nvSpPr>
        <p:spPr>
          <a:xfrm>
            <a:off x="8922681" y="19489667"/>
            <a:ext cx="15073038" cy="1890646"/>
          </a:xfrm>
          <a:prstGeom prst="rect">
            <a:avLst/>
          </a:prstGeom>
          <a:noFill/>
        </p:spPr>
        <p:txBody>
          <a:bodyPr wrap="square" rtlCol="0">
            <a:spAutoFit/>
          </a:bodyPr>
          <a:lstStyle/>
          <a:p>
            <a:pPr algn="ctr">
              <a:spcAft>
                <a:spcPts val="600"/>
              </a:spcAft>
            </a:pPr>
            <a:r>
              <a:rPr lang="en-US" sz="4800" b="1" dirty="0">
                <a:solidFill>
                  <a:srgbClr val="009900"/>
                </a:solidFill>
              </a:rPr>
              <a:t>References/Acknowledgements</a:t>
            </a:r>
          </a:p>
          <a:p>
            <a:pPr algn="ctr">
              <a:spcAft>
                <a:spcPts val="600"/>
              </a:spcAft>
            </a:pPr>
            <a:r>
              <a:rPr lang="en-US" sz="3086" dirty="0">
                <a:cs typeface="Arial" panose="020B0604020202020204" pitchFamily="34" charset="0"/>
              </a:rPr>
              <a:t>If necessary, provide a list of references that are relevant to your project</a:t>
            </a:r>
            <a:r>
              <a:rPr lang="en-US" sz="2514" dirty="0">
                <a:cs typeface="Arial" panose="020B0604020202020204" pitchFamily="34" charset="0"/>
              </a:rPr>
              <a:t>.</a:t>
            </a:r>
          </a:p>
          <a:p>
            <a:pPr algn="ctr">
              <a:spcAft>
                <a:spcPts val="600"/>
              </a:spcAft>
            </a:pPr>
            <a:r>
              <a:rPr lang="en-US" sz="2800" dirty="0">
                <a:cs typeface="Arial" panose="020B0604020202020204" pitchFamily="34" charset="0"/>
              </a:rPr>
              <a:t>This is also a good section to acknowledge anyone who was influential to your project.</a:t>
            </a:r>
            <a:endParaRPr lang="en-US" sz="2514" b="1" dirty="0">
              <a:cs typeface="Arial" panose="020B0604020202020204" pitchFamily="34" charset="0"/>
            </a:endParaRPr>
          </a:p>
        </p:txBody>
      </p:sp>
      <p:graphicFrame>
        <p:nvGraphicFramePr>
          <p:cNvPr id="51" name="TextBox 27">
            <a:extLst>
              <a:ext uri="{FF2B5EF4-FFF2-40B4-BE49-F238E27FC236}">
                <a16:creationId xmlns:a16="http://schemas.microsoft.com/office/drawing/2014/main" id="{A19B1C92-701D-5CEF-94DD-9BAF414B1E99}"/>
              </a:ext>
            </a:extLst>
          </p:cNvPr>
          <p:cNvGraphicFramePr/>
          <p:nvPr>
            <p:extLst>
              <p:ext uri="{D42A27DB-BD31-4B8C-83A1-F6EECF244321}">
                <p14:modId xmlns:p14="http://schemas.microsoft.com/office/powerpoint/2010/main" val="4222590676"/>
              </p:ext>
            </p:extLst>
          </p:nvPr>
        </p:nvGraphicFramePr>
        <p:xfrm>
          <a:off x="1354639" y="4393374"/>
          <a:ext cx="30209121" cy="14764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42810A25-1B9A-26F4-2DB3-DB40EF090972}"/>
              </a:ext>
            </a:extLst>
          </p:cNvPr>
          <p:cNvPicPr>
            <a:picLocks noChangeAspect="1"/>
          </p:cNvPicPr>
          <p:nvPr/>
        </p:nvPicPr>
        <p:blipFill>
          <a:blip r:embed="rId8"/>
          <a:stretch>
            <a:fillRect/>
          </a:stretch>
        </p:blipFill>
        <p:spPr>
          <a:xfrm>
            <a:off x="302767" y="20090252"/>
            <a:ext cx="3812033" cy="1364110"/>
          </a:xfrm>
          <a:prstGeom prst="rect">
            <a:avLst/>
          </a:prstGeom>
        </p:spPr>
      </p:pic>
      <p:pic>
        <p:nvPicPr>
          <p:cNvPr id="19" name="Picture 18" descr="A picture containing object, clock&#10;&#10;Description automatically generated">
            <a:extLst>
              <a:ext uri="{FF2B5EF4-FFF2-40B4-BE49-F238E27FC236}">
                <a16:creationId xmlns:a16="http://schemas.microsoft.com/office/drawing/2014/main" id="{66FE97FE-8EB2-3E01-0605-2461503FC6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53772" y="698097"/>
            <a:ext cx="2857500" cy="3552825"/>
          </a:xfrm>
          <a:prstGeom prst="rect">
            <a:avLst/>
          </a:prstGeom>
        </p:spPr>
      </p:pic>
      <p:pic>
        <p:nvPicPr>
          <p:cNvPr id="21" name="Picture 20">
            <a:extLst>
              <a:ext uri="{FF2B5EF4-FFF2-40B4-BE49-F238E27FC236}">
                <a16:creationId xmlns:a16="http://schemas.microsoft.com/office/drawing/2014/main" id="{C4031ACC-DCC5-15B7-D2C4-BF99397101A0}"/>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89189" y="19217125"/>
            <a:ext cx="4572009" cy="2237237"/>
          </a:xfrm>
          <a:prstGeom prst="rect">
            <a:avLst/>
          </a:prstGeom>
        </p:spPr>
      </p:pic>
      <p:pic>
        <p:nvPicPr>
          <p:cNvPr id="23" name="Graphic 22" descr="User with solid fill">
            <a:extLst>
              <a:ext uri="{FF2B5EF4-FFF2-40B4-BE49-F238E27FC236}">
                <a16:creationId xmlns:a16="http://schemas.microsoft.com/office/drawing/2014/main" id="{58F42A4C-F091-9029-47F3-376D3AA8B1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9904" y="557513"/>
            <a:ext cx="3488656" cy="3488656"/>
          </a:xfrm>
          <a:prstGeom prst="rect">
            <a:avLst/>
          </a:prstGeom>
        </p:spPr>
      </p:pic>
      <p:pic>
        <p:nvPicPr>
          <p:cNvPr id="31" name="Graphic 30" descr="Images with solid fill">
            <a:extLst>
              <a:ext uri="{FF2B5EF4-FFF2-40B4-BE49-F238E27FC236}">
                <a16:creationId xmlns:a16="http://schemas.microsoft.com/office/drawing/2014/main" id="{E8F92F50-4AA2-CE2F-60A0-F7AA15D60A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876559" y="15642318"/>
            <a:ext cx="2399882" cy="2399882"/>
          </a:xfrm>
          <a:prstGeom prst="rect">
            <a:avLst/>
          </a:prstGeom>
        </p:spPr>
      </p:pic>
      <p:pic>
        <p:nvPicPr>
          <p:cNvPr id="32" name="Graphic 31" descr="Images with solid fill">
            <a:extLst>
              <a:ext uri="{FF2B5EF4-FFF2-40B4-BE49-F238E27FC236}">
                <a16:creationId xmlns:a16="http://schemas.microsoft.com/office/drawing/2014/main" id="{98E546F1-F1A9-DAC5-D447-D034DBE0505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52198" y="15587706"/>
            <a:ext cx="2399882" cy="2399882"/>
          </a:xfrm>
          <a:prstGeom prst="rect">
            <a:avLst/>
          </a:prstGeom>
        </p:spPr>
      </p:pic>
      <p:pic>
        <p:nvPicPr>
          <p:cNvPr id="34" name="Graphic 33" descr="Images with solid fill">
            <a:extLst>
              <a:ext uri="{FF2B5EF4-FFF2-40B4-BE49-F238E27FC236}">
                <a16:creationId xmlns:a16="http://schemas.microsoft.com/office/drawing/2014/main" id="{1CF230AC-3AF6-40A4-48BD-5CF2621C34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661605" y="15587706"/>
            <a:ext cx="2399882" cy="2399882"/>
          </a:xfrm>
          <a:prstGeom prst="rect">
            <a:avLst/>
          </a:prstGeom>
        </p:spPr>
      </p:pic>
      <p:pic>
        <p:nvPicPr>
          <p:cNvPr id="35" name="Graphic 34" descr="Images with solid fill">
            <a:extLst>
              <a:ext uri="{FF2B5EF4-FFF2-40B4-BE49-F238E27FC236}">
                <a16:creationId xmlns:a16="http://schemas.microsoft.com/office/drawing/2014/main" id="{4FFBCA00-7DD0-B610-6E5D-786D540A8A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23823" y="15671815"/>
            <a:ext cx="2399882" cy="2399882"/>
          </a:xfrm>
          <a:prstGeom prst="rect">
            <a:avLst/>
          </a:prstGeom>
        </p:spPr>
      </p:pic>
    </p:spTree>
    <p:extLst>
      <p:ext uri="{BB962C8B-B14F-4D97-AF65-F5344CB8AC3E}">
        <p14:creationId xmlns:p14="http://schemas.microsoft.com/office/powerpoint/2010/main" val="226438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2B4B3">
            <a:alpha val="37000"/>
          </a:srgbClr>
        </a:solidFill>
        <a:effectLst/>
      </p:bgPr>
    </p:bg>
    <p:spTree>
      <p:nvGrpSpPr>
        <p:cNvPr id="1" name=""/>
        <p:cNvGrpSpPr/>
        <p:nvPr/>
      </p:nvGrpSpPr>
      <p:grpSpPr>
        <a:xfrm>
          <a:off x="0" y="0"/>
          <a:ext cx="0" cy="0"/>
          <a:chOff x="0" y="0"/>
          <a:chExt cx="0" cy="0"/>
        </a:xfrm>
      </p:grpSpPr>
      <p:sp>
        <p:nvSpPr>
          <p:cNvPr id="4" name="TextBox 3"/>
          <p:cNvSpPr txBox="1"/>
          <p:nvPr/>
        </p:nvSpPr>
        <p:spPr>
          <a:xfrm>
            <a:off x="3150050" y="367399"/>
            <a:ext cx="25080686" cy="6141938"/>
          </a:xfrm>
          <a:prstGeom prst="rect">
            <a:avLst/>
          </a:prstGeom>
          <a:noFill/>
        </p:spPr>
        <p:txBody>
          <a:bodyPr wrap="square" rtlCol="0">
            <a:spAutoFit/>
          </a:bodyPr>
          <a:lstStyle/>
          <a:p>
            <a:pPr algn="ctr"/>
            <a:r>
              <a:rPr lang="en-US" sz="13656" b="1" dirty="0">
                <a:solidFill>
                  <a:srgbClr val="73000A"/>
                </a:solidFill>
                <a:latin typeface="Georgia" panose="02040502050405020303" pitchFamily="18" charset="0"/>
                <a:cs typeface="Gotham Bold" pitchFamily="50" charset="0"/>
              </a:rPr>
              <a:t>Title of Project</a:t>
            </a:r>
          </a:p>
          <a:p>
            <a:pPr algn="ctr"/>
            <a:r>
              <a:rPr lang="en-US" sz="6000" dirty="0">
                <a:solidFill>
                  <a:srgbClr val="73000A"/>
                </a:solidFill>
                <a:latin typeface="Georgia" panose="02040502050405020303" pitchFamily="18" charset="0"/>
                <a:cs typeface="Gotham Bold" pitchFamily="50" charset="0"/>
              </a:rPr>
              <a:t>[Your name here]</a:t>
            </a:r>
            <a:br>
              <a:rPr lang="en-US" sz="6000" dirty="0">
                <a:solidFill>
                  <a:srgbClr val="73000A"/>
                </a:solidFill>
                <a:latin typeface="Georgia" panose="02040502050405020303" pitchFamily="18" charset="0"/>
                <a:cs typeface="Gotham Bold" pitchFamily="50" charset="0"/>
              </a:rPr>
            </a:br>
            <a:r>
              <a:rPr lang="en-US" sz="6000" dirty="0">
                <a:solidFill>
                  <a:srgbClr val="73000A"/>
                </a:solidFill>
                <a:latin typeface="Georgia" panose="02040502050405020303" pitchFamily="18" charset="0"/>
                <a:cs typeface="Gotham Bold" pitchFamily="50" charset="0"/>
              </a:rPr>
              <a:t>[Graduation with Leadership Distinction in PATHWAY]</a:t>
            </a:r>
          </a:p>
          <a:p>
            <a:pPr algn="ctr"/>
            <a:endParaRPr lang="en-US" sz="13656" dirty="0">
              <a:solidFill>
                <a:srgbClr val="73000A"/>
              </a:solidFill>
              <a:latin typeface="Archer Bold" panose="02000000000000000000" pitchFamily="50" charset="0"/>
              <a:cs typeface="Gotham Bold" pitchFamily="50" charset="0"/>
            </a:endParaRPr>
          </a:p>
        </p:txBody>
      </p:sp>
      <p:grpSp>
        <p:nvGrpSpPr>
          <p:cNvPr id="25" name="Group 24"/>
          <p:cNvGrpSpPr/>
          <p:nvPr/>
        </p:nvGrpSpPr>
        <p:grpSpPr>
          <a:xfrm>
            <a:off x="23106291" y="4986354"/>
            <a:ext cx="5124445" cy="3040895"/>
            <a:chOff x="13119071" y="15121684"/>
            <a:chExt cx="10010272" cy="5784729"/>
          </a:xfrm>
          <a:solidFill>
            <a:srgbClr val="73000A"/>
          </a:solidFill>
        </p:grpSpPr>
        <p:sp>
          <p:nvSpPr>
            <p:cNvPr id="26" name="Rectangle 25"/>
            <p:cNvSpPr/>
            <p:nvPr/>
          </p:nvSpPr>
          <p:spPr>
            <a:xfrm>
              <a:off x="13119071" y="15121684"/>
              <a:ext cx="10010272" cy="5784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27" name="TextBox 26"/>
            <p:cNvSpPr txBox="1"/>
            <p:nvPr/>
          </p:nvSpPr>
          <p:spPr>
            <a:xfrm>
              <a:off x="16796084" y="17657769"/>
              <a:ext cx="3368841" cy="950379"/>
            </a:xfrm>
            <a:prstGeom prst="rect">
              <a:avLst/>
            </a:prstGeom>
            <a:grpFill/>
            <a:ln>
              <a:noFill/>
            </a:ln>
          </p:spPr>
          <p:txBody>
            <a:bodyPr wrap="square" rtlCol="0">
              <a:spAutoFit/>
            </a:bodyPr>
            <a:lstStyle/>
            <a:p>
              <a:r>
                <a:rPr lang="en-US" sz="2962" dirty="0"/>
                <a:t>Photo</a:t>
              </a:r>
            </a:p>
          </p:txBody>
        </p:sp>
      </p:grpSp>
      <p:pic>
        <p:nvPicPr>
          <p:cNvPr id="41" name="Picture 40"/>
          <p:cNvPicPr>
            <a:picLocks noChangeAspect="1"/>
          </p:cNvPicPr>
          <p:nvPr/>
        </p:nvPicPr>
        <p:blipFill>
          <a:blip r:embed="rId3"/>
          <a:stretch>
            <a:fillRect/>
          </a:stretch>
        </p:blipFill>
        <p:spPr>
          <a:xfrm>
            <a:off x="27715767" y="690849"/>
            <a:ext cx="4105166" cy="1469006"/>
          </a:xfrm>
          <a:prstGeom prst="rect">
            <a:avLst/>
          </a:prstGeom>
        </p:spPr>
      </p:pic>
      <p:sp>
        <p:nvSpPr>
          <p:cNvPr id="24" name="TextBox 23"/>
          <p:cNvSpPr txBox="1"/>
          <p:nvPr/>
        </p:nvSpPr>
        <p:spPr>
          <a:xfrm>
            <a:off x="4354762" y="4960742"/>
            <a:ext cx="17992408" cy="3055645"/>
          </a:xfrm>
          <a:prstGeom prst="rect">
            <a:avLst/>
          </a:prstGeom>
          <a:solidFill>
            <a:schemeClr val="accent4"/>
          </a:solidFill>
          <a:effectLst>
            <a:softEdge rad="12700"/>
          </a:effectLst>
        </p:spPr>
        <p:txBody>
          <a:bodyPr wrap="square" rtlCol="0">
            <a:spAutoFit/>
          </a:bodyPr>
          <a:lstStyle/>
          <a:p>
            <a:pPr algn="ctr"/>
            <a:r>
              <a:rPr lang="en-US" sz="6571" dirty="0">
                <a:solidFill>
                  <a:schemeClr val="bg1"/>
                </a:solidFill>
                <a:latin typeface="Georgia" panose="02040502050405020303" pitchFamily="18" charset="0"/>
              </a:rPr>
              <a:t>Beyond the Classroom</a:t>
            </a:r>
            <a:br>
              <a:rPr lang="en-US" sz="6571" b="1" dirty="0">
                <a:solidFill>
                  <a:schemeClr val="bg1"/>
                </a:solidFill>
                <a:latin typeface="Archer Bold" panose="02000000000000000000" pitchFamily="50" charset="0"/>
              </a:rPr>
            </a:br>
            <a:r>
              <a:rPr lang="en-US" sz="3086" b="1" dirty="0">
                <a:solidFill>
                  <a:schemeClr val="bg1"/>
                </a:solidFill>
              </a:rPr>
              <a:t>Title of My Beyond the Classroom</a:t>
            </a:r>
            <a:r>
              <a:rPr lang="en-US" sz="3086" dirty="0">
                <a:solidFill>
                  <a:schemeClr val="bg1"/>
                </a:solidFill>
              </a:rPr>
              <a:t> Describe the context of your BTC Experience here. Your role/title, where your BTC engagement took place (name and purpose of organization if appropriate).  How long you spent. Why you got involved, etc. </a:t>
            </a:r>
          </a:p>
          <a:p>
            <a:pPr algn="ctr"/>
            <a:endParaRPr lang="en-US" sz="3428" b="1" dirty="0">
              <a:solidFill>
                <a:schemeClr val="bg1"/>
              </a:solidFill>
              <a:latin typeface="Archer Bold" panose="02000000000000000000" pitchFamily="50" charset="0"/>
            </a:endParaRPr>
          </a:p>
        </p:txBody>
      </p:sp>
      <p:sp>
        <p:nvSpPr>
          <p:cNvPr id="31" name="TextBox 30"/>
          <p:cNvSpPr txBox="1"/>
          <p:nvPr/>
        </p:nvSpPr>
        <p:spPr>
          <a:xfrm>
            <a:off x="4354761" y="8715201"/>
            <a:ext cx="17992409" cy="3003002"/>
          </a:xfrm>
          <a:prstGeom prst="rect">
            <a:avLst/>
          </a:prstGeom>
          <a:solidFill>
            <a:schemeClr val="accent6">
              <a:lumMod val="75000"/>
            </a:schemeClr>
          </a:solidFill>
        </p:spPr>
        <p:txBody>
          <a:bodyPr wrap="square" rtlCol="0">
            <a:spAutoFit/>
          </a:bodyPr>
          <a:lstStyle/>
          <a:p>
            <a:pPr algn="ctr"/>
            <a:r>
              <a:rPr lang="en-US" sz="6571" dirty="0">
                <a:solidFill>
                  <a:schemeClr val="bg1"/>
                </a:solidFill>
                <a:latin typeface="Georgia" panose="02040502050405020303" pitchFamily="18" charset="0"/>
              </a:rPr>
              <a:t>Description</a:t>
            </a:r>
          </a:p>
          <a:p>
            <a:pPr algn="ctr"/>
            <a:r>
              <a:rPr lang="en-US" sz="3086" dirty="0">
                <a:solidFill>
                  <a:schemeClr val="bg1"/>
                </a:solidFill>
              </a:rPr>
              <a:t>What were the most significant things you did, what was the role/commitment level, who else did you interact with (peers, colleagues, mentors), details on what this experience involved.</a:t>
            </a:r>
          </a:p>
          <a:p>
            <a:pPr algn="ctr"/>
            <a:endParaRPr lang="en-US" sz="3086" b="1" dirty="0">
              <a:solidFill>
                <a:schemeClr val="bg1"/>
              </a:solidFill>
              <a:latin typeface="Archer Bold" panose="02000000000000000000" pitchFamily="50" charset="0"/>
            </a:endParaRPr>
          </a:p>
          <a:p>
            <a:pPr algn="ctr"/>
            <a:endParaRPr lang="en-US" sz="3086" b="1" dirty="0">
              <a:solidFill>
                <a:schemeClr val="bg1"/>
              </a:solidFill>
              <a:latin typeface="Archer Bold" panose="02000000000000000000" pitchFamily="50" charset="0"/>
            </a:endParaRPr>
          </a:p>
        </p:txBody>
      </p:sp>
      <p:sp>
        <p:nvSpPr>
          <p:cNvPr id="32" name="TextBox 31"/>
          <p:cNvSpPr txBox="1"/>
          <p:nvPr/>
        </p:nvSpPr>
        <p:spPr>
          <a:xfrm>
            <a:off x="4345076" y="12368262"/>
            <a:ext cx="17992409" cy="3065711"/>
          </a:xfrm>
          <a:prstGeom prst="rect">
            <a:avLst/>
          </a:prstGeom>
          <a:solidFill>
            <a:srgbClr val="918485"/>
          </a:solidFill>
        </p:spPr>
        <p:txBody>
          <a:bodyPr wrap="square" rtlCol="0">
            <a:spAutoFit/>
          </a:bodyPr>
          <a:lstStyle/>
          <a:p>
            <a:pPr algn="ctr"/>
            <a:r>
              <a:rPr lang="en-US" sz="6571" dirty="0">
                <a:solidFill>
                  <a:schemeClr val="bg1"/>
                </a:solidFill>
                <a:latin typeface="Georgia" panose="02040502050405020303" pitchFamily="18" charset="0"/>
              </a:rPr>
              <a:t>Analysis</a:t>
            </a:r>
          </a:p>
          <a:p>
            <a:pPr algn="ctr"/>
            <a:r>
              <a:rPr lang="en-US" sz="3090" dirty="0">
                <a:solidFill>
                  <a:schemeClr val="bg1"/>
                </a:solidFill>
                <a:cs typeface="Arial" panose="020B0604020202020204" pitchFamily="34" charset="0"/>
              </a:rPr>
              <a:t>What did you learn? Deeper understanding of yourself, others, your studies, or your future career aspirations, how did your understanding of a concept change your experience?</a:t>
            </a:r>
          </a:p>
          <a:p>
            <a:pPr algn="ctr"/>
            <a:endParaRPr lang="en-US" sz="6571" dirty="0">
              <a:solidFill>
                <a:schemeClr val="bg1"/>
              </a:solidFill>
              <a:latin typeface="Georgia" panose="02040502050405020303" pitchFamily="18" charset="0"/>
            </a:endParaRPr>
          </a:p>
        </p:txBody>
      </p:sp>
      <p:sp>
        <p:nvSpPr>
          <p:cNvPr id="33" name="TextBox 32"/>
          <p:cNvSpPr txBox="1"/>
          <p:nvPr/>
        </p:nvSpPr>
        <p:spPr>
          <a:xfrm>
            <a:off x="4354761" y="16013985"/>
            <a:ext cx="17992409" cy="3169842"/>
          </a:xfrm>
          <a:prstGeom prst="rect">
            <a:avLst/>
          </a:prstGeom>
          <a:solidFill>
            <a:srgbClr val="5F574F"/>
          </a:solidFill>
        </p:spPr>
        <p:txBody>
          <a:bodyPr wrap="square" rtlCol="0">
            <a:spAutoFit/>
          </a:bodyPr>
          <a:lstStyle/>
          <a:p>
            <a:pPr algn="ctr"/>
            <a:r>
              <a:rPr lang="en-US" sz="6570" dirty="0">
                <a:solidFill>
                  <a:schemeClr val="bg1"/>
                </a:solidFill>
                <a:latin typeface="Georgia" panose="02040502050405020303" pitchFamily="18" charset="0"/>
              </a:rPr>
              <a:t>Conclusion</a:t>
            </a:r>
          </a:p>
          <a:p>
            <a:pPr algn="ctr"/>
            <a:r>
              <a:rPr lang="en-US" sz="2800" dirty="0">
                <a:solidFill>
                  <a:schemeClr val="bg1"/>
                </a:solidFill>
                <a:cs typeface="Arial" panose="020B0604020202020204" pitchFamily="34" charset="0"/>
              </a:rPr>
              <a:t>How does this experience and learning impact your own decisions for the future? What guiding principles are you going to take with you in whatever you decide to do? What do you want to do for your future and why?</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This is also a good section to acknowledge anyone who was influential to your project. </a:t>
            </a:r>
            <a:endParaRPr lang="en-US" sz="2800" b="1" dirty="0">
              <a:solidFill>
                <a:schemeClr val="bg1"/>
              </a:solidFill>
            </a:endParaRPr>
          </a:p>
          <a:p>
            <a:pPr algn="ctr"/>
            <a:endParaRPr lang="en-US" sz="2514" dirty="0">
              <a:solidFill>
                <a:schemeClr val="bg1"/>
              </a:solidFill>
              <a:latin typeface="Archer Bold" panose="02000000000000000000" pitchFamily="50" charset="0"/>
            </a:endParaRPr>
          </a:p>
          <a:p>
            <a:pPr algn="ctr"/>
            <a:endParaRPr lang="en-US" sz="2514" dirty="0">
              <a:solidFill>
                <a:schemeClr val="bg1"/>
              </a:solidFill>
              <a:latin typeface="Archer Bold" panose="02000000000000000000" pitchFamily="50" charset="0"/>
            </a:endParaRPr>
          </a:p>
        </p:txBody>
      </p:sp>
      <p:grpSp>
        <p:nvGrpSpPr>
          <p:cNvPr id="28" name="Group 27">
            <a:extLst>
              <a:ext uri="{FF2B5EF4-FFF2-40B4-BE49-F238E27FC236}">
                <a16:creationId xmlns:a16="http://schemas.microsoft.com/office/drawing/2014/main" id="{98C8B57B-56AC-4F7E-9FFE-EFF3CB276202}"/>
              </a:ext>
            </a:extLst>
          </p:cNvPr>
          <p:cNvGrpSpPr/>
          <p:nvPr/>
        </p:nvGrpSpPr>
        <p:grpSpPr>
          <a:xfrm>
            <a:off x="23106291" y="8677308"/>
            <a:ext cx="5124445" cy="3040895"/>
            <a:chOff x="13119071" y="15121684"/>
            <a:chExt cx="10010272" cy="5784729"/>
          </a:xfrm>
          <a:solidFill>
            <a:schemeClr val="accent6">
              <a:lumMod val="75000"/>
            </a:schemeClr>
          </a:solidFill>
        </p:grpSpPr>
        <p:sp>
          <p:nvSpPr>
            <p:cNvPr id="29" name="Rectangle 28">
              <a:extLst>
                <a:ext uri="{FF2B5EF4-FFF2-40B4-BE49-F238E27FC236}">
                  <a16:creationId xmlns:a16="http://schemas.microsoft.com/office/drawing/2014/main" id="{8FB6F748-A829-4CAC-A6FF-662587A0025E}"/>
                </a:ext>
              </a:extLst>
            </p:cNvPr>
            <p:cNvSpPr/>
            <p:nvPr/>
          </p:nvSpPr>
          <p:spPr>
            <a:xfrm>
              <a:off x="13119071" y="15121684"/>
              <a:ext cx="10010272" cy="5784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30" name="TextBox 29">
              <a:extLst>
                <a:ext uri="{FF2B5EF4-FFF2-40B4-BE49-F238E27FC236}">
                  <a16:creationId xmlns:a16="http://schemas.microsoft.com/office/drawing/2014/main" id="{48F3845A-1BE9-46EF-A0B8-8700EF4D5349}"/>
                </a:ext>
              </a:extLst>
            </p:cNvPr>
            <p:cNvSpPr txBox="1"/>
            <p:nvPr/>
          </p:nvSpPr>
          <p:spPr>
            <a:xfrm>
              <a:off x="16796084" y="17657769"/>
              <a:ext cx="3368841" cy="950379"/>
            </a:xfrm>
            <a:prstGeom prst="rect">
              <a:avLst/>
            </a:prstGeom>
            <a:grpFill/>
            <a:ln>
              <a:noFill/>
            </a:ln>
          </p:spPr>
          <p:txBody>
            <a:bodyPr wrap="square" rtlCol="0">
              <a:spAutoFit/>
            </a:bodyPr>
            <a:lstStyle/>
            <a:p>
              <a:r>
                <a:rPr lang="en-US" sz="2962" dirty="0"/>
                <a:t>Photo</a:t>
              </a:r>
            </a:p>
          </p:txBody>
        </p:sp>
      </p:grpSp>
      <p:grpSp>
        <p:nvGrpSpPr>
          <p:cNvPr id="40" name="Group 39">
            <a:extLst>
              <a:ext uri="{FF2B5EF4-FFF2-40B4-BE49-F238E27FC236}">
                <a16:creationId xmlns:a16="http://schemas.microsoft.com/office/drawing/2014/main" id="{971DEB57-815F-4AA6-A063-CD11065CB004}"/>
              </a:ext>
            </a:extLst>
          </p:cNvPr>
          <p:cNvGrpSpPr/>
          <p:nvPr/>
        </p:nvGrpSpPr>
        <p:grpSpPr>
          <a:xfrm>
            <a:off x="23106291" y="12368262"/>
            <a:ext cx="5124445" cy="3040895"/>
            <a:chOff x="13119071" y="15121684"/>
            <a:chExt cx="10010272" cy="5784729"/>
          </a:xfrm>
        </p:grpSpPr>
        <p:sp>
          <p:nvSpPr>
            <p:cNvPr id="42" name="Rectangle 41">
              <a:extLst>
                <a:ext uri="{FF2B5EF4-FFF2-40B4-BE49-F238E27FC236}">
                  <a16:creationId xmlns:a16="http://schemas.microsoft.com/office/drawing/2014/main" id="{5B04085A-8A9D-4BE8-96C6-6DE495972A22}"/>
                </a:ext>
              </a:extLst>
            </p:cNvPr>
            <p:cNvSpPr/>
            <p:nvPr/>
          </p:nvSpPr>
          <p:spPr>
            <a:xfrm>
              <a:off x="13119071" y="15121684"/>
              <a:ext cx="10010272" cy="57847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43" name="TextBox 42">
              <a:extLst>
                <a:ext uri="{FF2B5EF4-FFF2-40B4-BE49-F238E27FC236}">
                  <a16:creationId xmlns:a16="http://schemas.microsoft.com/office/drawing/2014/main" id="{FF2AB70A-E2AD-4D93-97F7-19FE01642703}"/>
                </a:ext>
              </a:extLst>
            </p:cNvPr>
            <p:cNvSpPr txBox="1"/>
            <p:nvPr/>
          </p:nvSpPr>
          <p:spPr>
            <a:xfrm>
              <a:off x="16796084" y="17657769"/>
              <a:ext cx="3368841" cy="950379"/>
            </a:xfrm>
            <a:prstGeom prst="rect">
              <a:avLst/>
            </a:prstGeom>
            <a:noFill/>
            <a:ln>
              <a:noFill/>
            </a:ln>
          </p:spPr>
          <p:txBody>
            <a:bodyPr wrap="square" rtlCol="0">
              <a:spAutoFit/>
            </a:bodyPr>
            <a:lstStyle/>
            <a:p>
              <a:r>
                <a:rPr lang="en-US" sz="2962" dirty="0"/>
                <a:t>Photo</a:t>
              </a:r>
            </a:p>
          </p:txBody>
        </p:sp>
      </p:grpSp>
      <p:grpSp>
        <p:nvGrpSpPr>
          <p:cNvPr id="50" name="Group 49">
            <a:extLst>
              <a:ext uri="{FF2B5EF4-FFF2-40B4-BE49-F238E27FC236}">
                <a16:creationId xmlns:a16="http://schemas.microsoft.com/office/drawing/2014/main" id="{DE47AA4F-7C0E-4D21-BD49-91023C311FBE}"/>
              </a:ext>
            </a:extLst>
          </p:cNvPr>
          <p:cNvGrpSpPr/>
          <p:nvPr/>
        </p:nvGrpSpPr>
        <p:grpSpPr>
          <a:xfrm>
            <a:off x="23106291" y="16059215"/>
            <a:ext cx="5124445" cy="3040895"/>
            <a:chOff x="13119071" y="15121684"/>
            <a:chExt cx="10010272" cy="5784729"/>
          </a:xfrm>
        </p:grpSpPr>
        <p:sp>
          <p:nvSpPr>
            <p:cNvPr id="51" name="Rectangle 50">
              <a:extLst>
                <a:ext uri="{FF2B5EF4-FFF2-40B4-BE49-F238E27FC236}">
                  <a16:creationId xmlns:a16="http://schemas.microsoft.com/office/drawing/2014/main" id="{C8A4DD8A-1F84-45DA-A370-AC3D5441958E}"/>
                </a:ext>
              </a:extLst>
            </p:cNvPr>
            <p:cNvSpPr/>
            <p:nvPr/>
          </p:nvSpPr>
          <p:spPr>
            <a:xfrm>
              <a:off x="13119071" y="15121684"/>
              <a:ext cx="10010272" cy="5784729"/>
            </a:xfrm>
            <a:prstGeom prst="rect">
              <a:avLst/>
            </a:prstGeom>
            <a:solidFill>
              <a:srgbClr val="5F5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52" name="TextBox 51">
              <a:extLst>
                <a:ext uri="{FF2B5EF4-FFF2-40B4-BE49-F238E27FC236}">
                  <a16:creationId xmlns:a16="http://schemas.microsoft.com/office/drawing/2014/main" id="{A2CEDB5E-1727-45F3-AF10-ECC96D469EE2}"/>
                </a:ext>
              </a:extLst>
            </p:cNvPr>
            <p:cNvSpPr txBox="1"/>
            <p:nvPr/>
          </p:nvSpPr>
          <p:spPr>
            <a:xfrm>
              <a:off x="16796084" y="17657769"/>
              <a:ext cx="3368841" cy="950379"/>
            </a:xfrm>
            <a:prstGeom prst="rect">
              <a:avLst/>
            </a:prstGeom>
            <a:noFill/>
            <a:ln>
              <a:noFill/>
            </a:ln>
          </p:spPr>
          <p:txBody>
            <a:bodyPr wrap="square" rtlCol="0">
              <a:spAutoFit/>
            </a:bodyPr>
            <a:lstStyle/>
            <a:p>
              <a:r>
                <a:rPr lang="en-US" sz="2962" dirty="0"/>
                <a:t>Photo</a:t>
              </a:r>
            </a:p>
          </p:txBody>
        </p:sp>
      </p:grpSp>
      <p:grpSp>
        <p:nvGrpSpPr>
          <p:cNvPr id="5" name="Group 4">
            <a:extLst>
              <a:ext uri="{FF2B5EF4-FFF2-40B4-BE49-F238E27FC236}">
                <a16:creationId xmlns:a16="http://schemas.microsoft.com/office/drawing/2014/main" id="{5641FCCB-E469-450C-BC9B-88C1B9AF8F84}"/>
              </a:ext>
            </a:extLst>
          </p:cNvPr>
          <p:cNvGrpSpPr/>
          <p:nvPr/>
        </p:nvGrpSpPr>
        <p:grpSpPr>
          <a:xfrm>
            <a:off x="20075659" y="19808811"/>
            <a:ext cx="12378599" cy="1769390"/>
            <a:chOff x="6979027" y="19756144"/>
            <a:chExt cx="12378599" cy="1769390"/>
          </a:xfrm>
        </p:grpSpPr>
        <p:sp>
          <p:nvSpPr>
            <p:cNvPr id="34" name="TextBox 33">
              <a:extLst>
                <a:ext uri="{FF2B5EF4-FFF2-40B4-BE49-F238E27FC236}">
                  <a16:creationId xmlns:a16="http://schemas.microsoft.com/office/drawing/2014/main" id="{EB6963A7-6BA6-4AA9-96BA-D42A0E1CF27B}"/>
                </a:ext>
              </a:extLst>
            </p:cNvPr>
            <p:cNvSpPr txBox="1"/>
            <p:nvPr/>
          </p:nvSpPr>
          <p:spPr>
            <a:xfrm>
              <a:off x="6979027" y="19856009"/>
              <a:ext cx="10493330" cy="1569660"/>
            </a:xfrm>
            <a:prstGeom prst="rect">
              <a:avLst/>
            </a:prstGeom>
            <a:noFill/>
          </p:spPr>
          <p:txBody>
            <a:bodyPr wrap="square" rtlCol="0">
              <a:spAutoFit/>
            </a:bodyPr>
            <a:lstStyle/>
            <a:p>
              <a:pPr algn="r"/>
              <a:r>
                <a:rPr lang="en-US" sz="3200" dirty="0">
                  <a:latin typeface="+mj-lt"/>
                  <a:cs typeface="Arial" panose="020B0604020202020204" pitchFamily="34" charset="0"/>
                </a:rPr>
                <a:t>Find out more information about me and my experiences at USC: www.eportfolios.com/andrewrsmith</a:t>
              </a:r>
              <a:br>
                <a:rPr lang="en-US" sz="3200" dirty="0">
                  <a:latin typeface="+mj-lt"/>
                  <a:cs typeface="Arial" panose="020B0604020202020204" pitchFamily="34" charset="0"/>
                </a:rPr>
              </a:br>
              <a:r>
                <a:rPr lang="en-US" sz="3200" dirty="0">
                  <a:latin typeface="+mj-lt"/>
                  <a:cs typeface="Arial" panose="020B0604020202020204" pitchFamily="34" charset="0"/>
                </a:rPr>
                <a:t>    arsmith@sc.edu</a:t>
              </a:r>
            </a:p>
          </p:txBody>
        </p:sp>
        <p:pic>
          <p:nvPicPr>
            <p:cNvPr id="36" name="Picture 35" descr="A close up of a logo&#10;&#10;Description automatically generated">
              <a:extLst>
                <a:ext uri="{FF2B5EF4-FFF2-40B4-BE49-F238E27FC236}">
                  <a16:creationId xmlns:a16="http://schemas.microsoft.com/office/drawing/2014/main" id="{E6DDC908-CEF2-40A1-BF6D-42625DC19F2F}"/>
                </a:ext>
              </a:extLst>
            </p:cNvPr>
            <p:cNvPicPr>
              <a:picLocks noChangeAspect="1"/>
            </p:cNvPicPr>
            <p:nvPr/>
          </p:nvPicPr>
          <p:blipFill rotWithShape="1">
            <a:blip r:embed="rId4">
              <a:extLst>
                <a:ext uri="{28A0092B-C50C-407E-A947-70E740481C1C}">
                  <a14:useLocalDpi xmlns:a14="http://schemas.microsoft.com/office/drawing/2010/main" val="0"/>
                </a:ext>
              </a:extLst>
            </a:blip>
            <a:srcRect l="12165" t="27079" r="40980" b="22416"/>
            <a:stretch/>
          </p:blipFill>
          <p:spPr>
            <a:xfrm>
              <a:off x="17716138" y="19756144"/>
              <a:ext cx="1641488" cy="1769390"/>
            </a:xfrm>
            <a:prstGeom prst="rect">
              <a:avLst/>
            </a:prstGeom>
          </p:spPr>
        </p:pic>
      </p:grpSp>
      <p:pic>
        <p:nvPicPr>
          <p:cNvPr id="7" name="Picture 6">
            <a:extLst>
              <a:ext uri="{FF2B5EF4-FFF2-40B4-BE49-F238E27FC236}">
                <a16:creationId xmlns:a16="http://schemas.microsoft.com/office/drawing/2014/main" id="{266C4A07-A653-8636-DE0E-850E8ECE896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808" y="517641"/>
            <a:ext cx="4572009" cy="2237237"/>
          </a:xfrm>
          <a:prstGeom prst="rect">
            <a:avLst/>
          </a:prstGeom>
        </p:spPr>
      </p:pic>
    </p:spTree>
    <p:extLst>
      <p:ext uri="{BB962C8B-B14F-4D97-AF65-F5344CB8AC3E}">
        <p14:creationId xmlns:p14="http://schemas.microsoft.com/office/powerpoint/2010/main" val="87011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918400" cy="2194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3" y="0"/>
            <a:ext cx="32917577" cy="2194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BFD4FE-97C1-4E17-6F03-27C06C7022BB}"/>
              </a:ext>
            </a:extLst>
          </p:cNvPr>
          <p:cNvSpPr txBox="1"/>
          <p:nvPr/>
        </p:nvSpPr>
        <p:spPr>
          <a:xfrm>
            <a:off x="14790774" y="18454492"/>
            <a:ext cx="4195997" cy="132411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kern="1200" dirty="0">
                <a:solidFill>
                  <a:schemeClr val="tx2"/>
                </a:solidFill>
                <a:latin typeface="+mj-lt"/>
                <a:ea typeface="+mj-ea"/>
                <a:cs typeface="+mj-cs"/>
              </a:rPr>
              <a:t>View my ePortfolio here!</a:t>
            </a:r>
          </a:p>
        </p:txBody>
      </p:sp>
      <p:grpSp>
        <p:nvGrpSpPr>
          <p:cNvPr id="95" name="Group 9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09248" y="-53484"/>
            <a:ext cx="17209154" cy="21999084"/>
            <a:chOff x="5818240" y="-1"/>
            <a:chExt cx="6373761" cy="6874714"/>
          </a:xfrm>
        </p:grpSpPr>
        <p:sp>
          <p:nvSpPr>
            <p:cNvPr id="89" name="Freeform: Shape 8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A group of people posing for the camera&#10;&#10;Description automatically generated">
            <a:extLst>
              <a:ext uri="{FF2B5EF4-FFF2-40B4-BE49-F238E27FC236}">
                <a16:creationId xmlns:a16="http://schemas.microsoft.com/office/drawing/2014/main" id="{3745D9E2-D66F-D1BA-71FB-3A755F5CD145}"/>
              </a:ext>
            </a:extLst>
          </p:cNvPr>
          <p:cNvPicPr>
            <a:picLocks noChangeAspect="1"/>
          </p:cNvPicPr>
          <p:nvPr/>
        </p:nvPicPr>
        <p:blipFill rotWithShape="1">
          <a:blip r:embed="rId3">
            <a:extLst>
              <a:ext uri="{28A0092B-C50C-407E-A947-70E740481C1C}">
                <a14:useLocalDpi xmlns:a14="http://schemas.microsoft.com/office/drawing/2010/main" val="0"/>
              </a:ext>
            </a:extLst>
          </a:blip>
          <a:srcRect l="10560" r="21308" b="1"/>
          <a:stretch/>
        </p:blipFill>
        <p:spPr>
          <a:xfrm>
            <a:off x="25411696" y="4629347"/>
            <a:ext cx="6769207" cy="8022779"/>
          </a:xfrm>
          <a:prstGeom prst="rect">
            <a:avLst/>
          </a:prstGeom>
        </p:spPr>
      </p:pic>
      <p:pic>
        <p:nvPicPr>
          <p:cNvPr id="51" name="Picture 50"/>
          <p:cNvPicPr>
            <a:picLocks noChangeAspect="1"/>
          </p:cNvPicPr>
          <p:nvPr/>
        </p:nvPicPr>
        <p:blipFill>
          <a:blip r:embed="rId4"/>
          <a:stretch>
            <a:fillRect/>
          </a:stretch>
        </p:blipFill>
        <p:spPr>
          <a:xfrm>
            <a:off x="737497" y="19749308"/>
            <a:ext cx="4195998" cy="1501510"/>
          </a:xfrm>
          <a:prstGeom prst="rect">
            <a:avLst/>
          </a:prstGeom>
        </p:spPr>
      </p:pic>
      <p:pic>
        <p:nvPicPr>
          <p:cNvPr id="15" name="Picture 14">
            <a:extLst>
              <a:ext uri="{FF2B5EF4-FFF2-40B4-BE49-F238E27FC236}">
                <a16:creationId xmlns:a16="http://schemas.microsoft.com/office/drawing/2014/main" id="{F378B953-3D79-406B-8CFF-462E0684181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43710" y="19603167"/>
            <a:ext cx="3337193" cy="1633000"/>
          </a:xfrm>
          <a:prstGeom prst="rect">
            <a:avLst/>
          </a:prstGeom>
        </p:spPr>
      </p:pic>
      <p:graphicFrame>
        <p:nvGraphicFramePr>
          <p:cNvPr id="53" name="TextBox 11">
            <a:extLst>
              <a:ext uri="{FF2B5EF4-FFF2-40B4-BE49-F238E27FC236}">
                <a16:creationId xmlns:a16="http://schemas.microsoft.com/office/drawing/2014/main" id="{B648000E-4595-03B7-1E5E-52226D578D51}"/>
              </a:ext>
            </a:extLst>
          </p:cNvPr>
          <p:cNvGraphicFramePr/>
          <p:nvPr>
            <p:extLst>
              <p:ext uri="{D42A27DB-BD31-4B8C-83A1-F6EECF244321}">
                <p14:modId xmlns:p14="http://schemas.microsoft.com/office/powerpoint/2010/main" val="3615404618"/>
              </p:ext>
            </p:extLst>
          </p:nvPr>
        </p:nvGraphicFramePr>
        <p:xfrm>
          <a:off x="723874" y="4828851"/>
          <a:ext cx="14374875" cy="146009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A4CC00D0-C064-8ACE-420D-4A981E51DB5C}"/>
              </a:ext>
            </a:extLst>
          </p:cNvPr>
          <p:cNvSpPr txBox="1"/>
          <p:nvPr/>
        </p:nvSpPr>
        <p:spPr>
          <a:xfrm>
            <a:off x="0" y="747220"/>
            <a:ext cx="32918400" cy="3385542"/>
          </a:xfrm>
          <a:prstGeom prst="rect">
            <a:avLst/>
          </a:prstGeom>
          <a:noFill/>
        </p:spPr>
        <p:txBody>
          <a:bodyPr wrap="square" rtlCol="0">
            <a:spAutoFit/>
          </a:bodyPr>
          <a:lstStyle/>
          <a:p>
            <a:pPr algn="ctr"/>
            <a:r>
              <a:rPr lang="en-US" sz="7200" b="1" dirty="0">
                <a:latin typeface="Arial" panose="020B0604020202020204" pitchFamily="34" charset="0"/>
                <a:cs typeface="Arial" panose="020B0604020202020204" pitchFamily="34" charset="0"/>
              </a:rPr>
              <a:t>Title to Your Presentation</a:t>
            </a:r>
          </a:p>
          <a:p>
            <a:pPr algn="ctr"/>
            <a:endParaRPr lang="en-US" sz="2800" dirty="0"/>
          </a:p>
          <a:p>
            <a:pPr algn="ctr"/>
            <a:r>
              <a:rPr lang="en-US" sz="6000" dirty="0"/>
              <a:t>[Your name here]</a:t>
            </a:r>
          </a:p>
          <a:p>
            <a:pPr algn="ctr"/>
            <a:r>
              <a:rPr lang="en-US" sz="5400" dirty="0"/>
              <a:t>Graduation with Leadership Distinction in [Pathway]</a:t>
            </a:r>
          </a:p>
        </p:txBody>
      </p:sp>
      <p:pic>
        <p:nvPicPr>
          <p:cNvPr id="6" name="Picture 5" descr="A picture containing object, clock&#10;&#10;Description automatically generated">
            <a:extLst>
              <a:ext uri="{FF2B5EF4-FFF2-40B4-BE49-F238E27FC236}">
                <a16:creationId xmlns:a16="http://schemas.microsoft.com/office/drawing/2014/main" id="{11323B97-0989-941F-7570-19739A836D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98361" y="19429754"/>
            <a:ext cx="1721677" cy="2140618"/>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0FDB04DA-BCB7-A883-A0AB-8479946CBA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23574" y="14396794"/>
            <a:ext cx="8072725" cy="5381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USC student in medical scrubs holding child with a &quot;peace sign&quot; toy.&#10;&#10;Description automatically generated">
            <a:extLst>
              <a:ext uri="{FF2B5EF4-FFF2-40B4-BE49-F238E27FC236}">
                <a16:creationId xmlns:a16="http://schemas.microsoft.com/office/drawing/2014/main" id="{42196726-B954-9CF5-4AB5-3280E6FBAE1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8782652" y="8098869"/>
            <a:ext cx="6321340" cy="4741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445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1251632" cy="21945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999841-C0AB-5EB7-F54B-1B59F7EC14F0}"/>
              </a:ext>
            </a:extLst>
          </p:cNvPr>
          <p:cNvSpPr txBox="1"/>
          <p:nvPr/>
        </p:nvSpPr>
        <p:spPr>
          <a:xfrm>
            <a:off x="1854451" y="3691430"/>
            <a:ext cx="8641080" cy="1427572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6600" kern="1200" dirty="0">
                <a:solidFill>
                  <a:srgbClr val="FFFFFF"/>
                </a:solidFill>
                <a:latin typeface="+mj-lt"/>
                <a:ea typeface="+mj-ea"/>
                <a:cs typeface="+mj-cs"/>
              </a:rPr>
              <a:t>Title of Project</a:t>
            </a:r>
          </a:p>
          <a:p>
            <a:pPr defTabSz="914400">
              <a:lnSpc>
                <a:spcPct val="90000"/>
              </a:lnSpc>
              <a:spcBef>
                <a:spcPct val="0"/>
              </a:spcBef>
              <a:spcAft>
                <a:spcPts val="600"/>
              </a:spcAft>
            </a:pPr>
            <a:endParaRPr lang="en-US" sz="4400" kern="1200" dirty="0">
              <a:solidFill>
                <a:srgbClr val="FFFFFF"/>
              </a:solidFill>
              <a:latin typeface="+mj-lt"/>
              <a:ea typeface="+mj-ea"/>
              <a:cs typeface="+mj-cs"/>
            </a:endParaRPr>
          </a:p>
          <a:p>
            <a:pPr defTabSz="914400">
              <a:lnSpc>
                <a:spcPct val="90000"/>
              </a:lnSpc>
              <a:spcBef>
                <a:spcPct val="0"/>
              </a:spcBef>
              <a:spcAft>
                <a:spcPts val="600"/>
              </a:spcAft>
            </a:pPr>
            <a:r>
              <a:rPr lang="en-US" sz="4400" dirty="0">
                <a:solidFill>
                  <a:srgbClr val="FFFFFF"/>
                </a:solidFill>
                <a:latin typeface="+mj-lt"/>
                <a:ea typeface="+mj-ea"/>
                <a:cs typeface="+mj-cs"/>
              </a:rPr>
              <a:t>[Your</a:t>
            </a:r>
            <a:r>
              <a:rPr lang="en-US" sz="4400" kern="1200" dirty="0">
                <a:solidFill>
                  <a:srgbClr val="FFFFFF"/>
                </a:solidFill>
                <a:latin typeface="+mj-lt"/>
                <a:ea typeface="+mj-ea"/>
                <a:cs typeface="+mj-cs"/>
              </a:rPr>
              <a:t> name here]</a:t>
            </a:r>
          </a:p>
          <a:p>
            <a:pPr defTabSz="914400">
              <a:lnSpc>
                <a:spcPct val="90000"/>
              </a:lnSpc>
              <a:spcBef>
                <a:spcPct val="0"/>
              </a:spcBef>
              <a:spcAft>
                <a:spcPts val="600"/>
              </a:spcAft>
            </a:pP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[Graduation with Leadership Distinction in PATHWAY]</a:t>
            </a:r>
          </a:p>
        </p:txBody>
      </p:sp>
      <p:sp>
        <p:nvSpPr>
          <p:cNvPr id="60" name="Arc 5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0386085" y="7857532"/>
            <a:ext cx="11025269" cy="1306698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145A725A-74AD-DCB9-05DB-76B10ABF55A6}"/>
              </a:ext>
            </a:extLst>
          </p:cNvPr>
          <p:cNvSpPr txBox="1"/>
          <p:nvPr/>
        </p:nvSpPr>
        <p:spPr>
          <a:xfrm>
            <a:off x="11481322" y="4866968"/>
            <a:ext cx="18647526" cy="16698443"/>
          </a:xfrm>
          <a:prstGeom prst="rect">
            <a:avLst/>
          </a:prstGeom>
        </p:spPr>
        <p:txBody>
          <a:bodyPr vert="horz" lIns="91440" tIns="45720" rIns="91440" bIns="45720" rtlCol="0" anchor="ctr">
            <a:normAutofit/>
          </a:bodyPr>
          <a:lstStyle/>
          <a:p>
            <a:pPr defTabSz="914400">
              <a:lnSpc>
                <a:spcPct val="90000"/>
              </a:lnSpc>
              <a:spcAft>
                <a:spcPts val="600"/>
              </a:spcAft>
            </a:pPr>
            <a:r>
              <a:rPr lang="en-US" sz="8000" dirty="0"/>
              <a:t>Beyond the Classroom</a:t>
            </a:r>
          </a:p>
          <a:p>
            <a:pPr defTabSz="914400">
              <a:lnSpc>
                <a:spcPct val="90000"/>
              </a:lnSpc>
              <a:spcAft>
                <a:spcPts val="600"/>
              </a:spcAft>
            </a:pPr>
            <a:r>
              <a:rPr lang="en-US" sz="3200" dirty="0">
                <a:cs typeface="Arial" panose="020B0604020202020204" pitchFamily="34" charset="0"/>
              </a:rPr>
              <a:t>Describe the context of your BTC Experience here. Your role/title, where your BTC engagement took place (name and purpose of organization if appropriate).  How long you spent. Why you got involved, etc.  </a:t>
            </a:r>
          </a:p>
          <a:p>
            <a:pPr defTabSz="914400">
              <a:lnSpc>
                <a:spcPct val="90000"/>
              </a:lnSpc>
              <a:spcAft>
                <a:spcPts val="600"/>
              </a:spcAft>
            </a:pPr>
            <a:endParaRPr lang="en-US" sz="8000" dirty="0"/>
          </a:p>
          <a:p>
            <a:pPr defTabSz="914400">
              <a:lnSpc>
                <a:spcPct val="90000"/>
              </a:lnSpc>
              <a:spcAft>
                <a:spcPts val="600"/>
              </a:spcAft>
            </a:pPr>
            <a:r>
              <a:rPr lang="en-US" sz="8000" dirty="0"/>
              <a:t>Description </a:t>
            </a:r>
          </a:p>
          <a:p>
            <a:pPr defTabSz="914400">
              <a:lnSpc>
                <a:spcPct val="90000"/>
              </a:lnSpc>
              <a:spcAft>
                <a:spcPts val="600"/>
              </a:spcAft>
            </a:pPr>
            <a:r>
              <a:rPr lang="en-US" sz="3200" dirty="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200" b="1" dirty="0">
              <a:cs typeface="Arial" panose="020B0604020202020204" pitchFamily="34" charset="0"/>
            </a:endParaRPr>
          </a:p>
          <a:p>
            <a:pPr defTabSz="914400">
              <a:lnSpc>
                <a:spcPct val="90000"/>
              </a:lnSpc>
              <a:spcAft>
                <a:spcPts val="600"/>
              </a:spcAft>
            </a:pPr>
            <a:endParaRPr lang="en-US" sz="8000" dirty="0"/>
          </a:p>
          <a:p>
            <a:pPr defTabSz="914400">
              <a:lnSpc>
                <a:spcPct val="90000"/>
              </a:lnSpc>
              <a:spcAft>
                <a:spcPts val="600"/>
              </a:spcAft>
            </a:pPr>
            <a:r>
              <a:rPr lang="en-US" sz="8000" dirty="0"/>
              <a:t>Analysis</a:t>
            </a:r>
          </a:p>
          <a:p>
            <a:pPr defTabSz="914400">
              <a:lnSpc>
                <a:spcPct val="90000"/>
              </a:lnSpc>
              <a:spcAft>
                <a:spcPts val="600"/>
              </a:spcAft>
            </a:pPr>
            <a:r>
              <a:rPr lang="en-US" sz="3200" dirty="0">
                <a:cs typeface="Arial" panose="020B0604020202020204" pitchFamily="34" charset="0"/>
              </a:rPr>
              <a:t>What did you learn? Deeper understanding of yourself, others, your studies, or your future career aspirations, how did your understanding of a concept change your experience?</a:t>
            </a:r>
          </a:p>
          <a:p>
            <a:pPr defTabSz="914400">
              <a:lnSpc>
                <a:spcPct val="90000"/>
              </a:lnSpc>
              <a:spcAft>
                <a:spcPts val="600"/>
              </a:spcAft>
            </a:pPr>
            <a:endParaRPr lang="en-US" sz="8000" dirty="0"/>
          </a:p>
          <a:p>
            <a:pPr defTabSz="914400">
              <a:lnSpc>
                <a:spcPct val="90000"/>
              </a:lnSpc>
              <a:spcAft>
                <a:spcPts val="600"/>
              </a:spcAft>
            </a:pPr>
            <a:r>
              <a:rPr lang="en-US" sz="8000" dirty="0"/>
              <a:t>Conclusion</a:t>
            </a:r>
          </a:p>
          <a:p>
            <a:pPr defTabSz="914400">
              <a:lnSpc>
                <a:spcPct val="90000"/>
              </a:lnSpc>
              <a:spcAft>
                <a:spcPts val="600"/>
              </a:spcAft>
            </a:pPr>
            <a:r>
              <a:rPr lang="en-US" sz="3200" dirty="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p>
          <a:p>
            <a:pPr defTabSz="914400">
              <a:lnSpc>
                <a:spcPct val="90000"/>
              </a:lnSpc>
              <a:spcAft>
                <a:spcPts val="600"/>
              </a:spcAft>
            </a:pPr>
            <a:endParaRPr lang="en-US" sz="3200" dirty="0">
              <a:cs typeface="Arial" panose="020B0604020202020204" pitchFamily="34" charset="0"/>
            </a:endParaRPr>
          </a:p>
          <a:p>
            <a:pPr defTabSz="914400">
              <a:lnSpc>
                <a:spcPct val="90000"/>
              </a:lnSpc>
              <a:spcAft>
                <a:spcPts val="600"/>
              </a:spcAft>
            </a:pPr>
            <a:endParaRPr lang="en-US" sz="3200" dirty="0">
              <a:cs typeface="Arial" panose="020B0604020202020204" pitchFamily="34" charset="0"/>
            </a:endParaRPr>
          </a:p>
          <a:p>
            <a:pPr defTabSz="914400">
              <a:lnSpc>
                <a:spcPct val="90000"/>
              </a:lnSpc>
              <a:spcAft>
                <a:spcPts val="600"/>
              </a:spcAft>
            </a:pPr>
            <a:endParaRPr lang="en-US" sz="3200" dirty="0">
              <a:cs typeface="Arial" panose="020B0604020202020204" pitchFamily="34" charset="0"/>
            </a:endParaRPr>
          </a:p>
          <a:p>
            <a:pPr defTabSz="914400">
              <a:lnSpc>
                <a:spcPct val="90000"/>
              </a:lnSpc>
              <a:spcAft>
                <a:spcPts val="600"/>
              </a:spcAft>
            </a:pPr>
            <a:endParaRPr lang="en-US" sz="3200" dirty="0">
              <a:cs typeface="Arial" panose="020B0604020202020204" pitchFamily="34" charset="0"/>
            </a:endParaRPr>
          </a:p>
          <a:p>
            <a:pPr defTabSz="914400">
              <a:lnSpc>
                <a:spcPct val="90000"/>
              </a:lnSpc>
              <a:spcAft>
                <a:spcPts val="600"/>
              </a:spcAft>
            </a:pPr>
            <a:endParaRPr lang="en-US" sz="3200" dirty="0">
              <a:cs typeface="Arial" panose="020B0604020202020204" pitchFamily="34" charset="0"/>
            </a:endParaRPr>
          </a:p>
          <a:p>
            <a:pPr defTabSz="914400">
              <a:lnSpc>
                <a:spcPct val="90000"/>
              </a:lnSpc>
              <a:spcAft>
                <a:spcPts val="600"/>
              </a:spcAft>
            </a:pPr>
            <a:endParaRPr lang="en-US" sz="3200" dirty="0">
              <a:cs typeface="Arial" panose="020B0604020202020204" pitchFamily="34" charset="0"/>
            </a:endParaRPr>
          </a:p>
        </p:txBody>
      </p:sp>
      <p:pic>
        <p:nvPicPr>
          <p:cNvPr id="51" name="Picture 50"/>
          <p:cNvPicPr>
            <a:picLocks noChangeAspect="1"/>
          </p:cNvPicPr>
          <p:nvPr/>
        </p:nvPicPr>
        <p:blipFill>
          <a:blip r:embed="rId3"/>
          <a:stretch>
            <a:fillRect/>
          </a:stretch>
        </p:blipFill>
        <p:spPr>
          <a:xfrm>
            <a:off x="737497" y="709433"/>
            <a:ext cx="4195998" cy="1501510"/>
          </a:xfrm>
          <a:prstGeom prst="rect">
            <a:avLst/>
          </a:prstGeom>
        </p:spPr>
      </p:pic>
      <p:pic>
        <p:nvPicPr>
          <p:cNvPr id="15" name="Picture 14">
            <a:extLst>
              <a:ext uri="{FF2B5EF4-FFF2-40B4-BE49-F238E27FC236}">
                <a16:creationId xmlns:a16="http://schemas.microsoft.com/office/drawing/2014/main" id="{F378B953-3D79-406B-8CFF-462E0684181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3710" y="19603167"/>
            <a:ext cx="3337193" cy="1633000"/>
          </a:xfrm>
          <a:prstGeom prst="rect">
            <a:avLst/>
          </a:prstGeom>
        </p:spPr>
      </p:pic>
      <p:pic>
        <p:nvPicPr>
          <p:cNvPr id="23" name="Picture 22" descr="A group of people posing for the camera&#10;&#10;Description automatically generated">
            <a:extLst>
              <a:ext uri="{FF2B5EF4-FFF2-40B4-BE49-F238E27FC236}">
                <a16:creationId xmlns:a16="http://schemas.microsoft.com/office/drawing/2014/main" id="{3745D9E2-D66F-D1BA-71FB-3A755F5CD145}"/>
              </a:ext>
            </a:extLst>
          </p:cNvPr>
          <p:cNvPicPr>
            <a:picLocks noChangeAspect="1"/>
          </p:cNvPicPr>
          <p:nvPr/>
        </p:nvPicPr>
        <p:blipFill rotWithShape="1">
          <a:blip r:embed="rId5">
            <a:extLst>
              <a:ext uri="{28A0092B-C50C-407E-A947-70E740481C1C}">
                <a14:useLocalDpi xmlns:a14="http://schemas.microsoft.com/office/drawing/2010/main" val="0"/>
              </a:ext>
            </a:extLst>
          </a:blip>
          <a:srcRect t="1187"/>
          <a:stretch/>
        </p:blipFill>
        <p:spPr>
          <a:xfrm>
            <a:off x="26416463" y="709433"/>
            <a:ext cx="5764440" cy="459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A picture containing object, clock&#10;&#10;Description automatically generated">
            <a:extLst>
              <a:ext uri="{FF2B5EF4-FFF2-40B4-BE49-F238E27FC236}">
                <a16:creationId xmlns:a16="http://schemas.microsoft.com/office/drawing/2014/main" id="{772A9F50-D1E4-8A01-CE93-D086A5CF6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97" y="17956813"/>
            <a:ext cx="2857500" cy="3552825"/>
          </a:xfrm>
          <a:prstGeom prst="rect">
            <a:avLst/>
          </a:prstGeom>
        </p:spPr>
      </p:pic>
      <p:sp>
        <p:nvSpPr>
          <p:cNvPr id="25" name="TextBox 24">
            <a:extLst>
              <a:ext uri="{FF2B5EF4-FFF2-40B4-BE49-F238E27FC236}">
                <a16:creationId xmlns:a16="http://schemas.microsoft.com/office/drawing/2014/main" id="{E3BFD4FE-97C1-4E17-6F03-27C06C7022BB}"/>
              </a:ext>
            </a:extLst>
          </p:cNvPr>
          <p:cNvSpPr txBox="1"/>
          <p:nvPr/>
        </p:nvSpPr>
        <p:spPr>
          <a:xfrm>
            <a:off x="3903476" y="18495171"/>
            <a:ext cx="3972164" cy="3139321"/>
          </a:xfrm>
          <a:prstGeom prst="rect">
            <a:avLst/>
          </a:prstGeom>
          <a:noFill/>
        </p:spPr>
        <p:txBody>
          <a:bodyPr wrap="square" rtlCol="0">
            <a:spAutoFit/>
          </a:bodyPr>
          <a:lstStyle/>
          <a:p>
            <a:r>
              <a:rPr lang="en-US" sz="6000" dirty="0">
                <a:solidFill>
                  <a:schemeClr val="bg1"/>
                </a:solidFill>
                <a:cs typeface="Arial" panose="020B0604020202020204" pitchFamily="34" charset="0"/>
              </a:rPr>
              <a:t>View my ePortfolio here!</a:t>
            </a:r>
          </a:p>
          <a:p>
            <a:endParaRPr lang="en-US" dirty="0"/>
          </a:p>
        </p:txBody>
      </p:sp>
    </p:spTree>
    <p:extLst>
      <p:ext uri="{BB962C8B-B14F-4D97-AF65-F5344CB8AC3E}">
        <p14:creationId xmlns:p14="http://schemas.microsoft.com/office/powerpoint/2010/main" val="42279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AAA1647-CABC-47F5-B729-47AFC12BA536}"/>
              </a:ext>
            </a:extLst>
          </p:cNvPr>
          <p:cNvSpPr>
            <a:spLocks noGrp="1"/>
          </p:cNvSpPr>
          <p:nvPr>
            <p:ph type="ctrTitle"/>
          </p:nvPr>
        </p:nvSpPr>
        <p:spPr>
          <a:xfrm>
            <a:off x="8229600" y="5533"/>
            <a:ext cx="16459198" cy="21945599"/>
          </a:xfrm>
          <a:solidFill>
            <a:srgbClr val="6F7204"/>
          </a:solidFill>
        </p:spPr>
        <p:txBody>
          <a:bodyPr anchor="t">
            <a:noAutofit/>
          </a:bodyPr>
          <a:lstStyle/>
          <a:p>
            <a:pPr algn="l">
              <a:lnSpc>
                <a:spcPct val="150000"/>
              </a:lnSpc>
            </a:pP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a:t>
            </a:r>
          </a:p>
        </p:txBody>
      </p:sp>
      <p:sp>
        <p:nvSpPr>
          <p:cNvPr id="11" name="TextBox 10">
            <a:extLst>
              <a:ext uri="{FF2B5EF4-FFF2-40B4-BE49-F238E27FC236}">
                <a16:creationId xmlns:a16="http://schemas.microsoft.com/office/drawing/2014/main" id="{F955B11D-101C-4514-96D5-9E6555D453EA}"/>
              </a:ext>
            </a:extLst>
          </p:cNvPr>
          <p:cNvSpPr txBox="1"/>
          <p:nvPr/>
        </p:nvSpPr>
        <p:spPr>
          <a:xfrm>
            <a:off x="25145996" y="454237"/>
            <a:ext cx="5028797" cy="1815690"/>
          </a:xfrm>
          <a:prstGeom prst="rect">
            <a:avLst/>
          </a:prstGeom>
          <a:noFill/>
        </p:spPr>
        <p:txBody>
          <a:bodyPr wrap="square" rtlCol="0">
            <a:spAutoFit/>
          </a:bodyPr>
          <a:lstStyle/>
          <a:p>
            <a:r>
              <a:rPr lang="en-US" sz="3733" dirty="0">
                <a:solidFill>
                  <a:srgbClr val="00B0F0"/>
                </a:solidFill>
                <a:latin typeface="Arial" panose="020B0604020202020204" pitchFamily="34" charset="0"/>
                <a:cs typeface="Arial" panose="020B0604020202020204" pitchFamily="34" charset="0"/>
              </a:rPr>
              <a:t>Include a QR code that leads to your </a:t>
            </a:r>
            <a:r>
              <a:rPr lang="en-US" sz="3733" dirty="0" err="1">
                <a:solidFill>
                  <a:srgbClr val="00B0F0"/>
                </a:solidFill>
                <a:latin typeface="Arial" panose="020B0604020202020204" pitchFamily="34" charset="0"/>
                <a:cs typeface="Arial" panose="020B0604020202020204" pitchFamily="34" charset="0"/>
              </a:rPr>
              <a:t>ePortfolio</a:t>
            </a:r>
            <a:r>
              <a:rPr lang="en-US" sz="3733" dirty="0">
                <a:solidFill>
                  <a:srgbClr val="00B0F0"/>
                </a:solidFill>
                <a:latin typeface="Arial" panose="020B0604020202020204" pitchFamily="34" charset="0"/>
                <a:cs typeface="Arial" panose="020B0604020202020204" pitchFamily="34" charset="0"/>
              </a:rPr>
              <a:t>, or project.</a:t>
            </a:r>
          </a:p>
        </p:txBody>
      </p:sp>
      <p:sp>
        <p:nvSpPr>
          <p:cNvPr id="13" name="TextBox 12">
            <a:extLst>
              <a:ext uri="{FF2B5EF4-FFF2-40B4-BE49-F238E27FC236}">
                <a16:creationId xmlns:a16="http://schemas.microsoft.com/office/drawing/2014/main" id="{D1796FA5-C559-4B5B-BC26-5310414C6E6F}"/>
              </a:ext>
            </a:extLst>
          </p:cNvPr>
          <p:cNvSpPr txBox="1"/>
          <p:nvPr/>
        </p:nvSpPr>
        <p:spPr>
          <a:xfrm>
            <a:off x="457200" y="454237"/>
            <a:ext cx="7315201" cy="3319370"/>
          </a:xfrm>
          <a:prstGeom prst="rect">
            <a:avLst/>
          </a:prstGeom>
          <a:noFill/>
        </p:spPr>
        <p:txBody>
          <a:bodyPr wrap="square" rtlCol="0">
            <a:spAutoFit/>
          </a:bodyPr>
          <a:lstStyle/>
          <a:p>
            <a:r>
              <a:rPr lang="en-US" sz="6570" b="1" dirty="0">
                <a:solidFill>
                  <a:srgbClr val="73000A"/>
                </a:solidFill>
                <a:latin typeface="Georgia" panose="02040502050405020303" pitchFamily="18" charset="0"/>
                <a:cs typeface="Arial" panose="020B0604020202020204" pitchFamily="34" charset="0"/>
              </a:rPr>
              <a:t>Title of Project</a:t>
            </a:r>
          </a:p>
          <a:p>
            <a:br>
              <a:rPr lang="en-US" sz="3600" dirty="0">
                <a:solidFill>
                  <a:srgbClr val="73000A"/>
                </a:solidFill>
                <a:latin typeface="Arial" panose="020B0604020202020204" pitchFamily="34" charset="0"/>
                <a:cs typeface="Arial" panose="020B0604020202020204" pitchFamily="34" charset="0"/>
              </a:rPr>
            </a:br>
            <a:r>
              <a:rPr lang="en-US" sz="3600" dirty="0">
                <a:solidFill>
                  <a:srgbClr val="73000A"/>
                </a:solidFill>
                <a:latin typeface="Arial" panose="020B0604020202020204" pitchFamily="34" charset="0"/>
                <a:cs typeface="Arial" panose="020B0604020202020204" pitchFamily="34" charset="0"/>
              </a:rPr>
              <a:t>[Your name here]</a:t>
            </a:r>
            <a:br>
              <a:rPr lang="en-US" sz="3600" dirty="0">
                <a:solidFill>
                  <a:srgbClr val="73000A"/>
                </a:solidFill>
                <a:latin typeface="Arial" panose="020B0604020202020204" pitchFamily="34" charset="0"/>
                <a:cs typeface="Arial" panose="020B0604020202020204" pitchFamily="34" charset="0"/>
              </a:rPr>
            </a:br>
            <a:r>
              <a:rPr lang="en-US" sz="3600" dirty="0">
                <a:solidFill>
                  <a:srgbClr val="73000A"/>
                </a:solidFill>
                <a:latin typeface="Arial" panose="020B0604020202020204" pitchFamily="34" charset="0"/>
                <a:cs typeface="Arial" panose="020B0604020202020204" pitchFamily="34" charset="0"/>
              </a:rPr>
              <a:t>[Graduation with Leadership Distinction in PATHWAY]</a:t>
            </a:r>
          </a:p>
        </p:txBody>
      </p:sp>
      <p:sp>
        <p:nvSpPr>
          <p:cNvPr id="14" name="TextBox 13">
            <a:extLst>
              <a:ext uri="{FF2B5EF4-FFF2-40B4-BE49-F238E27FC236}">
                <a16:creationId xmlns:a16="http://schemas.microsoft.com/office/drawing/2014/main" id="{6FE0B08B-E5DA-4FED-B0AF-35C1B8C84C3A}"/>
              </a:ext>
            </a:extLst>
          </p:cNvPr>
          <p:cNvSpPr txBox="1"/>
          <p:nvPr/>
        </p:nvSpPr>
        <p:spPr>
          <a:xfrm>
            <a:off x="25145996" y="4410869"/>
            <a:ext cx="7315202" cy="4492255"/>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Analysis</a:t>
            </a:r>
          </a:p>
          <a:p>
            <a:pPr algn="ctr"/>
            <a:r>
              <a:rPr lang="en-US" sz="3090" dirty="0">
                <a:latin typeface="Arial" panose="020B0604020202020204" pitchFamily="34" charset="0"/>
                <a:cs typeface="Arial" panose="020B0604020202020204" pitchFamily="34" charset="0"/>
              </a:rPr>
              <a:t>What did you learn? Deeper understanding of yourself, others, your studies, or your future career aspirations, how did your understanding of a concept change your experience?</a:t>
            </a:r>
          </a:p>
          <a:p>
            <a:pPr algn="ctr"/>
            <a:endParaRPr lang="en-US" sz="6571" dirty="0">
              <a:solidFill>
                <a:srgbClr val="73000A"/>
              </a:solidFill>
              <a:latin typeface="Georgia" panose="02040502050405020303" pitchFamily="18" charset="0"/>
            </a:endParaRPr>
          </a:p>
        </p:txBody>
      </p:sp>
      <p:sp>
        <p:nvSpPr>
          <p:cNvPr id="15" name="TextBox 14">
            <a:extLst>
              <a:ext uri="{FF2B5EF4-FFF2-40B4-BE49-F238E27FC236}">
                <a16:creationId xmlns:a16="http://schemas.microsoft.com/office/drawing/2014/main" id="{604BD2EF-16FC-452D-9091-F68BE3BCE179}"/>
              </a:ext>
            </a:extLst>
          </p:cNvPr>
          <p:cNvSpPr txBox="1"/>
          <p:nvPr/>
        </p:nvSpPr>
        <p:spPr>
          <a:xfrm>
            <a:off x="457200" y="4994234"/>
            <a:ext cx="7315200" cy="6449971"/>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Beyond the Classroom</a:t>
            </a:r>
            <a:br>
              <a:rPr lang="en-US" sz="6571" dirty="0">
                <a:latin typeface="Archer Bold" panose="02000000000000000000" pitchFamily="50" charset="0"/>
              </a:rPr>
            </a:br>
            <a:r>
              <a:rPr lang="en-US" sz="3086"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pPr algn="ctr"/>
            <a:endParaRPr lang="en-US" sz="6571" b="1" dirty="0">
              <a:latin typeface="Archer Bold" panose="02000000000000000000" pitchFamily="50" charset="0"/>
            </a:endParaRPr>
          </a:p>
        </p:txBody>
      </p:sp>
      <p:sp>
        <p:nvSpPr>
          <p:cNvPr id="17" name="TextBox 16">
            <a:extLst>
              <a:ext uri="{FF2B5EF4-FFF2-40B4-BE49-F238E27FC236}">
                <a16:creationId xmlns:a16="http://schemas.microsoft.com/office/drawing/2014/main" id="{4BBF3285-F45B-477D-A435-335284943DB6}"/>
              </a:ext>
            </a:extLst>
          </p:cNvPr>
          <p:cNvSpPr txBox="1"/>
          <p:nvPr/>
        </p:nvSpPr>
        <p:spPr>
          <a:xfrm>
            <a:off x="457200" y="12284163"/>
            <a:ext cx="7315201" cy="3477875"/>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Description</a:t>
            </a:r>
          </a:p>
          <a:p>
            <a:pPr algn="ctr"/>
            <a:r>
              <a:rPr lang="en-US" sz="3086"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086"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66AD35E-BD14-482B-9672-EA313D64BDE7}"/>
              </a:ext>
            </a:extLst>
          </p:cNvPr>
          <p:cNvSpPr txBox="1"/>
          <p:nvPr/>
        </p:nvSpPr>
        <p:spPr>
          <a:xfrm>
            <a:off x="25145997" y="9979729"/>
            <a:ext cx="7315201" cy="8675067"/>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Conclusion</a:t>
            </a:r>
          </a:p>
          <a:p>
            <a:pPr algn="ctr"/>
            <a:r>
              <a:rPr lang="en-US" sz="3086"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p>
          <a:p>
            <a:pPr algn="ctr"/>
            <a:endParaRPr lang="en-US" sz="3086" dirty="0">
              <a:latin typeface="Arial" panose="020B0604020202020204" pitchFamily="34" charset="0"/>
              <a:cs typeface="Arial" panose="020B0604020202020204" pitchFamily="34" charset="0"/>
            </a:endParaRPr>
          </a:p>
          <a:p>
            <a:pPr algn="ctr"/>
            <a:endParaRPr lang="en-US" sz="3086" dirty="0">
              <a:latin typeface="Arial" panose="020B0604020202020204" pitchFamily="34" charset="0"/>
              <a:cs typeface="Arial" panose="020B0604020202020204" pitchFamily="34" charset="0"/>
            </a:endParaRPr>
          </a:p>
          <a:p>
            <a:pPr algn="ctr"/>
            <a:endParaRPr lang="en-US" sz="3086" dirty="0">
              <a:latin typeface="Arial" panose="020B0604020202020204" pitchFamily="34" charset="0"/>
              <a:cs typeface="Arial" panose="020B0604020202020204" pitchFamily="34" charset="0"/>
            </a:endParaRPr>
          </a:p>
          <a:p>
            <a:pPr algn="ctr"/>
            <a:endParaRPr lang="en-US" sz="3086" dirty="0">
              <a:latin typeface="Arial" panose="020B0604020202020204" pitchFamily="34" charset="0"/>
              <a:cs typeface="Arial" panose="020B0604020202020204" pitchFamily="34" charset="0"/>
            </a:endParaRPr>
          </a:p>
          <a:p>
            <a:pPr algn="ctr"/>
            <a:r>
              <a:rPr lang="en-US" sz="6000" dirty="0">
                <a:solidFill>
                  <a:srgbClr val="73000A"/>
                </a:solidFill>
                <a:latin typeface="Georgia" panose="02040502050405020303" pitchFamily="18" charset="0"/>
              </a:rPr>
              <a:t>Acknowledgements</a:t>
            </a:r>
            <a:br>
              <a:rPr lang="en-US" sz="3086" dirty="0">
                <a:latin typeface="Arial" panose="020B0604020202020204" pitchFamily="34" charset="0"/>
                <a:cs typeface="Arial" panose="020B0604020202020204" pitchFamily="34" charset="0"/>
              </a:rPr>
            </a:br>
            <a:r>
              <a:rPr lang="en-US" sz="3086" dirty="0">
                <a:latin typeface="Arial" panose="020B0604020202020204" pitchFamily="34" charset="0"/>
                <a:cs typeface="Arial" panose="020B0604020202020204" pitchFamily="34" charset="0"/>
              </a:rPr>
              <a:t>This is also a good section to acknowledge anyone who was influential to your project. </a:t>
            </a:r>
            <a:br>
              <a:rPr lang="en-US" sz="3086" dirty="0">
                <a:latin typeface="Arial" panose="020B0604020202020204" pitchFamily="34" charset="0"/>
                <a:cs typeface="Arial" panose="020B0604020202020204" pitchFamily="34" charset="0"/>
              </a:rPr>
            </a:br>
            <a:endParaRPr lang="en-US" sz="3086"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4AB5CB7-9CEE-41B3-9857-30460A4FE838}"/>
              </a:ext>
            </a:extLst>
          </p:cNvPr>
          <p:cNvSpPr txBox="1"/>
          <p:nvPr/>
        </p:nvSpPr>
        <p:spPr>
          <a:xfrm>
            <a:off x="8686800" y="2901481"/>
            <a:ext cx="15544800" cy="6001643"/>
          </a:xfrm>
          <a:prstGeom prst="rect">
            <a:avLst/>
          </a:prstGeom>
          <a:noFill/>
        </p:spPr>
        <p:txBody>
          <a:bodyPr wrap="square" rtlCol="0">
            <a:spAutoFit/>
          </a:bodyPr>
          <a:lstStyle/>
          <a:p>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a:t>
            </a:r>
            <a:r>
              <a:rPr lang="en-US" sz="9600" dirty="0">
                <a:solidFill>
                  <a:schemeClr val="bg1"/>
                </a:solidFill>
                <a:latin typeface="Arial Nova Light" panose="020B0304020202020204" pitchFamily="34" charset="0"/>
                <a:ea typeface="Roboto" panose="02000000000000000000" pitchFamily="2" charset="0"/>
                <a:cs typeface="Arial" panose="020B0604020202020204" pitchFamily="34" charset="0"/>
              </a:rPr>
              <a:t>translated into plain English. </a:t>
            </a:r>
            <a:b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9600" dirty="0">
                <a:solidFill>
                  <a:schemeClr val="bg1"/>
                </a:solidFill>
                <a:latin typeface="Arial Nova Light" panose="020B0304020202020204" pitchFamily="34" charset="0"/>
                <a:ea typeface="Roboto" panose="02000000000000000000" pitchFamily="2" charset="0"/>
                <a:cs typeface="Arial" panose="020B0604020202020204" pitchFamily="34" charset="0"/>
              </a:rPr>
              <a:t> the important words.</a:t>
            </a:r>
            <a:endParaRPr lang="en-US" sz="9600" dirty="0">
              <a:latin typeface="Arial Nova Light" panose="020B0304020202020204" pitchFamily="34" charset="0"/>
            </a:endParaRPr>
          </a:p>
        </p:txBody>
      </p:sp>
      <p:pic>
        <p:nvPicPr>
          <p:cNvPr id="28" name="Picture 27" descr="A group of people sitting at a table&#10;&#10;Description automatically generated">
            <a:extLst>
              <a:ext uri="{FF2B5EF4-FFF2-40B4-BE49-F238E27FC236}">
                <a16:creationId xmlns:a16="http://schemas.microsoft.com/office/drawing/2014/main" id="{A6B88B0E-5321-434F-B3A5-6CE11E8BE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875" y="12188501"/>
            <a:ext cx="5713604" cy="380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USC student in medical scrubs holding child with a &quot;peace sign&quot; toy.&#10;&#10;Description automatically generated">
            <a:extLst>
              <a:ext uri="{FF2B5EF4-FFF2-40B4-BE49-F238E27FC236}">
                <a16:creationId xmlns:a16="http://schemas.microsoft.com/office/drawing/2014/main" id="{FD6A77A2-F6FA-4788-90DC-9CD71DDF1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071943" y="10083924"/>
            <a:ext cx="4975389" cy="3731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descr="A group of people posing for the camera&#10;&#10;Description automatically generated">
            <a:extLst>
              <a:ext uri="{FF2B5EF4-FFF2-40B4-BE49-F238E27FC236}">
                <a16:creationId xmlns:a16="http://schemas.microsoft.com/office/drawing/2014/main" id="{CD06C612-759D-4301-953D-90F1A8AC21A0}"/>
              </a:ext>
            </a:extLst>
          </p:cNvPr>
          <p:cNvPicPr>
            <a:picLocks noChangeAspect="1"/>
          </p:cNvPicPr>
          <p:nvPr/>
        </p:nvPicPr>
        <p:blipFill rotWithShape="1">
          <a:blip r:embed="rId5">
            <a:extLst>
              <a:ext uri="{28A0092B-C50C-407E-A947-70E740481C1C}">
                <a14:useLocalDpi xmlns:a14="http://schemas.microsoft.com/office/drawing/2010/main" val="0"/>
              </a:ext>
            </a:extLst>
          </a:blip>
          <a:srcRect t="1187"/>
          <a:stretch/>
        </p:blipFill>
        <p:spPr>
          <a:xfrm>
            <a:off x="18168759" y="12891927"/>
            <a:ext cx="4775448" cy="380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FAA28DEE-EB9B-4285-9EBB-4BFA492E413A}"/>
              </a:ext>
            </a:extLst>
          </p:cNvPr>
          <p:cNvPicPr>
            <a:picLocks noChangeAspect="1"/>
          </p:cNvPicPr>
          <p:nvPr/>
        </p:nvPicPr>
        <p:blipFill>
          <a:blip r:embed="rId6"/>
          <a:stretch>
            <a:fillRect/>
          </a:stretch>
        </p:blipFill>
        <p:spPr>
          <a:xfrm>
            <a:off x="302767" y="20090252"/>
            <a:ext cx="3812033" cy="1364110"/>
          </a:xfrm>
          <a:prstGeom prst="rect">
            <a:avLst/>
          </a:prstGeom>
        </p:spPr>
      </p:pic>
      <p:pic>
        <p:nvPicPr>
          <p:cNvPr id="3" name="Picture 2" descr="A picture containing object, clock&#10;&#10;Description automatically generated">
            <a:extLst>
              <a:ext uri="{FF2B5EF4-FFF2-40B4-BE49-F238E27FC236}">
                <a16:creationId xmlns:a16="http://schemas.microsoft.com/office/drawing/2014/main" id="{029AEFF1-7A09-4F0A-92D4-890808F58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03698" y="337509"/>
            <a:ext cx="2857500" cy="3552825"/>
          </a:xfrm>
          <a:prstGeom prst="rect">
            <a:avLst/>
          </a:prstGeom>
        </p:spPr>
      </p:pic>
      <p:pic>
        <p:nvPicPr>
          <p:cNvPr id="2" name="Picture 1">
            <a:extLst>
              <a:ext uri="{FF2B5EF4-FFF2-40B4-BE49-F238E27FC236}">
                <a16:creationId xmlns:a16="http://schemas.microsoft.com/office/drawing/2014/main" id="{2586B920-6EB3-7B25-0922-16A3D195D03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89189" y="19217125"/>
            <a:ext cx="4572009" cy="2237237"/>
          </a:xfrm>
          <a:prstGeom prst="rect">
            <a:avLst/>
          </a:prstGeom>
        </p:spPr>
      </p:pic>
    </p:spTree>
    <p:extLst>
      <p:ext uri="{BB962C8B-B14F-4D97-AF65-F5344CB8AC3E}">
        <p14:creationId xmlns:p14="http://schemas.microsoft.com/office/powerpoint/2010/main" val="21454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06F040-761F-4472-BF4D-51E1E2D4E271}"/>
              </a:ext>
            </a:extLst>
          </p:cNvPr>
          <p:cNvSpPr txBox="1"/>
          <p:nvPr/>
        </p:nvSpPr>
        <p:spPr>
          <a:xfrm>
            <a:off x="0" y="0"/>
            <a:ext cx="32918400" cy="3200876"/>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Title to Your Graduation with Leadership Distinction Presentation</a:t>
            </a:r>
          </a:p>
          <a:p>
            <a:pPr algn="ctr"/>
            <a:endParaRPr lang="en-US" sz="2800" dirty="0"/>
          </a:p>
          <a:p>
            <a:pPr algn="ctr"/>
            <a:r>
              <a:rPr lang="en-US" sz="6000" dirty="0"/>
              <a:t>[Your name here]</a:t>
            </a:r>
          </a:p>
          <a:p>
            <a:pPr algn="ctr"/>
            <a:r>
              <a:rPr lang="en-US" sz="5400" dirty="0"/>
              <a:t>GLD in [Pathway]</a:t>
            </a:r>
          </a:p>
        </p:txBody>
      </p:sp>
      <p:sp>
        <p:nvSpPr>
          <p:cNvPr id="13" name="TextBox 12">
            <a:extLst>
              <a:ext uri="{FF2B5EF4-FFF2-40B4-BE49-F238E27FC236}">
                <a16:creationId xmlns:a16="http://schemas.microsoft.com/office/drawing/2014/main" id="{B768C2EF-C114-4339-AA76-F3AC96D9817F}"/>
              </a:ext>
            </a:extLst>
          </p:cNvPr>
          <p:cNvSpPr txBox="1"/>
          <p:nvPr/>
        </p:nvSpPr>
        <p:spPr>
          <a:xfrm>
            <a:off x="8686799" y="4971157"/>
            <a:ext cx="15544800" cy="5509200"/>
          </a:xfrm>
          <a:prstGeom prst="rect">
            <a:avLst/>
          </a:prstGeom>
          <a:noFill/>
        </p:spPr>
        <p:txBody>
          <a:bodyPr wrap="square" rtlCol="0">
            <a:spAutoFit/>
          </a:bodyPr>
          <a:lstStyle/>
          <a:p>
            <a:r>
              <a:rPr lang="en-US" sz="88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translated into plain English. </a:t>
            </a:r>
            <a:b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88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the important words.</a:t>
            </a:r>
            <a:endParaRPr lang="en-US" sz="8800" dirty="0"/>
          </a:p>
        </p:txBody>
      </p:sp>
      <p:sp>
        <p:nvSpPr>
          <p:cNvPr id="8" name="Rectangle 7">
            <a:extLst>
              <a:ext uri="{FF2B5EF4-FFF2-40B4-BE49-F238E27FC236}">
                <a16:creationId xmlns:a16="http://schemas.microsoft.com/office/drawing/2014/main" id="{A0B55298-7F3E-4353-A5CD-42D63303BC47}"/>
              </a:ext>
            </a:extLst>
          </p:cNvPr>
          <p:cNvSpPr/>
          <p:nvPr/>
        </p:nvSpPr>
        <p:spPr>
          <a:xfrm>
            <a:off x="8229600" y="3200876"/>
            <a:ext cx="16459200" cy="16372136"/>
          </a:xfrm>
          <a:prstGeom prst="rect">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B0B632-024C-4BB8-AEC6-6E431076DE70}"/>
              </a:ext>
            </a:extLst>
          </p:cNvPr>
          <p:cNvSpPr/>
          <p:nvPr/>
        </p:nvSpPr>
        <p:spPr>
          <a:xfrm>
            <a:off x="24688800" y="3200875"/>
            <a:ext cx="8229600" cy="18744725"/>
          </a:xfrm>
          <a:prstGeom prst="rect">
            <a:avLst/>
          </a:prstGeom>
          <a:solidFill>
            <a:srgbClr val="E5F5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B6297-AC43-42F7-91A2-12956221360A}"/>
              </a:ext>
            </a:extLst>
          </p:cNvPr>
          <p:cNvSpPr/>
          <p:nvPr/>
        </p:nvSpPr>
        <p:spPr>
          <a:xfrm>
            <a:off x="0" y="3200877"/>
            <a:ext cx="8229600" cy="18744724"/>
          </a:xfrm>
          <a:prstGeom prst="rect">
            <a:avLst/>
          </a:prstGeom>
          <a:solidFill>
            <a:srgbClr val="E5F5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0C805D-1CB5-40DD-93A0-E2466FB72EA7}"/>
              </a:ext>
            </a:extLst>
          </p:cNvPr>
          <p:cNvSpPr/>
          <p:nvPr/>
        </p:nvSpPr>
        <p:spPr>
          <a:xfrm>
            <a:off x="8229600" y="19556361"/>
            <a:ext cx="16459199" cy="2389239"/>
          </a:xfrm>
          <a:prstGeom prst="rect">
            <a:avLst/>
          </a:prstGeom>
          <a:solidFill>
            <a:srgbClr val="99CC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CBB9A02-5FBD-41A9-9F36-A19CE89688DC}"/>
              </a:ext>
            </a:extLst>
          </p:cNvPr>
          <p:cNvSpPr txBox="1"/>
          <p:nvPr/>
        </p:nvSpPr>
        <p:spPr>
          <a:xfrm>
            <a:off x="10528307" y="20220697"/>
            <a:ext cx="10493330" cy="1077218"/>
          </a:xfrm>
          <a:prstGeom prst="rect">
            <a:avLst/>
          </a:prstGeom>
          <a:noFill/>
        </p:spPr>
        <p:txBody>
          <a:bodyPr wrap="square" rtlCol="0">
            <a:spAutoFit/>
          </a:bodyPr>
          <a:lstStyle/>
          <a:p>
            <a:r>
              <a:rPr lang="en-US" sz="3200" dirty="0">
                <a:latin typeface="Verdana" panose="020B0604030504040204" pitchFamily="34" charset="0"/>
                <a:ea typeface="Verdana" panose="020B0604030504040204" pitchFamily="34" charset="0"/>
                <a:cs typeface="Arial" panose="020B0604020202020204" pitchFamily="34" charset="0"/>
              </a:rPr>
              <a:t>Generate QR codes here:</a:t>
            </a:r>
          </a:p>
          <a:p>
            <a:r>
              <a:rPr lang="en-US" sz="3200" dirty="0">
                <a:latin typeface="Verdana" panose="020B0604030504040204" pitchFamily="34" charset="0"/>
                <a:ea typeface="Verdana" panose="020B0604030504040204" pitchFamily="34" charset="0"/>
                <a:cs typeface="Arial" panose="020B0604020202020204" pitchFamily="34" charset="0"/>
              </a:rPr>
              <a:t>https://www.qrcode-monkey.com/</a:t>
            </a:r>
            <a:endParaRPr lang="en-US" sz="3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3B5EBF2-67DD-4A6F-B51C-1B9316A56CD4}"/>
              </a:ext>
            </a:extLst>
          </p:cNvPr>
          <p:cNvSpPr txBox="1"/>
          <p:nvPr/>
        </p:nvSpPr>
        <p:spPr>
          <a:xfrm>
            <a:off x="457200" y="3808713"/>
            <a:ext cx="7315200" cy="5856475"/>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Beyond the Classroom</a:t>
            </a:r>
            <a:br>
              <a:rPr lang="en-US" sz="6571" dirty="0">
                <a:latin typeface="Archer Bold" panose="02000000000000000000" pitchFamily="50" charset="0"/>
              </a:rPr>
            </a:br>
            <a:r>
              <a:rPr lang="en-US" sz="3086" b="1" dirty="0">
                <a:latin typeface="Arial" panose="020B0604020202020204" pitchFamily="34" charset="0"/>
                <a:cs typeface="Arial" panose="020B0604020202020204" pitchFamily="34" charset="0"/>
              </a:rPr>
              <a:t>Title of My Beyond the Classroom</a:t>
            </a:r>
          </a:p>
          <a:p>
            <a:endParaRPr lang="en-US" sz="3200" b="1"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Describe the context of your BTC Experience here. Your role/title, where your BTC engagement took place (name and purpose of organization if appropriate).  How long you spent. Why you got involved, etc.  </a:t>
            </a:r>
          </a:p>
          <a:p>
            <a:endParaRPr lang="en-US" sz="6571" b="1" dirty="0">
              <a:latin typeface="Archer Bold" panose="02000000000000000000" pitchFamily="50" charset="0"/>
            </a:endParaRPr>
          </a:p>
        </p:txBody>
      </p:sp>
      <p:sp>
        <p:nvSpPr>
          <p:cNvPr id="23" name="TextBox 22">
            <a:extLst>
              <a:ext uri="{FF2B5EF4-FFF2-40B4-BE49-F238E27FC236}">
                <a16:creationId xmlns:a16="http://schemas.microsoft.com/office/drawing/2014/main" id="{A5B83A11-2BC8-4930-B6AC-66595D907020}"/>
              </a:ext>
            </a:extLst>
          </p:cNvPr>
          <p:cNvSpPr txBox="1"/>
          <p:nvPr/>
        </p:nvSpPr>
        <p:spPr>
          <a:xfrm>
            <a:off x="425794" y="12323907"/>
            <a:ext cx="7315201" cy="3385542"/>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Description</a:t>
            </a:r>
          </a:p>
          <a:p>
            <a:r>
              <a:rPr lang="en-US" sz="3200"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2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9002AF5-6A57-4C0A-B829-668498DD641C}"/>
              </a:ext>
            </a:extLst>
          </p:cNvPr>
          <p:cNvSpPr txBox="1"/>
          <p:nvPr/>
        </p:nvSpPr>
        <p:spPr>
          <a:xfrm>
            <a:off x="25146000" y="3808713"/>
            <a:ext cx="7315201" cy="3877985"/>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Analysis</a:t>
            </a:r>
            <a:endParaRPr lang="en-US" sz="5400" dirty="0">
              <a:solidFill>
                <a:srgbClr val="73000A"/>
              </a:solidFill>
              <a:latin typeface="Arial Narrow" panose="020B0606020202030204" pitchFamily="34" charset="0"/>
            </a:endParaRPr>
          </a:p>
          <a:p>
            <a:r>
              <a:rPr lang="en-US" sz="3200" dirty="0">
                <a:latin typeface="Arial" panose="020B0604020202020204" pitchFamily="34" charset="0"/>
                <a:cs typeface="Arial" panose="020B0604020202020204" pitchFamily="34" charset="0"/>
              </a:rPr>
              <a:t>What did you learn? Deeper understanding of yourself, others, your studies, or your future career aspirations, how did your understanding of a concept change your experience?</a:t>
            </a:r>
          </a:p>
        </p:txBody>
      </p:sp>
      <p:sp>
        <p:nvSpPr>
          <p:cNvPr id="25" name="TextBox 24">
            <a:extLst>
              <a:ext uri="{FF2B5EF4-FFF2-40B4-BE49-F238E27FC236}">
                <a16:creationId xmlns:a16="http://schemas.microsoft.com/office/drawing/2014/main" id="{264B6194-8DC1-438A-B2D5-9B4521913810}"/>
              </a:ext>
            </a:extLst>
          </p:cNvPr>
          <p:cNvSpPr txBox="1"/>
          <p:nvPr/>
        </p:nvSpPr>
        <p:spPr>
          <a:xfrm>
            <a:off x="25146000" y="10480357"/>
            <a:ext cx="7315201" cy="8085803"/>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Conclusion</a:t>
            </a:r>
          </a:p>
          <a:p>
            <a:r>
              <a:rPr lang="en-US" sz="3200"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p>
          <a:p>
            <a:endParaRPr lang="en-US" sz="3086" dirty="0">
              <a:latin typeface="Arial" panose="020B0604020202020204" pitchFamily="34" charset="0"/>
              <a:cs typeface="Arial" panose="020B0604020202020204" pitchFamily="34" charset="0"/>
            </a:endParaRPr>
          </a:p>
          <a:p>
            <a:endParaRPr lang="en-US" sz="3086" dirty="0">
              <a:latin typeface="Arial" panose="020B0604020202020204" pitchFamily="34" charset="0"/>
              <a:cs typeface="Arial" panose="020B0604020202020204" pitchFamily="34" charset="0"/>
            </a:endParaRPr>
          </a:p>
          <a:p>
            <a:endParaRPr lang="en-US" sz="3086" dirty="0">
              <a:latin typeface="Arial" panose="020B0604020202020204" pitchFamily="34" charset="0"/>
              <a:cs typeface="Arial" panose="020B0604020202020204" pitchFamily="34" charset="0"/>
            </a:endParaRPr>
          </a:p>
          <a:p>
            <a:endParaRPr lang="en-US" sz="3086" dirty="0">
              <a:latin typeface="Arial" panose="020B0604020202020204" pitchFamily="34" charset="0"/>
              <a:cs typeface="Arial" panose="020B0604020202020204" pitchFamily="34" charset="0"/>
            </a:endParaRPr>
          </a:p>
          <a:p>
            <a:r>
              <a:rPr lang="en-US" sz="5400" b="1" dirty="0">
                <a:solidFill>
                  <a:srgbClr val="73000A"/>
                </a:solidFill>
                <a:latin typeface="Arial Narrow" panose="020B0606020202030204" pitchFamily="34" charset="0"/>
              </a:rPr>
              <a:t>Acknowledgements</a:t>
            </a:r>
            <a:br>
              <a:rPr lang="en-US" sz="3086"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This is also a good section to acknowledge anyone who was influential to your project. </a:t>
            </a:r>
            <a:endParaRPr lang="en-US" sz="3086"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C3E7D16-FCAD-4DE9-A2D2-53B11E08C122}"/>
              </a:ext>
            </a:extLst>
          </p:cNvPr>
          <p:cNvSpPr txBox="1"/>
          <p:nvPr/>
        </p:nvSpPr>
        <p:spPr>
          <a:xfrm>
            <a:off x="8686800" y="5362242"/>
            <a:ext cx="15544800" cy="6001643"/>
          </a:xfrm>
          <a:prstGeom prst="rect">
            <a:avLst/>
          </a:prstGeom>
          <a:noFill/>
        </p:spPr>
        <p:txBody>
          <a:bodyPr wrap="square" rtlCol="0">
            <a:spAutoFit/>
          </a:bodyPr>
          <a:lstStyle/>
          <a:p>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translated into plain English. </a:t>
            </a:r>
            <a:b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the important words.</a:t>
            </a:r>
            <a:endParaRPr lang="en-US" sz="9600" dirty="0"/>
          </a:p>
        </p:txBody>
      </p:sp>
      <p:pic>
        <p:nvPicPr>
          <p:cNvPr id="20" name="Picture 19">
            <a:extLst>
              <a:ext uri="{FF2B5EF4-FFF2-40B4-BE49-F238E27FC236}">
                <a16:creationId xmlns:a16="http://schemas.microsoft.com/office/drawing/2014/main" id="{163F8D4F-C072-410F-82F0-05E2990C4E6F}"/>
              </a:ext>
            </a:extLst>
          </p:cNvPr>
          <p:cNvPicPr>
            <a:picLocks noChangeAspect="1"/>
          </p:cNvPicPr>
          <p:nvPr/>
        </p:nvPicPr>
        <p:blipFill>
          <a:blip r:embed="rId2"/>
          <a:stretch>
            <a:fillRect/>
          </a:stretch>
        </p:blipFill>
        <p:spPr>
          <a:xfrm>
            <a:off x="26897583" y="1532847"/>
            <a:ext cx="3812033" cy="1364110"/>
          </a:xfrm>
          <a:prstGeom prst="rect">
            <a:avLst/>
          </a:prstGeom>
        </p:spPr>
      </p:pic>
      <p:pic>
        <p:nvPicPr>
          <p:cNvPr id="6" name="Picture 5" descr="A close up of a logo&#10;&#10;Description automatically generated">
            <a:extLst>
              <a:ext uri="{FF2B5EF4-FFF2-40B4-BE49-F238E27FC236}">
                <a16:creationId xmlns:a16="http://schemas.microsoft.com/office/drawing/2014/main" id="{5CF55443-01C4-40AE-B178-BBC570513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538" y="13278749"/>
            <a:ext cx="5472198" cy="5472198"/>
          </a:xfrm>
          <a:prstGeom prst="rect">
            <a:avLst/>
          </a:prstGeom>
        </p:spPr>
      </p:pic>
      <p:sp>
        <p:nvSpPr>
          <p:cNvPr id="12" name="TextBox 11">
            <a:extLst>
              <a:ext uri="{FF2B5EF4-FFF2-40B4-BE49-F238E27FC236}">
                <a16:creationId xmlns:a16="http://schemas.microsoft.com/office/drawing/2014/main" id="{9039BBF2-D549-420C-A23B-B026F162F701}"/>
              </a:ext>
            </a:extLst>
          </p:cNvPr>
          <p:cNvSpPr txBox="1"/>
          <p:nvPr/>
        </p:nvSpPr>
        <p:spPr>
          <a:xfrm>
            <a:off x="22682200" y="16014848"/>
            <a:ext cx="1549399" cy="1200329"/>
          </a:xfrm>
          <a:prstGeom prst="rect">
            <a:avLst/>
          </a:prstGeom>
          <a:noFill/>
        </p:spPr>
        <p:txBody>
          <a:bodyPr wrap="square" rtlCol="0">
            <a:spAutoFit/>
          </a:bodyPr>
          <a:lstStyle/>
          <a:p>
            <a:r>
              <a:rPr lang="en-US" b="1" dirty="0">
                <a:solidFill>
                  <a:srgbClr val="92D050"/>
                </a:solidFill>
              </a:rPr>
              <a:t>Insert small logos or graphics for emphasis.</a:t>
            </a:r>
          </a:p>
        </p:txBody>
      </p:sp>
      <p:pic>
        <p:nvPicPr>
          <p:cNvPr id="3" name="Picture 2" descr="A picture containing object, clock&#10;&#10;Description automatically generated">
            <a:extLst>
              <a:ext uri="{FF2B5EF4-FFF2-40B4-BE49-F238E27FC236}">
                <a16:creationId xmlns:a16="http://schemas.microsoft.com/office/drawing/2014/main" id="{AFC1F4A2-5FF6-4FF1-9758-2713B7FF2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581" y="19779992"/>
            <a:ext cx="1575304" cy="1958628"/>
          </a:xfrm>
          <a:prstGeom prst="rect">
            <a:avLst/>
          </a:prstGeom>
        </p:spPr>
      </p:pic>
      <p:pic>
        <p:nvPicPr>
          <p:cNvPr id="2" name="Picture 1">
            <a:extLst>
              <a:ext uri="{FF2B5EF4-FFF2-40B4-BE49-F238E27FC236}">
                <a16:creationId xmlns:a16="http://schemas.microsoft.com/office/drawing/2014/main" id="{8DD1E74D-C5F8-B8D0-2E77-0D59CEFF8C7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638" y="1031604"/>
            <a:ext cx="3812033" cy="1865355"/>
          </a:xfrm>
          <a:prstGeom prst="rect">
            <a:avLst/>
          </a:prstGeom>
        </p:spPr>
      </p:pic>
    </p:spTree>
    <p:extLst>
      <p:ext uri="{BB962C8B-B14F-4D97-AF65-F5344CB8AC3E}">
        <p14:creationId xmlns:p14="http://schemas.microsoft.com/office/powerpoint/2010/main" val="358439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 name="TextBox 28"/>
          <p:cNvSpPr txBox="1"/>
          <p:nvPr/>
        </p:nvSpPr>
        <p:spPr>
          <a:xfrm>
            <a:off x="973062" y="666587"/>
            <a:ext cx="30836048" cy="3793346"/>
          </a:xfrm>
          <a:prstGeom prst="rect">
            <a:avLst/>
          </a:prstGeom>
          <a:noFill/>
        </p:spPr>
        <p:txBody>
          <a:bodyPr wrap="square" rtlCol="0">
            <a:spAutoFit/>
          </a:bodyPr>
          <a:lstStyle/>
          <a:p>
            <a:pPr algn="ctr"/>
            <a:r>
              <a:rPr lang="en-US" sz="13650" b="1" dirty="0">
                <a:latin typeface="Georgia" panose="02040502050405020303" pitchFamily="18" charset="0"/>
                <a:cs typeface="Gotham Bold" pitchFamily="50" charset="0"/>
              </a:rPr>
              <a:t>Title of Project</a:t>
            </a:r>
          </a:p>
          <a:p>
            <a:pPr algn="ctr"/>
            <a:r>
              <a:rPr lang="en-US" sz="6000" dirty="0">
                <a:latin typeface="Georgia" panose="02040502050405020303" pitchFamily="18" charset="0"/>
                <a:cs typeface="Gotham Bold" pitchFamily="50" charset="0"/>
              </a:rPr>
              <a:t>[Your name here] | [Graduation with Leadership Distinction in PATHWAY]</a:t>
            </a:r>
          </a:p>
          <a:p>
            <a:pPr algn="ctr"/>
            <a:r>
              <a:rPr lang="en-US" sz="4000" b="1" dirty="0">
                <a:latin typeface="Georgia" panose="02040502050405020303" pitchFamily="18" charset="0"/>
                <a:cs typeface="Gotham Bold" pitchFamily="50" charset="0"/>
              </a:rPr>
              <a:t>_____________________________________________________</a:t>
            </a:r>
          </a:p>
        </p:txBody>
      </p:sp>
      <p:pic>
        <p:nvPicPr>
          <p:cNvPr id="51" name="Picture 50"/>
          <p:cNvPicPr>
            <a:picLocks noChangeAspect="1"/>
          </p:cNvPicPr>
          <p:nvPr/>
        </p:nvPicPr>
        <p:blipFill>
          <a:blip r:embed="rId4"/>
          <a:stretch>
            <a:fillRect/>
          </a:stretch>
        </p:blipFill>
        <p:spPr>
          <a:xfrm>
            <a:off x="542276" y="19908053"/>
            <a:ext cx="4195998" cy="1501510"/>
          </a:xfrm>
          <a:prstGeom prst="rect">
            <a:avLst/>
          </a:prstGeom>
        </p:spPr>
      </p:pic>
      <p:sp>
        <p:nvSpPr>
          <p:cNvPr id="16" name="TextBox 15"/>
          <p:cNvSpPr txBox="1"/>
          <p:nvPr/>
        </p:nvSpPr>
        <p:spPr>
          <a:xfrm>
            <a:off x="2640275" y="4982385"/>
            <a:ext cx="8111780" cy="5280292"/>
          </a:xfrm>
          <a:prstGeom prst="rect">
            <a:avLst/>
          </a:prstGeom>
          <a:noFill/>
        </p:spPr>
        <p:txBody>
          <a:bodyPr wrap="square" rtlCol="0">
            <a:spAutoFit/>
          </a:bodyPr>
          <a:lstStyle/>
          <a:p>
            <a:pPr algn="ctr"/>
            <a:r>
              <a:rPr lang="en-US" sz="6571" b="1" dirty="0">
                <a:latin typeface="Georgia" panose="02040502050405020303" pitchFamily="18" charset="0"/>
              </a:rPr>
              <a:t>Beyond the Classroom</a:t>
            </a:r>
            <a:br>
              <a:rPr lang="en-US" sz="6571" b="1" dirty="0">
                <a:latin typeface="Archer Bold" panose="02000000000000000000" pitchFamily="50" charset="0"/>
              </a:rPr>
            </a:br>
            <a:r>
              <a:rPr lang="en-US" sz="2800" dirty="0">
                <a:latin typeface="Arial" panose="020B0604020202020204" pitchFamily="34" charset="0"/>
                <a:cs typeface="Arial" panose="020B0604020202020204" pitchFamily="34" charset="0"/>
              </a:rPr>
              <a:t>Describe the context of your BTC Experience here. Your role/title, when and where your BTC engagement took place (name and purpose of organization if appropriate).  How long you spent. Why you got involved, etc.  </a:t>
            </a:r>
          </a:p>
          <a:p>
            <a:pPr algn="ctr"/>
            <a:endParaRPr lang="en-US" sz="6571"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374758" y="10463318"/>
            <a:ext cx="8642812" cy="2827056"/>
          </a:xfrm>
          <a:prstGeom prst="rect">
            <a:avLst/>
          </a:prstGeom>
          <a:noFill/>
        </p:spPr>
        <p:txBody>
          <a:bodyPr wrap="square" rtlCol="0">
            <a:spAutoFit/>
          </a:bodyPr>
          <a:lstStyle/>
          <a:p>
            <a:pPr algn="ctr"/>
            <a:r>
              <a:rPr lang="en-US" sz="6571" b="1" dirty="0">
                <a:latin typeface="Georgia" panose="02040502050405020303" pitchFamily="18" charset="0"/>
              </a:rPr>
              <a:t>Description</a:t>
            </a:r>
          </a:p>
          <a:p>
            <a:pPr algn="ctr"/>
            <a:r>
              <a:rPr lang="en-US" sz="2800"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2800" b="1" dirty="0">
              <a:latin typeface="Arial" panose="020B0604020202020204" pitchFamily="34" charset="0"/>
              <a:cs typeface="Arial" panose="020B0604020202020204" pitchFamily="34" charset="0"/>
            </a:endParaRPr>
          </a:p>
        </p:txBody>
      </p:sp>
      <p:sp>
        <p:nvSpPr>
          <p:cNvPr id="18" name="TextBox 17"/>
          <p:cNvSpPr txBox="1"/>
          <p:nvPr/>
        </p:nvSpPr>
        <p:spPr>
          <a:xfrm>
            <a:off x="21625589" y="5259699"/>
            <a:ext cx="7660643" cy="3838230"/>
          </a:xfrm>
          <a:prstGeom prst="rect">
            <a:avLst/>
          </a:prstGeom>
          <a:noFill/>
        </p:spPr>
        <p:txBody>
          <a:bodyPr wrap="square" rtlCol="0">
            <a:spAutoFit/>
          </a:bodyPr>
          <a:lstStyle/>
          <a:p>
            <a:pPr algn="ctr"/>
            <a:r>
              <a:rPr lang="en-US" sz="6571" b="1" dirty="0">
                <a:latin typeface="Georgia" panose="02040502050405020303" pitchFamily="18" charset="0"/>
              </a:rPr>
              <a:t>Analysis</a:t>
            </a:r>
          </a:p>
          <a:p>
            <a:pPr algn="ctr"/>
            <a:r>
              <a:rPr lang="en-US" sz="2800" dirty="0">
                <a:latin typeface="Arial" panose="020B0604020202020204" pitchFamily="34" charset="0"/>
                <a:cs typeface="Arial" panose="020B0604020202020204" pitchFamily="34" charset="0"/>
              </a:rPr>
              <a:t>What did you learn? Deeper understanding of yourself, others, your studies, or your future career aspirations, how did your understanding of a concept change your experience?</a:t>
            </a:r>
          </a:p>
          <a:p>
            <a:pPr algn="ctr"/>
            <a:endParaRPr lang="en-US" sz="6571" dirty="0">
              <a:solidFill>
                <a:schemeClr val="bg1"/>
              </a:solidFill>
              <a:latin typeface="Georgia" panose="02040502050405020303" pitchFamily="18" charset="0"/>
            </a:endParaRPr>
          </a:p>
        </p:txBody>
      </p:sp>
      <p:sp>
        <p:nvSpPr>
          <p:cNvPr id="19" name="TextBox 18"/>
          <p:cNvSpPr txBox="1"/>
          <p:nvPr/>
        </p:nvSpPr>
        <p:spPr>
          <a:xfrm>
            <a:off x="21390065" y="14606169"/>
            <a:ext cx="8131689" cy="3688830"/>
          </a:xfrm>
          <a:prstGeom prst="rect">
            <a:avLst/>
          </a:prstGeom>
          <a:noFill/>
        </p:spPr>
        <p:txBody>
          <a:bodyPr wrap="square" rtlCol="0">
            <a:spAutoFit/>
          </a:bodyPr>
          <a:lstStyle/>
          <a:p>
            <a:pPr algn="ctr"/>
            <a:r>
              <a:rPr lang="en-US" sz="6571" b="1" dirty="0">
                <a:latin typeface="Georgia" panose="02040502050405020303" pitchFamily="18" charset="0"/>
              </a:rPr>
              <a:t>Conclusion</a:t>
            </a:r>
          </a:p>
          <a:p>
            <a:pPr algn="ctr"/>
            <a:r>
              <a:rPr lang="en-US" sz="2800"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What do you want to do for your future and why?</a:t>
            </a:r>
            <a:br>
              <a:rPr lang="en-US" sz="2800" dirty="0">
                <a:latin typeface="Arial" panose="020B0604020202020204" pitchFamily="34" charset="0"/>
                <a:cs typeface="Arial" panose="020B0604020202020204" pitchFamily="34" charset="0"/>
              </a:rPr>
            </a:br>
            <a:endParaRPr lang="en-US" sz="2800" b="1" dirty="0">
              <a:latin typeface="Archer Bold" panose="02000000000000000000" pitchFamily="50"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07849" y="9462268"/>
            <a:ext cx="5896122" cy="3755491"/>
          </a:xfrm>
          <a:prstGeom prst="rect">
            <a:avLst/>
          </a:prstGeom>
        </p:spPr>
      </p:pic>
      <p:sp>
        <p:nvSpPr>
          <p:cNvPr id="14" name="TextBox 13"/>
          <p:cNvSpPr txBox="1"/>
          <p:nvPr/>
        </p:nvSpPr>
        <p:spPr>
          <a:xfrm>
            <a:off x="3115430" y="15063345"/>
            <a:ext cx="7161467" cy="3231654"/>
          </a:xfrm>
          <a:prstGeom prst="rect">
            <a:avLst/>
          </a:prstGeom>
          <a:noFill/>
        </p:spPr>
        <p:txBody>
          <a:bodyPr wrap="square" rtlCol="0">
            <a:spAutoFit/>
          </a:bodyPr>
          <a:lstStyle/>
          <a:p>
            <a:pPr algn="ctr"/>
            <a:r>
              <a:rPr lang="en-US" sz="5400" b="1" dirty="0">
                <a:latin typeface="Georgia" panose="02040502050405020303" pitchFamily="18" charset="0"/>
              </a:rPr>
              <a:t>References &amp; Acknowledgements</a:t>
            </a:r>
          </a:p>
          <a:p>
            <a:pPr algn="ctr"/>
            <a:r>
              <a:rPr lang="en-US" sz="2400" dirty="0">
                <a:latin typeface="Arial" panose="020B0604020202020204" pitchFamily="34" charset="0"/>
                <a:cs typeface="Arial" panose="020B0604020202020204" pitchFamily="34" charset="0"/>
              </a:rPr>
              <a:t>If necessary, provide a list of references that are relevant to your project</a:t>
            </a:r>
            <a:r>
              <a:rPr lang="en-US" sz="2000" dirty="0">
                <a:latin typeface="Arial" panose="020B0604020202020204" pitchFamily="34" charset="0"/>
                <a:cs typeface="Arial" panose="020B0604020202020204" pitchFamily="34" charset="0"/>
              </a:rPr>
              <a:t>.</a:t>
            </a:r>
          </a:p>
          <a:p>
            <a:pPr algn="ctr"/>
            <a:r>
              <a:rPr lang="en-US" sz="2400" dirty="0">
                <a:latin typeface="Arial" panose="020B0604020202020204" pitchFamily="34" charset="0"/>
                <a:cs typeface="Arial" panose="020B0604020202020204" pitchFamily="34" charset="0"/>
              </a:rPr>
              <a:t>This is also a good section to acknowledge anyone who was influential to your project.</a:t>
            </a:r>
          </a:p>
        </p:txBody>
      </p:sp>
      <p:pic>
        <p:nvPicPr>
          <p:cNvPr id="2050" name="Picture 2" descr="http://ww1.prweb.com/prfiles/2014/06/04/11916228/DMS-Engineering-Internship-Graph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2581" y="6362246"/>
            <a:ext cx="5226642" cy="40391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vacorps.com/wp-content/uploads/2014/02/DSC06514-1024x76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28420" y="13165980"/>
            <a:ext cx="5120803" cy="38406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id="{F378B953-3D79-406B-8CFF-462E0684181A}"/>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43710" y="19603167"/>
            <a:ext cx="3337193" cy="1633000"/>
          </a:xfrm>
          <a:prstGeom prst="rect">
            <a:avLst/>
          </a:prstGeom>
        </p:spPr>
      </p:pic>
      <p:sp>
        <p:nvSpPr>
          <p:cNvPr id="2" name="TextBox 1">
            <a:extLst>
              <a:ext uri="{FF2B5EF4-FFF2-40B4-BE49-F238E27FC236}">
                <a16:creationId xmlns:a16="http://schemas.microsoft.com/office/drawing/2014/main" id="{7EA61BF8-A67B-3414-F450-30A7C95C0177}"/>
              </a:ext>
            </a:extLst>
          </p:cNvPr>
          <p:cNvSpPr txBox="1"/>
          <p:nvPr/>
        </p:nvSpPr>
        <p:spPr>
          <a:xfrm>
            <a:off x="7020232" y="20197143"/>
            <a:ext cx="15073038" cy="923330"/>
          </a:xfrm>
          <a:prstGeom prst="rect">
            <a:avLst/>
          </a:prstGeom>
          <a:noFill/>
        </p:spPr>
        <p:txBody>
          <a:bodyPr wrap="square" rtlCol="0">
            <a:spAutoFit/>
          </a:bodyPr>
          <a:lstStyle/>
          <a:p>
            <a:pPr algn="ctr"/>
            <a:r>
              <a:rPr lang="en-US" sz="5400" dirty="0">
                <a:latin typeface="Georgia" panose="02040502050405020303" pitchFamily="18" charset="0"/>
              </a:rPr>
              <a:t>View my ePortfolio here!</a:t>
            </a:r>
          </a:p>
        </p:txBody>
      </p:sp>
      <p:pic>
        <p:nvPicPr>
          <p:cNvPr id="3" name="Picture 2" descr="A qr code with black squares&#10;&#10;Description automatically generated">
            <a:extLst>
              <a:ext uri="{FF2B5EF4-FFF2-40B4-BE49-F238E27FC236}">
                <a16:creationId xmlns:a16="http://schemas.microsoft.com/office/drawing/2014/main" id="{5314B405-2769-4569-CA03-7F6F9DE405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672" t="21396" r="19072" b="7953"/>
          <a:stretch/>
        </p:blipFill>
        <p:spPr>
          <a:xfrm>
            <a:off x="18802143" y="19940557"/>
            <a:ext cx="1356852" cy="1469006"/>
          </a:xfrm>
          <a:prstGeom prst="rect">
            <a:avLst/>
          </a:prstGeom>
        </p:spPr>
      </p:pic>
      <p:cxnSp>
        <p:nvCxnSpPr>
          <p:cNvPr id="6" name="Straight Connector 5">
            <a:extLst>
              <a:ext uri="{FF2B5EF4-FFF2-40B4-BE49-F238E27FC236}">
                <a16:creationId xmlns:a16="http://schemas.microsoft.com/office/drawing/2014/main" id="{DB471304-5FB8-2801-75E9-6B5972D12F45}"/>
              </a:ext>
            </a:extLst>
          </p:cNvPr>
          <p:cNvCxnSpPr/>
          <p:nvPr/>
        </p:nvCxnSpPr>
        <p:spPr>
          <a:xfrm>
            <a:off x="7020232" y="19444305"/>
            <a:ext cx="188189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97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BA0042-4762-4D58-BF0E-16EB8FAB02BC}"/>
              </a:ext>
            </a:extLst>
          </p:cNvPr>
          <p:cNvSpPr/>
          <p:nvPr/>
        </p:nvSpPr>
        <p:spPr>
          <a:xfrm>
            <a:off x="1" y="18604011"/>
            <a:ext cx="16459199" cy="3341589"/>
          </a:xfrm>
          <a:prstGeom prst="rect">
            <a:avLst/>
          </a:prstGeom>
          <a:solidFill>
            <a:srgbClr val="730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7FD006-588C-43BE-9752-B5C28B051A84}"/>
              </a:ext>
            </a:extLst>
          </p:cNvPr>
          <p:cNvSpPr/>
          <p:nvPr/>
        </p:nvSpPr>
        <p:spPr>
          <a:xfrm>
            <a:off x="1" y="0"/>
            <a:ext cx="16459199" cy="2194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F91474E-DF6A-48D5-BB39-077C9D9A1A92}"/>
              </a:ext>
            </a:extLst>
          </p:cNvPr>
          <p:cNvGrpSpPr/>
          <p:nvPr/>
        </p:nvGrpSpPr>
        <p:grpSpPr>
          <a:xfrm>
            <a:off x="0" y="22313785"/>
            <a:ext cx="16459199" cy="1656666"/>
            <a:chOff x="266700" y="18940685"/>
            <a:chExt cx="15849600" cy="1656666"/>
          </a:xfrm>
          <a:solidFill>
            <a:schemeClr val="tx1"/>
          </a:solidFill>
        </p:grpSpPr>
        <p:grpSp>
          <p:nvGrpSpPr>
            <p:cNvPr id="14" name="Group 13">
              <a:extLst>
                <a:ext uri="{FF2B5EF4-FFF2-40B4-BE49-F238E27FC236}">
                  <a16:creationId xmlns:a16="http://schemas.microsoft.com/office/drawing/2014/main" id="{B19A4A1C-03D6-4AD6-B3DB-F3E3FFFECA9E}"/>
                </a:ext>
              </a:extLst>
            </p:cNvPr>
            <p:cNvGrpSpPr/>
            <p:nvPr/>
          </p:nvGrpSpPr>
          <p:grpSpPr>
            <a:xfrm>
              <a:off x="266700" y="19682951"/>
              <a:ext cx="15849600" cy="914400"/>
              <a:chOff x="1052051" y="20119258"/>
              <a:chExt cx="16985226" cy="914400"/>
            </a:xfrm>
            <a:grpFill/>
          </p:grpSpPr>
          <p:sp>
            <p:nvSpPr>
              <p:cNvPr id="10" name="Isosceles Triangle 9">
                <a:extLst>
                  <a:ext uri="{FF2B5EF4-FFF2-40B4-BE49-F238E27FC236}">
                    <a16:creationId xmlns:a16="http://schemas.microsoft.com/office/drawing/2014/main" id="{EEEE8CDE-1F51-4E89-B6DD-CE8AEB0D9D87}"/>
                  </a:ext>
                </a:extLst>
              </p:cNvPr>
              <p:cNvSpPr/>
              <p:nvPr/>
            </p:nvSpPr>
            <p:spPr>
              <a:xfrm rot="5400000">
                <a:off x="17226116"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A9EF5DA2-0714-4E2A-B3CF-D93AE4363163}"/>
                  </a:ext>
                </a:extLst>
              </p:cNvPr>
              <p:cNvSpPr/>
              <p:nvPr/>
            </p:nvSpPr>
            <p:spPr>
              <a:xfrm rot="16200000">
                <a:off x="948813"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465FA5B-CB4E-484D-8304-D562F64F01DD}"/>
                  </a:ext>
                </a:extLst>
              </p:cNvPr>
              <p:cNvCxnSpPr>
                <a:stCxn id="11" idx="3"/>
                <a:endCxn id="10" idx="3"/>
              </p:cNvCxnSpPr>
              <p:nvPr/>
            </p:nvCxnSpPr>
            <p:spPr>
              <a:xfrm>
                <a:off x="1759975" y="20576458"/>
                <a:ext cx="15569380" cy="0"/>
              </a:xfrm>
              <a:prstGeom prst="line">
                <a:avLst/>
              </a:prstGeom>
              <a:grpFill/>
              <a:ln>
                <a:solidFill>
                  <a:schemeClr val="tx1"/>
                </a:solidFill>
              </a:ln>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EBC87542-4452-4B2E-820A-1C3CD3E3B986}"/>
                </a:ext>
              </a:extLst>
            </p:cNvPr>
            <p:cNvSpPr txBox="1"/>
            <p:nvPr/>
          </p:nvSpPr>
          <p:spPr>
            <a:xfrm>
              <a:off x="2761321" y="18940685"/>
              <a:ext cx="10860358" cy="646330"/>
            </a:xfrm>
            <a:prstGeom prst="rect">
              <a:avLst/>
            </a:prstGeom>
            <a:grpFill/>
          </p:spPr>
          <p:txBody>
            <a:bodyPr wrap="square" rtlCol="0">
              <a:spAutoFit/>
            </a:bodyPr>
            <a:lstStyle/>
            <a:p>
              <a:r>
                <a:rPr lang="en-US" sz="3600" dirty="0">
                  <a:solidFill>
                    <a:schemeClr val="bg1"/>
                  </a:solidFill>
                  <a:latin typeface="Arial Nova Light" panose="020B0304020202020204" pitchFamily="34" charset="0"/>
                </a:rPr>
                <a:t>Poster is still 36” wide, but now taller for more space.</a:t>
              </a:r>
              <a:endParaRPr lang="en-US" dirty="0">
                <a:solidFill>
                  <a:schemeClr val="bg1"/>
                </a:solidFill>
                <a:latin typeface="Arial Nova Light" panose="020B0304020202020204" pitchFamily="34" charset="0"/>
              </a:endParaRPr>
            </a:p>
          </p:txBody>
        </p:sp>
      </p:grpSp>
      <p:sp>
        <p:nvSpPr>
          <p:cNvPr id="16" name="Rectangle 15">
            <a:extLst>
              <a:ext uri="{FF2B5EF4-FFF2-40B4-BE49-F238E27FC236}">
                <a16:creationId xmlns:a16="http://schemas.microsoft.com/office/drawing/2014/main" id="{0234814B-5A17-4AA0-ADEA-C01E18BE615C}"/>
              </a:ext>
            </a:extLst>
          </p:cNvPr>
          <p:cNvSpPr/>
          <p:nvPr/>
        </p:nvSpPr>
        <p:spPr>
          <a:xfrm>
            <a:off x="-1" y="7660135"/>
            <a:ext cx="16459199" cy="5987845"/>
          </a:xfrm>
          <a:prstGeom prst="rect">
            <a:avLst/>
          </a:prstGeom>
          <a:solidFill>
            <a:srgbClr val="730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6F5499-BF02-499C-A531-79346F7E0209}"/>
              </a:ext>
            </a:extLst>
          </p:cNvPr>
          <p:cNvSpPr/>
          <p:nvPr/>
        </p:nvSpPr>
        <p:spPr>
          <a:xfrm>
            <a:off x="770411" y="8977310"/>
            <a:ext cx="14918371" cy="3937681"/>
          </a:xfrm>
          <a:prstGeom prst="rect">
            <a:avLst/>
          </a:prstGeom>
        </p:spPr>
        <p:txBody>
          <a:bodyPr wrap="square">
            <a:spAutoFit/>
          </a:bodyPr>
          <a:lstStyle/>
          <a:p>
            <a:pPr>
              <a:lnSpc>
                <a:spcPct val="130000"/>
              </a:lnSpc>
            </a:pPr>
            <a:r>
              <a:rPr lang="en-US" sz="6600" b="1" dirty="0">
                <a:solidFill>
                  <a:schemeClr val="bg1"/>
                </a:solidFill>
                <a:latin typeface="Lato Black" panose="020F0A02020204030203" pitchFamily="34" charset="0"/>
                <a:ea typeface="Roboto" panose="02000000000000000000" pitchFamily="2" charset="0"/>
                <a:cs typeface="Arial" panose="020B0604020202020204" pitchFamily="34" charset="0"/>
              </a:rPr>
              <a:t>Main finding goes here</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translated into </a:t>
            </a:r>
            <a:r>
              <a:rPr lang="en-US" sz="6600" dirty="0">
                <a:solidFill>
                  <a:schemeClr val="bg1"/>
                </a:solidFill>
                <a:latin typeface="Lato Black" panose="020F0A02020204030203" pitchFamily="34" charset="0"/>
                <a:ea typeface="Roboto" panose="02000000000000000000" pitchFamily="2" charset="0"/>
                <a:cs typeface="Arial" panose="020B0604020202020204" pitchFamily="34" charset="0"/>
              </a:rPr>
              <a:t>plain English</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a:t>
            </a:r>
            <a:r>
              <a:rPr lang="en-US" sz="6600" dirty="0">
                <a:solidFill>
                  <a:schemeClr val="bg1"/>
                </a:solidFill>
                <a:latin typeface="Lato Black" panose="020F0A02020204030203" pitchFamily="34" charset="0"/>
                <a:ea typeface="Roboto" panose="02000000000000000000" pitchFamily="2" charset="0"/>
                <a:cs typeface="Arial" panose="020B0604020202020204" pitchFamily="34" charset="0"/>
              </a:rPr>
              <a:t>Emphasize</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the important words.</a:t>
            </a:r>
            <a:endParaRPr lang="en-US" sz="6600" dirty="0"/>
          </a:p>
        </p:txBody>
      </p:sp>
      <p:sp>
        <p:nvSpPr>
          <p:cNvPr id="21" name="TextBox 20">
            <a:extLst>
              <a:ext uri="{FF2B5EF4-FFF2-40B4-BE49-F238E27FC236}">
                <a16:creationId xmlns:a16="http://schemas.microsoft.com/office/drawing/2014/main" id="{38920713-F683-41F2-9EA8-281B34BA9F8E}"/>
              </a:ext>
            </a:extLst>
          </p:cNvPr>
          <p:cNvSpPr txBox="1"/>
          <p:nvPr/>
        </p:nvSpPr>
        <p:spPr>
          <a:xfrm>
            <a:off x="18237609" y="855195"/>
            <a:ext cx="13795888" cy="8894743"/>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Customizing Your Poster Size</a:t>
            </a:r>
          </a:p>
          <a:p>
            <a:r>
              <a:rPr lang="en-US" sz="4400" dirty="0">
                <a:latin typeface="Arial" panose="020B0604020202020204" pitchFamily="34" charset="0"/>
                <a:cs typeface="Arial" panose="020B0604020202020204" pitchFamily="34" charset="0"/>
              </a:rPr>
              <a:t>Create a vertical poster by customizing your slide size.</a:t>
            </a:r>
          </a:p>
          <a:p>
            <a:r>
              <a:rPr lang="en-US" sz="4400"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To set a custom size:</a:t>
            </a:r>
          </a:p>
          <a:p>
            <a:pPr marL="342900" indent="-342900">
              <a:buFont typeface="+mj-lt"/>
              <a:buAutoNum type="arabicPeriod"/>
            </a:pPr>
            <a:r>
              <a:rPr lang="en-US" sz="4400" dirty="0">
                <a:latin typeface="Arial" panose="020B0604020202020204" pitchFamily="34" charset="0"/>
                <a:cs typeface="Arial" panose="020B0604020202020204" pitchFamily="34" charset="0"/>
              </a:rPr>
              <a:t> Select ‘Design’ in the ribbon.</a:t>
            </a:r>
          </a:p>
          <a:p>
            <a:pPr marL="342900" indent="-342900">
              <a:buFont typeface="+mj-lt"/>
              <a:buAutoNum type="arabicPeriod"/>
            </a:pPr>
            <a:r>
              <a:rPr lang="en-US" sz="4400" dirty="0">
                <a:latin typeface="Arial" panose="020B0604020202020204" pitchFamily="34" charset="0"/>
                <a:cs typeface="Arial" panose="020B0604020202020204" pitchFamily="34" charset="0"/>
              </a:rPr>
              <a:t> Choose ‘Slide Size’ in the Customize section.</a:t>
            </a:r>
          </a:p>
          <a:p>
            <a:pPr marL="342900" indent="-342900">
              <a:buFont typeface="+mj-lt"/>
              <a:buAutoNum type="arabicPeriod"/>
            </a:pPr>
            <a:r>
              <a:rPr lang="en-US" sz="4400" dirty="0">
                <a:latin typeface="Arial" panose="020B0604020202020204" pitchFamily="34" charset="0"/>
                <a:cs typeface="Arial" panose="020B0604020202020204" pitchFamily="34" charset="0"/>
              </a:rPr>
              <a:t> Select “Custom Slide Size…”</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The width of your poster should be no larger than 42”.  The height should be no larger than 48”</a:t>
            </a:r>
          </a:p>
          <a:p>
            <a:endParaRPr lang="en-US" sz="4400" dirty="0">
              <a:latin typeface="Arial" panose="020B0604020202020204" pitchFamily="34" charset="0"/>
              <a:cs typeface="Arial" panose="020B0604020202020204" pitchFamily="34" charset="0"/>
            </a:endParaRPr>
          </a:p>
          <a:p>
            <a:r>
              <a:rPr lang="en-US" sz="4400" b="1" dirty="0">
                <a:solidFill>
                  <a:srgbClr val="FF0000"/>
                </a:solidFill>
                <a:latin typeface="Arial" panose="020B0604020202020204" pitchFamily="34" charset="0"/>
                <a:cs typeface="Arial" panose="020B0604020202020204" pitchFamily="34" charset="0"/>
              </a:rPr>
              <a:t>NOTE</a:t>
            </a:r>
            <a:r>
              <a:rPr lang="en-US" sz="4400" dirty="0">
                <a:latin typeface="Arial" panose="020B0604020202020204" pitchFamily="34" charset="0"/>
                <a:cs typeface="Arial" panose="020B0604020202020204" pitchFamily="34" charset="0"/>
              </a:rPr>
              <a:t>: Larger posters cost more.  The minimum 24” height and 36” length will be your best value.</a:t>
            </a:r>
          </a:p>
        </p:txBody>
      </p:sp>
      <p:sp>
        <p:nvSpPr>
          <p:cNvPr id="23" name="TextBox 22">
            <a:extLst>
              <a:ext uri="{FF2B5EF4-FFF2-40B4-BE49-F238E27FC236}">
                <a16:creationId xmlns:a16="http://schemas.microsoft.com/office/drawing/2014/main" id="{0562B9DE-04FA-4E04-8EBD-D04CCEF3D7A7}"/>
              </a:ext>
            </a:extLst>
          </p:cNvPr>
          <p:cNvSpPr txBox="1"/>
          <p:nvPr/>
        </p:nvSpPr>
        <p:spPr>
          <a:xfrm>
            <a:off x="728657" y="457334"/>
            <a:ext cx="15001880" cy="2492990"/>
          </a:xfrm>
          <a:prstGeom prst="rect">
            <a:avLst/>
          </a:prstGeom>
          <a:noFill/>
        </p:spPr>
        <p:txBody>
          <a:bodyPr wrap="square" rtlCol="0">
            <a:spAutoFit/>
          </a:bodyPr>
          <a:lstStyle/>
          <a:p>
            <a:pPr algn="ctr"/>
            <a:r>
              <a:rPr lang="en-US" sz="4800" b="1" dirty="0">
                <a:solidFill>
                  <a:srgbClr val="73000A"/>
                </a:solidFill>
                <a:latin typeface="Arial" panose="020B0604020202020204" pitchFamily="34" charset="0"/>
                <a:cs typeface="Arial" panose="020B0604020202020204" pitchFamily="34" charset="0"/>
              </a:rPr>
              <a:t>Title goes here; make it small if you need to free up space.</a:t>
            </a:r>
          </a:p>
          <a:p>
            <a:pPr algn="ctr"/>
            <a:br>
              <a:rPr lang="en-US" sz="2400" dirty="0">
                <a:solidFill>
                  <a:srgbClr val="73000A"/>
                </a:solidFill>
                <a:latin typeface="Arial" panose="020B0604020202020204" pitchFamily="34" charset="0"/>
                <a:cs typeface="Arial" panose="020B0604020202020204" pitchFamily="34" charset="0"/>
              </a:rPr>
            </a:br>
            <a:r>
              <a:rPr lang="en-US" sz="3600" dirty="0">
                <a:solidFill>
                  <a:srgbClr val="73000A"/>
                </a:solidFill>
                <a:latin typeface="Arial" panose="020B0604020202020204" pitchFamily="34" charset="0"/>
                <a:cs typeface="Arial" panose="020B0604020202020204" pitchFamily="34" charset="0"/>
              </a:rPr>
              <a:t>[Your name here] | [GLD in PATHWAY]</a:t>
            </a:r>
            <a:endParaRPr lang="en-US" sz="2400" dirty="0">
              <a:solidFill>
                <a:srgbClr val="73000A"/>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CB5B874-6614-4069-98D0-6E4FDCFC2194}"/>
              </a:ext>
            </a:extLst>
          </p:cNvPr>
          <p:cNvSpPr txBox="1"/>
          <p:nvPr/>
        </p:nvSpPr>
        <p:spPr>
          <a:xfrm>
            <a:off x="646094" y="3350849"/>
            <a:ext cx="3733799" cy="3662541"/>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Beyond the Classroom</a:t>
            </a:r>
            <a:br>
              <a:rPr lang="en-US" sz="4000" dirty="0">
                <a:latin typeface="Archer Bold" panose="02000000000000000000" pitchFamily="50" charset="0"/>
              </a:rPr>
            </a:br>
            <a:r>
              <a:rPr lang="en-US" sz="1600"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pPr algn="ctr"/>
            <a:endParaRPr lang="en-US" sz="4000" b="1" dirty="0">
              <a:latin typeface="Archer Bold" panose="02000000000000000000" pitchFamily="50" charset="0"/>
            </a:endParaRPr>
          </a:p>
        </p:txBody>
      </p:sp>
      <p:sp>
        <p:nvSpPr>
          <p:cNvPr id="26" name="TextBox 25">
            <a:extLst>
              <a:ext uri="{FF2B5EF4-FFF2-40B4-BE49-F238E27FC236}">
                <a16:creationId xmlns:a16="http://schemas.microsoft.com/office/drawing/2014/main" id="{9F193B1A-6E1B-4E78-BA1B-BA8326E5ECE2}"/>
              </a:ext>
            </a:extLst>
          </p:cNvPr>
          <p:cNvSpPr txBox="1"/>
          <p:nvPr/>
        </p:nvSpPr>
        <p:spPr>
          <a:xfrm>
            <a:off x="6027645" y="3415158"/>
            <a:ext cx="3733799" cy="1938992"/>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Description</a:t>
            </a:r>
          </a:p>
          <a:p>
            <a:pPr algn="ctr"/>
            <a:r>
              <a:rPr lang="en-US" sz="1600"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9493582-76C8-4925-9029-BD4918A393DB}"/>
              </a:ext>
            </a:extLst>
          </p:cNvPr>
          <p:cNvSpPr txBox="1"/>
          <p:nvPr/>
        </p:nvSpPr>
        <p:spPr>
          <a:xfrm>
            <a:off x="11438351" y="3459740"/>
            <a:ext cx="3733799" cy="1938992"/>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Analysis</a:t>
            </a:r>
          </a:p>
          <a:p>
            <a:pPr algn="ctr"/>
            <a:r>
              <a:rPr lang="en-US" sz="1600" dirty="0">
                <a:cs typeface="Arial" panose="020B0604020202020204" pitchFamily="34" charset="0"/>
              </a:rPr>
              <a:t>What did you learn? Deeper understanding of yourself, others, your studies, or your future career aspirations, how did your understanding of a concept change your experience?</a:t>
            </a:r>
          </a:p>
        </p:txBody>
      </p:sp>
      <p:sp>
        <p:nvSpPr>
          <p:cNvPr id="28" name="TextBox 27">
            <a:extLst>
              <a:ext uri="{FF2B5EF4-FFF2-40B4-BE49-F238E27FC236}">
                <a16:creationId xmlns:a16="http://schemas.microsoft.com/office/drawing/2014/main" id="{2BC63061-03A9-49D1-8AEB-389CC0A9E7D6}"/>
              </a:ext>
            </a:extLst>
          </p:cNvPr>
          <p:cNvSpPr txBox="1"/>
          <p:nvPr/>
        </p:nvSpPr>
        <p:spPr>
          <a:xfrm>
            <a:off x="5016220" y="14256861"/>
            <a:ext cx="6529738" cy="2185214"/>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Conclusion</a:t>
            </a:r>
          </a:p>
          <a:p>
            <a:pPr algn="ctr"/>
            <a:r>
              <a:rPr lang="en-US" sz="1600"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This is also a good section to acknowledge anyone who was influential to your project. </a:t>
            </a:r>
          </a:p>
        </p:txBody>
      </p:sp>
      <p:sp>
        <p:nvSpPr>
          <p:cNvPr id="42" name="TextBox 41">
            <a:extLst>
              <a:ext uri="{FF2B5EF4-FFF2-40B4-BE49-F238E27FC236}">
                <a16:creationId xmlns:a16="http://schemas.microsoft.com/office/drawing/2014/main" id="{C5061E43-DF3D-4288-945A-ED02BB3DE9CD}"/>
              </a:ext>
            </a:extLst>
          </p:cNvPr>
          <p:cNvSpPr txBox="1"/>
          <p:nvPr/>
        </p:nvSpPr>
        <p:spPr>
          <a:xfrm>
            <a:off x="12788588" y="17492743"/>
            <a:ext cx="2832081" cy="584775"/>
          </a:xfrm>
          <a:prstGeom prst="rect">
            <a:avLst/>
          </a:prstGeom>
          <a:noFill/>
        </p:spPr>
        <p:txBody>
          <a:bodyPr wrap="square" rtlCol="0">
            <a:spAutoFit/>
          </a:bodyPr>
          <a:lstStyle/>
          <a:p>
            <a:pPr algn="ctr"/>
            <a:r>
              <a:rPr lang="en-US" sz="1600" dirty="0">
                <a:latin typeface="Arial Narrow" panose="020B0606020202030204" pitchFamily="34" charset="0"/>
                <a:cs typeface="Arial" panose="020B0604020202020204" pitchFamily="34" charset="0"/>
              </a:rPr>
              <a:t>Find out more information about me and my experiences at USC</a:t>
            </a:r>
          </a:p>
        </p:txBody>
      </p:sp>
      <p:pic>
        <p:nvPicPr>
          <p:cNvPr id="45" name="Picture 44">
            <a:extLst>
              <a:ext uri="{FF2B5EF4-FFF2-40B4-BE49-F238E27FC236}">
                <a16:creationId xmlns:a16="http://schemas.microsoft.com/office/drawing/2014/main" id="{C23B6CEF-5141-4314-8C92-C1218FF3B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1" y="15147078"/>
            <a:ext cx="4066289" cy="2589993"/>
          </a:xfrm>
          <a:prstGeom prst="rect">
            <a:avLst/>
          </a:prstGeom>
        </p:spPr>
      </p:pic>
      <p:pic>
        <p:nvPicPr>
          <p:cNvPr id="46" name="Picture 4" descr="http://www.vacorps.com/wp-content/uploads/2014/02/DSC06514-1024x768.jpg">
            <a:extLst>
              <a:ext uri="{FF2B5EF4-FFF2-40B4-BE49-F238E27FC236}">
                <a16:creationId xmlns:a16="http://schemas.microsoft.com/office/drawing/2014/main" id="{92284B98-57C3-445A-AFF4-3BA94659C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29" y="16995211"/>
            <a:ext cx="4957032" cy="3717774"/>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6" descr="https://www.th-koeln.de/mam/bilder/studium/bewerbung_zulassung/finanz/16_meetandgreet.jpg">
            <a:extLst>
              <a:ext uri="{FF2B5EF4-FFF2-40B4-BE49-F238E27FC236}">
                <a16:creationId xmlns:a16="http://schemas.microsoft.com/office/drawing/2014/main" id="{9518332B-BCCE-421C-BC54-5307DA44B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239" y="5459399"/>
            <a:ext cx="5230610" cy="34870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oup 48">
            <a:extLst>
              <a:ext uri="{FF2B5EF4-FFF2-40B4-BE49-F238E27FC236}">
                <a16:creationId xmlns:a16="http://schemas.microsoft.com/office/drawing/2014/main" id="{A205D0F6-C91F-465E-BFC7-841E529A36BD}"/>
              </a:ext>
            </a:extLst>
          </p:cNvPr>
          <p:cNvGrpSpPr/>
          <p:nvPr/>
        </p:nvGrpSpPr>
        <p:grpSpPr>
          <a:xfrm rot="5400000">
            <a:off x="-11896381" y="10515602"/>
            <a:ext cx="21945601" cy="914400"/>
            <a:chOff x="1052051" y="20119258"/>
            <a:chExt cx="16985226" cy="914400"/>
          </a:xfrm>
          <a:solidFill>
            <a:schemeClr val="tx1"/>
          </a:solidFill>
        </p:grpSpPr>
        <p:sp>
          <p:nvSpPr>
            <p:cNvPr id="51" name="Isosceles Triangle 50">
              <a:extLst>
                <a:ext uri="{FF2B5EF4-FFF2-40B4-BE49-F238E27FC236}">
                  <a16:creationId xmlns:a16="http://schemas.microsoft.com/office/drawing/2014/main" id="{4A6B8B97-D77A-4D97-8056-715E6F223B69}"/>
                </a:ext>
              </a:extLst>
            </p:cNvPr>
            <p:cNvSpPr/>
            <p:nvPr/>
          </p:nvSpPr>
          <p:spPr>
            <a:xfrm rot="5400000">
              <a:off x="17226116"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B81CBBF0-DAF2-46D7-96F6-61DCC4028AD8}"/>
                </a:ext>
              </a:extLst>
            </p:cNvPr>
            <p:cNvSpPr/>
            <p:nvPr/>
          </p:nvSpPr>
          <p:spPr>
            <a:xfrm rot="16200000">
              <a:off x="948813"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EF8A457-548D-40C5-B855-A79708512FE6}"/>
                </a:ext>
              </a:extLst>
            </p:cNvPr>
            <p:cNvCxnSpPr>
              <a:stCxn id="52" idx="3"/>
              <a:endCxn id="51" idx="3"/>
            </p:cNvCxnSpPr>
            <p:nvPr/>
          </p:nvCxnSpPr>
          <p:spPr>
            <a:xfrm>
              <a:off x="1759975" y="20576458"/>
              <a:ext cx="15569380" cy="0"/>
            </a:xfrm>
            <a:prstGeom prst="line">
              <a:avLst/>
            </a:prstGeom>
            <a:grpFill/>
            <a:ln>
              <a:solidFill>
                <a:schemeClr val="tx1"/>
              </a:solidFill>
            </a:ln>
          </p:spPr>
          <p:style>
            <a:lnRef idx="3">
              <a:schemeClr val="accent3"/>
            </a:lnRef>
            <a:fillRef idx="0">
              <a:schemeClr val="accent3"/>
            </a:fillRef>
            <a:effectRef idx="2">
              <a:schemeClr val="accent3"/>
            </a:effectRef>
            <a:fontRef idx="minor">
              <a:schemeClr val="tx1"/>
            </a:fontRef>
          </p:style>
        </p:cxnSp>
      </p:grpSp>
      <p:sp>
        <p:nvSpPr>
          <p:cNvPr id="50" name="TextBox 49">
            <a:extLst>
              <a:ext uri="{FF2B5EF4-FFF2-40B4-BE49-F238E27FC236}">
                <a16:creationId xmlns:a16="http://schemas.microsoft.com/office/drawing/2014/main" id="{72E47CA7-9B5A-4E19-B322-03AE9B83C478}"/>
              </a:ext>
            </a:extLst>
          </p:cNvPr>
          <p:cNvSpPr txBox="1"/>
          <p:nvPr/>
        </p:nvSpPr>
        <p:spPr>
          <a:xfrm>
            <a:off x="-4068795" y="9541641"/>
            <a:ext cx="2763693" cy="1200329"/>
          </a:xfrm>
          <a:prstGeom prst="rect">
            <a:avLst/>
          </a:prstGeom>
          <a:solidFill>
            <a:schemeClr val="tx1"/>
          </a:solidFill>
        </p:spPr>
        <p:txBody>
          <a:bodyPr wrap="square" rtlCol="0">
            <a:spAutoFit/>
          </a:bodyPr>
          <a:lstStyle/>
          <a:p>
            <a:r>
              <a:rPr lang="en-US" sz="3600" dirty="0">
                <a:solidFill>
                  <a:schemeClr val="bg1"/>
                </a:solidFill>
                <a:latin typeface="Arial Nova Light" panose="020B0304020202020204" pitchFamily="34" charset="0"/>
              </a:rPr>
              <a:t>Maximum height is 48”</a:t>
            </a:r>
            <a:endParaRPr lang="en-US" dirty="0">
              <a:solidFill>
                <a:schemeClr val="bg1"/>
              </a:solidFill>
              <a:latin typeface="Arial Nova Light" panose="020B0304020202020204" pitchFamily="34" charset="0"/>
            </a:endParaRPr>
          </a:p>
        </p:txBody>
      </p:sp>
      <p:pic>
        <p:nvPicPr>
          <p:cNvPr id="55" name="Picture 54" descr="A close up of a logo&#10;&#10;Description automatically generated">
            <a:extLst>
              <a:ext uri="{FF2B5EF4-FFF2-40B4-BE49-F238E27FC236}">
                <a16:creationId xmlns:a16="http://schemas.microsoft.com/office/drawing/2014/main" id="{D2FADB64-740C-46C6-8B2B-5FA2958EE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7370" y="14998787"/>
            <a:ext cx="2014516" cy="2014516"/>
          </a:xfrm>
          <a:prstGeom prst="rect">
            <a:avLst/>
          </a:prstGeom>
        </p:spPr>
      </p:pic>
      <p:pic>
        <p:nvPicPr>
          <p:cNvPr id="2" name="Picture 1">
            <a:extLst>
              <a:ext uri="{FF2B5EF4-FFF2-40B4-BE49-F238E27FC236}">
                <a16:creationId xmlns:a16="http://schemas.microsoft.com/office/drawing/2014/main" id="{65D639BE-8D80-642A-F91A-442572E9F63C}"/>
              </a:ext>
              <a:ext uri="{C183D7F6-B498-43B3-948B-1728B52AA6E4}">
                <adec:decorative xmlns:adec="http://schemas.microsoft.com/office/drawing/2017/decorative" val="1"/>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8399" y="19451375"/>
            <a:ext cx="4246435" cy="2077923"/>
          </a:xfrm>
          <a:prstGeom prst="rect">
            <a:avLst/>
          </a:prstGeom>
        </p:spPr>
      </p:pic>
      <p:pic>
        <p:nvPicPr>
          <p:cNvPr id="3" name="Picture 2">
            <a:extLst>
              <a:ext uri="{FF2B5EF4-FFF2-40B4-BE49-F238E27FC236}">
                <a16:creationId xmlns:a16="http://schemas.microsoft.com/office/drawing/2014/main" id="{636EACE3-01BD-A3EE-1B02-AD99B4AAA61E}"/>
              </a:ext>
            </a:extLst>
          </p:cNvPr>
          <p:cNvPicPr>
            <a:picLocks noChangeAspect="1"/>
          </p:cNvPicPr>
          <p:nvPr/>
        </p:nvPicPr>
        <p:blipFill>
          <a:blip r:embed="rId7"/>
          <a:stretch>
            <a:fillRect/>
          </a:stretch>
        </p:blipFill>
        <p:spPr>
          <a:xfrm>
            <a:off x="12298611" y="20146970"/>
            <a:ext cx="3812033" cy="1364110"/>
          </a:xfrm>
          <a:prstGeom prst="rect">
            <a:avLst/>
          </a:prstGeom>
        </p:spPr>
      </p:pic>
    </p:spTree>
    <p:extLst>
      <p:ext uri="{BB962C8B-B14F-4D97-AF65-F5344CB8AC3E}">
        <p14:creationId xmlns:p14="http://schemas.microsoft.com/office/powerpoint/2010/main" val="136146193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96464"/>
      </a:dk2>
      <a:lt2>
        <a:srgbClr val="E9E5DC"/>
      </a:lt2>
      <a:accent1>
        <a:srgbClr val="D34817"/>
      </a:accent1>
      <a:accent2>
        <a:srgbClr val="742117"/>
      </a:accent2>
      <a:accent3>
        <a:srgbClr val="A28E6A"/>
      </a:accent3>
      <a:accent4>
        <a:srgbClr val="742117"/>
      </a:accent4>
      <a:accent5>
        <a:srgbClr val="918485"/>
      </a:accent5>
      <a:accent6>
        <a:srgbClr val="855D5D"/>
      </a:accent6>
      <a:hlink>
        <a:srgbClr val="CC9900"/>
      </a:hlink>
      <a:folHlink>
        <a:srgbClr val="96A9A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1108</TotalTime>
  <Words>1876</Words>
  <Application>Microsoft Office PowerPoint</Application>
  <PresentationFormat>Custom</PresentationFormat>
  <Paragraphs>144</Paragraphs>
  <Slides>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Archer Bold</vt:lpstr>
      <vt:lpstr>Arial</vt:lpstr>
      <vt:lpstr>Arial Narrow</vt:lpstr>
      <vt:lpstr>Arial Nova Light</vt:lpstr>
      <vt:lpstr>Calibri</vt:lpstr>
      <vt:lpstr>Calibri Light</vt:lpstr>
      <vt:lpstr>Georgia</vt:lpstr>
      <vt:lpstr>Lato</vt:lpstr>
      <vt:lpstr>Lato Black</vt:lpstr>
      <vt:lpstr>Verdana</vt:lpstr>
      <vt:lpstr>Office Theme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MADISON E</dc:creator>
  <cp:lastModifiedBy>Epps, Lauren</cp:lastModifiedBy>
  <cp:revision>94</cp:revision>
  <dcterms:created xsi:type="dcterms:W3CDTF">2016-09-26T13:56:38Z</dcterms:created>
  <dcterms:modified xsi:type="dcterms:W3CDTF">2024-07-01T15:41:07Z</dcterms:modified>
</cp:coreProperties>
</file>