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70" r:id="rId8"/>
    <p:sldId id="271" r:id="rId9"/>
    <p:sldId id="265" r:id="rId10"/>
    <p:sldId id="268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est" initials="t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3919" autoAdjust="0"/>
  </p:normalViewPr>
  <p:slideViewPr>
    <p:cSldViewPr>
      <p:cViewPr>
        <p:scale>
          <a:sx n="72" d="100"/>
          <a:sy n="72" d="100"/>
        </p:scale>
        <p:origin x="-151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6027E8-9A39-4569-88DC-8F4163C4DE07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AC5D5A-CB88-47AD-969B-00D2F2489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9607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780698-54DA-4191-A9F7-7A381098EDE8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343BA1-A598-4E68-A593-5701B5CF35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097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343BA1-A598-4E68-A593-5701B5CF35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5560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343BA1-A598-4E68-A593-5701B5CF35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7128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excluded for the following reasons:  started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with sample who completed the 2007 CDS (n=1,608), delete those not living with parent or step parent in any of the 3 time points (n=211), delete those who were not at least 1 in 1997 (n=128), delete those who did not have height/weight collected in 2007 (n=141), delete those who did not have a mom in the household (n=20).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343BA1-A598-4E68-A593-5701B5CF35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5131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343BA1-A598-4E68-A593-5701B5CF35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02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343BA1-A598-4E68-A593-5701B5CF35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8172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>
                <a:solidFill>
                  <a:srgbClr val="FF0000"/>
                </a:solidFill>
              </a:rPr>
              <a:t>Analyses were adjusted for </a:t>
            </a:r>
            <a:r>
              <a:rPr lang="en-US" dirty="0" smtClean="0"/>
              <a:t>Maternal age, maternal education, maternal obesity, marital status, income, child sex, child birth weight, and child physical activity level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343BA1-A598-4E68-A593-5701B5CF35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3772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343BA1-A598-4E68-A593-5701B5CF35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595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Future </a:t>
            </a:r>
            <a:r>
              <a:rPr lang="en-US" baseline="0" dirty="0" smtClean="0"/>
              <a:t>research might want to focus on understanding the link between maternal employment and weight status.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343BA1-A598-4E68-A593-5701B5CF35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1156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343BA1-A598-4E68-A593-5701B5CF35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955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4DC42-D4CE-4B0E-A363-03BCCA294847}" type="datetimeFigureOut">
              <a:rPr lang="en-US" smtClean="0"/>
              <a:pPr/>
              <a:t>3/17/2014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D87AAC-B7F1-41AF-BB33-7BB304B1B0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4DC42-D4CE-4B0E-A363-03BCCA294847}" type="datetimeFigureOut">
              <a:rPr lang="en-US" smtClean="0"/>
              <a:pPr/>
              <a:t>3/17/2014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87AAC-B7F1-41AF-BB33-7BB304B1B07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4DC42-D4CE-4B0E-A363-03BCCA294847}" type="datetimeFigureOut">
              <a:rPr lang="en-US" smtClean="0"/>
              <a:pPr/>
              <a:t>3/17/2014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87AAC-B7F1-41AF-BB33-7BB304B1B07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CC4DC42-D4CE-4B0E-A363-03BCCA294847}" type="datetimeFigureOut">
              <a:rPr lang="en-US" smtClean="0"/>
              <a:pPr/>
              <a:t>3/17/2014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E7D87AAC-B7F1-41AF-BB33-7BB304B1B0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4DC42-D4CE-4B0E-A363-03BCCA294847}" type="datetimeFigureOut">
              <a:rPr lang="en-US" smtClean="0"/>
              <a:pPr/>
              <a:t>3/17/2014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87AAC-B7F1-41AF-BB33-7BB304B1B0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4DC42-D4CE-4B0E-A363-03BCCA294847}" type="datetimeFigureOut">
              <a:rPr lang="en-US" smtClean="0"/>
              <a:pPr/>
              <a:t>3/17/2014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87AAC-B7F1-41AF-BB33-7BB304B1B0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87AAC-B7F1-41AF-BB33-7BB304B1B0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4DC42-D4CE-4B0E-A363-03BCCA294847}" type="datetimeFigureOut">
              <a:rPr lang="en-US" smtClean="0"/>
              <a:pPr/>
              <a:t>3/17/2014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4DC42-D4CE-4B0E-A363-03BCCA294847}" type="datetimeFigureOut">
              <a:rPr lang="en-US" smtClean="0"/>
              <a:pPr/>
              <a:t>3/17/2014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87AAC-B7F1-41AF-BB33-7BB304B1B0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4DC42-D4CE-4B0E-A363-03BCCA294847}" type="datetimeFigureOut">
              <a:rPr lang="en-US" smtClean="0"/>
              <a:pPr/>
              <a:t>3/17/2014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87AAC-B7F1-41AF-BB33-7BB304B1B07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CC4DC42-D4CE-4B0E-A363-03BCCA294847}" type="datetimeFigureOut">
              <a:rPr lang="en-US" smtClean="0"/>
              <a:pPr/>
              <a:t>3/17/2014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7D87AAC-B7F1-41AF-BB33-7BB304B1B0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4DC42-D4CE-4B0E-A363-03BCCA294847}" type="datetimeFigureOut">
              <a:rPr lang="en-US" smtClean="0"/>
              <a:pPr/>
              <a:t>3/17/2014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D87AAC-B7F1-41AF-BB33-7BB304B1B0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CC4DC42-D4CE-4B0E-A363-03BCCA294847}" type="datetimeFigureOut">
              <a:rPr lang="en-US" smtClean="0"/>
              <a:pPr/>
              <a:t>3/17/2014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E7D87AAC-B7F1-41AF-BB33-7BB304B1B0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ls.gov/cps/wlf-databook-2012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Jordan Lyerly</a:t>
            </a:r>
            <a:r>
              <a:rPr lang="en-US" baseline="30000" dirty="0" smtClean="0"/>
              <a:t>1</a:t>
            </a:r>
            <a:r>
              <a:rPr lang="en-US" dirty="0" smtClean="0"/>
              <a:t>, MSPH, Elizabeth F. Racine</a:t>
            </a:r>
            <a:r>
              <a:rPr lang="en-US" baseline="30000" dirty="0" smtClean="0"/>
              <a:t>2</a:t>
            </a:r>
            <a:r>
              <a:rPr lang="en-US" dirty="0" smtClean="0"/>
              <a:t>, </a:t>
            </a:r>
            <a:r>
              <a:rPr lang="en-US" dirty="0" err="1" smtClean="0"/>
              <a:t>DrPH</a:t>
            </a:r>
            <a:r>
              <a:rPr lang="en-US" dirty="0" smtClean="0"/>
              <a:t>, James Laditka</a:t>
            </a:r>
            <a:r>
              <a:rPr lang="en-US" baseline="30000" dirty="0" smtClean="0"/>
              <a:t>2</a:t>
            </a:r>
            <a:r>
              <a:rPr lang="en-US" dirty="0" smtClean="0"/>
              <a:t>, PhD 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r>
              <a:rPr lang="en-US" baseline="30000" dirty="0"/>
              <a:t>1</a:t>
            </a:r>
            <a:r>
              <a:rPr lang="en-US" dirty="0" smtClean="0"/>
              <a:t>University of North Carolina Charlotte, Health Psychology Program</a:t>
            </a:r>
          </a:p>
          <a:p>
            <a:r>
              <a:rPr lang="en-US" baseline="30000" dirty="0" smtClean="0"/>
              <a:t>2</a:t>
            </a:r>
            <a:r>
              <a:rPr lang="en-US" dirty="0" smtClean="0"/>
              <a:t>University </a:t>
            </a:r>
            <a:r>
              <a:rPr lang="en-US" dirty="0"/>
              <a:t>of North Carolina </a:t>
            </a:r>
            <a:r>
              <a:rPr lang="en-US" dirty="0" smtClean="0"/>
              <a:t>Charlotte, Department of Public Health Sciences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>
                <a:effectLst/>
              </a:rPr>
              <a:t>Maternal work hours during childhood and adolescent obesity:</a:t>
            </a:r>
            <a:br>
              <a:rPr lang="en-US" sz="4000" dirty="0">
                <a:effectLst/>
              </a:rPr>
            </a:br>
            <a:r>
              <a:rPr lang="en-US" sz="4000" dirty="0" smtClean="0">
                <a:effectLst/>
              </a:rPr>
              <a:t>A </a:t>
            </a:r>
            <a:r>
              <a:rPr lang="en-US" sz="4000" dirty="0">
                <a:effectLst/>
              </a:rPr>
              <a:t>longitudinal </a:t>
            </a:r>
            <a:r>
              <a:rPr lang="en-US" sz="4000" dirty="0" smtClean="0">
                <a:effectLst/>
              </a:rPr>
              <a:t>analysis</a:t>
            </a:r>
            <a:endParaRPr lang="en-US" sz="4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9620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Strengths</a:t>
            </a:r>
          </a:p>
          <a:p>
            <a:pPr lvl="1"/>
            <a:r>
              <a:rPr lang="en-US" dirty="0" smtClean="0"/>
              <a:t>Longitudinal data with detailed information regarding employment and income</a:t>
            </a:r>
          </a:p>
          <a:p>
            <a:pPr lvl="1"/>
            <a:r>
              <a:rPr lang="en-US" dirty="0" smtClean="0"/>
              <a:t>Measured height and weight</a:t>
            </a:r>
          </a:p>
          <a:p>
            <a:pPr lvl="1"/>
            <a:r>
              <a:rPr lang="en-US" dirty="0" smtClean="0"/>
              <a:t>Extended research by examining how income modifies the relationship</a:t>
            </a:r>
          </a:p>
          <a:p>
            <a:r>
              <a:rPr lang="en-US" dirty="0" smtClean="0"/>
              <a:t>Limitations</a:t>
            </a:r>
            <a:endParaRPr lang="en-US" dirty="0"/>
          </a:p>
          <a:p>
            <a:pPr lvl="1"/>
            <a:r>
              <a:rPr lang="en-US" dirty="0" smtClean="0"/>
              <a:t>Attrition</a:t>
            </a:r>
          </a:p>
          <a:p>
            <a:pPr lvl="1"/>
            <a:r>
              <a:rPr lang="en-US" dirty="0" smtClean="0"/>
              <a:t>Does not address causal mechanism</a:t>
            </a:r>
            <a:endParaRPr lang="en-US" dirty="0"/>
          </a:p>
          <a:p>
            <a:pPr marL="365760" lvl="1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Strengths and limitations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899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Better support and services for working  mothers to assist in promoting healthy behaviors in children</a:t>
            </a:r>
          </a:p>
          <a:p>
            <a:r>
              <a:rPr lang="en-US" dirty="0" smtClean="0"/>
              <a:t>Interventions could address ideas and support for:</a:t>
            </a:r>
          </a:p>
          <a:p>
            <a:pPr lvl="1"/>
            <a:r>
              <a:rPr lang="en-US" dirty="0" smtClean="0"/>
              <a:t>Quick and healthy meals</a:t>
            </a:r>
          </a:p>
          <a:p>
            <a:pPr lvl="1"/>
            <a:r>
              <a:rPr lang="en-US" dirty="0" smtClean="0"/>
              <a:t>Healthy eating practices for children</a:t>
            </a:r>
          </a:p>
          <a:p>
            <a:r>
              <a:rPr lang="en-US" smtClean="0"/>
              <a:t>Focus </a:t>
            </a:r>
            <a:r>
              <a:rPr lang="en-US" dirty="0" smtClean="0"/>
              <a:t>groups with mothers from different income levels to understand barriers to healthy eating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53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400" dirty="0"/>
              <a:t>1. </a:t>
            </a:r>
            <a:r>
              <a:rPr lang="en-US" sz="1400" dirty="0" smtClean="0"/>
              <a:t>Ogden, C., &amp; Carroll, </a:t>
            </a:r>
            <a:r>
              <a:rPr lang="en-US" sz="1400" dirty="0"/>
              <a:t>M. Prevalence of obesity among children and adolescents: United States, trends 1963-1965 through 2007-2008. In: </a:t>
            </a:r>
            <a:r>
              <a:rPr lang="en-US" sz="1400" i="1" dirty="0"/>
              <a:t>NCHS Health and Stats</a:t>
            </a:r>
            <a:r>
              <a:rPr lang="en-US" sz="1400" dirty="0"/>
              <a:t>: National Center for Health Statistics; 2010</a:t>
            </a:r>
            <a:r>
              <a:rPr lang="en-US" sz="1400" dirty="0" smtClean="0"/>
              <a:t>.</a:t>
            </a:r>
          </a:p>
          <a:p>
            <a:r>
              <a:rPr lang="en-US" sz="1400" dirty="0" smtClean="0"/>
              <a:t>2</a:t>
            </a:r>
            <a:r>
              <a:rPr lang="en-US" sz="1400" dirty="0"/>
              <a:t>. US Department of Labor.  Women in the </a:t>
            </a:r>
            <a:r>
              <a:rPr lang="en-US" sz="1400" dirty="0" err="1"/>
              <a:t>laborforce</a:t>
            </a:r>
            <a:r>
              <a:rPr lang="en-US" sz="1400" dirty="0"/>
              <a:t>: A </a:t>
            </a:r>
            <a:r>
              <a:rPr lang="en-US" sz="1400" dirty="0" err="1"/>
              <a:t>databook</a:t>
            </a:r>
            <a:r>
              <a:rPr lang="en-US" sz="1400" dirty="0"/>
              <a:t>.  </a:t>
            </a:r>
            <a:r>
              <a:rPr lang="en-US" sz="1400" u="sng" dirty="0">
                <a:hlinkClick r:id="rId2"/>
              </a:rPr>
              <a:t>http://www.bls.gov/cps/wlf-databook-2012.pdf</a:t>
            </a:r>
            <a:endParaRPr lang="en-US" sz="1400" dirty="0"/>
          </a:p>
          <a:p>
            <a:r>
              <a:rPr lang="en-US" sz="1400" dirty="0" smtClean="0"/>
              <a:t>3</a:t>
            </a:r>
            <a:r>
              <a:rPr lang="en-US" sz="1400" dirty="0"/>
              <a:t>. Anderson, P. M., Butcher, K. F., &amp; Levine, P. B. (2003). Maternal employment and overweight children. </a:t>
            </a:r>
            <a:r>
              <a:rPr lang="en-US" sz="1400" i="1" dirty="0"/>
              <a:t>Journal of Health Economics, 22</a:t>
            </a:r>
            <a:r>
              <a:rPr lang="en-US" sz="1400" dirty="0"/>
              <a:t>, 477-504.</a:t>
            </a:r>
          </a:p>
          <a:p>
            <a:r>
              <a:rPr lang="en-US" sz="1400" dirty="0" smtClean="0"/>
              <a:t>4</a:t>
            </a:r>
            <a:r>
              <a:rPr lang="en-US" sz="1400" dirty="0"/>
              <a:t>. </a:t>
            </a:r>
            <a:r>
              <a:rPr lang="en-US" sz="1400" dirty="0" err="1"/>
              <a:t>Fertig</a:t>
            </a:r>
            <a:r>
              <a:rPr lang="en-US" sz="1400" dirty="0"/>
              <a:t>, A., </a:t>
            </a:r>
            <a:r>
              <a:rPr lang="en-US" sz="1400" dirty="0" err="1"/>
              <a:t>Glomm</a:t>
            </a:r>
            <a:r>
              <a:rPr lang="en-US" sz="1400" dirty="0"/>
              <a:t>, G., &amp; </a:t>
            </a:r>
            <a:r>
              <a:rPr lang="en-US" sz="1400" dirty="0" err="1"/>
              <a:t>Tchernis</a:t>
            </a:r>
            <a:r>
              <a:rPr lang="en-US" sz="1400" dirty="0"/>
              <a:t>, R. (2009). The connection between maternal employment and childhood obesity: Inspecting the mechanisms. </a:t>
            </a:r>
            <a:r>
              <a:rPr lang="en-US" sz="1400" i="1" dirty="0"/>
              <a:t>Review of Economics of the Household, 7</a:t>
            </a:r>
            <a:r>
              <a:rPr lang="en-US" sz="1400" dirty="0"/>
              <a:t>, 227-255.</a:t>
            </a:r>
          </a:p>
          <a:p>
            <a:r>
              <a:rPr lang="en-US" sz="1400" dirty="0" smtClean="0"/>
              <a:t>5</a:t>
            </a:r>
            <a:r>
              <a:rPr lang="en-US" sz="1400" dirty="0"/>
              <a:t>. Hawkins, S. S., Cole, T. J., &amp; Law, C. (2008). Maternal employment and early childhood overweight: Findings from the UK Millennium Cohort Study. </a:t>
            </a:r>
            <a:r>
              <a:rPr lang="en-US" sz="1400" i="1" dirty="0"/>
              <a:t>International Journal of Obesity, 32</a:t>
            </a:r>
            <a:r>
              <a:rPr lang="en-US" sz="1400" dirty="0"/>
              <a:t>(1), 30-38.</a:t>
            </a:r>
          </a:p>
          <a:p>
            <a:r>
              <a:rPr lang="en-US" sz="1400" dirty="0" smtClean="0"/>
              <a:t>6</a:t>
            </a:r>
            <a:r>
              <a:rPr lang="en-US" sz="1400" dirty="0"/>
              <a:t>. Morrissey, T. W. (2012). Trajectories of growth in body mass index across childhood: Associations with maternal and paternal employment. </a:t>
            </a:r>
            <a:r>
              <a:rPr lang="en-US" sz="1400" i="1" dirty="0"/>
              <a:t>Social Science and Medicine,</a:t>
            </a:r>
            <a:r>
              <a:rPr lang="en-US" sz="1400" dirty="0"/>
              <a:t> in press</a:t>
            </a:r>
            <a:r>
              <a:rPr lang="en-US" sz="1400" dirty="0" smtClean="0"/>
              <a:t>.</a:t>
            </a:r>
          </a:p>
          <a:p>
            <a:r>
              <a:rPr lang="en-US" sz="1400" dirty="0" smtClean="0"/>
              <a:t>7. </a:t>
            </a:r>
            <a:r>
              <a:rPr lang="en-US" sz="1400" dirty="0"/>
              <a:t>Von </a:t>
            </a:r>
            <a:r>
              <a:rPr lang="en-US" sz="1400" dirty="0" err="1"/>
              <a:t>Hinke</a:t>
            </a:r>
            <a:r>
              <a:rPr lang="en-US" sz="1400" dirty="0"/>
              <a:t> Kessler </a:t>
            </a:r>
            <a:r>
              <a:rPr lang="en-US" sz="1400" dirty="0" err="1"/>
              <a:t>Scholder</a:t>
            </a:r>
            <a:r>
              <a:rPr lang="en-US" sz="1400" dirty="0"/>
              <a:t>, S. (2008). Maternal employment and overweight children: Does timing matter? </a:t>
            </a:r>
            <a:r>
              <a:rPr lang="en-US" sz="1400" i="1" dirty="0"/>
              <a:t>Health Economics, 17</a:t>
            </a:r>
            <a:r>
              <a:rPr lang="en-US" sz="1400" dirty="0"/>
              <a:t>, 889-906. </a:t>
            </a:r>
            <a:endParaRPr lang="en-US" sz="1400" dirty="0" smtClean="0"/>
          </a:p>
          <a:p>
            <a:r>
              <a:rPr lang="en-US" sz="1400" dirty="0" smtClean="0"/>
              <a:t>8. </a:t>
            </a:r>
            <a:r>
              <a:rPr lang="en-US" sz="1400" dirty="0" err="1"/>
              <a:t>Ziol</a:t>
            </a:r>
            <a:r>
              <a:rPr lang="en-US" sz="1400" dirty="0"/>
              <a:t>-Guest, K. M., </a:t>
            </a:r>
            <a:r>
              <a:rPr lang="en-US" sz="1400" dirty="0" err="1"/>
              <a:t>Dunifon</a:t>
            </a:r>
            <a:r>
              <a:rPr lang="en-US" sz="1400" dirty="0"/>
              <a:t>, R. E., &amp; </a:t>
            </a:r>
            <a:r>
              <a:rPr lang="en-US" sz="1400" dirty="0" err="1"/>
              <a:t>Kalil</a:t>
            </a:r>
            <a:r>
              <a:rPr lang="en-US" sz="1400" dirty="0"/>
              <a:t>, A. (2012). Parental employment and children’s body weight: Mothers, others, and mechanisms. </a:t>
            </a:r>
            <a:r>
              <a:rPr lang="en-US" sz="1400" i="1" dirty="0"/>
              <a:t>Social Science and Medicine, </a:t>
            </a:r>
            <a:r>
              <a:rPr lang="en-US" sz="1400" dirty="0"/>
              <a:t>in press.</a:t>
            </a:r>
          </a:p>
          <a:p>
            <a:r>
              <a:rPr lang="en-US" sz="1400" dirty="0" smtClean="0"/>
              <a:t>9. </a:t>
            </a:r>
            <a:r>
              <a:rPr lang="en-US" sz="1400" dirty="0"/>
              <a:t>National Center for Health Statistics. Health, United States, 2010: With Special Feature on Death and Dying. Hyattsville, MD. 2011</a:t>
            </a:r>
            <a:r>
              <a:rPr lang="en-US" sz="1400" dirty="0" smtClean="0"/>
              <a:t>.</a:t>
            </a:r>
            <a:endParaRPr lang="en-US" sz="1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21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 in adolescent obesity rates</a:t>
            </a:r>
            <a:r>
              <a:rPr lang="en-US" baseline="30000" dirty="0"/>
              <a:t>1</a:t>
            </a:r>
            <a:r>
              <a:rPr lang="en-US" dirty="0" smtClean="0"/>
              <a:t>  and mothers working outside the home</a:t>
            </a:r>
            <a:r>
              <a:rPr lang="en-US" baseline="30000" dirty="0"/>
              <a:t>2</a:t>
            </a:r>
            <a:r>
              <a:rPr lang="en-US" dirty="0" smtClean="0"/>
              <a:t> in past 40 years</a:t>
            </a:r>
          </a:p>
          <a:p>
            <a:r>
              <a:rPr lang="en-US" dirty="0" smtClean="0"/>
              <a:t>Rationale for relationship</a:t>
            </a:r>
          </a:p>
          <a:p>
            <a:r>
              <a:rPr lang="en-US" dirty="0" smtClean="0"/>
              <a:t>Relationship between increased maternal work hours and child and/or adolescent obesity</a:t>
            </a:r>
            <a:r>
              <a:rPr lang="en-US" baseline="30000" dirty="0" smtClean="0"/>
              <a:t>3-8</a:t>
            </a:r>
            <a:r>
              <a:rPr lang="en-US" dirty="0" smtClean="0"/>
              <a:t> </a:t>
            </a:r>
          </a:p>
          <a:p>
            <a:r>
              <a:rPr lang="en-US" dirty="0" smtClean="0"/>
              <a:t>Limitations of existing research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75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increased hours of maternal employment associated with an increased rate of adolescent obesity?</a:t>
            </a:r>
          </a:p>
          <a:p>
            <a:r>
              <a:rPr lang="en-US" dirty="0" smtClean="0"/>
              <a:t>How does income modify this relationship?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132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</a:t>
            </a:r>
          </a:p>
          <a:p>
            <a:pPr lvl="1"/>
            <a:r>
              <a:rPr lang="en-US" dirty="0" smtClean="0"/>
              <a:t>From the Panel Survey of Income Dynamics (1997-2005) and Child Development Survey (1997-2007)</a:t>
            </a:r>
          </a:p>
          <a:p>
            <a:r>
              <a:rPr lang="en-US" dirty="0" smtClean="0"/>
              <a:t>Design</a:t>
            </a:r>
          </a:p>
          <a:p>
            <a:pPr lvl="1"/>
            <a:r>
              <a:rPr lang="en-US" dirty="0" smtClean="0"/>
              <a:t>Longitudinal</a:t>
            </a:r>
          </a:p>
          <a:p>
            <a:r>
              <a:rPr lang="en-US" dirty="0"/>
              <a:t>Participants</a:t>
            </a:r>
          </a:p>
          <a:p>
            <a:pPr lvl="1"/>
            <a:r>
              <a:rPr lang="en-US" dirty="0" smtClean="0"/>
              <a:t>1,108 adolescents and their parents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– Design and Participants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566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Exposure – Maternal employment during childhood</a:t>
            </a:r>
          </a:p>
          <a:p>
            <a:pPr lvl="1"/>
            <a:r>
              <a:rPr lang="en-US" dirty="0" smtClean="0"/>
              <a:t>Hours/week worked by mothers over all 3 </a:t>
            </a:r>
            <a:r>
              <a:rPr lang="en-US" dirty="0" smtClean="0"/>
              <a:t>time points </a:t>
            </a:r>
            <a:r>
              <a:rPr lang="en-US" dirty="0" smtClean="0"/>
              <a:t>(i.e. during childhood)</a:t>
            </a:r>
          </a:p>
          <a:p>
            <a:r>
              <a:rPr lang="en-US" dirty="0" smtClean="0"/>
              <a:t>Outcome – Adolescent obesity</a:t>
            </a:r>
          </a:p>
          <a:p>
            <a:pPr lvl="1"/>
            <a:r>
              <a:rPr lang="en-US" dirty="0" smtClean="0"/>
              <a:t>Weight and height measured by trained staff</a:t>
            </a:r>
          </a:p>
          <a:p>
            <a:pPr lvl="1"/>
            <a:r>
              <a:rPr lang="en-US" dirty="0" smtClean="0"/>
              <a:t>Considered obese if BMI </a:t>
            </a:r>
            <a:r>
              <a:rPr lang="en-US" u="sng" dirty="0" smtClean="0"/>
              <a:t>&gt;</a:t>
            </a:r>
            <a:r>
              <a:rPr lang="en-US" dirty="0" smtClean="0"/>
              <a:t> 95</a:t>
            </a:r>
            <a:r>
              <a:rPr lang="en-US" baseline="30000" dirty="0" smtClean="0"/>
              <a:t>th</a:t>
            </a:r>
            <a:r>
              <a:rPr lang="en-US" dirty="0" smtClean="0"/>
              <a:t> percentile based on </a:t>
            </a:r>
            <a:r>
              <a:rPr lang="en-US" dirty="0"/>
              <a:t>sex and </a:t>
            </a:r>
            <a:r>
              <a:rPr lang="en-US" dirty="0" smtClean="0"/>
              <a:t>age</a:t>
            </a:r>
          </a:p>
          <a:p>
            <a:r>
              <a:rPr lang="en-US" dirty="0" smtClean="0"/>
              <a:t>Modifying variable– Income </a:t>
            </a:r>
            <a:endParaRPr lang="en-US" dirty="0"/>
          </a:p>
          <a:p>
            <a:pPr lvl="1"/>
            <a:r>
              <a:rPr lang="en-US" dirty="0" smtClean="0"/>
              <a:t>Based on the poverty level, considered</a:t>
            </a:r>
            <a:r>
              <a:rPr lang="en-US" baseline="30000" dirty="0" smtClean="0"/>
              <a:t>9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Low income (</a:t>
            </a:r>
            <a:r>
              <a:rPr lang="en-US" u="sng" dirty="0" smtClean="0"/>
              <a:t>&lt;</a:t>
            </a:r>
            <a:r>
              <a:rPr lang="en-US" dirty="0" smtClean="0"/>
              <a:t> 200% of poverty level)</a:t>
            </a:r>
            <a:endParaRPr lang="en-US" u="sng" dirty="0" smtClean="0"/>
          </a:p>
          <a:p>
            <a:pPr lvl="2"/>
            <a:r>
              <a:rPr lang="en-US" dirty="0" smtClean="0"/>
              <a:t>Middle income (201%-400% of poverty level)</a:t>
            </a:r>
          </a:p>
          <a:p>
            <a:pPr lvl="2"/>
            <a:r>
              <a:rPr lang="en-US" dirty="0" smtClean="0"/>
              <a:t>High income (&gt;400% poverty level)</a:t>
            </a: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- Measures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06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Adjusted discrete time series analysis</a:t>
            </a:r>
          </a:p>
          <a:p>
            <a:pPr lvl="1"/>
            <a:r>
              <a:rPr lang="en-US" dirty="0" smtClean="0"/>
              <a:t>Relative risk</a:t>
            </a:r>
          </a:p>
          <a:p>
            <a:pPr lvl="1"/>
            <a:r>
              <a:rPr lang="en-US" dirty="0" smtClean="0"/>
              <a:t>95% confidence intervals</a:t>
            </a:r>
          </a:p>
          <a:p>
            <a:pPr lvl="1"/>
            <a:r>
              <a:rPr lang="en-US" dirty="0" smtClean="0"/>
              <a:t>Considered several potential covariates</a:t>
            </a:r>
          </a:p>
          <a:p>
            <a:pPr lvl="2"/>
            <a:r>
              <a:rPr lang="en-US" dirty="0" smtClean="0"/>
              <a:t>Maternal age, maternal education, maternal obesity, marital status, income, child sex, child birth weight, and child physical activity level</a:t>
            </a:r>
          </a:p>
          <a:p>
            <a:pPr lvl="1"/>
            <a:r>
              <a:rPr lang="en-US" dirty="0" smtClean="0"/>
              <a:t>Interaction between maternal work hours and income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Methods-Analysis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52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baseline (1996)</a:t>
            </a:r>
          </a:p>
          <a:p>
            <a:pPr lvl="1"/>
            <a:r>
              <a:rPr lang="en-US" dirty="0" smtClean="0"/>
              <a:t>Median age of child – 3.5 </a:t>
            </a:r>
            <a:r>
              <a:rPr lang="en-US" dirty="0" err="1" smtClean="0"/>
              <a:t>yrs</a:t>
            </a:r>
            <a:endParaRPr lang="en-US" dirty="0" smtClean="0"/>
          </a:p>
          <a:p>
            <a:pPr lvl="1"/>
            <a:r>
              <a:rPr lang="en-US" dirty="0" smtClean="0"/>
              <a:t>Median maternal work </a:t>
            </a:r>
            <a:r>
              <a:rPr lang="en-US" dirty="0" err="1" smtClean="0"/>
              <a:t>hrs</a:t>
            </a:r>
            <a:r>
              <a:rPr lang="en-US" dirty="0" smtClean="0"/>
              <a:t>/</a:t>
            </a:r>
            <a:r>
              <a:rPr lang="en-US" dirty="0" err="1" smtClean="0"/>
              <a:t>wk</a:t>
            </a:r>
            <a:r>
              <a:rPr lang="en-US" dirty="0" smtClean="0"/>
              <a:t> – 30</a:t>
            </a:r>
          </a:p>
          <a:p>
            <a:pPr lvl="1"/>
            <a:r>
              <a:rPr lang="en-US" dirty="0" smtClean="0"/>
              <a:t>Median paternal work </a:t>
            </a:r>
            <a:r>
              <a:rPr lang="en-US" dirty="0" err="1" smtClean="0"/>
              <a:t>hrs</a:t>
            </a:r>
            <a:r>
              <a:rPr lang="en-US" dirty="0" smtClean="0"/>
              <a:t>/</a:t>
            </a:r>
            <a:r>
              <a:rPr lang="en-US" dirty="0" err="1" smtClean="0"/>
              <a:t>wk</a:t>
            </a:r>
            <a:r>
              <a:rPr lang="en-US" dirty="0" smtClean="0"/>
              <a:t> – 45</a:t>
            </a:r>
          </a:p>
          <a:p>
            <a:pPr lvl="1"/>
            <a:r>
              <a:rPr lang="en-US" dirty="0" smtClean="0"/>
              <a:t>Income</a:t>
            </a:r>
          </a:p>
          <a:p>
            <a:pPr lvl="2"/>
            <a:r>
              <a:rPr lang="en-US" dirty="0" smtClean="0"/>
              <a:t>42.7% low income</a:t>
            </a:r>
            <a:br>
              <a:rPr lang="en-US" dirty="0" smtClean="0"/>
            </a:br>
            <a:r>
              <a:rPr lang="en-US" dirty="0" smtClean="0"/>
              <a:t>32.0% middle income</a:t>
            </a:r>
          </a:p>
          <a:p>
            <a:pPr lvl="2"/>
            <a:r>
              <a:rPr lang="en-US" dirty="0" smtClean="0"/>
              <a:t>25.4% high income</a:t>
            </a:r>
          </a:p>
          <a:p>
            <a:r>
              <a:rPr lang="en-US" dirty="0" smtClean="0"/>
              <a:t>In 2007</a:t>
            </a:r>
          </a:p>
          <a:p>
            <a:pPr lvl="1"/>
            <a:r>
              <a:rPr lang="en-US" dirty="0" smtClean="0"/>
              <a:t>20.7% of adolescents were obese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</a:t>
            </a:r>
            <a:r>
              <a:rPr lang="en-US" dirty="0" err="1" smtClean="0"/>
              <a:t>Descriptives</a:t>
            </a: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4667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7817827"/>
              </p:ext>
            </p:extLst>
          </p:nvPr>
        </p:nvGraphicFramePr>
        <p:xfrm>
          <a:off x="685800" y="1371600"/>
          <a:ext cx="70104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4973"/>
                <a:gridCol w="1402828"/>
                <a:gridCol w="1752599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95% CI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Maternal work </a:t>
                      </a:r>
                      <a:r>
                        <a:rPr lang="en-US" dirty="0" err="1" smtClean="0"/>
                        <a:t>hrs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wk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1.01-3.03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Paternal</a:t>
                      </a:r>
                      <a:r>
                        <a:rPr lang="en-US" baseline="0" dirty="0" smtClean="0"/>
                        <a:t> work </a:t>
                      </a:r>
                      <a:r>
                        <a:rPr lang="en-US" baseline="0" dirty="0" err="1" smtClean="0"/>
                        <a:t>hrs</a:t>
                      </a:r>
                      <a:r>
                        <a:rPr lang="en-US" baseline="0" dirty="0" smtClean="0"/>
                        <a:t>/</a:t>
                      </a:r>
                      <a:r>
                        <a:rPr lang="en-US" baseline="0" dirty="0" err="1" smtClean="0"/>
                        <a:t>wk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0.61-1.09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Batang"/>
                          <a:cs typeface="Calibri"/>
                        </a:rPr>
                        <a:t>Maternal Work Hours by </a:t>
                      </a:r>
                      <a:r>
                        <a:rPr lang="en-US" sz="1800" dirty="0" smtClean="0">
                          <a:effectLst/>
                          <a:latin typeface="+mn-lt"/>
                          <a:ea typeface="Batang"/>
                          <a:cs typeface="Calibri"/>
                        </a:rPr>
                        <a:t>income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Batang"/>
                          <a:cs typeface="Calibri"/>
                        </a:rPr>
                        <a:t>0-200% PL vs not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1.45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0.76-2.79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Batang"/>
                          <a:cs typeface="Calibri"/>
                        </a:rPr>
                        <a:t>201-400% PL vs. not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2.74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1.15-6.53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Batang"/>
                          <a:cs typeface="Calibri"/>
                        </a:rPr>
                        <a:t>≥ 401% PL vs. not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0.53-8.86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Results: Adjusted Relative Risk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62000" y="4114800"/>
            <a:ext cx="75438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No interactive effect of paternal work hours and income on risk of adolescent obesity.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Maternal obesity was also associated with an increased risk of adolescent obesity (RR = 2.89, 95% CI=2.16-3.87)</a:t>
            </a:r>
          </a:p>
        </p:txBody>
      </p:sp>
    </p:spTree>
    <p:extLst>
      <p:ext uri="{BB962C8B-B14F-4D97-AF65-F5344CB8AC3E}">
        <p14:creationId xmlns:p14="http://schemas.microsoft.com/office/powerpoint/2010/main" val="5513876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maternal work hours increased, the risk of adolescent obesity increased</a:t>
            </a:r>
          </a:p>
          <a:p>
            <a:r>
              <a:rPr lang="en-US" dirty="0" smtClean="0"/>
              <a:t>Income modified this relationship</a:t>
            </a:r>
          </a:p>
          <a:p>
            <a:pPr lvl="1"/>
            <a:r>
              <a:rPr lang="en-US" dirty="0" smtClean="0"/>
              <a:t>The association between maternal work hours and adolescent obesity was particularly strong among middle income families</a:t>
            </a:r>
          </a:p>
          <a:p>
            <a:r>
              <a:rPr lang="en-US" dirty="0" smtClean="0"/>
              <a:t>There was no association between paternal work hours and risk of adolescent obesity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263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487</TotalTime>
  <Words>971</Words>
  <Application>Microsoft Office PowerPoint</Application>
  <PresentationFormat>On-screen Show (4:3)</PresentationFormat>
  <Paragraphs>110</Paragraphs>
  <Slides>12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Paper</vt:lpstr>
      <vt:lpstr>Maternal work hours during childhood and adolescent obesity: A longitudinal analysis</vt:lpstr>
      <vt:lpstr>Background</vt:lpstr>
      <vt:lpstr>Research Questions</vt:lpstr>
      <vt:lpstr>Methods – Design and Participants</vt:lpstr>
      <vt:lpstr>Methods - Measures</vt:lpstr>
      <vt:lpstr>Methods-Analysis</vt:lpstr>
      <vt:lpstr>Results: Descriptives </vt:lpstr>
      <vt:lpstr>Results: Adjusted Relative Risk</vt:lpstr>
      <vt:lpstr>Conclusion</vt:lpstr>
      <vt:lpstr>Strengths and limitations</vt:lpstr>
      <vt:lpstr>Implications </vt:lpstr>
      <vt:lpstr>References</vt:lpstr>
    </vt:vector>
  </TitlesOfParts>
  <Company>UNC Charlotte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Experiencing family conflict increases the likelihood of engaging in risky sexual behaviors in adolescents aged 15-21</dc:title>
  <dc:creator>test</dc:creator>
  <cp:lastModifiedBy>Lyerly, Jordan E</cp:lastModifiedBy>
  <cp:revision>30</cp:revision>
  <dcterms:created xsi:type="dcterms:W3CDTF">2013-09-25T11:37:39Z</dcterms:created>
  <dcterms:modified xsi:type="dcterms:W3CDTF">2014-03-17T14:31:04Z</dcterms:modified>
</cp:coreProperties>
</file>