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0"/>
  </p:notesMasterIdLst>
  <p:sldIdLst>
    <p:sldId id="256" r:id="rId2"/>
    <p:sldId id="258" r:id="rId3"/>
    <p:sldId id="278" r:id="rId4"/>
    <p:sldId id="277" r:id="rId5"/>
    <p:sldId id="259" r:id="rId6"/>
    <p:sldId id="260" r:id="rId7"/>
    <p:sldId id="272" r:id="rId8"/>
    <p:sldId id="273" r:id="rId9"/>
    <p:sldId id="271" r:id="rId10"/>
    <p:sldId id="275" r:id="rId11"/>
    <p:sldId id="270" r:id="rId12"/>
    <p:sldId id="268" r:id="rId13"/>
    <p:sldId id="263" r:id="rId14"/>
    <p:sldId id="279" r:id="rId15"/>
    <p:sldId id="267" r:id="rId16"/>
    <p:sldId id="280" r:id="rId17"/>
    <p:sldId id="269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29" autoAdjust="0"/>
  </p:normalViewPr>
  <p:slideViewPr>
    <p:cSldViewPr>
      <p:cViewPr varScale="1">
        <p:scale>
          <a:sx n="81" d="100"/>
          <a:sy n="81" d="100"/>
        </p:scale>
        <p:origin x="-177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6D5A-23B8-4087-A835-35F0F34BE46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6559B-8076-4D0D-8BC3-3EF103B0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6E160-85DC-494F-BA50-47590AD663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So… remember schema theory in general is …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559B-8076-4D0D-8BC3-3EF103B0C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559B-8076-4D0D-8BC3-3EF103B0C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Parents reported a wide range of snacking contexts (e.g. home, car, doctor’s offices etc.) that varied in the types of snacks offered and practices employed. 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contexts are home, out/car, school/daycare, recreational activities, grandparent (AA and H), other/family, friends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559B-8076-4D0D-8BC3-3EF103B0C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unique- out, health least mentioned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unique- craves for child asks, distraction least mentioned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unique – social activity, treat, reward least mentioned, low on holdover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559B-8076-4D0D-8BC3-3EF103B0C5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4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559B-8076-4D0D-8BC3-3EF103B0C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8DD6-14E7-4F59-A5ED-D99875E47A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32461A-250E-4A29-9E9B-599CA3838FA1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80F3B6-675F-4343-BA9B-C9F230B1ED68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C698B1-7F89-4AD0-8F4A-386C3011E0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81200"/>
            <a:ext cx="3733800" cy="2209800"/>
          </a:xfrm>
        </p:spPr>
        <p:txBody>
          <a:bodyPr>
            <a:noAutofit/>
          </a:bodyPr>
          <a:lstStyle/>
          <a:p>
            <a:r>
              <a:rPr lang="en-US" sz="3200" b="1" dirty="0"/>
              <a:t>Integrating card-sort and qualitative interview methods to understand parents’ child-snack </a:t>
            </a:r>
            <a:r>
              <a:rPr lang="en-US" sz="3200" b="1" dirty="0" smtClean="0"/>
              <a:t>schemas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91000"/>
            <a:ext cx="3309803" cy="2057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Christine E. Blake</a:t>
            </a:r>
          </a:p>
          <a:p>
            <a:r>
              <a:rPr lang="en-US" dirty="0" smtClean="0"/>
              <a:t>Jennifer O. Fisher</a:t>
            </a:r>
          </a:p>
          <a:p>
            <a:r>
              <a:rPr lang="en-US" dirty="0" smtClean="0"/>
              <a:t>Nicolas Younginer</a:t>
            </a:r>
          </a:p>
          <a:p>
            <a:r>
              <a:rPr lang="en-US" dirty="0" smtClean="0"/>
              <a:t>Alex Orloski</a:t>
            </a:r>
          </a:p>
          <a:p>
            <a:r>
              <a:rPr lang="en-US" dirty="0" smtClean="0"/>
              <a:t>Rachel Blaine</a:t>
            </a:r>
          </a:p>
          <a:p>
            <a:r>
              <a:rPr lang="en-US" dirty="0" smtClean="0"/>
              <a:t>Heather Hamtil</a:t>
            </a:r>
          </a:p>
          <a:p>
            <a:r>
              <a:rPr lang="en-US" dirty="0" smtClean="0"/>
              <a:t>Yasmeen </a:t>
            </a:r>
            <a:r>
              <a:rPr lang="en-US" dirty="0" err="1" smtClean="0"/>
              <a:t>Bruxton</a:t>
            </a:r>
            <a:endParaRPr lang="en-US" dirty="0" smtClean="0"/>
          </a:p>
          <a:p>
            <a:r>
              <a:rPr lang="en-US" dirty="0" smtClean="0"/>
              <a:t>Kirsten K. Davison</a:t>
            </a:r>
          </a:p>
        </p:txBody>
      </p:sp>
      <p:pic>
        <p:nvPicPr>
          <p:cNvPr id="3076" name="Picture 4" descr="http://graphics8.nytimes.com/images/2010/03/03/science/02well_snacks/02well_snacks-blogS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1" y="3581400"/>
            <a:ext cx="3733800" cy="24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819" y="624260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Funded by: NIH NICHD R21 HD074554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kid-snack.jpg"/>
          <p:cNvPicPr>
            <a:picLocks noChangeAspect="1"/>
          </p:cNvPicPr>
          <p:nvPr/>
        </p:nvPicPr>
        <p:blipFill>
          <a:blip r:embed="rId3" cstate="print"/>
          <a:srcRect b="16727"/>
          <a:stretch>
            <a:fillRect/>
          </a:stretch>
        </p:blipFill>
        <p:spPr>
          <a:xfrm>
            <a:off x="1143000" y="426884"/>
            <a:ext cx="2362200" cy="276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75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02" y="1362139"/>
            <a:ext cx="7024744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4" y="154922"/>
            <a:ext cx="4366034" cy="3111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921"/>
            <a:ext cx="4333511" cy="3121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5834"/>
            <a:ext cx="4333511" cy="3059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6" y="3435834"/>
            <a:ext cx="4379202" cy="319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Thematic coding of transcripts separately for snack…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Contexts</a:t>
            </a:r>
          </a:p>
          <a:p>
            <a:pPr lvl="1"/>
            <a:r>
              <a:rPr lang="en-US" dirty="0" smtClean="0"/>
              <a:t>Purposes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ractices</a:t>
            </a:r>
          </a:p>
          <a:p>
            <a:r>
              <a:rPr lang="en-US" dirty="0"/>
              <a:t>Card sort labels summarized to identify predominant contexts and purpose categories</a:t>
            </a:r>
          </a:p>
          <a:p>
            <a:r>
              <a:rPr lang="en-US" dirty="0" smtClean="0"/>
              <a:t>Card-sort data matrices </a:t>
            </a:r>
            <a:r>
              <a:rPr lang="en-US" dirty="0"/>
              <a:t>analyzed </a:t>
            </a:r>
            <a:r>
              <a:rPr lang="en-US" dirty="0" smtClean="0"/>
              <a:t> for similarities </a:t>
            </a:r>
            <a:r>
              <a:rPr lang="en-US" dirty="0"/>
              <a:t>in snack items assigned to each category  </a:t>
            </a:r>
            <a:endParaRPr lang="en-US" dirty="0" smtClean="0"/>
          </a:p>
          <a:p>
            <a:r>
              <a:rPr lang="en-US" dirty="0" smtClean="0"/>
              <a:t>Calculation of mean </a:t>
            </a:r>
            <a:r>
              <a:rPr lang="en-US" dirty="0" err="1" smtClean="0"/>
              <a:t>SoFAS</a:t>
            </a:r>
            <a:r>
              <a:rPr lang="en-US" dirty="0" smtClean="0"/>
              <a:t> values per category</a:t>
            </a:r>
            <a:endParaRPr lang="en-US" dirty="0"/>
          </a:p>
          <a:p>
            <a:r>
              <a:rPr lang="en-US" dirty="0" smtClean="0"/>
              <a:t>Results compared across racial-ethnic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Dimensions of Snack Definition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52672" cy="4130040"/>
          </a:xfrm>
        </p:spPr>
        <p:txBody>
          <a:bodyPr>
            <a:noAutofit/>
          </a:bodyPr>
          <a:lstStyle/>
          <a:p>
            <a:r>
              <a:rPr lang="en-US" sz="1600" b="1" i="1" dirty="0" smtClean="0"/>
              <a:t>Time</a:t>
            </a:r>
            <a:endParaRPr lang="en-US" sz="1600" b="1" dirty="0"/>
          </a:p>
          <a:p>
            <a:pPr lvl="1"/>
            <a:r>
              <a:rPr lang="en-US" sz="1600" dirty="0"/>
              <a:t>Proximity to meal</a:t>
            </a:r>
          </a:p>
          <a:p>
            <a:pPr lvl="1"/>
            <a:r>
              <a:rPr lang="en-US" sz="1600" dirty="0"/>
              <a:t>Time of day</a:t>
            </a:r>
          </a:p>
          <a:p>
            <a:pPr lvl="1"/>
            <a:r>
              <a:rPr lang="en-US" sz="1600" dirty="0"/>
              <a:t>Preparation time</a:t>
            </a:r>
          </a:p>
          <a:p>
            <a:pPr lvl="1"/>
            <a:r>
              <a:rPr lang="en-US" sz="1600" dirty="0"/>
              <a:t>Time required to eat (e.g. something quick to eat)</a:t>
            </a:r>
          </a:p>
          <a:p>
            <a:r>
              <a:rPr lang="en-US" sz="1600" b="1" i="1" dirty="0" smtClean="0"/>
              <a:t>Environment</a:t>
            </a:r>
            <a:endParaRPr lang="en-US" sz="1600" b="1" dirty="0"/>
          </a:p>
          <a:p>
            <a:pPr lvl="1"/>
            <a:r>
              <a:rPr lang="en-US" sz="1600" dirty="0"/>
              <a:t>Location in house</a:t>
            </a:r>
          </a:p>
          <a:p>
            <a:pPr lvl="1"/>
            <a:r>
              <a:rPr lang="en-US" sz="1600" dirty="0"/>
              <a:t>Outside of house</a:t>
            </a:r>
          </a:p>
          <a:p>
            <a:pPr lvl="1"/>
            <a:r>
              <a:rPr lang="en-US" sz="1600" dirty="0"/>
              <a:t>Food’s performance in different environments (e.g. versatility or transportability)</a:t>
            </a:r>
          </a:p>
          <a:p>
            <a:r>
              <a:rPr lang="en-US" sz="1600" b="1" i="1" dirty="0" smtClean="0"/>
              <a:t>Nutrition</a:t>
            </a:r>
            <a:r>
              <a:rPr lang="en-US" sz="1600" b="1" i="1" dirty="0"/>
              <a:t>/ healthiness</a:t>
            </a:r>
            <a:endParaRPr lang="en-US" sz="1600" b="1" dirty="0"/>
          </a:p>
          <a:p>
            <a:pPr lvl="1"/>
            <a:r>
              <a:rPr lang="en-US" sz="1600" dirty="0"/>
              <a:t>Healthy</a:t>
            </a:r>
          </a:p>
          <a:p>
            <a:pPr lvl="1"/>
            <a:r>
              <a:rPr lang="en-US" sz="1600" dirty="0"/>
              <a:t>Not healthy</a:t>
            </a:r>
          </a:p>
          <a:p>
            <a:pPr lvl="1"/>
            <a:r>
              <a:rPr lang="en-US" sz="1600" dirty="0" err="1" smtClean="0"/>
              <a:t>Junkfood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965448" cy="4282439"/>
          </a:xfrm>
        </p:spPr>
        <p:txBody>
          <a:bodyPr/>
          <a:lstStyle/>
          <a:p>
            <a:r>
              <a:rPr lang="en-US" sz="1600" b="1" i="1" dirty="0"/>
              <a:t>Satiety</a:t>
            </a:r>
            <a:endParaRPr lang="en-US" sz="1600" b="1" dirty="0"/>
          </a:p>
          <a:p>
            <a:pPr lvl="1"/>
            <a:r>
              <a:rPr lang="en-US" sz="1600" dirty="0"/>
              <a:t>Fill you up</a:t>
            </a:r>
          </a:p>
          <a:p>
            <a:pPr lvl="1"/>
            <a:r>
              <a:rPr lang="en-US" sz="1600" dirty="0"/>
              <a:t>Not fill you up</a:t>
            </a:r>
          </a:p>
          <a:p>
            <a:pPr lvl="1"/>
            <a:r>
              <a:rPr lang="en-US" sz="1600" dirty="0"/>
              <a:t>Tide/hold over</a:t>
            </a:r>
          </a:p>
          <a:p>
            <a:r>
              <a:rPr lang="en-US" sz="1600" b="1" i="1" dirty="0"/>
              <a:t>Size</a:t>
            </a:r>
            <a:endParaRPr lang="en-US" sz="1600" b="1" dirty="0"/>
          </a:p>
          <a:p>
            <a:pPr lvl="1"/>
            <a:r>
              <a:rPr lang="en-US" sz="1600" dirty="0"/>
              <a:t>Size of portion </a:t>
            </a:r>
          </a:p>
          <a:p>
            <a:pPr lvl="1"/>
            <a:r>
              <a:rPr lang="en-US" sz="1600" dirty="0"/>
              <a:t>Size of food</a:t>
            </a:r>
          </a:p>
          <a:p>
            <a:r>
              <a:rPr lang="en-US" sz="1600" b="1" i="1" dirty="0"/>
              <a:t>Foods</a:t>
            </a:r>
            <a:endParaRPr lang="en-US" sz="1600" b="1" dirty="0"/>
          </a:p>
          <a:p>
            <a:pPr lvl="1"/>
            <a:r>
              <a:rPr lang="en-US" sz="1600" dirty="0"/>
              <a:t>Types of foods</a:t>
            </a:r>
          </a:p>
          <a:p>
            <a:pPr lvl="1"/>
            <a:r>
              <a:rPr lang="en-US" sz="1600" dirty="0"/>
              <a:t>Qualities of foods (</a:t>
            </a:r>
            <a:r>
              <a:rPr lang="en-US" sz="1600" dirty="0" err="1"/>
              <a:t>e.g</a:t>
            </a:r>
            <a:r>
              <a:rPr lang="en-US" sz="1600" dirty="0"/>
              <a:t> carbs, sugar, high calorie)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762000"/>
          </a:xfrm>
        </p:spPr>
        <p:txBody>
          <a:bodyPr/>
          <a:lstStyle/>
          <a:p>
            <a:r>
              <a:rPr lang="en-US" dirty="0" smtClean="0"/>
              <a:t>Snack Contexts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83883"/>
              </p:ext>
            </p:extLst>
          </p:nvPr>
        </p:nvGraphicFramePr>
        <p:xfrm>
          <a:off x="838200" y="1371600"/>
          <a:ext cx="7512906" cy="421585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13005"/>
                <a:gridCol w="391297"/>
                <a:gridCol w="2113005"/>
                <a:gridCol w="469557"/>
                <a:gridCol w="2034746"/>
                <a:gridCol w="391296"/>
              </a:tblGrid>
              <a:tr h="55825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White (</a:t>
                      </a:r>
                      <a:r>
                        <a:rPr lang="en-US" sz="1400" kern="1200" dirty="0" smtClean="0">
                          <a:effectLst/>
                        </a:rPr>
                        <a:t>n=17)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#P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Black ( n=23)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# </a:t>
                      </a:r>
                      <a:r>
                        <a:rPr lang="en-US" sz="1400" kern="1200" dirty="0" smtClean="0">
                          <a:effectLst/>
                        </a:rPr>
                        <a:t>P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Hispanic </a:t>
                      </a:r>
                      <a:r>
                        <a:rPr lang="en-US" sz="1400" kern="1200" dirty="0" smtClean="0">
                          <a:effectLst/>
                        </a:rPr>
                        <a:t>(</a:t>
                      </a:r>
                      <a:r>
                        <a:rPr lang="en-US" sz="1400" kern="1200" dirty="0">
                          <a:effectLst/>
                        </a:rPr>
                        <a:t>n=20)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#P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Home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Home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Home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Out/car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Out/car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Out/car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Recreational activities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Grandparent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School/daycare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School/daycare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School/daycare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</a:t>
                      </a:r>
                      <a:r>
                        <a:rPr lang="en-US" sz="1400" b="1" dirty="0" smtClean="0">
                          <a:effectLst/>
                        </a:rPr>
                        <a:t>ecreational </a:t>
                      </a:r>
                      <a:r>
                        <a:rPr lang="en-US" sz="1400" b="1" dirty="0">
                          <a:effectLst/>
                        </a:rPr>
                        <a:t>activity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family/friends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Other family/friends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</a:t>
                      </a:r>
                      <a:r>
                        <a:rPr lang="en-US" sz="1400" b="1" dirty="0" smtClean="0">
                          <a:effectLst/>
                        </a:rPr>
                        <a:t>ther </a:t>
                      </a:r>
                      <a:r>
                        <a:rPr lang="en-US" sz="1400" b="1" dirty="0">
                          <a:effectLst/>
                        </a:rPr>
                        <a:t>family/friends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Grandparent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</a:t>
                      </a:r>
                      <a:r>
                        <a:rPr lang="en-US" sz="1400" b="1" dirty="0" smtClean="0">
                          <a:effectLst/>
                        </a:rPr>
                        <a:t>ecreational </a:t>
                      </a:r>
                      <a:r>
                        <a:rPr lang="en-US" sz="1400" b="1" dirty="0">
                          <a:effectLst/>
                        </a:rPr>
                        <a:t>activities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Grandparent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Doctor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Restaurant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Restaurant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Doctor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Dad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Church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Dad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352800" y="1371600"/>
            <a:ext cx="0" cy="419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600" y="1371600"/>
            <a:ext cx="0" cy="419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6019800"/>
            <a:ext cx="2226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#P= number of participants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97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Snack foods by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Moderate </a:t>
            </a:r>
            <a:r>
              <a:rPr lang="en-US" dirty="0"/>
              <a:t>agreement </a:t>
            </a:r>
            <a:r>
              <a:rPr lang="en-US" dirty="0" smtClean="0"/>
              <a:t>for snacks given at home </a:t>
            </a:r>
            <a:r>
              <a:rPr lang="en-US" dirty="0"/>
              <a:t>(66%) </a:t>
            </a:r>
            <a:endParaRPr lang="en-US" dirty="0" smtClean="0"/>
          </a:p>
          <a:p>
            <a:pPr lvl="0"/>
            <a:r>
              <a:rPr lang="en-US" b="1" u="sng" dirty="0" smtClean="0"/>
              <a:t>Highest </a:t>
            </a:r>
            <a:r>
              <a:rPr lang="en-US" b="1" u="sng" dirty="0" err="1" smtClean="0"/>
              <a:t>SoFAS</a:t>
            </a:r>
            <a:r>
              <a:rPr lang="en-US" b="1" u="sng" dirty="0" smtClean="0"/>
              <a:t> </a:t>
            </a:r>
            <a:r>
              <a:rPr lang="en-US" b="1" u="sng" dirty="0"/>
              <a:t>contexts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estaurant (B and H)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family/friends </a:t>
            </a:r>
            <a:r>
              <a:rPr lang="en-US" dirty="0" smtClean="0"/>
              <a:t>(B and </a:t>
            </a:r>
            <a:r>
              <a:rPr lang="en-US" dirty="0"/>
              <a:t>H</a:t>
            </a:r>
            <a:r>
              <a:rPr lang="en-US" dirty="0" smtClean="0"/>
              <a:t>),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ecreational </a:t>
            </a:r>
            <a:r>
              <a:rPr lang="en-US" dirty="0"/>
              <a:t>activities (W and </a:t>
            </a:r>
            <a:r>
              <a:rPr lang="en-US" dirty="0" smtClean="0"/>
              <a:t>H)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randparent </a:t>
            </a:r>
            <a:r>
              <a:rPr lang="en-US" dirty="0"/>
              <a:t>(H and W)</a:t>
            </a:r>
          </a:p>
          <a:p>
            <a:pPr lvl="0"/>
            <a:r>
              <a:rPr lang="en-US" b="1" u="sng" dirty="0"/>
              <a:t>Lowest </a:t>
            </a:r>
            <a:r>
              <a:rPr lang="en-US" b="1" u="sng" dirty="0" err="1"/>
              <a:t>S</a:t>
            </a:r>
            <a:r>
              <a:rPr lang="en-US" b="1" u="sng" dirty="0" err="1" smtClean="0"/>
              <a:t>oFAS</a:t>
            </a:r>
            <a:r>
              <a:rPr lang="en-US" b="1" u="sng" dirty="0" smtClean="0"/>
              <a:t> </a:t>
            </a:r>
            <a:r>
              <a:rPr lang="en-US" b="1" u="sng" dirty="0"/>
              <a:t>contexts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chool/daycare (B and W)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ut/car </a:t>
            </a:r>
            <a:r>
              <a:rPr lang="en-US" dirty="0"/>
              <a:t>(W and </a:t>
            </a:r>
            <a:r>
              <a:rPr lang="en-US" dirty="0" smtClean="0"/>
              <a:t>H)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hurch </a:t>
            </a:r>
            <a:r>
              <a:rPr lang="en-US" dirty="0"/>
              <a:t>and </a:t>
            </a:r>
            <a:r>
              <a:rPr lang="en-US" dirty="0" smtClean="0"/>
              <a:t>Dad </a:t>
            </a:r>
            <a:r>
              <a:rPr lang="en-US" dirty="0"/>
              <a:t>(</a:t>
            </a:r>
            <a:r>
              <a:rPr lang="en-US" dirty="0" smtClean="0"/>
              <a:t>H)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ecreational (B)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2.bp.blogspot.com/_8SbYNufmwAk/TSs-58uR9-I/AAAAAAAAALI/m4pn9182AxY/s1600/prod7221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00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762000"/>
          </a:xfrm>
        </p:spPr>
        <p:txBody>
          <a:bodyPr/>
          <a:lstStyle/>
          <a:p>
            <a:r>
              <a:rPr lang="en-US" dirty="0" smtClean="0"/>
              <a:t>Snack Purposes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21615"/>
              </p:ext>
            </p:extLst>
          </p:nvPr>
        </p:nvGraphicFramePr>
        <p:xfrm>
          <a:off x="381000" y="1371600"/>
          <a:ext cx="8458199" cy="445969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438400"/>
                <a:gridCol w="381000"/>
                <a:gridCol w="2514600"/>
                <a:gridCol w="395748"/>
                <a:gridCol w="2347452"/>
                <a:gridCol w="380999"/>
              </a:tblGrid>
              <a:tr h="5582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White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(n=17)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#P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Black (n=23)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#P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Hispanic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(n=20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#P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Hungry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 thirsty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Reward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Child 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asks-wants it-craves-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tv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13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Health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Hold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Reward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11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Child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asks-wants it-craves-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tv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Child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asks-wants it-craves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Holdover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Distraction-bribe-stop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 prevent bad behavior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Distraction-bribe-stop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or prevent bad behavior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Hungry 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 thirsty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Treat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Hungry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or thirsty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Routine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Routine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Out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Playing-social </a:t>
                      </a: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activity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Special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event/ occasion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Routine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Health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Playing-social </a:t>
                      </a: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activity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Playing-social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activity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Special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event/ occasion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Hold </a:t>
                      </a: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Special event/ occasion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Distraction-bribe-stop 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or prevent bad behavior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Reward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Treat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200400" y="1371600"/>
            <a:ext cx="0" cy="441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1371600"/>
            <a:ext cx="0" cy="441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6019800"/>
            <a:ext cx="2226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#P= number of participants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13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Snack foods by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Very </a:t>
            </a:r>
            <a:r>
              <a:rPr lang="en-US" dirty="0">
                <a:solidFill>
                  <a:schemeClr val="tx1"/>
                </a:solidFill>
              </a:rPr>
              <a:t>low </a:t>
            </a:r>
            <a:r>
              <a:rPr lang="en-US" dirty="0" smtClean="0">
                <a:solidFill>
                  <a:schemeClr val="tx1"/>
                </a:solidFill>
              </a:rPr>
              <a:t>agreement within and across groups </a:t>
            </a:r>
            <a:r>
              <a:rPr lang="en-US" dirty="0">
                <a:solidFill>
                  <a:schemeClr val="tx1"/>
                </a:solidFill>
              </a:rPr>
              <a:t>for foods included in almost all </a:t>
            </a:r>
            <a:r>
              <a:rPr lang="en-US" dirty="0" smtClean="0">
                <a:solidFill>
                  <a:schemeClr val="tx1"/>
                </a:solidFill>
              </a:rPr>
              <a:t>purpose categories. (0-20%)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Moderate level of </a:t>
            </a:r>
            <a:r>
              <a:rPr lang="en-US" dirty="0">
                <a:solidFill>
                  <a:schemeClr val="tx1"/>
                </a:solidFill>
              </a:rPr>
              <a:t>agreement </a:t>
            </a:r>
            <a:r>
              <a:rPr lang="en-US" dirty="0" smtClean="0">
                <a:solidFill>
                  <a:schemeClr val="tx1"/>
                </a:solidFill>
              </a:rPr>
              <a:t>among </a:t>
            </a:r>
            <a:r>
              <a:rPr lang="en-US" dirty="0">
                <a:solidFill>
                  <a:schemeClr val="tx1"/>
                </a:solidFill>
              </a:rPr>
              <a:t>white parents for snacks given for </a:t>
            </a:r>
            <a:r>
              <a:rPr lang="en-US" dirty="0" smtClean="0">
                <a:solidFill>
                  <a:schemeClr val="tx1"/>
                </a:solidFill>
              </a:rPr>
              <a:t>hunger/thirst (37%) and treat (39%)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/>
              <a:t>Highest </a:t>
            </a:r>
            <a:r>
              <a:rPr lang="en-US" b="1" u="sng" dirty="0" err="1" smtClean="0"/>
              <a:t>SoFAS</a:t>
            </a:r>
            <a:r>
              <a:rPr lang="en-US" b="1" u="sng" dirty="0" smtClean="0"/>
              <a:t> categories</a:t>
            </a:r>
            <a:r>
              <a:rPr lang="en-US" b="1" u="sng" dirty="0"/>
              <a:t>: </a:t>
            </a:r>
            <a:endParaRPr lang="en-US" b="1" u="sng" dirty="0" smtClean="0"/>
          </a:p>
          <a:p>
            <a:pPr lvl="1"/>
            <a:r>
              <a:rPr lang="en-US" dirty="0" smtClean="0"/>
              <a:t>Treat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eward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oldover (H)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pecial </a:t>
            </a:r>
            <a:r>
              <a:rPr lang="en-US" dirty="0"/>
              <a:t>event/occasion </a:t>
            </a:r>
            <a:r>
              <a:rPr lang="en-US" dirty="0" smtClean="0"/>
              <a:t>(W)</a:t>
            </a:r>
            <a:endParaRPr lang="en-US" dirty="0"/>
          </a:p>
          <a:p>
            <a:pPr lvl="0"/>
            <a:r>
              <a:rPr lang="en-US" b="1" u="sng" dirty="0" smtClean="0"/>
              <a:t>Lowest </a:t>
            </a:r>
            <a:r>
              <a:rPr lang="en-US" b="1" u="sng" dirty="0" err="1" smtClean="0"/>
              <a:t>SoFAS</a:t>
            </a:r>
            <a:r>
              <a:rPr lang="en-US" b="1" u="sng" dirty="0" smtClean="0"/>
              <a:t> categories: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Routine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ungry </a:t>
            </a:r>
            <a:r>
              <a:rPr lang="en-US" dirty="0"/>
              <a:t>or </a:t>
            </a:r>
            <a:r>
              <a:rPr lang="en-US" dirty="0" smtClean="0"/>
              <a:t>thirsty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oldover (W)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2" t="32093" r="4779" b="19277"/>
          <a:stretch/>
        </p:blipFill>
        <p:spPr>
          <a:xfrm>
            <a:off x="6248400" y="3200400"/>
            <a:ext cx="2248525" cy="31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5799" y="5334000"/>
            <a:ext cx="2895601" cy="1066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Autonomy Support</a:t>
            </a:r>
            <a:endParaRPr lang="en-US" sz="25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85799" y="1208314"/>
            <a:ext cx="2828731" cy="10776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Permissive</a:t>
            </a:r>
            <a:endParaRPr lang="en-US" sz="25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85799" y="2590800"/>
            <a:ext cx="2827177" cy="10543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Coercive Control</a:t>
            </a:r>
            <a:endParaRPr lang="en-US" sz="25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85799" y="3962400"/>
            <a:ext cx="2895601" cy="10279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Structure</a:t>
            </a:r>
            <a:endParaRPr lang="en-US" sz="2500" b="1" dirty="0"/>
          </a:p>
        </p:txBody>
      </p:sp>
      <p:sp>
        <p:nvSpPr>
          <p:cNvPr id="13" name="Rectangle 12"/>
          <p:cNvSpPr/>
          <p:nvPr/>
        </p:nvSpPr>
        <p:spPr>
          <a:xfrm>
            <a:off x="3769724" y="825759"/>
            <a:ext cx="5181601" cy="13840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Uninvolved/no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 Rules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Feeding in response to social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Feeding in response to physical context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Food is love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124" y="2209800"/>
            <a:ext cx="5181601" cy="17899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Reward behavior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Behavioral management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Keep child quiet or occupy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Parent-driven feeding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Parent Surveillance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Restricted accessibility of snacks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Pressure to eat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Fear based reasoning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1548" y="3985726"/>
            <a:ext cx="5181601" cy="14244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Availability of healthy 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Accessibility of healthy 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Limit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Planning and Routines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1547" y="5410200"/>
            <a:ext cx="5181601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Parent role modeling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Assisted Learning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Responsive feeding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Praise and encouragement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14531" y="1462572"/>
            <a:ext cx="242593" cy="27914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0" name="Right Arrow 19"/>
          <p:cNvSpPr/>
          <p:nvPr/>
        </p:nvSpPr>
        <p:spPr>
          <a:xfrm>
            <a:off x="3505200" y="2978410"/>
            <a:ext cx="242593" cy="2791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1" name="Right Arrow 20"/>
          <p:cNvSpPr/>
          <p:nvPr/>
        </p:nvSpPr>
        <p:spPr>
          <a:xfrm>
            <a:off x="3539409" y="4329014"/>
            <a:ext cx="242593" cy="27914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2" name="Right Arrow 21"/>
          <p:cNvSpPr/>
          <p:nvPr/>
        </p:nvSpPr>
        <p:spPr>
          <a:xfrm>
            <a:off x="3545624" y="5755043"/>
            <a:ext cx="242593" cy="279141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" name="Rectangle 1"/>
          <p:cNvSpPr/>
          <p:nvPr/>
        </p:nvSpPr>
        <p:spPr>
          <a:xfrm>
            <a:off x="457200" y="0"/>
            <a:ext cx="830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Snack-Related Feeding Practices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419600"/>
          </a:xfrm>
        </p:spPr>
        <p:txBody>
          <a:bodyPr/>
          <a:lstStyle/>
          <a:p>
            <a:r>
              <a:rPr lang="en-US" dirty="0" smtClean="0"/>
              <a:t>Findings provide insight into parents’ child snack definitions, contexts, purposes, and practices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ntegrating card sorting with qualitative interviewing provided a holistic understanding of parents’ concepts of child snacking that is important for development of successful healthy snacking promotion efforts.</a:t>
            </a:r>
          </a:p>
          <a:p>
            <a:r>
              <a:rPr lang="en-US" dirty="0" smtClean="0"/>
              <a:t>Efforts currently underway to develop a quantitative survey instrument to assess snack-related feeding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7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Childhood obesity has increase over past decades</a:t>
            </a:r>
          </a:p>
          <a:p>
            <a:r>
              <a:rPr lang="en-US" dirty="0" smtClean="0"/>
              <a:t>Corresponds to an increase in frequency and quantity of snacks </a:t>
            </a:r>
          </a:p>
          <a:p>
            <a:pPr lvl="1"/>
            <a:r>
              <a:rPr lang="en-US" dirty="0" smtClean="0"/>
              <a:t>Especially high Solid Fats and Added Sugars (</a:t>
            </a:r>
            <a:r>
              <a:rPr lang="en-US" dirty="0" err="1" smtClean="0"/>
              <a:t>SoFAS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Unhealthy snacking a potential contributor to excessive energy intake in children	</a:t>
            </a:r>
          </a:p>
          <a:p>
            <a:pPr lvl="1"/>
            <a:r>
              <a:rPr lang="en-US" dirty="0" smtClean="0"/>
              <a:t>Especially among low SES children</a:t>
            </a:r>
          </a:p>
          <a:p>
            <a:r>
              <a:rPr lang="en-US" dirty="0" smtClean="0"/>
              <a:t>Parents’ snack schemas and practices likely play a strong role in child snacking behaviors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042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Schema theory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22890" y="1600200"/>
            <a:ext cx="8139112" cy="40171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Mental representations of concepts that are constructed and shaped through experience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Consist of knowledge, attitudes, beliefs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Vary in complexity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Can have abstract and concrete elements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Are influenced by culture and upbringing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Are dynamic in nature</a:t>
            </a:r>
          </a:p>
          <a:p>
            <a:pPr eaLnBrk="1" hangingPunct="1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681663" y="5434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41733" name="Rectangle 5"/>
          <p:cNvSpPr>
            <a:spLocks noChangeArrowheads="1"/>
          </p:cNvSpPr>
          <p:nvPr/>
        </p:nvSpPr>
        <p:spPr bwMode="auto">
          <a:xfrm>
            <a:off x="449705" y="5867400"/>
            <a:ext cx="7766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600" dirty="0" err="1" smtClean="0">
                <a:latin typeface="+mj-lt"/>
              </a:rPr>
              <a:t>Schank</a:t>
            </a:r>
            <a:r>
              <a:rPr lang="en-US" altLang="en-US" sz="1600" dirty="0" smtClean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and Abelson, 1977; Baldwin, 1992; Nishida, 1999; Holmberg and </a:t>
            </a:r>
            <a:r>
              <a:rPr lang="en-US" altLang="en-US" sz="1600" dirty="0" err="1">
                <a:latin typeface="+mj-lt"/>
              </a:rPr>
              <a:t>MacKenzie</a:t>
            </a:r>
            <a:r>
              <a:rPr lang="en-US" altLang="en-US" sz="1600" dirty="0">
                <a:latin typeface="+mj-lt"/>
              </a:rPr>
              <a:t>, </a:t>
            </a:r>
            <a:r>
              <a:rPr lang="en-US" altLang="en-US" sz="1600" dirty="0" smtClean="0">
                <a:latin typeface="+mj-lt"/>
              </a:rPr>
              <a:t>2002</a:t>
            </a:r>
            <a:endParaRPr lang="en-US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78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Parenting around snacking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5720" y="1676400"/>
            <a:ext cx="7265090" cy="41562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Unhealthy or negative effects on snacking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Overt control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Instrumental and emotional feeding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Psychological control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Healthy or positive effects on snacking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Encouragement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Covert control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Behavioral </a:t>
            </a:r>
            <a:r>
              <a:rPr lang="en-US" dirty="0" smtClean="0">
                <a:solidFill>
                  <a:schemeClr val="tx1"/>
                </a:solidFill>
              </a:rPr>
              <a:t>control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</a:p>
          <a:p>
            <a:pPr lvl="1"/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19" y="5821809"/>
            <a:ext cx="813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 Ogden, Reynolds, Smith, Appetite, 2006; </a:t>
            </a:r>
            <a:r>
              <a:rPr lang="en-US" sz="1600" baseline="30000" dirty="0" smtClean="0">
                <a:latin typeface="+mj-lt"/>
              </a:rPr>
              <a:t>2</a:t>
            </a:r>
            <a:r>
              <a:rPr lang="en-US" sz="1600" dirty="0" smtClean="0">
                <a:latin typeface="+mj-lt"/>
              </a:rPr>
              <a:t>Rodenburg et al., Public Health </a:t>
            </a:r>
            <a:r>
              <a:rPr lang="en-US" sz="1600" dirty="0" err="1" smtClean="0">
                <a:latin typeface="+mj-lt"/>
              </a:rPr>
              <a:t>Nutr</a:t>
            </a:r>
            <a:r>
              <a:rPr lang="en-US" sz="1600" dirty="0" smtClean="0">
                <a:latin typeface="+mj-lt"/>
              </a:rPr>
              <a:t>, 2013; </a:t>
            </a:r>
            <a:r>
              <a:rPr lang="en-US" sz="1600" baseline="30000" dirty="0" smtClean="0">
                <a:latin typeface="+mj-lt"/>
              </a:rPr>
              <a:t>3</a:t>
            </a:r>
            <a:r>
              <a:rPr lang="en-US" sz="1600" dirty="0" smtClean="0">
                <a:latin typeface="+mj-lt"/>
              </a:rPr>
              <a:t>Rodenburg et al., Appetite 2012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01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study used of a novel mixed-methods approach drawing on cognitive schema theory to gain a conceptual understanding of child snacking from parents’ perspectives.  </a:t>
            </a:r>
          </a:p>
          <a:p>
            <a:endParaRPr lang="en-US" dirty="0"/>
          </a:p>
        </p:txBody>
      </p:sp>
      <p:pic>
        <p:nvPicPr>
          <p:cNvPr id="4" name="Picture 3" descr="Healthy-Sna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342638"/>
            <a:ext cx="3105484" cy="206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71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Methods: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Sixty low-income parents of children aged 3-5 </a:t>
            </a:r>
          </a:p>
          <a:p>
            <a:pPr lvl="1"/>
            <a:r>
              <a:rPr lang="en-US" dirty="0" smtClean="0"/>
              <a:t>17 White </a:t>
            </a:r>
          </a:p>
          <a:p>
            <a:pPr lvl="1"/>
            <a:r>
              <a:rPr lang="en-US" dirty="0" smtClean="0"/>
              <a:t>23 Black</a:t>
            </a:r>
          </a:p>
          <a:p>
            <a:pPr lvl="1"/>
            <a:r>
              <a:rPr lang="en-US" dirty="0" smtClean="0"/>
              <a:t>20 Hispanic</a:t>
            </a:r>
          </a:p>
          <a:p>
            <a:r>
              <a:rPr lang="en-US" dirty="0" smtClean="0"/>
              <a:t>Qualitative</a:t>
            </a:r>
            <a:r>
              <a:rPr lang="en-US" dirty="0" smtClean="0"/>
              <a:t> in-depth interviews integrated with card-sorting tasks (~60 minutes)</a:t>
            </a:r>
          </a:p>
          <a:p>
            <a:r>
              <a:rPr lang="en-US" dirty="0" smtClean="0"/>
              <a:t>Audio-recorded and transcribed verbatim </a:t>
            </a:r>
          </a:p>
          <a:p>
            <a:pPr lvl="1"/>
            <a:r>
              <a:rPr lang="en-US" dirty="0" smtClean="0"/>
              <a:t>Spanish interviews translated and verified</a:t>
            </a:r>
          </a:p>
          <a:p>
            <a:r>
              <a:rPr lang="en-US" dirty="0" smtClean="0"/>
              <a:t>Card sort data managed using Excel spreadsheets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81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24744" cy="1143000"/>
          </a:xfrm>
        </p:spPr>
        <p:txBody>
          <a:bodyPr/>
          <a:lstStyle/>
          <a:p>
            <a:r>
              <a:rPr lang="en-US" dirty="0" smtClean="0"/>
              <a:t>Interview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u="sng" dirty="0" smtClean="0"/>
              <a:t>Define snack</a:t>
            </a:r>
            <a:r>
              <a:rPr lang="en-US" dirty="0" smtClean="0"/>
              <a:t>: 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dirty="0" smtClean="0"/>
              <a:t>“When I say the word snack what do you think of?”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b="1" i="1" dirty="0" smtClean="0"/>
              <a:t>1</a:t>
            </a:r>
            <a:r>
              <a:rPr lang="en-US" b="1" i="1" baseline="30000" dirty="0" smtClean="0"/>
              <a:t>st</a:t>
            </a:r>
            <a:r>
              <a:rPr lang="en-US" b="1" i="1" dirty="0" smtClean="0"/>
              <a:t> Card sort </a:t>
            </a:r>
            <a:r>
              <a:rPr lang="en-US" dirty="0" smtClean="0"/>
              <a:t>to identify what foods are snacks vs not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u="sng" dirty="0" smtClean="0"/>
              <a:t>Determine snack purpose</a:t>
            </a:r>
            <a:r>
              <a:rPr lang="en-US" dirty="0" smtClean="0"/>
              <a:t>: 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b="1" i="1" dirty="0" smtClean="0"/>
              <a:t>2</a:t>
            </a:r>
            <a:r>
              <a:rPr lang="en-US" b="1" i="1" baseline="30000" dirty="0" smtClean="0"/>
              <a:t>nd</a:t>
            </a:r>
            <a:r>
              <a:rPr lang="en-US" b="1" i="1" dirty="0" smtClean="0"/>
              <a:t> Card sort </a:t>
            </a:r>
            <a:r>
              <a:rPr lang="en-US" dirty="0" smtClean="0"/>
              <a:t>to identify snacks goals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dirty="0" smtClean="0"/>
              <a:t> Questions to assess what, how much, why and when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u="sng" dirty="0" smtClean="0"/>
              <a:t>Determine snack context</a:t>
            </a:r>
            <a:r>
              <a:rPr lang="en-US" dirty="0" smtClean="0"/>
              <a:t>: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b="1" i="1" dirty="0" smtClean="0"/>
              <a:t>3</a:t>
            </a:r>
            <a:r>
              <a:rPr lang="en-US" b="1" i="1" baseline="30000" dirty="0" smtClean="0"/>
              <a:t>rd</a:t>
            </a:r>
            <a:r>
              <a:rPr lang="en-US" b="1" i="1" dirty="0" smtClean="0"/>
              <a:t> Card sort </a:t>
            </a:r>
            <a:r>
              <a:rPr lang="en-US" dirty="0" smtClean="0"/>
              <a:t>to identify snacks for different contexts</a:t>
            </a:r>
          </a:p>
          <a:p>
            <a:pPr marL="1097280" lvl="2" indent="-457200">
              <a:buFont typeface="+mj-lt"/>
              <a:buAutoNum type="alphaLcParenR"/>
            </a:pPr>
            <a:r>
              <a:rPr lang="en-US" dirty="0" smtClean="0"/>
              <a:t>Questions to assess people, places, and situations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i="1" dirty="0" smtClean="0"/>
              <a:t>4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Card sort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dirty="0" smtClean="0"/>
              <a:t>determine frequency of child’s snack food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744" cy="1143000"/>
          </a:xfrm>
        </p:spPr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40128"/>
            <a:ext cx="8001000" cy="3712050"/>
          </a:xfrm>
        </p:spPr>
        <p:txBody>
          <a:bodyPr/>
          <a:lstStyle/>
          <a:p>
            <a:pPr lvl="1"/>
            <a:r>
              <a:rPr lang="en-US" dirty="0"/>
              <a:t>Derived from dietary intake data of a multiethnic sample of ~250 Children</a:t>
            </a:r>
          </a:p>
          <a:p>
            <a:pPr lvl="1"/>
            <a:r>
              <a:rPr lang="en-US" dirty="0" smtClean="0"/>
              <a:t>Depicted </a:t>
            </a:r>
            <a:r>
              <a:rPr lang="en-US" dirty="0"/>
              <a:t>65 typical preschooler snacks </a:t>
            </a:r>
          </a:p>
          <a:p>
            <a:pPr lvl="2"/>
            <a:r>
              <a:rPr lang="en-US" dirty="0" smtClean="0"/>
              <a:t>29 double sided with high versus low </a:t>
            </a:r>
            <a:r>
              <a:rPr lang="en-US" dirty="0" err="1"/>
              <a:t>SoFAS</a:t>
            </a:r>
            <a:r>
              <a:rPr lang="en-US" dirty="0"/>
              <a:t> versions of the same foods</a:t>
            </a:r>
          </a:p>
          <a:p>
            <a:pPr lvl="1"/>
            <a:r>
              <a:rPr lang="en-US" dirty="0" smtClean="0"/>
              <a:t>Varied in </a:t>
            </a:r>
            <a:r>
              <a:rPr lang="en-US" dirty="0" err="1"/>
              <a:t>SoFAS</a:t>
            </a:r>
            <a:r>
              <a:rPr lang="en-US" dirty="0"/>
              <a:t> (Solid Fats Added Sugars)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Included foods and beverages</a:t>
            </a:r>
          </a:p>
          <a:p>
            <a:pPr lvl="1"/>
            <a:r>
              <a:rPr lang="en-US" dirty="0" smtClean="0"/>
              <a:t>Included text in English and Spanish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822">
            <a:off x="6051448" y="208885"/>
            <a:ext cx="2954268" cy="21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7" y="147005"/>
            <a:ext cx="295169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305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66" y="152400"/>
            <a:ext cx="4343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1668"/>
            <a:ext cx="4381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62" y="3478343"/>
            <a:ext cx="43148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1552</TotalTime>
  <Words>1117</Words>
  <Application>Microsoft Office PowerPoint</Application>
  <PresentationFormat>On-screen Show (4:3)</PresentationFormat>
  <Paragraphs>295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Integrating card-sort and qualitative interview methods to understand parents’ child-snack schemas</vt:lpstr>
      <vt:lpstr>Background</vt:lpstr>
      <vt:lpstr>Schema theory</vt:lpstr>
      <vt:lpstr>Parenting around snacking</vt:lpstr>
      <vt:lpstr>Study Purpose</vt:lpstr>
      <vt:lpstr>Methods: Data collection</vt:lpstr>
      <vt:lpstr>Interview Process</vt:lpstr>
      <vt:lpstr>Cards</vt:lpstr>
      <vt:lpstr>PowerPoint Presentation</vt:lpstr>
      <vt:lpstr>PowerPoint Presentation</vt:lpstr>
      <vt:lpstr>Analysis</vt:lpstr>
      <vt:lpstr>Results: Dimensions of Snack Definition</vt:lpstr>
      <vt:lpstr>Snack Contexts</vt:lpstr>
      <vt:lpstr>Snack foods by context</vt:lpstr>
      <vt:lpstr>Snack Purposes</vt:lpstr>
      <vt:lpstr>Snack foods by purpose</vt:lpstr>
      <vt:lpstr>PowerPoint Presentation</vt:lpstr>
      <vt:lpstr>Conclusions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Blake</dc:creator>
  <cp:lastModifiedBy>Christine Blake</cp:lastModifiedBy>
  <cp:revision>35</cp:revision>
  <dcterms:created xsi:type="dcterms:W3CDTF">2014-03-18T16:34:37Z</dcterms:created>
  <dcterms:modified xsi:type="dcterms:W3CDTF">2014-03-19T18:27:31Z</dcterms:modified>
</cp:coreProperties>
</file>