
<file path=[Content_Types].xml><?xml version="1.0" encoding="utf-8"?>
<Types xmlns="http://schemas.openxmlformats.org/package/2006/content-types">
  <Default Extension="png" ContentType="image/png"/>
  <Default Extension="bin" ContentType="application/vnd.ms-office.activeX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charts/chart4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5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6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7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theme/themeOverride1.xml" ContentType="application/vnd.openxmlformats-officedocument.themeOverr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22"/>
  </p:notesMasterIdLst>
  <p:sldIdLst>
    <p:sldId id="256" r:id="rId3"/>
    <p:sldId id="263" r:id="rId4"/>
    <p:sldId id="264" r:id="rId5"/>
    <p:sldId id="257" r:id="rId6"/>
    <p:sldId id="258" r:id="rId7"/>
    <p:sldId id="259" r:id="rId8"/>
    <p:sldId id="262" r:id="rId9"/>
    <p:sldId id="265" r:id="rId10"/>
    <p:sldId id="267" r:id="rId11"/>
    <p:sldId id="277" r:id="rId12"/>
    <p:sldId id="273" r:id="rId13"/>
    <p:sldId id="274" r:id="rId14"/>
    <p:sldId id="275" r:id="rId15"/>
    <p:sldId id="276" r:id="rId16"/>
    <p:sldId id="266" r:id="rId17"/>
    <p:sldId id="272" r:id="rId18"/>
    <p:sldId id="270" r:id="rId19"/>
    <p:sldId id="268" r:id="rId20"/>
    <p:sldId id="269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22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notesMaster" Target="notesMasters/notesMaster1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rchant\Documents\USC\Nutrition%20Symposium%202016\Graph%20example.xlsx" TargetMode="External"/></Relationships>
</file>

<file path=ppt/charts/_rels/chart10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merchant\Documents\USC\Nutrition%20Symposium%202016\Graph%20example.xlsx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rchant\Documents\USC\Nutrition%20Symposium%202016\Graph%20example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merchant\Documents\USC\Nutrition%20Symposium%202016\Graph%20example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Book1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oleObject" Target="file:///C:\Users\merchant\Documents\USC\Nutrition%20Symposium%202016\Graphs.xlsx" TargetMode="External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oleObject" Target="Book1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tockChart>
        <c:ser>
          <c:idx val="0"/>
          <c:order val="0"/>
          <c:spPr>
            <a:ln w="28575">
              <a:noFill/>
            </a:ln>
          </c:spPr>
          <c:marker>
            <c:symbol val="none"/>
          </c:marker>
          <c:cat>
            <c:strRef>
              <c:f>'Carbohydrate--Saturated fat'!$C$9:$C$12</c:f>
              <c:strCache>
                <c:ptCount val="4"/>
                <c:pt idx="0">
                  <c:v>ΔTotal cholesterol</c:v>
                </c:pt>
                <c:pt idx="1">
                  <c:v>ΔLDL</c:v>
                </c:pt>
                <c:pt idx="2">
                  <c:v>ΔHDL</c:v>
                </c:pt>
                <c:pt idx="3">
                  <c:v>ΔTotal:HDL</c:v>
                </c:pt>
              </c:strCache>
            </c:strRef>
          </c:cat>
          <c:val>
            <c:numRef>
              <c:f>'Carbohydrate--Saturated fat'!$D$9:$D$12</c:f>
              <c:numCache>
                <c:formatCode>General</c:formatCode>
                <c:ptCount val="4"/>
                <c:pt idx="0">
                  <c:v>4.2999999999999997E-2</c:v>
                </c:pt>
                <c:pt idx="1">
                  <c:v>3.9E-2</c:v>
                </c:pt>
                <c:pt idx="2">
                  <c:v>1.2999999999999999E-2</c:v>
                </c:pt>
                <c:pt idx="3">
                  <c:v>1.2999999999999999E-2</c:v>
                </c:pt>
              </c:numCache>
            </c:numRef>
          </c: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cat>
            <c:strRef>
              <c:f>'Carbohydrate--Saturated fat'!$C$9:$C$12</c:f>
              <c:strCache>
                <c:ptCount val="4"/>
                <c:pt idx="0">
                  <c:v>ΔTotal cholesterol</c:v>
                </c:pt>
                <c:pt idx="1">
                  <c:v>ΔLDL</c:v>
                </c:pt>
                <c:pt idx="2">
                  <c:v>ΔHDL</c:v>
                </c:pt>
                <c:pt idx="3">
                  <c:v>ΔTotal:HDL</c:v>
                </c:pt>
              </c:strCache>
            </c:strRef>
          </c:cat>
          <c:val>
            <c:numRef>
              <c:f>'Carbohydrate--Saturated fat'!$E$9:$E$12</c:f>
              <c:numCache>
                <c:formatCode>General</c:formatCode>
                <c:ptCount val="4"/>
                <c:pt idx="0">
                  <c:v>2.9000000000000001E-2</c:v>
                </c:pt>
                <c:pt idx="1">
                  <c:v>2.5000000000000001E-2</c:v>
                </c:pt>
                <c:pt idx="2">
                  <c:v>7.0000000000000001E-3</c:v>
                </c:pt>
                <c:pt idx="3">
                  <c:v>-8.0000000000000002E-3</c:v>
                </c:pt>
              </c:numCache>
            </c:numRef>
          </c: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dash"/>
            <c:size val="12"/>
            <c:spPr>
              <a:solidFill>
                <a:schemeClr val="tx1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'Carbohydrate--Saturated fat'!$C$9:$C$12</c:f>
              <c:strCache>
                <c:ptCount val="4"/>
                <c:pt idx="0">
                  <c:v>ΔTotal cholesterol</c:v>
                </c:pt>
                <c:pt idx="1">
                  <c:v>ΔLDL</c:v>
                </c:pt>
                <c:pt idx="2">
                  <c:v>ΔHDL</c:v>
                </c:pt>
                <c:pt idx="3">
                  <c:v>ΔTotal:HDL</c:v>
                </c:pt>
              </c:strCache>
            </c:strRef>
          </c:cat>
          <c:val>
            <c:numRef>
              <c:f>'Carbohydrate--Saturated fat'!$F$9:$F$12</c:f>
              <c:numCache>
                <c:formatCode>General</c:formatCode>
                <c:ptCount val="4"/>
                <c:pt idx="0">
                  <c:v>3.5999999999999997E-2</c:v>
                </c:pt>
                <c:pt idx="1">
                  <c:v>3.2000000000000001E-2</c:v>
                </c:pt>
                <c:pt idx="2">
                  <c:v>0.01</c:v>
                </c:pt>
                <c:pt idx="3">
                  <c:v>3.0000000000000001E-3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38100">
              <a:solidFill>
                <a:schemeClr val="tx1">
                  <a:tint val="75000"/>
                  <a:shade val="95000"/>
                  <a:satMod val="105000"/>
                </a:schemeClr>
              </a:solidFill>
            </a:ln>
          </c:spPr>
        </c:hiLowLines>
        <c:axId val="167188128"/>
        <c:axId val="167188688"/>
      </c:stockChart>
      <c:catAx>
        <c:axId val="167188128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67188688"/>
        <c:crosses val="autoZero"/>
        <c:auto val="1"/>
        <c:lblAlgn val="ctr"/>
        <c:lblOffset val="100"/>
        <c:noMultiLvlLbl val="0"/>
      </c:catAx>
      <c:valAx>
        <c:axId val="167188688"/>
        <c:scaling>
          <c:orientation val="minMax"/>
        </c:scaling>
        <c:delete val="0"/>
        <c:axPos val="l"/>
        <c:majorGridlines>
          <c:spPr>
            <a:ln w="25400"/>
          </c:spPr>
        </c:majorGridlines>
        <c:numFmt formatCode="General" sourceLinked="1"/>
        <c:majorTickMark val="out"/>
        <c:minorTickMark val="none"/>
        <c:tickLblPos val="nextTo"/>
        <c:crossAx val="16718812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600"/>
              <a:t>% participants with change in risk factors at 12 months, PREDIMED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'Effect of PREDIMED'!$C$2</c:f>
              <c:strCache>
                <c:ptCount val="1"/>
                <c:pt idx="0">
                  <c:v>Mediterranean (olive oil)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'Effect of PREDIMED'!$B$3:$B$9</c:f>
              <c:strCache>
                <c:ptCount val="7"/>
                <c:pt idx="0">
                  <c:v>Decreased BMI</c:v>
                </c:pt>
                <c:pt idx="1">
                  <c:v>Decreased total cholesterol</c:v>
                </c:pt>
                <c:pt idx="2">
                  <c:v>*Decreased LDL</c:v>
                </c:pt>
                <c:pt idx="3">
                  <c:v>*Decreased LDL:DDL</c:v>
                </c:pt>
                <c:pt idx="4">
                  <c:v>*Decreased triglycerides</c:v>
                </c:pt>
                <c:pt idx="5">
                  <c:v>*Decreased systolic BP</c:v>
                </c:pt>
                <c:pt idx="6">
                  <c:v>*Decreased diastolic BP</c:v>
                </c:pt>
              </c:strCache>
            </c:strRef>
          </c:cat>
          <c:val>
            <c:numRef>
              <c:f>'Effect of PREDIMED'!$C$3:$C$9</c:f>
              <c:numCache>
                <c:formatCode>General</c:formatCode>
                <c:ptCount val="7"/>
                <c:pt idx="0">
                  <c:v>37.700000000000003</c:v>
                </c:pt>
                <c:pt idx="1">
                  <c:v>51.5</c:v>
                </c:pt>
                <c:pt idx="2">
                  <c:v>45.5</c:v>
                </c:pt>
                <c:pt idx="3">
                  <c:v>50.6</c:v>
                </c:pt>
                <c:pt idx="4">
                  <c:v>43.2</c:v>
                </c:pt>
                <c:pt idx="5">
                  <c:v>58</c:v>
                </c:pt>
                <c:pt idx="6">
                  <c:v>49.8</c:v>
                </c:pt>
              </c:numCache>
            </c:numRef>
          </c:val>
        </c:ser>
        <c:ser>
          <c:idx val="1"/>
          <c:order val="1"/>
          <c:tx>
            <c:strRef>
              <c:f>'Effect of PREDIMED'!$D$2</c:f>
              <c:strCache>
                <c:ptCount val="1"/>
                <c:pt idx="0">
                  <c:v>Mediterranean (nuts)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'Effect of PREDIMED'!$B$3:$B$9</c:f>
              <c:strCache>
                <c:ptCount val="7"/>
                <c:pt idx="0">
                  <c:v>Decreased BMI</c:v>
                </c:pt>
                <c:pt idx="1">
                  <c:v>Decreased total cholesterol</c:v>
                </c:pt>
                <c:pt idx="2">
                  <c:v>*Decreased LDL</c:v>
                </c:pt>
                <c:pt idx="3">
                  <c:v>*Decreased LDL:DDL</c:v>
                </c:pt>
                <c:pt idx="4">
                  <c:v>*Decreased triglycerides</c:v>
                </c:pt>
                <c:pt idx="5">
                  <c:v>*Decreased systolic BP</c:v>
                </c:pt>
                <c:pt idx="6">
                  <c:v>*Decreased diastolic BP</c:v>
                </c:pt>
              </c:strCache>
            </c:strRef>
          </c:cat>
          <c:val>
            <c:numRef>
              <c:f>'Effect of PREDIMED'!$D$3:$D$9</c:f>
              <c:numCache>
                <c:formatCode>General</c:formatCode>
                <c:ptCount val="7"/>
                <c:pt idx="0">
                  <c:v>40.9</c:v>
                </c:pt>
                <c:pt idx="1">
                  <c:v>57.3</c:v>
                </c:pt>
                <c:pt idx="2">
                  <c:v>47.7</c:v>
                </c:pt>
                <c:pt idx="3">
                  <c:v>49.2</c:v>
                </c:pt>
                <c:pt idx="4">
                  <c:v>49.2</c:v>
                </c:pt>
                <c:pt idx="5">
                  <c:v>59.3</c:v>
                </c:pt>
                <c:pt idx="6">
                  <c:v>51.6</c:v>
                </c:pt>
              </c:numCache>
            </c:numRef>
          </c:val>
        </c:ser>
        <c:ser>
          <c:idx val="2"/>
          <c:order val="2"/>
          <c:tx>
            <c:strRef>
              <c:f>'Effect of PREDIMED'!$E$2</c:f>
              <c:strCache>
                <c:ptCount val="1"/>
                <c:pt idx="0">
                  <c:v>Control</c:v>
                </c:pt>
              </c:strCache>
            </c:strRef>
          </c:tx>
          <c:spPr>
            <a:solidFill>
              <a:schemeClr val="accent3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'Effect of PREDIMED'!$B$3:$B$9</c:f>
              <c:strCache>
                <c:ptCount val="7"/>
                <c:pt idx="0">
                  <c:v>Decreased BMI</c:v>
                </c:pt>
                <c:pt idx="1">
                  <c:v>Decreased total cholesterol</c:v>
                </c:pt>
                <c:pt idx="2">
                  <c:v>*Decreased LDL</c:v>
                </c:pt>
                <c:pt idx="3">
                  <c:v>*Decreased LDL:DDL</c:v>
                </c:pt>
                <c:pt idx="4">
                  <c:v>*Decreased triglycerides</c:v>
                </c:pt>
                <c:pt idx="5">
                  <c:v>*Decreased systolic BP</c:v>
                </c:pt>
                <c:pt idx="6">
                  <c:v>*Decreased diastolic BP</c:v>
                </c:pt>
              </c:strCache>
            </c:strRef>
          </c:cat>
          <c:val>
            <c:numRef>
              <c:f>'Effect of PREDIMED'!$E$3:$E$9</c:f>
              <c:numCache>
                <c:formatCode>General</c:formatCode>
                <c:ptCount val="7"/>
                <c:pt idx="0">
                  <c:v>41.2</c:v>
                </c:pt>
                <c:pt idx="1">
                  <c:v>53.8</c:v>
                </c:pt>
                <c:pt idx="2">
                  <c:v>35.799999999999997</c:v>
                </c:pt>
                <c:pt idx="3">
                  <c:v>35.799999999999997</c:v>
                </c:pt>
                <c:pt idx="4">
                  <c:v>32.700000000000003</c:v>
                </c:pt>
                <c:pt idx="5">
                  <c:v>36.6</c:v>
                </c:pt>
                <c:pt idx="6">
                  <c:v>43.2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82"/>
        <c:axId val="169436992"/>
        <c:axId val="169437552"/>
      </c:barChart>
      <c:catAx>
        <c:axId val="169436992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437552"/>
        <c:crosses val="autoZero"/>
        <c:auto val="1"/>
        <c:lblAlgn val="ctr"/>
        <c:lblOffset val="100"/>
        <c:noMultiLvlLbl val="0"/>
      </c:catAx>
      <c:valAx>
        <c:axId val="169437552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9436992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sz="1000"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tockChart>
        <c:ser>
          <c:idx val="0"/>
          <c:order val="0"/>
          <c:spPr>
            <a:ln w="28575">
              <a:noFill/>
            </a:ln>
          </c:spPr>
          <c:marker>
            <c:symbol val="none"/>
          </c:marker>
          <c:cat>
            <c:strRef>
              <c:f>'Carbohydrate--Mono'!$A$4:$A$7</c:f>
              <c:strCache>
                <c:ptCount val="4"/>
                <c:pt idx="0">
                  <c:v>ΔTotal cholesterol</c:v>
                </c:pt>
                <c:pt idx="1">
                  <c:v>ΔLDL</c:v>
                </c:pt>
                <c:pt idx="2">
                  <c:v>ΔHDL</c:v>
                </c:pt>
                <c:pt idx="3">
                  <c:v>ΔTotal:HDL</c:v>
                </c:pt>
              </c:strCache>
            </c:strRef>
          </c:cat>
          <c:val>
            <c:numRef>
              <c:f>'Carbohydrate--Mono'!$B$4:$B$7</c:f>
              <c:numCache>
                <c:formatCode>General</c:formatCode>
                <c:ptCount val="4"/>
                <c:pt idx="0">
                  <c:v>0</c:v>
                </c:pt>
                <c:pt idx="1">
                  <c:v>-3.0000000000000001E-3</c:v>
                </c:pt>
                <c:pt idx="2">
                  <c:v>1.0999999999999999E-2</c:v>
                </c:pt>
                <c:pt idx="3">
                  <c:v>-1.7000000000000001E-2</c:v>
                </c:pt>
              </c:numCache>
            </c:numRef>
          </c: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cat>
            <c:strRef>
              <c:f>'Carbohydrate--Mono'!$A$4:$A$7</c:f>
              <c:strCache>
                <c:ptCount val="4"/>
                <c:pt idx="0">
                  <c:v>ΔTotal cholesterol</c:v>
                </c:pt>
                <c:pt idx="1">
                  <c:v>ΔLDL</c:v>
                </c:pt>
                <c:pt idx="2">
                  <c:v>ΔHDL</c:v>
                </c:pt>
                <c:pt idx="3">
                  <c:v>ΔTotal:HDL</c:v>
                </c:pt>
              </c:strCache>
            </c:strRef>
          </c:cat>
          <c:val>
            <c:numRef>
              <c:f>'Carbohydrate--Mono'!$C$4:$C$7</c:f>
              <c:numCache>
                <c:formatCode>General</c:formatCode>
                <c:ptCount val="4"/>
                <c:pt idx="0">
                  <c:v>-1.2E-2</c:v>
                </c:pt>
                <c:pt idx="1">
                  <c:v>-1.4E-2</c:v>
                </c:pt>
                <c:pt idx="2">
                  <c:v>5.0000000000000001E-3</c:v>
                </c:pt>
                <c:pt idx="3">
                  <c:v>-3.5000000000000003E-2</c:v>
                </c:pt>
              </c:numCache>
            </c:numRef>
          </c: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dash"/>
            <c:size val="12"/>
            <c:spPr>
              <a:solidFill>
                <a:schemeClr val="tx1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'Carbohydrate--Mono'!$A$4:$A$7</c:f>
              <c:strCache>
                <c:ptCount val="4"/>
                <c:pt idx="0">
                  <c:v>ΔTotal cholesterol</c:v>
                </c:pt>
                <c:pt idx="1">
                  <c:v>ΔLDL</c:v>
                </c:pt>
                <c:pt idx="2">
                  <c:v>ΔHDL</c:v>
                </c:pt>
                <c:pt idx="3">
                  <c:v>ΔTotal:HDL</c:v>
                </c:pt>
              </c:strCache>
            </c:strRef>
          </c:cat>
          <c:val>
            <c:numRef>
              <c:f>'Carbohydrate--Mono'!$D$4:$D$7</c:f>
              <c:numCache>
                <c:formatCode>General</c:formatCode>
                <c:ptCount val="4"/>
                <c:pt idx="0">
                  <c:v>-6.0000000000000001E-3</c:v>
                </c:pt>
                <c:pt idx="1">
                  <c:v>-8.9999999999999993E-3</c:v>
                </c:pt>
                <c:pt idx="2">
                  <c:v>8.0000000000000002E-3</c:v>
                </c:pt>
                <c:pt idx="3">
                  <c:v>-2.5999999999999999E-2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38100">
              <a:solidFill>
                <a:schemeClr val="tx1">
                  <a:tint val="75000"/>
                  <a:shade val="95000"/>
                  <a:satMod val="105000"/>
                </a:schemeClr>
              </a:solidFill>
            </a:ln>
          </c:spPr>
        </c:hiLowLines>
        <c:axId val="168659424"/>
        <c:axId val="168659984"/>
      </c:stockChart>
      <c:catAx>
        <c:axId val="16865942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68659984"/>
        <c:crosses val="autoZero"/>
        <c:auto val="1"/>
        <c:lblAlgn val="ctr"/>
        <c:lblOffset val="100"/>
        <c:noMultiLvlLbl val="0"/>
      </c:catAx>
      <c:valAx>
        <c:axId val="168659984"/>
        <c:scaling>
          <c:orientation val="minMax"/>
        </c:scaling>
        <c:delete val="0"/>
        <c:axPos val="l"/>
        <c:majorGridlines>
          <c:spPr>
            <a:ln w="25400"/>
          </c:spPr>
        </c:majorGridlines>
        <c:numFmt formatCode="General" sourceLinked="1"/>
        <c:majorTickMark val="out"/>
        <c:minorTickMark val="none"/>
        <c:tickLblPos val="nextTo"/>
        <c:crossAx val="16865942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tockChart>
        <c:ser>
          <c:idx val="0"/>
          <c:order val="0"/>
          <c:tx>
            <c:strRef>
              <c:f>'Carbohydrate--poly'!$C$4</c:f>
              <c:strCache>
                <c:ptCount val="1"/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'Carbohydrate--poly'!$B$5:$B$8</c:f>
              <c:strCache>
                <c:ptCount val="4"/>
                <c:pt idx="0">
                  <c:v>ΔTotal cholesterol</c:v>
                </c:pt>
                <c:pt idx="1">
                  <c:v>ΔLDL</c:v>
                </c:pt>
                <c:pt idx="2">
                  <c:v>ΔHDL</c:v>
                </c:pt>
                <c:pt idx="3">
                  <c:v>ΔTotal:HDL</c:v>
                </c:pt>
              </c:strCache>
            </c:strRef>
          </c:cat>
          <c:val>
            <c:numRef>
              <c:f>'Carbohydrate--poly'!$C$5:$C$8</c:f>
              <c:numCache>
                <c:formatCode>General</c:formatCode>
                <c:ptCount val="4"/>
                <c:pt idx="0">
                  <c:v>-1.4999999999999999E-2</c:v>
                </c:pt>
                <c:pt idx="1">
                  <c:v>-1.2999999999999999E-2</c:v>
                </c:pt>
                <c:pt idx="2">
                  <c:v>8.9999999999999993E-3</c:v>
                </c:pt>
                <c:pt idx="3">
                  <c:v>-2.1999999999999999E-2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'Carbohydrate--poly'!$D$4</c:f>
              <c:strCache>
                <c:ptCount val="1"/>
              </c:strCache>
            </c:strRef>
          </c:tx>
          <c:spPr>
            <a:ln w="28575">
              <a:noFill/>
            </a:ln>
          </c:spPr>
          <c:marker>
            <c:symbol val="none"/>
          </c:marker>
          <c:cat>
            <c:strRef>
              <c:f>'Carbohydrate--poly'!$B$5:$B$8</c:f>
              <c:strCache>
                <c:ptCount val="4"/>
                <c:pt idx="0">
                  <c:v>ΔTotal cholesterol</c:v>
                </c:pt>
                <c:pt idx="1">
                  <c:v>ΔLDL</c:v>
                </c:pt>
                <c:pt idx="2">
                  <c:v>ΔHDL</c:v>
                </c:pt>
                <c:pt idx="3">
                  <c:v>ΔTotal:HDL</c:v>
                </c:pt>
              </c:strCache>
            </c:strRef>
          </c:cat>
          <c:val>
            <c:numRef>
              <c:f>'Carbohydrate--poly'!$D$5:$D$8</c:f>
              <c:numCache>
                <c:formatCode>General</c:formatCode>
                <c:ptCount val="4"/>
                <c:pt idx="0">
                  <c:v>-2.7E-2</c:v>
                </c:pt>
                <c:pt idx="1">
                  <c:v>-2.5000000000000001E-2</c:v>
                </c:pt>
                <c:pt idx="2">
                  <c:v>3.0000000000000001E-3</c:v>
                </c:pt>
                <c:pt idx="3">
                  <c:v>-4.2000000000000003E-2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'Carbohydrate--poly'!$E$4</c:f>
              <c:strCache>
                <c:ptCount val="1"/>
              </c:strCache>
            </c:strRef>
          </c:tx>
          <c:spPr>
            <a:ln w="28575">
              <a:noFill/>
            </a:ln>
          </c:spPr>
          <c:marker>
            <c:symbol val="dash"/>
            <c:size val="12"/>
            <c:spPr>
              <a:solidFill>
                <a:schemeClr val="tx1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'Carbohydrate--poly'!$B$5:$B$8</c:f>
              <c:strCache>
                <c:ptCount val="4"/>
                <c:pt idx="0">
                  <c:v>ΔTotal cholesterol</c:v>
                </c:pt>
                <c:pt idx="1">
                  <c:v>ΔLDL</c:v>
                </c:pt>
                <c:pt idx="2">
                  <c:v>ΔHDL</c:v>
                </c:pt>
                <c:pt idx="3">
                  <c:v>ΔTotal:HDL</c:v>
                </c:pt>
              </c:strCache>
            </c:strRef>
          </c:cat>
          <c:val>
            <c:numRef>
              <c:f>'Carbohydrate--poly'!$E$5:$E$8</c:f>
              <c:numCache>
                <c:formatCode>General</c:formatCode>
                <c:ptCount val="4"/>
                <c:pt idx="0">
                  <c:v>-2.1000000000000001E-2</c:v>
                </c:pt>
                <c:pt idx="1">
                  <c:v>-1.9E-2</c:v>
                </c:pt>
                <c:pt idx="2">
                  <c:v>6.0000000000000001E-3</c:v>
                </c:pt>
                <c:pt idx="3">
                  <c:v>-3.2000000000000001E-2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38100">
              <a:solidFill>
                <a:schemeClr val="tx1">
                  <a:tint val="75000"/>
                  <a:shade val="95000"/>
                  <a:satMod val="105000"/>
                </a:schemeClr>
              </a:solidFill>
            </a:ln>
          </c:spPr>
        </c:hiLowLines>
        <c:axId val="168664464"/>
        <c:axId val="168787248"/>
      </c:stockChart>
      <c:catAx>
        <c:axId val="1686644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68787248"/>
        <c:crosses val="autoZero"/>
        <c:auto val="1"/>
        <c:lblAlgn val="ctr"/>
        <c:lblOffset val="100"/>
        <c:noMultiLvlLbl val="0"/>
      </c:catAx>
      <c:valAx>
        <c:axId val="168787248"/>
        <c:scaling>
          <c:orientation val="minMax"/>
        </c:scaling>
        <c:delete val="0"/>
        <c:axPos val="l"/>
        <c:majorGridlines>
          <c:spPr>
            <a:ln w="25400"/>
          </c:spPr>
        </c:majorGridlines>
        <c:numFmt formatCode="General" sourceLinked="1"/>
        <c:majorTickMark val="out"/>
        <c:minorTickMark val="none"/>
        <c:tickLblPos val="nextTo"/>
        <c:crossAx val="16866446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PREDIMED study Mediterranean diet (olive oil) at 12 months</a:t>
            </a:r>
            <a:r>
              <a:rPr lang="en-US" sz="1400" b="0" i="0" u="none" strike="noStrike" baseline="0"/>
              <a:t> 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u="none" strike="noStrike" baseline="0">
                <a:effectLst/>
              </a:rPr>
              <a:t>PREDIMED study Mediterranean diet (olive oil) at 12 months</a:t>
            </a:r>
            <a:r>
              <a:rPr lang="en-US" sz="1400" b="0" i="0" u="none" strike="noStrike" baseline="0"/>
              <a:t> </a:t>
            </a:r>
            <a:endParaRPr lang="en-US"/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'Change in diet after 12 months'!$C$3:$C$7</c:f>
              <c:strCache>
                <c:ptCount val="5"/>
                <c:pt idx="0">
                  <c:v>% energy protein</c:v>
                </c:pt>
                <c:pt idx="1">
                  <c:v>% energy carbohydrate</c:v>
                </c:pt>
                <c:pt idx="2">
                  <c:v>% energy satuated fat</c:v>
                </c:pt>
                <c:pt idx="3">
                  <c:v>% energy polyunsaturated fat</c:v>
                </c:pt>
                <c:pt idx="4">
                  <c:v>% energy monounsaturated fat</c:v>
                </c:pt>
              </c:strCache>
            </c:strRef>
          </c:cat>
          <c:val>
            <c:numRef>
              <c:f>'Change in diet after 12 months'!$D$3:$D$7</c:f>
              <c:numCache>
                <c:formatCode>General</c:formatCode>
                <c:ptCount val="5"/>
                <c:pt idx="0">
                  <c:v>16.5</c:v>
                </c:pt>
                <c:pt idx="1">
                  <c:v>40</c:v>
                </c:pt>
                <c:pt idx="2">
                  <c:v>9.3000000000000007</c:v>
                </c:pt>
                <c:pt idx="3">
                  <c:v>21.7</c:v>
                </c:pt>
                <c:pt idx="4">
                  <c:v>6.3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PREDIMED study control diet at 12 months </a:t>
            </a:r>
            <a:endParaRPr lang="en-US" sz="14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'Change in diet after 12 months'!$C$19:$C$23</c:f>
              <c:strCache>
                <c:ptCount val="5"/>
                <c:pt idx="0">
                  <c:v>% energy protein</c:v>
                </c:pt>
                <c:pt idx="1">
                  <c:v>% energy carbohydrate</c:v>
                </c:pt>
                <c:pt idx="2">
                  <c:v>% energy satuated fat</c:v>
                </c:pt>
                <c:pt idx="3">
                  <c:v>% energy polyunsaturated fat</c:v>
                </c:pt>
                <c:pt idx="4">
                  <c:v>% energy monounsaturated fat</c:v>
                </c:pt>
              </c:strCache>
            </c:strRef>
          </c:cat>
          <c:val>
            <c:numRef>
              <c:f>'Change in diet after 12 months'!$D$19:$D$23</c:f>
              <c:numCache>
                <c:formatCode>General</c:formatCode>
                <c:ptCount val="5"/>
                <c:pt idx="0">
                  <c:v>16.8</c:v>
                </c:pt>
                <c:pt idx="1">
                  <c:v>42.5</c:v>
                </c:pt>
                <c:pt idx="2">
                  <c:v>9.5</c:v>
                </c:pt>
                <c:pt idx="3">
                  <c:v>19.2</c:v>
                </c:pt>
                <c:pt idx="4">
                  <c:v>5.9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400" b="0" i="0" baseline="0">
                <a:effectLst/>
              </a:rPr>
              <a:t>PREDIMED study Mediterranean diet (nuts) at 12 months </a:t>
            </a:r>
            <a:endParaRPr lang="en-US" sz="1400">
              <a:effectLst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pie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4"/>
            <c:bubble3D val="0"/>
            <c:spPr>
              <a:solidFill>
                <a:schemeClr val="accent5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'Change in diet after 12 months'!$C$11:$C$15</c:f>
              <c:strCache>
                <c:ptCount val="5"/>
                <c:pt idx="0">
                  <c:v>% energy protein</c:v>
                </c:pt>
                <c:pt idx="1">
                  <c:v>% energy carbohydrate</c:v>
                </c:pt>
                <c:pt idx="2">
                  <c:v>% energy satuated fat</c:v>
                </c:pt>
                <c:pt idx="3">
                  <c:v>% energy polyunsaturated fat</c:v>
                </c:pt>
                <c:pt idx="4">
                  <c:v>% energy monounsaturated fat</c:v>
                </c:pt>
              </c:strCache>
            </c:strRef>
          </c:cat>
          <c:val>
            <c:numRef>
              <c:f>'Change in diet after 12 months'!$D$11:$D$15</c:f>
              <c:numCache>
                <c:formatCode>General</c:formatCode>
                <c:ptCount val="5"/>
                <c:pt idx="0">
                  <c:v>16.3</c:v>
                </c:pt>
                <c:pt idx="1">
                  <c:v>38.200000000000003</c:v>
                </c:pt>
                <c:pt idx="2">
                  <c:v>9.4</c:v>
                </c:pt>
                <c:pt idx="3">
                  <c:v>21.6</c:v>
                </c:pt>
                <c:pt idx="4">
                  <c:v>8.1999999999999993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tockChart>
        <c:ser>
          <c:idx val="0"/>
          <c:order val="0"/>
          <c:spPr>
            <a:ln w="28575">
              <a:noFill/>
            </a:ln>
          </c:spPr>
          <c:marker>
            <c:symbol val="none"/>
          </c:marker>
          <c:cat>
            <c:strRef>
              <c:f>'Diet change compared to control'!$B$5:$B$10</c:f>
              <c:strCache>
                <c:ptCount val="6"/>
                <c:pt idx="0">
                  <c:v>Δ Protein</c:v>
                </c:pt>
                <c:pt idx="1">
                  <c:v>Δ Carbohydrate</c:v>
                </c:pt>
                <c:pt idx="2">
                  <c:v>Δ Total fat</c:v>
                </c:pt>
                <c:pt idx="3">
                  <c:v>Δ Saturated fat</c:v>
                </c:pt>
                <c:pt idx="4">
                  <c:v>Δ Monounsaturated fat</c:v>
                </c:pt>
                <c:pt idx="5">
                  <c:v>Δ Poluunsaturated fat</c:v>
                </c:pt>
              </c:strCache>
            </c:strRef>
          </c:cat>
          <c:val>
            <c:numRef>
              <c:f>'Diet change compared to control'!$C$5:$C$10</c:f>
              <c:numCache>
                <c:formatCode>General</c:formatCode>
                <c:ptCount val="6"/>
                <c:pt idx="0">
                  <c:v>0.2</c:v>
                </c:pt>
                <c:pt idx="1">
                  <c:v>-1.3</c:v>
                </c:pt>
                <c:pt idx="2">
                  <c:v>3.9</c:v>
                </c:pt>
                <c:pt idx="3">
                  <c:v>0.2</c:v>
                </c:pt>
                <c:pt idx="4">
                  <c:v>3.1</c:v>
                </c:pt>
                <c:pt idx="5">
                  <c:v>0.8</c:v>
                </c:pt>
              </c:numCache>
            </c:numRef>
          </c:val>
          <c:smooth val="0"/>
        </c:ser>
        <c:ser>
          <c:idx val="1"/>
          <c:order val="1"/>
          <c:spPr>
            <a:ln w="28575">
              <a:noFill/>
            </a:ln>
          </c:spPr>
          <c:marker>
            <c:symbol val="none"/>
          </c:marker>
          <c:cat>
            <c:strRef>
              <c:f>'Diet change compared to control'!$B$5:$B$10</c:f>
              <c:strCache>
                <c:ptCount val="6"/>
                <c:pt idx="0">
                  <c:v>Δ Protein</c:v>
                </c:pt>
                <c:pt idx="1">
                  <c:v>Δ Carbohydrate</c:v>
                </c:pt>
                <c:pt idx="2">
                  <c:v>Δ Total fat</c:v>
                </c:pt>
                <c:pt idx="3">
                  <c:v>Δ Saturated fat</c:v>
                </c:pt>
                <c:pt idx="4">
                  <c:v>Δ Monounsaturated fat</c:v>
                </c:pt>
                <c:pt idx="5">
                  <c:v>Δ Poluunsaturated fat</c:v>
                </c:pt>
              </c:strCache>
            </c:strRef>
          </c:cat>
          <c:val>
            <c:numRef>
              <c:f>'Diet change compared to control'!$D$5:$D$10</c:f>
              <c:numCache>
                <c:formatCode>General</c:formatCode>
                <c:ptCount val="6"/>
                <c:pt idx="0">
                  <c:v>-0.6</c:v>
                </c:pt>
                <c:pt idx="1">
                  <c:v>-3.3</c:v>
                </c:pt>
                <c:pt idx="2">
                  <c:v>1.8</c:v>
                </c:pt>
                <c:pt idx="3">
                  <c:v>-0.5</c:v>
                </c:pt>
                <c:pt idx="4">
                  <c:v>1.7</c:v>
                </c:pt>
                <c:pt idx="5">
                  <c:v>0.1</c:v>
                </c:pt>
              </c:numCache>
            </c:numRef>
          </c:val>
          <c:smooth val="0"/>
        </c:ser>
        <c:ser>
          <c:idx val="2"/>
          <c:order val="2"/>
          <c:spPr>
            <a:ln w="28575">
              <a:noFill/>
            </a:ln>
          </c:spPr>
          <c:marker>
            <c:symbol val="dash"/>
            <c:size val="12"/>
            <c:spPr>
              <a:solidFill>
                <a:schemeClr val="tx1"/>
              </a:solidFill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'Diet change compared to control'!$B$5:$B$10</c:f>
              <c:strCache>
                <c:ptCount val="6"/>
                <c:pt idx="0">
                  <c:v>Δ Protein</c:v>
                </c:pt>
                <c:pt idx="1">
                  <c:v>Δ Carbohydrate</c:v>
                </c:pt>
                <c:pt idx="2">
                  <c:v>Δ Total fat</c:v>
                </c:pt>
                <c:pt idx="3">
                  <c:v>Δ Saturated fat</c:v>
                </c:pt>
                <c:pt idx="4">
                  <c:v>Δ Monounsaturated fat</c:v>
                </c:pt>
                <c:pt idx="5">
                  <c:v>Δ Poluunsaturated fat</c:v>
                </c:pt>
              </c:strCache>
            </c:strRef>
          </c:cat>
          <c:val>
            <c:numRef>
              <c:f>'Diet change compared to control'!$E$5:$E$10</c:f>
              <c:numCache>
                <c:formatCode>General</c:formatCode>
                <c:ptCount val="6"/>
                <c:pt idx="0">
                  <c:v>-0.2</c:v>
                </c:pt>
                <c:pt idx="1">
                  <c:v>-2.2999999999999998</c:v>
                </c:pt>
                <c:pt idx="2">
                  <c:v>2.8</c:v>
                </c:pt>
                <c:pt idx="3">
                  <c:v>-0.2</c:v>
                </c:pt>
                <c:pt idx="4">
                  <c:v>2.4</c:v>
                </c:pt>
                <c:pt idx="5">
                  <c:v>0.4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38100">
              <a:solidFill>
                <a:schemeClr val="tx1">
                  <a:tint val="75000"/>
                  <a:shade val="95000"/>
                  <a:satMod val="105000"/>
                </a:schemeClr>
              </a:solidFill>
            </a:ln>
          </c:spPr>
        </c:hiLowLines>
        <c:axId val="169700384"/>
        <c:axId val="169700944"/>
      </c:stockChart>
      <c:catAx>
        <c:axId val="16970038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69700944"/>
        <c:crosses val="autoZero"/>
        <c:auto val="1"/>
        <c:lblAlgn val="ctr"/>
        <c:lblOffset val="100"/>
        <c:noMultiLvlLbl val="0"/>
      </c:catAx>
      <c:valAx>
        <c:axId val="169700944"/>
        <c:scaling>
          <c:orientation val="minMax"/>
        </c:scaling>
        <c:delete val="0"/>
        <c:axPos val="l"/>
        <c:majorGridlines>
          <c:spPr>
            <a:ln w="25400"/>
          </c:spPr>
        </c:majorGridlines>
        <c:numFmt formatCode="General" sourceLinked="1"/>
        <c:majorTickMark val="out"/>
        <c:minorTickMark val="none"/>
        <c:tickLblPos val="nextTo"/>
        <c:crossAx val="169700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stockChart>
        <c:ser>
          <c:idx val="0"/>
          <c:order val="0"/>
          <c:spPr>
            <a:ln w="19050">
              <a:noFill/>
            </a:ln>
          </c:spPr>
          <c:marker>
            <c:symbol val="none"/>
          </c:marker>
          <c:cat>
            <c:strRef>
              <c:f>'Diet change compared to control'!$B$18:$B$23</c:f>
              <c:strCache>
                <c:ptCount val="6"/>
                <c:pt idx="0">
                  <c:v>Δ Protein</c:v>
                </c:pt>
                <c:pt idx="1">
                  <c:v>Δ Carbohydrate</c:v>
                </c:pt>
                <c:pt idx="2">
                  <c:v>Δ Total fat</c:v>
                </c:pt>
                <c:pt idx="3">
                  <c:v>Δ Saturated fat</c:v>
                </c:pt>
                <c:pt idx="4">
                  <c:v>Δ Monounsaturated fat</c:v>
                </c:pt>
                <c:pt idx="5">
                  <c:v>Δ Polyunsaturated fat</c:v>
                </c:pt>
              </c:strCache>
            </c:strRef>
          </c:cat>
          <c:val>
            <c:numRef>
              <c:f>'Diet change compared to control'!$C$18:$C$23</c:f>
              <c:numCache>
                <c:formatCode>General</c:formatCode>
                <c:ptCount val="6"/>
                <c:pt idx="0">
                  <c:v>0</c:v>
                </c:pt>
                <c:pt idx="1">
                  <c:v>-2.1</c:v>
                </c:pt>
                <c:pt idx="2">
                  <c:v>4.8</c:v>
                </c:pt>
                <c:pt idx="3">
                  <c:v>0.1</c:v>
                </c:pt>
                <c:pt idx="4">
                  <c:v>2.6</c:v>
                </c:pt>
                <c:pt idx="5">
                  <c:v>2.4</c:v>
                </c:pt>
              </c:numCache>
            </c:numRef>
          </c:val>
          <c:smooth val="0"/>
        </c:ser>
        <c:ser>
          <c:idx val="1"/>
          <c:order val="1"/>
          <c:spPr>
            <a:ln w="19050">
              <a:noFill/>
            </a:ln>
          </c:spPr>
          <c:marker>
            <c:symbol val="none"/>
          </c:marker>
          <c:cat>
            <c:strRef>
              <c:f>'Diet change compared to control'!$B$18:$B$23</c:f>
              <c:strCache>
                <c:ptCount val="6"/>
                <c:pt idx="0">
                  <c:v>Δ Protein</c:v>
                </c:pt>
                <c:pt idx="1">
                  <c:v>Δ Carbohydrate</c:v>
                </c:pt>
                <c:pt idx="2">
                  <c:v>Δ Total fat</c:v>
                </c:pt>
                <c:pt idx="3">
                  <c:v>Δ Saturated fat</c:v>
                </c:pt>
                <c:pt idx="4">
                  <c:v>Δ Monounsaturated fat</c:v>
                </c:pt>
                <c:pt idx="5">
                  <c:v>Δ Polyunsaturated fat</c:v>
                </c:pt>
              </c:strCache>
            </c:strRef>
          </c:cat>
          <c:val>
            <c:numRef>
              <c:f>'Diet change compared to control'!$D$18:$D$23</c:f>
              <c:numCache>
                <c:formatCode>General</c:formatCode>
                <c:ptCount val="6"/>
                <c:pt idx="0">
                  <c:v>-0.8</c:v>
                </c:pt>
                <c:pt idx="1">
                  <c:v>-4.0999999999999996</c:v>
                </c:pt>
                <c:pt idx="2">
                  <c:v>2.7</c:v>
                </c:pt>
                <c:pt idx="3">
                  <c:v>-0.6</c:v>
                </c:pt>
                <c:pt idx="4">
                  <c:v>1.2</c:v>
                </c:pt>
                <c:pt idx="5">
                  <c:v>1.7</c:v>
                </c:pt>
              </c:numCache>
            </c:numRef>
          </c:val>
          <c:smooth val="0"/>
        </c:ser>
        <c:ser>
          <c:idx val="2"/>
          <c:order val="2"/>
          <c:spPr>
            <a:ln w="19050">
              <a:noFill/>
            </a:ln>
          </c:spPr>
          <c:marker>
            <c:symbol val="dash"/>
            <c:size val="12"/>
            <c:spPr>
              <a:solidFill>
                <a:schemeClr val="tx1"/>
              </a:solidFill>
              <a:ln w="12700" cmpd="sng"/>
            </c:spPr>
          </c:marker>
          <c:dLbls>
            <c:spPr>
              <a:noFill/>
              <a:ln>
                <a:noFill/>
              </a:ln>
              <a:effectLst/>
            </c:sp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</c:ext>
            </c:extLst>
          </c:dLbls>
          <c:cat>
            <c:strRef>
              <c:f>'Diet change compared to control'!$B$18:$B$23</c:f>
              <c:strCache>
                <c:ptCount val="6"/>
                <c:pt idx="0">
                  <c:v>Δ Protein</c:v>
                </c:pt>
                <c:pt idx="1">
                  <c:v>Δ Carbohydrate</c:v>
                </c:pt>
                <c:pt idx="2">
                  <c:v>Δ Total fat</c:v>
                </c:pt>
                <c:pt idx="3">
                  <c:v>Δ Saturated fat</c:v>
                </c:pt>
                <c:pt idx="4">
                  <c:v>Δ Monounsaturated fat</c:v>
                </c:pt>
                <c:pt idx="5">
                  <c:v>Δ Polyunsaturated fat</c:v>
                </c:pt>
              </c:strCache>
            </c:strRef>
          </c:cat>
          <c:val>
            <c:numRef>
              <c:f>'Diet change compared to control'!$E$18:$E$23</c:f>
              <c:numCache>
                <c:formatCode>General</c:formatCode>
                <c:ptCount val="6"/>
                <c:pt idx="0">
                  <c:v>-0.4</c:v>
                </c:pt>
                <c:pt idx="1">
                  <c:v>-3.1</c:v>
                </c:pt>
                <c:pt idx="2">
                  <c:v>3.8</c:v>
                </c:pt>
                <c:pt idx="3">
                  <c:v>-0.3</c:v>
                </c:pt>
                <c:pt idx="4">
                  <c:v>1.9</c:v>
                </c:pt>
                <c:pt idx="5">
                  <c:v>2.1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hiLowLines>
          <c:spPr>
            <a:ln w="38100">
              <a:solidFill>
                <a:schemeClr val="tx1">
                  <a:tint val="75000"/>
                  <a:shade val="95000"/>
                  <a:satMod val="105000"/>
                </a:schemeClr>
              </a:solidFill>
            </a:ln>
          </c:spPr>
        </c:hiLowLines>
        <c:axId val="169704304"/>
        <c:axId val="169704864"/>
      </c:stockChart>
      <c:catAx>
        <c:axId val="16970430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low"/>
        <c:crossAx val="169704864"/>
        <c:crosses val="autoZero"/>
        <c:auto val="1"/>
        <c:lblAlgn val="ctr"/>
        <c:lblOffset val="100"/>
        <c:noMultiLvlLbl val="0"/>
      </c:catAx>
      <c:valAx>
        <c:axId val="169704864"/>
        <c:scaling>
          <c:orientation val="minMax"/>
        </c:scaling>
        <c:delete val="0"/>
        <c:axPos val="l"/>
        <c:majorGridlines>
          <c:spPr>
            <a:ln w="25400"/>
          </c:spPr>
        </c:majorGridlines>
        <c:numFmt formatCode="General" sourceLinked="1"/>
        <c:majorTickMark val="out"/>
        <c:minorTickMark val="none"/>
        <c:tickLblPos val="nextTo"/>
        <c:crossAx val="16970430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600"/>
      </a:pPr>
      <a:endParaRPr lang="en-US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9CC3914-8CE3-41D7-A414-2F360A45DB38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F496A29-1F51-4ABB-B97E-694BD40707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7393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43C805B-20E3-4368-8297-0C821FF7770C}" type="slidenum">
              <a:rPr lang="en-US" altLang="en-US"/>
              <a:pPr/>
              <a:t>7</a:t>
            </a:fld>
            <a:endParaRPr lang="en-US" altLang="en-US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23863" y="704850"/>
            <a:ext cx="618648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3263" y="4410075"/>
            <a:ext cx="5627687" cy="4178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820" rIns="0" bIns="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altLang="en-US" sz="1000">
                <a:latin typeface="Arial Unicode MS" panose="020B0604020202020204" pitchFamily="34" charset="-128"/>
                <a:cs typeface="Arial Unicode MS" panose="020B0604020202020204" pitchFamily="34" charset="-128"/>
              </a:rPr>
              <a:t>Figure 2. Estimated Percent Changes in the Risk of Coronary Heart Disease Associated with Isocaloric Substitutions of One Dietary Component for Another. The I bars represent 95 percent confidence intervals.</a:t>
            </a:r>
          </a:p>
        </p:txBody>
      </p:sp>
    </p:spTree>
    <p:extLst>
      <p:ext uri="{BB962C8B-B14F-4D97-AF65-F5344CB8AC3E}">
        <p14:creationId xmlns:p14="http://schemas.microsoft.com/office/powerpoint/2010/main" val="35428422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D6437C4-47C5-494E-8862-34AA2C2B5892}" type="slidenum">
              <a:rPr lang="en-US" altLang="en-US"/>
              <a:pPr/>
              <a:t>15</a:t>
            </a:fld>
            <a:endParaRPr lang="en-US" altLang="en-US"/>
          </a:p>
        </p:txBody>
      </p:sp>
      <p:sp>
        <p:nvSpPr>
          <p:cNvPr id="4097" name="Rectangle 1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423863" y="704850"/>
            <a:ext cx="6186487" cy="34813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4098" name="Text Box 2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703263" y="4410075"/>
            <a:ext cx="5627687" cy="41783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8820" rIns="0" bIns="0"/>
          <a:lstStyle/>
          <a:p>
            <a:pPr eaLnBrk="1">
              <a:lnSpc>
                <a:spcPct val="93000"/>
              </a:lnSpc>
              <a:spcBef>
                <a:spcPct val="0"/>
              </a:spcBef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US" altLang="en-US" sz="1000">
                <a:latin typeface="Arial Unicode MS" panose="020B0604020202020204" pitchFamily="34" charset="-128"/>
                <a:cs typeface="Arial Unicode MS" panose="020B0604020202020204" pitchFamily="34" charset="-128"/>
              </a:rPr>
              <a:t>Figure 1. Kaplan–Meier Estimates of the Incidence of Outcome Events in the Total Study Population. Panel A shows the incidence of the primary end point (a composite of acute myocardial infarction, stroke, and death from cardiovascular causes), and Panel B shows total mortality. Hazard ratios were stratified according to center (Cox model with robust variance estimators). CI denotes confidence interval, EVOO extra-virgin olive oil, and Med Mediterranean.</a:t>
            </a:r>
          </a:p>
        </p:txBody>
      </p:sp>
    </p:spTree>
    <p:extLst>
      <p:ext uri="{BB962C8B-B14F-4D97-AF65-F5344CB8AC3E}">
        <p14:creationId xmlns:p14="http://schemas.microsoft.com/office/powerpoint/2010/main" val="1971654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Text Box 1"/>
          <p:cNvSpPr txBox="1">
            <a:spLocks noChangeArrowheads="1"/>
          </p:cNvSpPr>
          <p:nvPr/>
        </p:nvSpPr>
        <p:spPr bwMode="auto">
          <a:xfrm>
            <a:off x="1587500" y="1006475"/>
            <a:ext cx="4595813" cy="3448050"/>
          </a:xfrm>
          <a:prstGeom prst="rect">
            <a:avLst/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98" name="Text Box 2"/>
          <p:cNvSpPr txBox="1">
            <a:spLocks noGrp="1" noChangeArrowheads="1"/>
          </p:cNvSpPr>
          <p:nvPr>
            <p:ph type="body"/>
          </p:nvPr>
        </p:nvSpPr>
        <p:spPr bwMode="auto">
          <a:xfrm>
            <a:off x="1185863" y="4787900"/>
            <a:ext cx="5407025" cy="3825875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marL="85725" indent="-85725" eaLnBrk="1">
              <a:lnSpc>
                <a:spcPct val="93000"/>
              </a:lnSpc>
              <a:spcBef>
                <a:spcPct val="0"/>
              </a:spcBef>
              <a:buSzPct val="45000"/>
              <a:buFont typeface="Wingdings" panose="05000000000000000000" pitchFamily="2" charset="2"/>
              <a:buNone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en-GB" altLang="en-US" sz="1400" b="1">
                <a:latin typeface="Arial" panose="020B0604020202020204" pitchFamily="34" charset="0"/>
                <a:ea typeface="msgothic" charset="0"/>
                <a:cs typeface="msgothic" charset="0"/>
              </a:rPr>
              <a:t>Fig 2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 Summary most adjusted relative risks for saturated fat intake and all cause mortality, CHD mortality, CVD mortality, total CHD, ischemic stroke, and type 2 diabetes. All effect estimates are from random effects analyses. P value is for Z test of no overall association between exposure and outcome; P</a:t>
            </a:r>
            <a:r>
              <a:rPr lang="en-GB" altLang="en-US" baseline="-33000">
                <a:latin typeface="Arial" panose="020B0604020202020204" pitchFamily="34" charset="0"/>
                <a:ea typeface="msgothic" charset="0"/>
                <a:cs typeface="msgothic" charset="0"/>
              </a:rPr>
              <a:t>het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 is for test of no differences in association measure among studies; I</a:t>
            </a:r>
            <a:r>
              <a:rPr lang="en-GB" altLang="en-US" baseline="33000">
                <a:latin typeface="Arial" panose="020B0604020202020204" pitchFamily="34" charset="0"/>
                <a:ea typeface="msgothic" charset="0"/>
                <a:cs typeface="msgothic" charset="0"/>
              </a:rPr>
              <a:t>2 </a:t>
            </a:r>
            <a:r>
              <a:rPr lang="en-GB" altLang="en-US">
                <a:latin typeface="Arial" panose="020B0604020202020204" pitchFamily="34" charset="0"/>
                <a:ea typeface="msgothic" charset="0"/>
                <a:cs typeface="msgothic" charset="0"/>
              </a:rPr>
              <a:t>is proportion of total variation in study estimates from heterogeneity rather than sampling error</a:t>
            </a:r>
          </a:p>
        </p:txBody>
      </p:sp>
    </p:spTree>
    <p:extLst>
      <p:ext uri="{BB962C8B-B14F-4D97-AF65-F5344CB8AC3E}">
        <p14:creationId xmlns:p14="http://schemas.microsoft.com/office/powerpoint/2010/main" val="35713795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8141-9F3D-4ACC-83B0-5D7BF9A5C864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0A83-B8D4-4956-A933-5D8B3C27E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849513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8141-9F3D-4ACC-83B0-5D7BF9A5C864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0A83-B8D4-4956-A933-5D8B3C27E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44904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8141-9F3D-4ACC-83B0-5D7BF9A5C864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0A83-B8D4-4956-A933-5D8B3C27E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1680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970" y="365593"/>
            <a:ext cx="10514061" cy="1325096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59922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08C3-0CE5-45E2-8FC0-1A942B6294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04EB-479F-456B-9653-19402F43D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951039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08C3-0CE5-45E2-8FC0-1A942B6294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04EB-479F-456B-9653-19402F43D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66295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08C3-0CE5-45E2-8FC0-1A942B6294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04EB-479F-456B-9653-19402F43D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07770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08C3-0CE5-45E2-8FC0-1A942B6294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04EB-479F-456B-9653-19402F43D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66318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08C3-0CE5-45E2-8FC0-1A942B6294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04EB-479F-456B-9653-19402F43D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28993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08C3-0CE5-45E2-8FC0-1A942B6294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04EB-479F-456B-9653-19402F43D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79350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08C3-0CE5-45E2-8FC0-1A942B6294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04EB-479F-456B-9653-19402F43D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373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8141-9F3D-4ACC-83B0-5D7BF9A5C864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0A83-B8D4-4956-A933-5D8B3C27E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91421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08C3-0CE5-45E2-8FC0-1A942B6294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04EB-479F-456B-9653-19402F43D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90342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08C3-0CE5-45E2-8FC0-1A942B6294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04EB-479F-456B-9653-19402F43D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48886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08C3-0CE5-45E2-8FC0-1A942B6294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04EB-479F-456B-9653-19402F43D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4060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3B08C3-0CE5-45E2-8FC0-1A942B6294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E304EB-479F-456B-9653-19402F43D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20686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8141-9F3D-4ACC-83B0-5D7BF9A5C864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0A83-B8D4-4956-A933-5D8B3C27E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53379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8141-9F3D-4ACC-83B0-5D7BF9A5C864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0A83-B8D4-4956-A933-5D8B3C27E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6701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8141-9F3D-4ACC-83B0-5D7BF9A5C864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0A83-B8D4-4956-A933-5D8B3C27E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80007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8141-9F3D-4ACC-83B0-5D7BF9A5C864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0A83-B8D4-4956-A933-5D8B3C27E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435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8141-9F3D-4ACC-83B0-5D7BF9A5C864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0A83-B8D4-4956-A933-5D8B3C27E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14560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8141-9F3D-4ACC-83B0-5D7BF9A5C864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0A83-B8D4-4956-A933-5D8B3C27E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01259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608141-9F3D-4ACC-83B0-5D7BF9A5C864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4A0A83-B8D4-4956-A933-5D8B3C27E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4219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608141-9F3D-4ACC-83B0-5D7BF9A5C864}" type="datetimeFigureOut">
              <a:rPr lang="en-US" smtClean="0"/>
              <a:t>3/15/2016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4A0A83-B8D4-4956-A933-5D8B3C27EA4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446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3B08C3-0CE5-45E2-8FC0-1A942B6294AB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3/15/2016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E304EB-479F-456B-9653-19402F43DAC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34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2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9.xm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Relationship Id="rId4" Type="http://schemas.openxmlformats.org/officeDocument/2006/relationships/image" Target="../media/image1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Fat or Low-fat?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Anwar T. Merchant ScD, MPH, DMD</a:t>
            </a:r>
          </a:p>
          <a:p>
            <a:r>
              <a:rPr lang="en-US" dirty="0" smtClean="0"/>
              <a:t>Department of Epidemiology and Biostatistics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72033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PREDIMED study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7447 men and women at high risk of CVD (diabetes or at least 3 risk factors)</a:t>
            </a:r>
          </a:p>
          <a:p>
            <a:r>
              <a:rPr lang="en-US" dirty="0" smtClean="0"/>
              <a:t>3 groups: 2 Mediterranean diets – olive oil and nuts – and control (low-fat diet)</a:t>
            </a:r>
          </a:p>
          <a:p>
            <a:r>
              <a:rPr lang="en-US" dirty="0" smtClean="0"/>
              <a:t>Intervention: dietary advice at baseline and quarterly thereafter</a:t>
            </a:r>
          </a:p>
          <a:p>
            <a:r>
              <a:rPr lang="en-US" dirty="0" smtClean="0"/>
              <a:t>Midway control group also received dietary advice about low-fat diet at the same frequency </a:t>
            </a:r>
          </a:p>
          <a:p>
            <a:r>
              <a:rPr lang="en-US" dirty="0" smtClean="0"/>
              <a:t>No restriction on caloric intake or physical activity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466895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PREDIMED study: diet after 12 months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4342847"/>
              </p:ext>
            </p:extLst>
          </p:nvPr>
        </p:nvGraphicFramePr>
        <p:xfrm>
          <a:off x="481913" y="1690689"/>
          <a:ext cx="4073611" cy="22838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52061081"/>
              </p:ext>
            </p:extLst>
          </p:nvPr>
        </p:nvGraphicFramePr>
        <p:xfrm>
          <a:off x="691977" y="1662759"/>
          <a:ext cx="3954163" cy="237648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11808734"/>
              </p:ext>
            </p:extLst>
          </p:nvPr>
        </p:nvGraphicFramePr>
        <p:xfrm>
          <a:off x="3192162" y="4223531"/>
          <a:ext cx="3917092" cy="233748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7305963" y="6231699"/>
            <a:ext cx="4719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Zazpe</a:t>
            </a:r>
            <a:r>
              <a:rPr lang="en-US" sz="1600" dirty="0"/>
              <a:t> et al J Am Diet Assoc. 2008 Jul;108(7):1134-44; </a:t>
            </a:r>
          </a:p>
        </p:txBody>
      </p:sp>
      <p:graphicFrame>
        <p:nvGraphicFramePr>
          <p:cNvPr id="7" name="Chart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197369529"/>
              </p:ext>
            </p:extLst>
          </p:nvPr>
        </p:nvGraphicFramePr>
        <p:xfrm>
          <a:off x="7109255" y="1690689"/>
          <a:ext cx="4061254" cy="228381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165139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% </a:t>
            </a:r>
            <a:r>
              <a:rPr lang="en-US" dirty="0" smtClean="0"/>
              <a:t>energy </a:t>
            </a:r>
            <a:r>
              <a:rPr lang="en-US" dirty="0"/>
              <a:t>Mediterranean (olive oil) vs control </a:t>
            </a:r>
          </a:p>
        </p:txBody>
      </p:sp>
      <p:graphicFrame>
        <p:nvGraphicFramePr>
          <p:cNvPr id="4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54726068"/>
              </p:ext>
            </p:extLst>
          </p:nvPr>
        </p:nvGraphicFramePr>
        <p:xfrm>
          <a:off x="1548713" y="1804087"/>
          <a:ext cx="8056606" cy="47944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139709" y="6519446"/>
            <a:ext cx="4719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Zazpe</a:t>
            </a:r>
            <a:r>
              <a:rPr lang="en-US" sz="1600" dirty="0"/>
              <a:t> et al J Am Diet Assoc. 2008 Jul;108(7):1134-44; </a:t>
            </a:r>
          </a:p>
        </p:txBody>
      </p:sp>
    </p:spTree>
    <p:extLst>
      <p:ext uri="{BB962C8B-B14F-4D97-AF65-F5344CB8AC3E}">
        <p14:creationId xmlns:p14="http://schemas.microsoft.com/office/powerpoint/2010/main" val="1381821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Change in % energy Mediterranean </a:t>
            </a:r>
            <a:r>
              <a:rPr lang="en-US" dirty="0" smtClean="0"/>
              <a:t>(nut) </a:t>
            </a:r>
            <a:r>
              <a:rPr lang="en-US" dirty="0"/>
              <a:t>vs </a:t>
            </a:r>
            <a:r>
              <a:rPr lang="en-US" dirty="0" smtClean="0"/>
              <a:t>control</a:t>
            </a:r>
            <a:endParaRPr lang="en-US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85184403"/>
              </p:ext>
            </p:extLst>
          </p:nvPr>
        </p:nvGraphicFramePr>
        <p:xfrm>
          <a:off x="1441621" y="1690689"/>
          <a:ext cx="8971006" cy="49242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96727" y="6445707"/>
            <a:ext cx="4719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Zazpe</a:t>
            </a:r>
            <a:r>
              <a:rPr lang="en-US" sz="1600" dirty="0"/>
              <a:t> et al J Am Diet Assoc. 2008 Jul;108(7):1134-44; </a:t>
            </a:r>
          </a:p>
        </p:txBody>
      </p:sp>
    </p:spTree>
    <p:extLst>
      <p:ext uri="{BB962C8B-B14F-4D97-AF65-F5344CB8AC3E}">
        <p14:creationId xmlns:p14="http://schemas.microsoft.com/office/powerpoint/2010/main" val="2083797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000" dirty="0" smtClean="0"/>
              <a:t>Effect of intervention at 12 months, PREDIMED</a:t>
            </a:r>
            <a:endParaRPr lang="en-US" sz="4000" dirty="0"/>
          </a:p>
        </p:txBody>
      </p:sp>
      <p:graphicFrame>
        <p:nvGraphicFramePr>
          <p:cNvPr id="3" name="Chart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7653593"/>
              </p:ext>
            </p:extLst>
          </p:nvPr>
        </p:nvGraphicFramePr>
        <p:xfrm>
          <a:off x="1845275" y="2057399"/>
          <a:ext cx="7455243" cy="445873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7278254" y="6492915"/>
            <a:ext cx="4719783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err="1" smtClean="0"/>
              <a:t>Zazpe</a:t>
            </a:r>
            <a:r>
              <a:rPr lang="en-US" sz="1600" dirty="0"/>
              <a:t> et al J Am Diet Assoc. 2008 Jul;108(7):1134-44; </a:t>
            </a:r>
          </a:p>
        </p:txBody>
      </p:sp>
    </p:spTree>
    <p:extLst>
      <p:ext uri="{BB962C8B-B14F-4D97-AF65-F5344CB8AC3E}">
        <p14:creationId xmlns:p14="http://schemas.microsoft.com/office/powerpoint/2010/main" val="4239375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056" y="6447585"/>
            <a:ext cx="2255184" cy="34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16755" y="6429375"/>
            <a:ext cx="6194051" cy="3207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12006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tabLst>
                <a:tab pos="638769" algn="l"/>
                <a:tab pos="1277539" algn="l"/>
                <a:tab pos="1916308" algn="l"/>
                <a:tab pos="2555077" algn="l"/>
                <a:tab pos="3193847" algn="l"/>
                <a:tab pos="3832616" algn="l"/>
                <a:tab pos="4471386" algn="l"/>
                <a:tab pos="5110155" algn="l"/>
                <a:tab pos="5748924" algn="l"/>
              </a:tabLst>
            </a:pPr>
            <a:r>
              <a:rPr lang="en-US" altLang="en-US" sz="1059" b="1">
                <a:cs typeface="Arial Unicode MS" panose="020B0604020202020204" pitchFamily="34" charset="-128"/>
              </a:rPr>
              <a:t>Estruch R et al. N Engl J Med 2013;368:1279-1290.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7309" y="1012732"/>
            <a:ext cx="4158784" cy="482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2061883" y="161085"/>
            <a:ext cx="8068235" cy="645739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7000"/>
              </a:lnSpc>
            </a:pPr>
            <a:r>
              <a:rPr lang="en-US" altLang="en-US" sz="2118" b="1">
                <a:cs typeface="Arial Unicode MS" panose="020B0604020202020204" pitchFamily="34" charset="-128"/>
              </a:rPr>
              <a:t>Kaplan–Meier Estimates of the Incidence of Outcome Events in the Total Study Population.</a:t>
            </a:r>
          </a:p>
        </p:txBody>
      </p:sp>
    </p:spTree>
    <p:extLst>
      <p:ext uri="{BB962C8B-B14F-4D97-AF65-F5344CB8AC3E}">
        <p14:creationId xmlns:p14="http://schemas.microsoft.com/office/powerpoint/2010/main" val="302944618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7443" y="766848"/>
            <a:ext cx="8992848" cy="4683289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6176" y="6137043"/>
            <a:ext cx="25336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5782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1" y="5570207"/>
            <a:ext cx="3227691" cy="2714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177786" y="5657031"/>
            <a:ext cx="918215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i="1" dirty="0" err="1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Vartiainen</a:t>
            </a:r>
            <a:r>
              <a:rPr lang="en-US" sz="750" i="1" dirty="0">
                <a:solidFill>
                  <a:prstClr val="black"/>
                </a:solidFill>
                <a:latin typeface="Times New Roman" pitchFamily="18" charset="0"/>
                <a:cs typeface="Times New Roman" pitchFamily="18" charset="0"/>
              </a:rPr>
              <a:t> et al </a:t>
            </a: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CVD trends in Finland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7589045" y="2080204"/>
            <a:ext cx="2564892" cy="2619756"/>
          </a:xfrm>
          <a:prstGeom prst="rect">
            <a:avLst/>
          </a:prstGeo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 Energy from saturated fat: 22% to 13%</a:t>
            </a:r>
          </a:p>
          <a:p>
            <a:r>
              <a:rPr lang="en-US" dirty="0" smtClean="0"/>
              <a:t>   Polyunsaturated fat</a:t>
            </a:r>
          </a:p>
          <a:p>
            <a:r>
              <a:rPr lang="en-US" dirty="0" smtClean="0"/>
              <a:t>   Fruits and vegetables</a:t>
            </a:r>
          </a:p>
          <a:p>
            <a:r>
              <a:rPr lang="en-US" dirty="0" smtClean="0"/>
              <a:t>   Salt</a:t>
            </a:r>
          </a:p>
          <a:p>
            <a:r>
              <a:rPr lang="en-US" dirty="0" smtClean="0"/>
              <a:t>   Smoking</a:t>
            </a:r>
            <a:endParaRPr lang="en-US" dirty="0"/>
          </a:p>
        </p:txBody>
      </p:sp>
      <p:pic>
        <p:nvPicPr>
          <p:cNvPr id="1028" name="Picture 4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2404" y="1953632"/>
            <a:ext cx="4191619" cy="36165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7477322" y="3012621"/>
            <a:ext cx="0" cy="171450"/>
          </a:xfrm>
          <a:prstGeom prst="straightConnector1">
            <a:avLst/>
          </a:prstGeom>
          <a:ln w="25400">
            <a:solidFill>
              <a:schemeClr val="bg2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7259" y="4400915"/>
            <a:ext cx="173831" cy="26074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108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0409" y="2200010"/>
            <a:ext cx="173831" cy="26074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108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27" y="3357564"/>
            <a:ext cx="173831" cy="2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9354" y="4020853"/>
            <a:ext cx="173831" cy="260747"/>
          </a:xfrm>
          <a:prstGeom prst="rect">
            <a:avLst/>
          </a:prstGeom>
          <a:noFill/>
          <a:ln>
            <a:noFill/>
          </a:ln>
          <a:effectLst/>
          <a:scene3d>
            <a:camera prst="orthographicFront">
              <a:rot lat="10800000" lon="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59333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Text Box 1"/>
          <p:cNvSpPr txBox="1">
            <a:spLocks noChangeArrowheads="1"/>
          </p:cNvSpPr>
          <p:nvPr/>
        </p:nvSpPr>
        <p:spPr bwMode="auto">
          <a:xfrm>
            <a:off x="1849441" y="381961"/>
            <a:ext cx="8493120" cy="414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pPr algn="ctr"/>
            <a:r>
              <a:rPr lang="en-GB" altLang="en-US" sz="1451" b="1">
                <a:latin typeface="Arial" panose="020B0604020202020204" pitchFamily="34" charset="0"/>
              </a:rPr>
              <a:t>Fig 2 Summary most adjusted relative risks for saturated fat intake and all cause mortality, CHD mortality, CVD mortality, total CHD, ischemic stroke, and type 2 diabetes. 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35041" y="5878441"/>
            <a:ext cx="1141920" cy="7502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040" y="2331721"/>
            <a:ext cx="7804800" cy="218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2195041" y="5972041"/>
            <a:ext cx="3918240" cy="23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1089" b="1">
                <a:latin typeface="Arial" panose="020B0604020202020204" pitchFamily="34" charset="0"/>
              </a:rPr>
              <a:t>Russell J de Souza et al. BMJ 2015;351:bmj.h3978</a:t>
            </a: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1621920" y="6612841"/>
            <a:ext cx="4930560" cy="3470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/>
          <a:lstStyle>
            <a:lvl1pPr marL="85725" indent="-85725"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5pPr>
            <a:lvl6pPr marL="15367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6pPr>
            <a:lvl7pPr marL="19939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7pPr>
            <a:lvl8pPr marL="24511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8pPr>
            <a:lvl9pPr marL="2908300" indent="-215900" defTabSz="4572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45000"/>
              <a:buFont typeface="Wingdings" panose="05000000000000000000" pitchFamily="2" charset="2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2400">
                <a:solidFill>
                  <a:srgbClr val="000000"/>
                </a:solidFill>
                <a:latin typeface="Times New Roman" panose="02020603050405020304" pitchFamily="18" charset="0"/>
                <a:ea typeface="msgothic" charset="0"/>
                <a:cs typeface="msgothic" charset="0"/>
              </a:defRPr>
            </a:lvl9pPr>
          </a:lstStyle>
          <a:p>
            <a:r>
              <a:rPr lang="en-GB" altLang="en-US" sz="907">
                <a:latin typeface="Arial" panose="020B0604020202020204" pitchFamily="34" charset="0"/>
              </a:rPr>
              <a:t>©2015 by British Medical Journal Publishing Group</a:t>
            </a:r>
          </a:p>
        </p:txBody>
      </p:sp>
    </p:spTree>
    <p:extLst>
      <p:ext uri="{BB962C8B-B14F-4D97-AF65-F5344CB8AC3E}">
        <p14:creationId xmlns:p14="http://schemas.microsoft.com/office/powerpoint/2010/main" val="9971337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2200" y="304800"/>
            <a:ext cx="7024744" cy="1143000"/>
          </a:xfrm>
        </p:spPr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1353796"/>
            <a:ext cx="6248400" cy="5157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32891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The decline in heart disease in the US from 1981-2000 was</a:t>
            </a:r>
          </a:p>
          <a:p>
            <a:pPr marL="385763" indent="-385763">
              <a:buFont typeface="+mj-lt"/>
              <a:buAutoNum type="alphaLcPeriod"/>
            </a:pPr>
            <a:r>
              <a:rPr lang="en-US" sz="1800" dirty="0"/>
              <a:t>77% due to new medical treatment, 19% lifestyle, 4% unknown.</a:t>
            </a:r>
          </a:p>
          <a:p>
            <a:pPr marL="385763" indent="-385763">
              <a:buFont typeface="+mj-lt"/>
              <a:buAutoNum type="alphaLcPeriod"/>
            </a:pPr>
            <a:r>
              <a:rPr lang="en-US" sz="1800" dirty="0"/>
              <a:t>35% due to new medical treatment, 54% lifestyle, 11% unknown</a:t>
            </a:r>
          </a:p>
          <a:p>
            <a:pPr marL="385763" indent="-385763">
              <a:buFont typeface="+mj-lt"/>
              <a:buAutoNum type="alphaLcPeriod"/>
            </a:pPr>
            <a:r>
              <a:rPr lang="en-US" sz="1800" dirty="0"/>
              <a:t>47% due to new medical treatment, 44% lifestyle, 9% unknown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Low fat diet reduces heart disease by</a:t>
            </a:r>
          </a:p>
          <a:p>
            <a:pPr marL="385763" indent="-385763">
              <a:buFont typeface="+mj-lt"/>
              <a:buAutoNum type="alphaLcPeriod"/>
            </a:pPr>
            <a:r>
              <a:rPr lang="en-US" sz="1800" dirty="0"/>
              <a:t>60%</a:t>
            </a:r>
          </a:p>
          <a:p>
            <a:pPr marL="385763" indent="-385763">
              <a:buFont typeface="+mj-lt"/>
              <a:buAutoNum type="alphaLcPeriod"/>
            </a:pPr>
            <a:r>
              <a:rPr lang="en-US" sz="1800" dirty="0"/>
              <a:t>30%</a:t>
            </a:r>
          </a:p>
          <a:p>
            <a:pPr marL="385763" indent="-385763">
              <a:buFont typeface="+mj-lt"/>
              <a:buAutoNum type="alphaLcPeriod"/>
            </a:pPr>
            <a:r>
              <a:rPr lang="en-US" sz="1800" dirty="0"/>
              <a:t>15%</a:t>
            </a:r>
          </a:p>
          <a:p>
            <a:pPr marL="385763" indent="-385763">
              <a:buFont typeface="+mj-lt"/>
              <a:buAutoNum type="alphaLcPeriod"/>
            </a:pPr>
            <a:r>
              <a:rPr lang="en-US" sz="1800" dirty="0"/>
              <a:t>Not at all</a:t>
            </a:r>
          </a:p>
        </p:txBody>
      </p:sp>
      <p:sp>
        <p:nvSpPr>
          <p:cNvPr id="5" name="Oval 4"/>
          <p:cNvSpPr/>
          <p:nvPr/>
        </p:nvSpPr>
        <p:spPr>
          <a:xfrm>
            <a:off x="838200" y="4001294"/>
            <a:ext cx="322385" cy="325315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72200" y="3838636"/>
            <a:ext cx="322385" cy="325315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333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 you know?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percent of heart disease can be prevented by eating a healthy diet, exercising regularly, and not smoking?</a:t>
            </a:r>
          </a:p>
          <a:p>
            <a:pPr marL="385763" indent="-385763">
              <a:buFont typeface="+mj-lt"/>
              <a:buAutoNum type="alphaLcPeriod"/>
            </a:pPr>
            <a:r>
              <a:rPr lang="en-US" sz="1800" dirty="0"/>
              <a:t>54%</a:t>
            </a:r>
          </a:p>
          <a:p>
            <a:pPr marL="385763" indent="-385763">
              <a:buFont typeface="+mj-lt"/>
              <a:buAutoNum type="alphaLcPeriod"/>
            </a:pPr>
            <a:r>
              <a:rPr lang="en-US" sz="1800" dirty="0"/>
              <a:t>32%</a:t>
            </a:r>
          </a:p>
          <a:p>
            <a:pPr marL="385763" indent="-385763">
              <a:buFont typeface="+mj-lt"/>
              <a:buAutoNum type="alphaLcPeriod"/>
            </a:pPr>
            <a:r>
              <a:rPr lang="en-US" sz="1800" dirty="0"/>
              <a:t>24%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What percent of health professionals follow this advice?</a:t>
            </a:r>
          </a:p>
          <a:p>
            <a:pPr marL="0" indent="0">
              <a:buNone/>
            </a:pPr>
            <a:endParaRPr lang="en-US" dirty="0" smtClean="0"/>
          </a:p>
          <a:p>
            <a:pPr marL="385763" indent="-385763">
              <a:buFont typeface="+mj-lt"/>
              <a:buAutoNum type="alphaLcPeriod"/>
            </a:pPr>
            <a:r>
              <a:rPr lang="en-US" sz="1800" dirty="0"/>
              <a:t>65%</a:t>
            </a:r>
          </a:p>
          <a:p>
            <a:pPr marL="385763" indent="-385763">
              <a:buFont typeface="+mj-lt"/>
              <a:buAutoNum type="alphaLcPeriod"/>
            </a:pPr>
            <a:r>
              <a:rPr lang="en-US" sz="1800" dirty="0"/>
              <a:t>31%</a:t>
            </a:r>
          </a:p>
          <a:p>
            <a:pPr marL="385763" indent="-385763">
              <a:buFont typeface="+mj-lt"/>
              <a:buAutoNum type="alphaLcPeriod"/>
            </a:pPr>
            <a:r>
              <a:rPr lang="en-US" sz="1800" dirty="0"/>
              <a:t>13%</a:t>
            </a:r>
          </a:p>
        </p:txBody>
      </p:sp>
      <p:sp>
        <p:nvSpPr>
          <p:cNvPr id="5" name="Oval 4"/>
          <p:cNvSpPr/>
          <p:nvPr/>
        </p:nvSpPr>
        <p:spPr>
          <a:xfrm>
            <a:off x="838200" y="3512196"/>
            <a:ext cx="322385" cy="325315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6172200" y="4001294"/>
            <a:ext cx="322385" cy="325315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1187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76877" cy="1057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Substitute 1% energy from carbohydrate with equivalent saturated fat</a:t>
            </a:r>
            <a:endParaRPr lang="en-US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878993301"/>
              </p:ext>
            </p:extLst>
          </p:nvPr>
        </p:nvGraphicFramePr>
        <p:xfrm>
          <a:off x="838200" y="1825625"/>
          <a:ext cx="10150231" cy="40359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0184" y="6075347"/>
            <a:ext cx="10714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Mensink</a:t>
            </a:r>
            <a:r>
              <a:rPr lang="en-US" sz="1400" dirty="0" smtClean="0"/>
              <a:t> RP, </a:t>
            </a:r>
            <a:r>
              <a:rPr lang="en-US" sz="1400" dirty="0" err="1" smtClean="0"/>
              <a:t>Zock</a:t>
            </a:r>
            <a:r>
              <a:rPr lang="en-US" sz="1400" dirty="0" smtClean="0"/>
              <a:t> PL, Kester AD, </a:t>
            </a:r>
            <a:r>
              <a:rPr lang="en-US" sz="1400" dirty="0" err="1" smtClean="0"/>
              <a:t>Katan</a:t>
            </a:r>
            <a:r>
              <a:rPr lang="en-US" sz="1400" dirty="0" smtClean="0"/>
              <a:t> MB. Effects of dietary fatty acids and carbohydrates on the ratio of serum total to HDL cholesterol and on serum lipids and apolipoproteins: a meta-analysis of 60 controlled trials. Am J </a:t>
            </a:r>
            <a:r>
              <a:rPr lang="en-US" sz="1400" dirty="0" err="1" smtClean="0"/>
              <a:t>Clin</a:t>
            </a:r>
            <a:r>
              <a:rPr lang="en-US" sz="1400" dirty="0" smtClean="0"/>
              <a:t> </a:t>
            </a:r>
            <a:r>
              <a:rPr lang="en-US" sz="1400" dirty="0" err="1" smtClean="0"/>
              <a:t>Nutr</a:t>
            </a:r>
            <a:r>
              <a:rPr lang="en-US" sz="1400" dirty="0" smtClean="0"/>
              <a:t>. 2003 May;77(5):1146-55.</a:t>
            </a:r>
          </a:p>
        </p:txBody>
      </p:sp>
    </p:spTree>
    <p:extLst>
      <p:ext uri="{BB962C8B-B14F-4D97-AF65-F5344CB8AC3E}">
        <p14:creationId xmlns:p14="http://schemas.microsoft.com/office/powerpoint/2010/main" val="38194659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267462" cy="105727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Substitute 1% energy from carbohydrate with equivalent monounsaturated fat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28259569"/>
              </p:ext>
            </p:extLst>
          </p:nvPr>
        </p:nvGraphicFramePr>
        <p:xfrm>
          <a:off x="838200" y="1653687"/>
          <a:ext cx="9978292" cy="3871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0184" y="6075347"/>
            <a:ext cx="10714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Mensink</a:t>
            </a:r>
            <a:r>
              <a:rPr lang="en-US" sz="1400" dirty="0" smtClean="0"/>
              <a:t> RP, </a:t>
            </a:r>
            <a:r>
              <a:rPr lang="en-US" sz="1400" dirty="0" err="1" smtClean="0"/>
              <a:t>Zock</a:t>
            </a:r>
            <a:r>
              <a:rPr lang="en-US" sz="1400" dirty="0" smtClean="0"/>
              <a:t> PL, Kester AD, </a:t>
            </a:r>
            <a:r>
              <a:rPr lang="en-US" sz="1400" dirty="0" err="1" smtClean="0"/>
              <a:t>Katan</a:t>
            </a:r>
            <a:r>
              <a:rPr lang="en-US" sz="1400" dirty="0" smtClean="0"/>
              <a:t> MB. Effects of dietary fatty acids and carbohydrates on the ratio of serum total to HDL cholesterol and on serum lipids and apolipoproteins: a meta-analysis of 60 controlled trials. Am J </a:t>
            </a:r>
            <a:r>
              <a:rPr lang="en-US" sz="1400" dirty="0" err="1" smtClean="0"/>
              <a:t>Clin</a:t>
            </a:r>
            <a:r>
              <a:rPr lang="en-US" sz="1400" dirty="0" smtClean="0"/>
              <a:t> </a:t>
            </a:r>
            <a:r>
              <a:rPr lang="en-US" sz="1400" dirty="0" err="1" smtClean="0"/>
              <a:t>Nutr</a:t>
            </a:r>
            <a:r>
              <a:rPr lang="en-US" sz="1400" dirty="0" smtClean="0"/>
              <a:t>. 2003 May;77(5):1146-55.</a:t>
            </a:r>
          </a:p>
        </p:txBody>
      </p:sp>
      <p:sp>
        <p:nvSpPr>
          <p:cNvPr id="3" name="Oval 2"/>
          <p:cNvSpPr/>
          <p:nvPr/>
        </p:nvSpPr>
        <p:spPr>
          <a:xfrm>
            <a:off x="4712043" y="2842054"/>
            <a:ext cx="1202725" cy="116977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905679" y="1972270"/>
            <a:ext cx="1202725" cy="116977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122407" y="3724126"/>
            <a:ext cx="1202725" cy="116977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440051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329985" cy="979121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Substitute 1% energy from carbohydrate with equivalent polyunsaturated fat</a:t>
            </a:r>
            <a:endParaRPr lang="en-US" dirty="0"/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028429710"/>
              </p:ext>
            </p:extLst>
          </p:nvPr>
        </p:nvGraphicFramePr>
        <p:xfrm>
          <a:off x="517769" y="1544271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500184" y="6075347"/>
            <a:ext cx="1071489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err="1" smtClean="0"/>
              <a:t>Mensink</a:t>
            </a:r>
            <a:r>
              <a:rPr lang="en-US" sz="1400" dirty="0" smtClean="0"/>
              <a:t> RP, </a:t>
            </a:r>
            <a:r>
              <a:rPr lang="en-US" sz="1400" dirty="0" err="1" smtClean="0"/>
              <a:t>Zock</a:t>
            </a:r>
            <a:r>
              <a:rPr lang="en-US" sz="1400" dirty="0" smtClean="0"/>
              <a:t> PL, Kester AD, </a:t>
            </a:r>
            <a:r>
              <a:rPr lang="en-US" sz="1400" dirty="0" err="1" smtClean="0"/>
              <a:t>Katan</a:t>
            </a:r>
            <a:r>
              <a:rPr lang="en-US" sz="1400" dirty="0" smtClean="0"/>
              <a:t> MB. Effects of dietary fatty acids and carbohydrates on the ratio of serum total to HDL cholesterol and on serum lipids and apolipoproteins: a meta-analysis of 60 controlled trials. Am J </a:t>
            </a:r>
            <a:r>
              <a:rPr lang="en-US" sz="1400" dirty="0" err="1" smtClean="0"/>
              <a:t>Clin</a:t>
            </a:r>
            <a:r>
              <a:rPr lang="en-US" sz="1400" dirty="0" smtClean="0"/>
              <a:t> </a:t>
            </a:r>
            <a:r>
              <a:rPr lang="en-US" sz="1400" dirty="0" err="1" smtClean="0"/>
              <a:t>Nutr</a:t>
            </a:r>
            <a:r>
              <a:rPr lang="en-US" sz="1400" dirty="0" smtClean="0"/>
              <a:t>. 2003 May;77(5):1146-55.</a:t>
            </a:r>
          </a:p>
        </p:txBody>
      </p:sp>
      <p:sp>
        <p:nvSpPr>
          <p:cNvPr id="5" name="Oval 4"/>
          <p:cNvSpPr/>
          <p:nvPr/>
        </p:nvSpPr>
        <p:spPr>
          <a:xfrm>
            <a:off x="2135097" y="3331581"/>
            <a:ext cx="1202725" cy="116977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4572844" y="3211509"/>
            <a:ext cx="1202725" cy="116977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993425" y="1955137"/>
            <a:ext cx="1202725" cy="1169773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9229281" y="3805383"/>
            <a:ext cx="1290937" cy="1280858"/>
          </a:xfrm>
          <a:prstGeom prst="ellipse">
            <a:avLst/>
          </a:prstGeom>
          <a:noFill/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0763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6056" y="6447585"/>
            <a:ext cx="2255184" cy="3487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816755" y="6429375"/>
            <a:ext cx="6194051" cy="320769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vert="horz" wrap="square" lIns="0" tIns="12006" rIns="0" bIns="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tabLst>
                <a:tab pos="638769" algn="l"/>
                <a:tab pos="1277539" algn="l"/>
                <a:tab pos="1916308" algn="l"/>
                <a:tab pos="2555077" algn="l"/>
                <a:tab pos="3193847" algn="l"/>
                <a:tab pos="3832616" algn="l"/>
                <a:tab pos="4471386" algn="l"/>
                <a:tab pos="5110155" algn="l"/>
                <a:tab pos="5748924" algn="l"/>
              </a:tabLst>
            </a:pPr>
            <a:r>
              <a:rPr lang="en-US" altLang="en-US" sz="1059" b="1" dirty="0">
                <a:cs typeface="Arial Unicode MS" panose="020B0604020202020204" pitchFamily="34" charset="-128"/>
              </a:rPr>
              <a:t>Hu FB et al. N </a:t>
            </a:r>
            <a:r>
              <a:rPr lang="en-US" altLang="en-US" sz="1059" b="1" dirty="0" err="1">
                <a:cs typeface="Arial Unicode MS" panose="020B0604020202020204" pitchFamily="34" charset="-128"/>
              </a:rPr>
              <a:t>Engl</a:t>
            </a:r>
            <a:r>
              <a:rPr lang="en-US" altLang="en-US" sz="1059" b="1" dirty="0">
                <a:cs typeface="Arial Unicode MS" panose="020B0604020202020204" pitchFamily="34" charset="-128"/>
              </a:rPr>
              <a:t> J Med 1997;337:1491-1499.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7468" y="1012732"/>
            <a:ext cx="4317066" cy="48283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2061883" y="161085"/>
            <a:ext cx="8068235" cy="645739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tIns="0" rIns="0" bIns="0" anchor="ctr" anchorCtr="1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defTabSz="4572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  <a:tab pos="5791200" algn="l"/>
                <a:tab pos="6515100" algn="l"/>
                <a:tab pos="7239000" algn="l"/>
                <a:tab pos="7962900" algn="l"/>
                <a:tab pos="8686800" algn="l"/>
              </a:tabLst>
              <a:defRPr sz="2400">
                <a:solidFill>
                  <a:srgbClr val="FFFFFF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lnSpc>
                <a:spcPct val="97000"/>
              </a:lnSpc>
            </a:pPr>
            <a:r>
              <a:rPr lang="en-US" altLang="en-US" sz="2118" b="1">
                <a:cs typeface="Arial Unicode MS" panose="020B0604020202020204" pitchFamily="34" charset="-128"/>
              </a:rPr>
              <a:t>Estimated Percent Changes in the Risk of Coronary Heart Disease Associated with Isocaloric Substitutions of One Dietary Component for Another.</a:t>
            </a:r>
          </a:p>
        </p:txBody>
      </p:sp>
    </p:spTree>
    <p:extLst>
      <p:ext uri="{BB962C8B-B14F-4D97-AF65-F5344CB8AC3E}">
        <p14:creationId xmlns:p14="http://schemas.microsoft.com/office/powerpoint/2010/main" val="380648155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ontrols>
      <mc:AlternateContent xmlns:mc="http://schemas.openxmlformats.org/markup-compatibility/2006">
        <mc:Choice xmlns:v="urn:schemas-microsoft-com:vml" Requires="v">
          <p:control spid="1037" name="ShockwaveFlash1" r:id="rId2" imgW="7162920" imgH="3505320"/>
        </mc:Choice>
        <mc:Fallback>
          <p:control name="ShockwaveFlash1" r:id="rId2" imgW="7162920" imgH="3505320">
            <p:pic>
              <p:nvPicPr>
                <p:cNvPr id="4" name="ShockwaveFlash1"/>
                <p:cNvPicPr>
                  <a:picLocks/>
                </p:cNvPicPr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2667000" y="2209800"/>
                  <a:ext cx="7162800" cy="3505200"/>
                </a:xfrm>
                <a:prstGeom prst="rect">
                  <a:avLst/>
                </a:prstGeom>
              </p:spPr>
            </p:pic>
          </p:control>
        </mc:Fallback>
      </mc:AlternateContent>
    </p:controls>
    <p:extLst>
      <p:ext uri="{BB962C8B-B14F-4D97-AF65-F5344CB8AC3E}">
        <p14:creationId xmlns:p14="http://schemas.microsoft.com/office/powerpoint/2010/main" val="37430008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10"/>
          <p:cNvSpPr>
            <a:spLocks noChangeArrowheads="1"/>
          </p:cNvSpPr>
          <p:nvPr/>
        </p:nvSpPr>
        <p:spPr bwMode="auto">
          <a:xfrm>
            <a:off x="1524000" y="687388"/>
            <a:ext cx="9144000" cy="914400"/>
          </a:xfrm>
          <a:prstGeom prst="rect">
            <a:avLst/>
          </a:prstGeom>
          <a:solidFill>
            <a:srgbClr val="EEEEEE"/>
          </a:solidFill>
          <a:ln>
            <a:noFill/>
          </a:ln>
          <a:extLst>
            <a:ext uri="{91240B29-F687-4F45-9708-019B960494DF}">
              <a14:hiddenLine xmlns:a14="http://schemas.microsoft.com/office/drawing/2010/main" w="254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</a:endParaRPr>
          </a:p>
        </p:txBody>
      </p:sp>
      <p:sp>
        <p:nvSpPr>
          <p:cNvPr id="15362" name="Date Placeholder 3"/>
          <p:cNvSpPr txBox="1">
            <a:spLocks noGrp="1"/>
          </p:cNvSpPr>
          <p:nvPr/>
        </p:nvSpPr>
        <p:spPr bwMode="auto">
          <a:xfrm>
            <a:off x="1524000" y="6223000"/>
            <a:ext cx="2540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63500" rIns="127000" bIns="63500"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100">
                <a:solidFill>
                  <a:srgbClr val="999999"/>
                </a:solidFill>
                <a:latin typeface="Helvetica" charset="0"/>
              </a:rPr>
              <a:t>Date of download:  4/16/2013</a:t>
            </a:r>
          </a:p>
        </p:txBody>
      </p:sp>
      <p:sp>
        <p:nvSpPr>
          <p:cNvPr id="15363" name="Footer Placeholder 4"/>
          <p:cNvSpPr txBox="1">
            <a:spLocks noGrp="1"/>
          </p:cNvSpPr>
          <p:nvPr/>
        </p:nvSpPr>
        <p:spPr bwMode="auto">
          <a:xfrm>
            <a:off x="4495800" y="6223000"/>
            <a:ext cx="32004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 eaLnBrk="1" hangingPunct="1"/>
            <a:r>
              <a:rPr lang="en-US" sz="1100">
                <a:solidFill>
                  <a:srgbClr val="999999"/>
                </a:solidFill>
                <a:latin typeface="Helvetica" charset="0"/>
              </a:rPr>
              <a:t>Copyright © 2012 American Medical Association. All rights reserved.</a:t>
            </a:r>
          </a:p>
        </p:txBody>
      </p:sp>
      <p:sp>
        <p:nvSpPr>
          <p:cNvPr id="15364" name="Text Placeholder 2"/>
          <p:cNvSpPr txBox="1">
            <a:spLocks/>
          </p:cNvSpPr>
          <p:nvPr/>
        </p:nvSpPr>
        <p:spPr bwMode="auto">
          <a:xfrm>
            <a:off x="1524000" y="692150"/>
            <a:ext cx="9144000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63500" rIns="127000" bIns="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300">
                <a:latin typeface="Helvetica" charset="0"/>
              </a:rPr>
              <a:t>From: </a:t>
            </a:r>
            <a:r>
              <a:rPr lang="en-US" sz="1300" b="1">
                <a:latin typeface="Helvetica" charset="0"/>
              </a:rPr>
              <a:t>Low-Fat Dietary Pattern and Risk of Cardiovascular Disease:  The Women's Health Initiative Randomized Controlled Dietary Modification Trial</a:t>
            </a:r>
          </a:p>
        </p:txBody>
      </p:sp>
      <p:cxnSp>
        <p:nvCxnSpPr>
          <p:cNvPr id="15365" name="Straight Connector 8"/>
          <p:cNvCxnSpPr>
            <a:cxnSpLocks noChangeShapeType="1"/>
          </p:cNvCxnSpPr>
          <p:nvPr/>
        </p:nvCxnSpPr>
        <p:spPr bwMode="auto">
          <a:xfrm flipV="1">
            <a:off x="1524000" y="6215064"/>
            <a:ext cx="9144000" cy="7937"/>
          </a:xfrm>
          <a:prstGeom prst="line">
            <a:avLst/>
          </a:prstGeom>
          <a:noFill/>
          <a:ln w="1270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5366" name="Text Placeholder 2"/>
          <p:cNvSpPr txBox="1">
            <a:spLocks/>
          </p:cNvSpPr>
          <p:nvPr/>
        </p:nvSpPr>
        <p:spPr bwMode="auto">
          <a:xfrm>
            <a:off x="1524000" y="1282700"/>
            <a:ext cx="9144000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0" rIns="127000" bIns="6350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>
                <a:latin typeface="Helvetica" charset="0"/>
              </a:rPr>
              <a:t>JAMA. 2006;295(6):655-666. doi:10.1001/jama.295.6.655</a:t>
            </a:r>
          </a:p>
        </p:txBody>
      </p:sp>
      <p:sp>
        <p:nvSpPr>
          <p:cNvPr id="15367" name="Text Placeholder 2"/>
          <p:cNvSpPr txBox="1">
            <a:spLocks/>
          </p:cNvSpPr>
          <p:nvPr/>
        </p:nvSpPr>
        <p:spPr bwMode="auto">
          <a:xfrm>
            <a:off x="1524000" y="5575300"/>
            <a:ext cx="9144000" cy="63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0" rIns="0" bIns="63500"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en-US" sz="1200" dirty="0">
                <a:latin typeface="Helvetica" charset="0"/>
              </a:rPr>
              <a:t>CHD indicates coronary heart disease; CI, confidence interval; HR, hazard ratio; MI, myocardial infarction.</a:t>
            </a:r>
          </a:p>
        </p:txBody>
      </p:sp>
      <p:sp>
        <p:nvSpPr>
          <p:cNvPr id="15368" name="TextBox 11"/>
          <p:cNvSpPr txBox="1">
            <a:spLocks noChangeArrowheads="1"/>
          </p:cNvSpPr>
          <p:nvPr/>
        </p:nvSpPr>
        <p:spPr bwMode="auto">
          <a:xfrm>
            <a:off x="1524000" y="5305425"/>
            <a:ext cx="9144000" cy="26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254000" tIns="0" rIns="0" bIns="63500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/>
            <a:r>
              <a:rPr lang="en-US" sz="1200" b="1">
                <a:latin typeface="Helvetica" charset="0"/>
              </a:rPr>
              <a:t>Figure </a:t>
            </a:r>
            <a:r>
              <a:rPr lang="en-US" sz="1300" b="1">
                <a:latin typeface="Helvetica" charset="0"/>
              </a:rPr>
              <a:t>Legend</a:t>
            </a:r>
            <a:r>
              <a:rPr lang="en-US" sz="1200" b="1">
                <a:latin typeface="Helvetica" charset="0"/>
              </a:rPr>
              <a:t>:</a:t>
            </a:r>
          </a:p>
        </p:txBody>
      </p:sp>
      <p:cxnSp>
        <p:nvCxnSpPr>
          <p:cNvPr id="15369" name="Straight Connector 5"/>
          <p:cNvCxnSpPr>
            <a:cxnSpLocks noChangeShapeType="1"/>
          </p:cNvCxnSpPr>
          <p:nvPr/>
        </p:nvCxnSpPr>
        <p:spPr bwMode="auto">
          <a:xfrm>
            <a:off x="1524000" y="666750"/>
            <a:ext cx="9144000" cy="0"/>
          </a:xfrm>
          <a:prstGeom prst="line">
            <a:avLst/>
          </a:prstGeom>
          <a:noFill/>
          <a:ln w="38100">
            <a:solidFill>
              <a:srgbClr val="99999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15370" name="Picture 1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000" y="127000"/>
            <a:ext cx="2641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72" name="Picture 12" descr="Co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115" y="1593284"/>
            <a:ext cx="3830531" cy="37121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375991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684</TotalTime>
  <Words>744</Words>
  <Application>Microsoft Office PowerPoint</Application>
  <PresentationFormat>Widescreen</PresentationFormat>
  <Paragraphs>74</Paragraphs>
  <Slides>19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19</vt:i4>
      </vt:variant>
    </vt:vector>
  </HeadingPairs>
  <TitlesOfParts>
    <vt:vector size="30" baseType="lpstr">
      <vt:lpstr>Arial Unicode MS</vt:lpstr>
      <vt:lpstr>ＭＳ Ｐゴシック</vt:lpstr>
      <vt:lpstr>Arial</vt:lpstr>
      <vt:lpstr>Calibri</vt:lpstr>
      <vt:lpstr>Calibri Light</vt:lpstr>
      <vt:lpstr>Helvetica</vt:lpstr>
      <vt:lpstr>msgothic</vt:lpstr>
      <vt:lpstr>Times New Roman</vt:lpstr>
      <vt:lpstr>Wingdings</vt:lpstr>
      <vt:lpstr>Office Theme</vt:lpstr>
      <vt:lpstr>1_Office Theme</vt:lpstr>
      <vt:lpstr>Fat or Low-fat?</vt:lpstr>
      <vt:lpstr>Do you know?</vt:lpstr>
      <vt:lpstr>Do you know?</vt:lpstr>
      <vt:lpstr>Substitute 1% energy from carbohydrate with equivalent saturated fat</vt:lpstr>
      <vt:lpstr>Substitute 1% energy from carbohydrate with equivalent monounsaturated fat</vt:lpstr>
      <vt:lpstr>Substitute 1% energy from carbohydrate with equivalent polyunsaturated fat</vt:lpstr>
      <vt:lpstr>Hu FB et al. N Engl J Med 1997;337:1491-1499.</vt:lpstr>
      <vt:lpstr>PowerPoint Presentation</vt:lpstr>
      <vt:lpstr>PowerPoint Presentation</vt:lpstr>
      <vt:lpstr>PREDIMED study</vt:lpstr>
      <vt:lpstr>PREDIMED study: diet after 12 months</vt:lpstr>
      <vt:lpstr>Change in % energy Mediterranean (olive oil) vs control </vt:lpstr>
      <vt:lpstr>Change in % energy Mediterranean (nut) vs control</vt:lpstr>
      <vt:lpstr>Effect of intervention at 12 months, PREDIMED</vt:lpstr>
      <vt:lpstr>Estruch R et al. N Engl J Med 2013;368:1279-1290.</vt:lpstr>
      <vt:lpstr>PowerPoint Presentation</vt:lpstr>
      <vt:lpstr>CVD trends in Finland</vt:lpstr>
      <vt:lpstr>PowerPoint Presentation</vt:lpstr>
      <vt:lpstr>Summary</vt:lpstr>
    </vt:vector>
  </TitlesOfParts>
  <Company>University of South Carolina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Anwar Merchant</dc:creator>
  <cp:lastModifiedBy>Anwar Merchant</cp:lastModifiedBy>
  <cp:revision>21</cp:revision>
  <dcterms:created xsi:type="dcterms:W3CDTF">2016-02-23T17:48:01Z</dcterms:created>
  <dcterms:modified xsi:type="dcterms:W3CDTF">2016-03-15T20:33:47Z</dcterms:modified>
</cp:coreProperties>
</file>