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0" r:id="rId3"/>
    <p:sldId id="259" r:id="rId4"/>
    <p:sldId id="256" r:id="rId5"/>
    <p:sldId id="262" r:id="rId6"/>
    <p:sldId id="261" r:id="rId7"/>
    <p:sldId id="263" r:id="rId8"/>
    <p:sldId id="264" r:id="rId9"/>
    <p:sldId id="268"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3" autoAdjust="0"/>
  </p:normalViewPr>
  <p:slideViewPr>
    <p:cSldViewPr>
      <p:cViewPr varScale="1">
        <p:scale>
          <a:sx n="66" d="100"/>
          <a:sy n="66" d="100"/>
        </p:scale>
        <p:origin x="128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93A9C-8D7E-46C2-B5BF-E823D66C173D}"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ACD08-19C8-4F49-9D11-3F7E2EC18754}" type="slidenum">
              <a:rPr lang="en-US" smtClean="0"/>
              <a:t>‹#›</a:t>
            </a:fld>
            <a:endParaRPr lang="en-US"/>
          </a:p>
        </p:txBody>
      </p:sp>
    </p:spTree>
    <p:extLst>
      <p:ext uri="{BB962C8B-B14F-4D97-AF65-F5344CB8AC3E}">
        <p14:creationId xmlns:p14="http://schemas.microsoft.com/office/powerpoint/2010/main" val="36204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Midlands Farmer Survey was conducted from fall 2013 through summer 2014. The lack of comprehensive farm lists in the region was a hurdle to gathering data and communicating with farmers. The initial survey of local, food-producing farmers indicated that many farmers are not regularly communicating with each other, potential customers, or agricultural organizations. 77% of Midlands food-producing farmers were interested in connecting with more customers and selling through outlets they do not currently use. Food literacy is a hurdle for these farmers' potential customers with many consumers not knowing what a food system is or where to buy food locally.  Sustainable Midlands’ Midlands Food Alliance formed September 2014 from motivated farmers, distributors, consumers and chefs who want to solve this problem.</a:t>
            </a:r>
            <a:endParaRPr lang="en-US" dirty="0"/>
          </a:p>
        </p:txBody>
      </p:sp>
      <p:sp>
        <p:nvSpPr>
          <p:cNvPr id="4" name="Slide Number Placeholder 3"/>
          <p:cNvSpPr>
            <a:spLocks noGrp="1"/>
          </p:cNvSpPr>
          <p:nvPr>
            <p:ph type="sldNum" sz="quarter" idx="10"/>
          </p:nvPr>
        </p:nvSpPr>
        <p:spPr/>
        <p:txBody>
          <a:bodyPr/>
          <a:lstStyle/>
          <a:p>
            <a:fld id="{EF3ACD08-19C8-4F49-9D11-3F7E2EC18754}" type="slidenum">
              <a:rPr lang="en-US" smtClean="0"/>
              <a:t>1</a:t>
            </a:fld>
            <a:endParaRPr lang="en-US"/>
          </a:p>
        </p:txBody>
      </p:sp>
    </p:spTree>
    <p:extLst>
      <p:ext uri="{BB962C8B-B14F-4D97-AF65-F5344CB8AC3E}">
        <p14:creationId xmlns:p14="http://schemas.microsoft.com/office/powerpoint/2010/main" val="172964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9E1ED-3F8E-459E-986C-AC963B78DF4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7317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group is organizing the Midlands Farm Tour to build a base of local food supporters while stewarding connections between farmers, food entrepreneurs, agencies, and Midlands consumers. The goals are to educate the public on the existence of and accessibility to our local food producers and to promote these farms to customers they have not yet reached. The first tour is set to take place May 21</a:t>
            </a:r>
            <a:r>
              <a:rPr lang="en-US" sz="1200" i="1" kern="1200" baseline="30000" dirty="0" smtClean="0">
                <a:solidFill>
                  <a:schemeClr val="tx1"/>
                </a:solidFill>
                <a:effectLst/>
                <a:latin typeface="+mn-lt"/>
                <a:ea typeface="+mn-ea"/>
                <a:cs typeface="+mn-cs"/>
              </a:rPr>
              <a:t>st</a:t>
            </a:r>
            <a:r>
              <a:rPr lang="en-US" sz="1200" i="1" kern="1200" dirty="0" smtClean="0">
                <a:solidFill>
                  <a:schemeClr val="tx1"/>
                </a:solidFill>
                <a:effectLst/>
                <a:latin typeface="+mn-lt"/>
                <a:ea typeface="+mn-ea"/>
                <a:cs typeface="+mn-cs"/>
              </a:rPr>
              <a:t> of 2016 and continue annually as a major marketing and promotional opportunity for farms.</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South Carolina Department of Agriculture’s </a:t>
            </a:r>
            <a:r>
              <a:rPr lang="en-US" sz="1200" i="1" kern="1200" dirty="0" smtClean="0">
                <a:solidFill>
                  <a:schemeClr val="tx1"/>
                </a:solidFill>
                <a:effectLst/>
                <a:latin typeface="+mn-lt"/>
                <a:ea typeface="+mn-ea"/>
                <a:cs typeface="+mn-cs"/>
              </a:rPr>
              <a:t>Making Small Farms Into Big Business</a:t>
            </a:r>
            <a:r>
              <a:rPr lang="en-US" sz="1200" kern="1200" dirty="0" smtClean="0">
                <a:solidFill>
                  <a:schemeClr val="tx1"/>
                </a:solidFill>
                <a:effectLst/>
                <a:latin typeface="+mn-lt"/>
                <a:ea typeface="+mn-ea"/>
                <a:cs typeface="+mn-cs"/>
              </a:rPr>
              <a:t> report, the key to supporting the expansion of food producing farms “will be building loyalty among South Carolina consumers at the household level to purchasing locally grown products. One key to ensuring consumer loyalty to South Carolina products is to ensure that each ultimate consumer can identify the farm where the food they buy was produced.” The Midlands Farm Tour will be a tool for the Midlands Food Alliance to build a larger, loyal customer base for our food producing farmers. The tour will be used as a tool to connect local producers with chefs, retailers, distributors, schools, government agencies that work with farmers on a regular basis, and with each 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report further stated that “the potential impact if every South Carolina resident purchased $5 of food each week directly from a farmer in the state would be about $1.2 billion”, yet “many farmers selling direct to state consumers report that they have to explain to their customers what a carrot looks like when it comes out of the field, since many have never seen one before.”  The Midlands Farm Tour will educate Midlands consumers about their food system with the goal of keeping more food dollars in our region and our state. According to the USDA, in South Carolina’s food deserts and Low Supermarket Access Areas, there are over $300 million in grocery store leakage, or money spent on groceries outside of these communities annually. Our area includes twenty level 1 and 2 food deserts. Midlands Farm Tour participants will be asked to sign a pledge committing $10.00 of their weekly food budget directly to local food-producing farms. Pledge commitments are considered upheld through purchases made at farmers markets, directly from the farm, or from local markets carrying a farm’s product.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Local Food Pledge Campaign that coincides</a:t>
            </a:r>
            <a:r>
              <a:rPr lang="en-US" sz="1200" kern="1200" baseline="0" dirty="0" smtClean="0">
                <a:solidFill>
                  <a:schemeClr val="tx1"/>
                </a:solidFill>
                <a:effectLst/>
                <a:latin typeface="+mn-lt"/>
                <a:ea typeface="+mn-ea"/>
                <a:cs typeface="+mn-cs"/>
              </a:rPr>
              <a:t> with the Midlands Farm Tour is: </a:t>
            </a:r>
            <a:r>
              <a:rPr lang="en-US" sz="1200" b="0" i="0" kern="1200" dirty="0" smtClean="0">
                <a:solidFill>
                  <a:schemeClr val="tx1"/>
                </a:solidFill>
                <a:effectLst/>
                <a:latin typeface="+mn-lt"/>
                <a:ea typeface="+mn-ea"/>
                <a:cs typeface="+mn-cs"/>
              </a:rPr>
              <a:t>Do you agree we all should build a food system that provides a sustainable living for farmers and farm-workers, where all residents have access to healthy and affordable food, and our natural resources are valued?</a:t>
            </a:r>
          </a:p>
          <a:p>
            <a:r>
              <a:rPr lang="en-US" sz="1200" b="0" i="0" kern="1200" dirty="0" smtClean="0">
                <a:solidFill>
                  <a:schemeClr val="tx1"/>
                </a:solidFill>
                <a:effectLst/>
                <a:latin typeface="+mn-lt"/>
                <a:ea typeface="+mn-ea"/>
                <a:cs typeface="+mn-cs"/>
              </a:rPr>
              <a:t>Then SIGN the LOCAL FOOD PLEDGE: I pledge to spend at least $10 weekly on foods produced in South Carolina and support my county and city leadership in prioritizing local food production.</a:t>
            </a:r>
          </a:p>
          <a:p>
            <a:endParaRPr lang="en-US" dirty="0"/>
          </a:p>
        </p:txBody>
      </p:sp>
      <p:sp>
        <p:nvSpPr>
          <p:cNvPr id="4" name="Slide Number Placeholder 3"/>
          <p:cNvSpPr>
            <a:spLocks noGrp="1"/>
          </p:cNvSpPr>
          <p:nvPr>
            <p:ph type="sldNum" sz="quarter" idx="10"/>
          </p:nvPr>
        </p:nvSpPr>
        <p:spPr/>
        <p:txBody>
          <a:bodyPr/>
          <a:lstStyle/>
          <a:p>
            <a:fld id="{EF3ACD08-19C8-4F49-9D11-3F7E2EC18754}" type="slidenum">
              <a:rPr lang="en-US" smtClean="0"/>
              <a:t>3</a:t>
            </a:fld>
            <a:endParaRPr lang="en-US"/>
          </a:p>
        </p:txBody>
      </p:sp>
    </p:spTree>
    <p:extLst>
      <p:ext uri="{BB962C8B-B14F-4D97-AF65-F5344CB8AC3E}">
        <p14:creationId xmlns:p14="http://schemas.microsoft.com/office/powerpoint/2010/main" val="243907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certificate</a:t>
            </a:r>
            <a:r>
              <a:rPr lang="en-US" sz="1200" kern="1200" baseline="0" dirty="0" smtClean="0">
                <a:solidFill>
                  <a:schemeClr val="tx1"/>
                </a:solidFill>
                <a:effectLst/>
                <a:latin typeface="+mn-lt"/>
                <a:ea typeface="+mn-ea"/>
                <a:cs typeface="+mn-cs"/>
              </a:rPr>
              <a:t> program</a:t>
            </a:r>
            <a:r>
              <a:rPr lang="en-US" sz="1200" kern="1200" dirty="0" smtClean="0">
                <a:solidFill>
                  <a:schemeClr val="tx1"/>
                </a:solidFill>
                <a:effectLst/>
                <a:latin typeface="+mn-lt"/>
                <a:ea typeface="+mn-ea"/>
                <a:cs typeface="+mn-cs"/>
              </a:rPr>
              <a:t> is designed to bring diverse groups of people together to identify organizing opportunities and develop strategies collectively to transform food systems through community organizing and advocacy. </a:t>
            </a:r>
          </a:p>
          <a:p>
            <a:endParaRPr lang="en-US" dirty="0"/>
          </a:p>
        </p:txBody>
      </p:sp>
      <p:sp>
        <p:nvSpPr>
          <p:cNvPr id="4" name="Slide Number Placeholder 3"/>
          <p:cNvSpPr>
            <a:spLocks noGrp="1"/>
          </p:cNvSpPr>
          <p:nvPr>
            <p:ph type="sldNum" sz="quarter" idx="10"/>
          </p:nvPr>
        </p:nvSpPr>
        <p:spPr/>
        <p:txBody>
          <a:bodyPr/>
          <a:lstStyle/>
          <a:p>
            <a:fld id="{EF3ACD08-19C8-4F49-9D11-3F7E2EC18754}" type="slidenum">
              <a:rPr lang="en-US" smtClean="0"/>
              <a:t>5</a:t>
            </a:fld>
            <a:endParaRPr lang="en-US"/>
          </a:p>
        </p:txBody>
      </p:sp>
    </p:spTree>
    <p:extLst>
      <p:ext uri="{BB962C8B-B14F-4D97-AF65-F5344CB8AC3E}">
        <p14:creationId xmlns:p14="http://schemas.microsoft.com/office/powerpoint/2010/main" val="264489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Uncovering Our Values: Introduction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will discover, reflect, clarify and articulate the commonly held values of the community group and gain a deeper understanding of the implications of the mission and vision statements of their work.  </a:t>
            </a:r>
          </a:p>
          <a:p>
            <a:r>
              <a:rPr lang="en-US" sz="1200" b="1" kern="1200" dirty="0" smtClean="0">
                <a:solidFill>
                  <a:schemeClr val="tx1"/>
                </a:solidFill>
                <a:effectLst/>
                <a:latin typeface="+mn-lt"/>
                <a:ea typeface="+mn-ea"/>
                <a:cs typeface="+mn-cs"/>
              </a:rPr>
              <a:t>Picture This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will spend 1 week taking photos of their food system. Participants will identify opportunities for improvement and reach consensus on next steps for working collectively towards food systems change in their community.  </a:t>
            </a:r>
          </a:p>
          <a:p>
            <a:r>
              <a:rPr lang="en-US" sz="1200" b="1" kern="1200" dirty="0" smtClean="0">
                <a:solidFill>
                  <a:schemeClr val="tx1"/>
                </a:solidFill>
                <a:effectLst/>
                <a:latin typeface="+mn-lt"/>
                <a:ea typeface="+mn-ea"/>
                <a:cs typeface="+mn-cs"/>
              </a:rPr>
              <a:t>Community Organizing 101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training will provide participants with a framework for understanding the basic principles of community organizing and how these methods can be used to create food systems change and build the capacity of their coalition.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Creating Healthy Communities through Advocacy</a:t>
            </a:r>
            <a:endParaRPr lang="en-US" sz="1200" kern="1200" dirty="0" smtClean="0">
              <a:solidFill>
                <a:schemeClr val="tx1"/>
              </a:solidFill>
              <a:effectLst/>
              <a:latin typeface="+mn-lt"/>
              <a:ea typeface="+mn-ea"/>
              <a:cs typeface="+mn-cs"/>
            </a:endParaRPr>
          </a:p>
          <a:p>
            <a:r>
              <a:rPr lang="en-US" sz="1200" dirty="0" smtClean="0">
                <a:effectLst/>
              </a:rPr>
              <a:t>This training is designed to help build the capacity of community groups to engage in effective local and state advocacy around food systems change and other issues in which their community is involved. </a:t>
            </a:r>
            <a:r>
              <a:rPr lang="en-US" sz="1200" b="1" dirty="0" smtClean="0">
                <a:effectLst/>
              </a:rPr>
              <a:t> </a:t>
            </a:r>
            <a:endParaRPr lang="en-US" dirty="0" smtClean="0">
              <a:effectLst/>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Messaging &amp; Framing Your Campaign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will understand how issues are being portrayed in the media and learn about the benefits of creating change through messaging during campaigns using collective action framing.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Strategizing vs. Planning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will understand the difference between a plan and a strategy. </a:t>
            </a:r>
            <a:endParaRPr lang="en-US" dirty="0"/>
          </a:p>
        </p:txBody>
      </p:sp>
      <p:sp>
        <p:nvSpPr>
          <p:cNvPr id="4" name="Slide Number Placeholder 3"/>
          <p:cNvSpPr>
            <a:spLocks noGrp="1"/>
          </p:cNvSpPr>
          <p:nvPr>
            <p:ph type="sldNum" sz="quarter" idx="10"/>
          </p:nvPr>
        </p:nvSpPr>
        <p:spPr/>
        <p:txBody>
          <a:bodyPr/>
          <a:lstStyle/>
          <a:p>
            <a:fld id="{EF3ACD08-19C8-4F49-9D11-3F7E2EC18754}" type="slidenum">
              <a:rPr lang="en-US" smtClean="0"/>
              <a:t>6</a:t>
            </a:fld>
            <a:endParaRPr lang="en-US"/>
          </a:p>
        </p:txBody>
      </p:sp>
    </p:spTree>
    <p:extLst>
      <p:ext uri="{BB962C8B-B14F-4D97-AF65-F5344CB8AC3E}">
        <p14:creationId xmlns:p14="http://schemas.microsoft.com/office/powerpoint/2010/main" val="117923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ACD08-19C8-4F49-9D11-3F7E2EC18754}" type="slidenum">
              <a:rPr lang="en-US" smtClean="0"/>
              <a:t>8</a:t>
            </a:fld>
            <a:endParaRPr lang="en-US"/>
          </a:p>
        </p:txBody>
      </p:sp>
    </p:spTree>
    <p:extLst>
      <p:ext uri="{BB962C8B-B14F-4D97-AF65-F5344CB8AC3E}">
        <p14:creationId xmlns:p14="http://schemas.microsoft.com/office/powerpoint/2010/main" val="390778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FB5B5-BA39-42A9-8606-F31C4B06976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34373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FB5B5-BA39-42A9-8606-F31C4B06976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181171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FB5B5-BA39-42A9-8606-F31C4B06976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330931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FB5B5-BA39-42A9-8606-F31C4B06976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181815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FB5B5-BA39-42A9-8606-F31C4B06976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148328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FB5B5-BA39-42A9-8606-F31C4B06976D}"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61551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FB5B5-BA39-42A9-8606-F31C4B06976D}"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281093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FB5B5-BA39-42A9-8606-F31C4B06976D}"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116129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FB5B5-BA39-42A9-8606-F31C4B06976D}"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315114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FB5B5-BA39-42A9-8606-F31C4B06976D}"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64530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FB5B5-BA39-42A9-8606-F31C4B06976D}"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2F52-1DF6-421B-8DCD-AC96FDC23D70}" type="slidenum">
              <a:rPr lang="en-US" smtClean="0"/>
              <a:t>‹#›</a:t>
            </a:fld>
            <a:endParaRPr lang="en-US"/>
          </a:p>
        </p:txBody>
      </p:sp>
    </p:spTree>
    <p:extLst>
      <p:ext uri="{BB962C8B-B14F-4D97-AF65-F5344CB8AC3E}">
        <p14:creationId xmlns:p14="http://schemas.microsoft.com/office/powerpoint/2010/main" val="201381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FB5B5-BA39-42A9-8606-F31C4B06976D}" type="datetimeFigureOut">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32F52-1DF6-421B-8DCD-AC96FDC23D70}" type="slidenum">
              <a:rPr lang="en-US" smtClean="0"/>
              <a:t>‹#›</a:t>
            </a:fld>
            <a:endParaRPr lang="en-US"/>
          </a:p>
        </p:txBody>
      </p:sp>
    </p:spTree>
    <p:extLst>
      <p:ext uri="{BB962C8B-B14F-4D97-AF65-F5344CB8AC3E}">
        <p14:creationId xmlns:p14="http://schemas.microsoft.com/office/powerpoint/2010/main" val="2467436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vimeo.com/1473567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295400"/>
            <a:ext cx="6680499" cy="5056095"/>
          </a:xfrm>
          <a:solidFill>
            <a:schemeClr val="accent3">
              <a:lumMod val="40000"/>
              <a:lumOff val="60000"/>
            </a:schemeClr>
          </a:solidFill>
        </p:spPr>
        <p:txBody>
          <a:bodyPr>
            <a:normAutofit lnSpcReduction="10000"/>
          </a:bodyPr>
          <a:lstStyle/>
          <a:p>
            <a:pPr marL="457200" indent="-457200" algn="l">
              <a:buFont typeface="Arial" panose="020B0604020202020204" pitchFamily="34" charset="0"/>
              <a:buChar char="•"/>
            </a:pPr>
            <a:r>
              <a:rPr lang="en-US" sz="2600" i="1" dirty="0">
                <a:solidFill>
                  <a:schemeClr val="tx1"/>
                </a:solidFill>
              </a:rPr>
              <a:t>77% of farmers are interested in selling through outlets they do not currently use. </a:t>
            </a:r>
          </a:p>
          <a:p>
            <a:pPr marL="457200" indent="-457200" algn="l">
              <a:buFont typeface="Arial" panose="020B0604020202020204" pitchFamily="34" charset="0"/>
              <a:buChar char="•"/>
            </a:pPr>
            <a:r>
              <a:rPr lang="en-US" sz="2600" i="1" dirty="0">
                <a:solidFill>
                  <a:schemeClr val="tx1"/>
                </a:solidFill>
              </a:rPr>
              <a:t>88% of farmers were not GAP certified, with many not knowing what GAP was. </a:t>
            </a:r>
          </a:p>
          <a:p>
            <a:pPr marL="457200" indent="-457200" algn="l">
              <a:buFont typeface="Arial" panose="020B0604020202020204" pitchFamily="34" charset="0"/>
              <a:buChar char="•"/>
            </a:pPr>
            <a:r>
              <a:rPr lang="en-US" sz="2600" i="1" dirty="0">
                <a:solidFill>
                  <a:schemeClr val="tx1"/>
                </a:solidFill>
              </a:rPr>
              <a:t>62% of farmers surveyed are Certified SC Grown. Other than 'Word of Mouth', Certified SC Grown was the #1 way that farmers marketed themselves. </a:t>
            </a:r>
          </a:p>
          <a:p>
            <a:pPr marL="457200" indent="-457200" algn="l">
              <a:buFont typeface="Arial" panose="020B0604020202020204" pitchFamily="34" charset="0"/>
              <a:buChar char="•"/>
            </a:pPr>
            <a:r>
              <a:rPr lang="en-US" sz="2600" i="1" dirty="0">
                <a:solidFill>
                  <a:schemeClr val="tx1"/>
                </a:solidFill>
              </a:rPr>
              <a:t>Over the past 5 years..... </a:t>
            </a:r>
          </a:p>
          <a:p>
            <a:pPr marL="800100" lvl="1" indent="-342900" algn="l">
              <a:buClr>
                <a:schemeClr val="bg1"/>
              </a:buClr>
              <a:buFont typeface="Arial" panose="020B0604020202020204" pitchFamily="34" charset="0"/>
              <a:buChar char="•"/>
            </a:pPr>
            <a:r>
              <a:rPr lang="en-US" sz="2200" i="1" dirty="0">
                <a:solidFill>
                  <a:schemeClr val="tx1"/>
                </a:solidFill>
              </a:rPr>
              <a:t>50% of farmers have seen their profits increase. </a:t>
            </a:r>
          </a:p>
          <a:p>
            <a:pPr marL="800100" lvl="1" indent="-342900" algn="l">
              <a:buClr>
                <a:schemeClr val="bg1"/>
              </a:buClr>
              <a:buFont typeface="Arial" panose="020B0604020202020204" pitchFamily="34" charset="0"/>
              <a:buChar char="•"/>
            </a:pPr>
            <a:r>
              <a:rPr lang="en-US" sz="2200" i="1" dirty="0">
                <a:solidFill>
                  <a:schemeClr val="tx1"/>
                </a:solidFill>
              </a:rPr>
              <a:t>67% of farmers have seen an increase in their number of customers.</a:t>
            </a:r>
          </a:p>
          <a:p>
            <a:pPr marL="800100" lvl="1" indent="-342900" algn="l">
              <a:buClr>
                <a:schemeClr val="bg1"/>
              </a:buClr>
              <a:buFont typeface="Arial" panose="020B0604020202020204" pitchFamily="34" charset="0"/>
              <a:buChar char="•"/>
            </a:pPr>
            <a:r>
              <a:rPr lang="en-US" sz="2200" i="1" dirty="0">
                <a:solidFill>
                  <a:schemeClr val="tx1"/>
                </a:solidFill>
              </a:rPr>
              <a:t>58% of farmers have increased their production. </a:t>
            </a:r>
          </a:p>
          <a:p>
            <a:endParaRPr lang="en-US" dirty="0"/>
          </a:p>
          <a:p>
            <a:endParaRPr lang="en-US" dirty="0"/>
          </a:p>
        </p:txBody>
      </p:sp>
      <p:sp>
        <p:nvSpPr>
          <p:cNvPr id="4" name="Rectangle 3"/>
          <p:cNvSpPr/>
          <p:nvPr/>
        </p:nvSpPr>
        <p:spPr>
          <a:xfrm>
            <a:off x="-1" y="398628"/>
            <a:ext cx="8915399" cy="754053"/>
          </a:xfrm>
          <a:prstGeom prst="rect">
            <a:avLst/>
          </a:prstGeom>
        </p:spPr>
        <p:txBody>
          <a:bodyPr wrap="square">
            <a:spAutoFit/>
          </a:bodyPr>
          <a:lstStyle/>
          <a:p>
            <a:endParaRPr lang="en-US" sz="1100" dirty="0">
              <a:solidFill>
                <a:srgbClr val="000000"/>
              </a:solidFill>
              <a:latin typeface="Bodoni MT" panose="02070603080606020203" pitchFamily="18" charset="0"/>
            </a:endParaRPr>
          </a:p>
          <a:p>
            <a:pPr algn="ctr"/>
            <a:r>
              <a:rPr lang="en-US" sz="3200" b="1" u="sng" dirty="0" smtClean="0">
                <a:solidFill>
                  <a:srgbClr val="000000"/>
                </a:solidFill>
                <a:latin typeface="Bodoni MT" panose="02070603080606020203" pitchFamily="18" charset="0"/>
              </a:rPr>
              <a:t>Key </a:t>
            </a:r>
            <a:r>
              <a:rPr lang="en-US" sz="3200" b="1" u="sng" dirty="0">
                <a:solidFill>
                  <a:srgbClr val="000000"/>
                </a:solidFill>
                <a:latin typeface="Bodoni MT" panose="02070603080606020203" pitchFamily="18" charset="0"/>
              </a:rPr>
              <a:t>Findings from the </a:t>
            </a:r>
            <a:r>
              <a:rPr lang="en-US" sz="3200" b="1" u="sng" dirty="0" smtClean="0">
                <a:solidFill>
                  <a:srgbClr val="000000"/>
                </a:solidFill>
                <a:latin typeface="Bodoni MT" panose="02070603080606020203" pitchFamily="18" charset="0"/>
              </a:rPr>
              <a:t>Midlands </a:t>
            </a:r>
            <a:r>
              <a:rPr lang="en-US" sz="3200" b="1" u="sng" dirty="0">
                <a:solidFill>
                  <a:srgbClr val="000000"/>
                </a:solidFill>
                <a:latin typeface="Bodoni MT" panose="02070603080606020203" pitchFamily="18" charset="0"/>
              </a:rPr>
              <a:t>Farmer </a:t>
            </a:r>
            <a:r>
              <a:rPr lang="en-US" sz="3200" b="1" u="sng" dirty="0" smtClean="0">
                <a:solidFill>
                  <a:srgbClr val="000000"/>
                </a:solidFill>
                <a:latin typeface="Bodoni MT" panose="02070603080606020203" pitchFamily="18" charset="0"/>
              </a:rPr>
              <a:t>Survey </a:t>
            </a:r>
            <a:endParaRPr lang="en-US" sz="3200" u="sng" dirty="0"/>
          </a:p>
        </p:txBody>
      </p:sp>
    </p:spTree>
    <p:extLst>
      <p:ext uri="{BB962C8B-B14F-4D97-AF65-F5344CB8AC3E}">
        <p14:creationId xmlns:p14="http://schemas.microsoft.com/office/powerpoint/2010/main" val="338815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Child Hunger SC</a:t>
            </a:r>
            <a:endParaRPr lang="en-US" dirty="0"/>
          </a:p>
        </p:txBody>
      </p:sp>
      <p:sp>
        <p:nvSpPr>
          <p:cNvPr id="4" name="Text Placeholder 3"/>
          <p:cNvSpPr>
            <a:spLocks noGrp="1"/>
          </p:cNvSpPr>
          <p:nvPr>
            <p:ph type="body" idx="1"/>
          </p:nvPr>
        </p:nvSpPr>
        <p:spPr/>
        <p:txBody>
          <a:bodyPr/>
          <a:lstStyle/>
          <a:p>
            <a:endParaRPr lang="en-US"/>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1535113"/>
            <a:ext cx="4040188" cy="2272605"/>
          </a:xfrm>
        </p:spPr>
      </p:pic>
      <p:sp>
        <p:nvSpPr>
          <p:cNvPr id="6" name="Text Placeholder 5"/>
          <p:cNvSpPr>
            <a:spLocks noGrp="1"/>
          </p:cNvSpPr>
          <p:nvPr>
            <p:ph type="body" sz="quarter" idx="3"/>
          </p:nvPr>
        </p:nvSpPr>
        <p:spPr>
          <a:xfrm>
            <a:off x="4657315" y="2286000"/>
            <a:ext cx="4041775" cy="639762"/>
          </a:xfrm>
        </p:spPr>
        <p:txBody>
          <a:bodyPr>
            <a:noAutofit/>
          </a:bodyPr>
          <a:lstStyle/>
          <a:p>
            <a:r>
              <a:rPr lang="en-US" sz="2000" b="0" dirty="0" smtClean="0"/>
              <a:t>Mission: </a:t>
            </a:r>
            <a:r>
              <a:rPr lang="en-US" sz="2000" b="0" dirty="0"/>
              <a:t>T</a:t>
            </a:r>
            <a:r>
              <a:rPr lang="en-US" sz="2000" b="0" dirty="0" smtClean="0"/>
              <a:t>o </a:t>
            </a:r>
            <a:r>
              <a:rPr lang="en-US" sz="2000" b="0" dirty="0"/>
              <a:t>build awareness, increase community capacity, and create a coordinated effort to address child hunger in </a:t>
            </a:r>
            <a:r>
              <a:rPr lang="en-US" sz="2000" b="0" dirty="0" smtClean="0"/>
              <a:t>South Carolina.</a:t>
            </a:r>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200" y="4038600"/>
            <a:ext cx="4041775" cy="2273498"/>
          </a:xfrm>
        </p:spPr>
      </p:pic>
      <p:sp>
        <p:nvSpPr>
          <p:cNvPr id="10" name="TextBox 9"/>
          <p:cNvSpPr txBox="1"/>
          <p:nvPr/>
        </p:nvSpPr>
        <p:spPr>
          <a:xfrm>
            <a:off x="4657315" y="3159412"/>
            <a:ext cx="3741174" cy="4031873"/>
          </a:xfrm>
          <a:prstGeom prst="rect">
            <a:avLst/>
          </a:prstGeom>
          <a:noFill/>
        </p:spPr>
        <p:txBody>
          <a:bodyPr wrap="square" rtlCol="0">
            <a:spAutoFit/>
          </a:bodyPr>
          <a:lstStyle/>
          <a:p>
            <a:r>
              <a:rPr lang="en-US" sz="2000" dirty="0" smtClean="0"/>
              <a:t>Campaigns:</a:t>
            </a:r>
          </a:p>
          <a:p>
            <a:endParaRPr lang="en-US" sz="2000" dirty="0" smtClean="0"/>
          </a:p>
          <a:p>
            <a:pPr marL="285750" indent="-285750">
              <a:buFont typeface="Arial" panose="020B0604020202020204" pitchFamily="34" charset="0"/>
              <a:buChar char="•"/>
            </a:pPr>
            <a:r>
              <a:rPr lang="en-US" sz="2000" dirty="0" smtClean="0"/>
              <a:t>Improve the Summer Food Service Program in the Midlands</a:t>
            </a:r>
          </a:p>
          <a:p>
            <a:pPr marL="285750" indent="-285750">
              <a:buFont typeface="Arial" panose="020B0604020202020204" pitchFamily="34" charset="0"/>
              <a:buChar char="•"/>
            </a:pPr>
            <a:r>
              <a:rPr lang="en-US" sz="2000" dirty="0" smtClean="0"/>
              <a:t>Increase Afterschool Program Sites </a:t>
            </a:r>
            <a:endParaRPr lang="en-US" sz="2000" dirty="0"/>
          </a:p>
          <a:p>
            <a:pPr marL="285750" indent="-285750">
              <a:buFont typeface="Arial" panose="020B0604020202020204" pitchFamily="34" charset="0"/>
              <a:buChar char="•"/>
            </a:pPr>
            <a:r>
              <a:rPr lang="en-US" sz="2000" dirty="0" smtClean="0"/>
              <a:t>Encourage more qualifying schools to opt-in into Community Eligibility Provision (C.E.P.)</a:t>
            </a:r>
          </a:p>
          <a:p>
            <a:endParaRPr lang="en-US" dirty="0"/>
          </a:p>
          <a:p>
            <a:endParaRPr lang="en-US" dirty="0"/>
          </a:p>
        </p:txBody>
      </p:sp>
    </p:spTree>
    <p:extLst>
      <p:ext uri="{BB962C8B-B14F-4D97-AF65-F5344CB8AC3E}">
        <p14:creationId xmlns:p14="http://schemas.microsoft.com/office/powerpoint/2010/main" val="23330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Recommendations from the Midlands Summer Food Service Program Interviews</a:t>
            </a:r>
            <a:endParaRPr lang="en-US" dirty="0"/>
          </a:p>
        </p:txBody>
      </p:sp>
      <p:sp>
        <p:nvSpPr>
          <p:cNvPr id="3" name="Content Placeholder 2"/>
          <p:cNvSpPr>
            <a:spLocks noGrp="1"/>
          </p:cNvSpPr>
          <p:nvPr>
            <p:ph idx="1"/>
          </p:nvPr>
        </p:nvSpPr>
        <p:spPr>
          <a:xfrm>
            <a:off x="457200" y="2209800"/>
            <a:ext cx="8229600" cy="4525963"/>
          </a:xfrm>
          <a:solidFill>
            <a:schemeClr val="accent6">
              <a:lumMod val="60000"/>
              <a:lumOff val="40000"/>
            </a:schemeClr>
          </a:solidFill>
        </p:spPr>
        <p:txBody>
          <a:bodyPr>
            <a:normAutofit fontScale="77500" lnSpcReduction="20000"/>
          </a:bodyPr>
          <a:lstStyle/>
          <a:p>
            <a:r>
              <a:rPr lang="en-US" dirty="0" smtClean="0"/>
              <a:t>To </a:t>
            </a:r>
            <a:r>
              <a:rPr lang="en-US" dirty="0"/>
              <a:t>provide more activities and programming for summer food </a:t>
            </a:r>
            <a:r>
              <a:rPr lang="en-US" dirty="0" smtClean="0"/>
              <a:t>service program </a:t>
            </a:r>
            <a:r>
              <a:rPr lang="en-US" dirty="0"/>
              <a:t>sites to create a more fun experience for youth.</a:t>
            </a:r>
          </a:p>
          <a:p>
            <a:r>
              <a:rPr lang="en-US" dirty="0" smtClean="0"/>
              <a:t>To </a:t>
            </a:r>
            <a:r>
              <a:rPr lang="en-US" dirty="0"/>
              <a:t>develop a system that transports meals to sites if sponsors do not have the capacity to deliver meals to sites.</a:t>
            </a:r>
          </a:p>
          <a:p>
            <a:r>
              <a:rPr lang="en-US" dirty="0" smtClean="0"/>
              <a:t>To </a:t>
            </a:r>
            <a:r>
              <a:rPr lang="en-US" dirty="0"/>
              <a:t>increase the number of sites located in neighborhoods and/or use </a:t>
            </a:r>
            <a:r>
              <a:rPr lang="en-US" dirty="0" smtClean="0"/>
              <a:t>transportation </a:t>
            </a:r>
            <a:r>
              <a:rPr lang="en-US" dirty="0"/>
              <a:t>to take youth to sites.</a:t>
            </a:r>
          </a:p>
          <a:p>
            <a:r>
              <a:rPr lang="en-US" dirty="0" smtClean="0"/>
              <a:t>To </a:t>
            </a:r>
            <a:r>
              <a:rPr lang="en-US" dirty="0"/>
              <a:t>enhance outreach efforts of the program that take advantage </a:t>
            </a:r>
            <a:r>
              <a:rPr lang="en-US" dirty="0" smtClean="0"/>
              <a:t>of </a:t>
            </a:r>
            <a:r>
              <a:rPr lang="en-US" dirty="0"/>
              <a:t>traditional and non-traditional methods to increase the amount of parents and caregivers that are aware about the program.</a:t>
            </a:r>
          </a:p>
          <a:p>
            <a:pPr marL="0" indent="0">
              <a:buNone/>
            </a:pPr>
            <a:endParaRPr lang="en-US" dirty="0"/>
          </a:p>
        </p:txBody>
      </p:sp>
    </p:spTree>
    <p:extLst>
      <p:ext uri="{BB962C8B-B14F-4D97-AF65-F5344CB8AC3E}">
        <p14:creationId xmlns:p14="http://schemas.microsoft.com/office/powerpoint/2010/main" val="223985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t>End Childhood Hunger SC Week</a:t>
            </a:r>
            <a:br>
              <a:rPr lang="en-US" dirty="0" smtClean="0"/>
            </a:br>
            <a:r>
              <a:rPr lang="en-US" dirty="0" smtClean="0"/>
              <a:t>October 25-31, 2015</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28800"/>
            <a:ext cx="8229600" cy="4525963"/>
          </a:xfrm>
        </p:spPr>
      </p:pic>
    </p:spTree>
    <p:extLst>
      <p:ext uri="{BB962C8B-B14F-4D97-AF65-F5344CB8AC3E}">
        <p14:creationId xmlns:p14="http://schemas.microsoft.com/office/powerpoint/2010/main" val="22247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191000"/>
            <a:ext cx="8229600" cy="2133600"/>
          </a:xfrm>
          <a:solidFill>
            <a:schemeClr val="accent3">
              <a:lumMod val="40000"/>
              <a:lumOff val="60000"/>
            </a:schemeClr>
          </a:solidFill>
        </p:spPr>
        <p:txBody>
          <a:bodyPr>
            <a:normAutofit fontScale="85000" lnSpcReduction="20000"/>
          </a:bodyPr>
          <a:lstStyle/>
          <a:p>
            <a:pPr marL="0" indent="0" algn="ctr">
              <a:buNone/>
            </a:pPr>
            <a:endParaRPr lang="en-US" sz="3600" b="1" i="1" dirty="0" smtClean="0"/>
          </a:p>
          <a:p>
            <a:pPr marL="0" indent="0" algn="ctr">
              <a:buNone/>
            </a:pPr>
            <a:r>
              <a:rPr lang="en-US" sz="3600" b="1" i="1" dirty="0" smtClean="0"/>
              <a:t>The Mission of the Midlands Food Alliance is to </a:t>
            </a:r>
            <a:r>
              <a:rPr lang="en-US" sz="3600" b="1" i="1" dirty="0"/>
              <a:t>advocate and educate for an equitable, sustainable, localized food system in </a:t>
            </a:r>
            <a:r>
              <a:rPr lang="en-US" sz="3600" b="1" i="1" dirty="0" smtClean="0"/>
              <a:t>the Midlands </a:t>
            </a:r>
            <a:r>
              <a:rPr lang="en-US" sz="3600" b="1" i="1" dirty="0"/>
              <a:t>of South </a:t>
            </a:r>
            <a:r>
              <a:rPr lang="en-US" sz="3600" b="1" i="1" dirty="0" smtClean="0"/>
              <a:t>Carolina.</a:t>
            </a:r>
            <a:endParaRPr lang="en-US" sz="3600" b="1" i="1"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242" t="37980" r="19242" b="10101"/>
          <a:stretch/>
        </p:blipFill>
        <p:spPr>
          <a:xfrm>
            <a:off x="1295400" y="1066800"/>
            <a:ext cx="6539346" cy="3560618"/>
          </a:xfrm>
          <a:prstGeom prst="rect">
            <a:avLst/>
          </a:prstGeom>
        </p:spPr>
      </p:pic>
    </p:spTree>
    <p:extLst>
      <p:ext uri="{BB962C8B-B14F-4D97-AF65-F5344CB8AC3E}">
        <p14:creationId xmlns:p14="http://schemas.microsoft.com/office/powerpoint/2010/main" val="312360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6800" y="3965811"/>
            <a:ext cx="2836132" cy="2825306"/>
          </a:xfrm>
        </p:spPr>
      </p:pic>
      <p:sp>
        <p:nvSpPr>
          <p:cNvPr id="4" name="TextBox 3"/>
          <p:cNvSpPr txBox="1"/>
          <p:nvPr/>
        </p:nvSpPr>
        <p:spPr>
          <a:xfrm>
            <a:off x="503583" y="143716"/>
            <a:ext cx="8229600" cy="3785652"/>
          </a:xfrm>
          <a:prstGeom prst="rect">
            <a:avLst/>
          </a:prstGeom>
          <a:solidFill>
            <a:schemeClr val="accent3">
              <a:lumMod val="40000"/>
              <a:lumOff val="60000"/>
            </a:schemeClr>
          </a:solidFill>
        </p:spPr>
        <p:txBody>
          <a:bodyPr wrap="square" rtlCol="0">
            <a:spAutoFit/>
          </a:bodyPr>
          <a:lstStyle/>
          <a:p>
            <a:r>
              <a:rPr lang="en-US" sz="2000" i="1" dirty="0" smtClean="0"/>
              <a:t>-Developed a Print and Digital Local Farm and Food Guide</a:t>
            </a:r>
          </a:p>
          <a:p>
            <a:endParaRPr lang="en-US" sz="2000" i="1" dirty="0" smtClean="0"/>
          </a:p>
          <a:p>
            <a:r>
              <a:rPr lang="en-US" sz="2000" i="1" dirty="0" smtClean="0"/>
              <a:t>-Organized Potlucks in regions throughout the Midlands to bring together farmers, chefs, and eaters who care about supporting local food production</a:t>
            </a:r>
          </a:p>
          <a:p>
            <a:endParaRPr lang="en-US" sz="2000" i="1" dirty="0" smtClean="0"/>
          </a:p>
          <a:p>
            <a:r>
              <a:rPr lang="en-US" sz="2000" i="1" dirty="0" smtClean="0"/>
              <a:t>-Represented Midlands farmers at agriculture and planning meetings in South Carolina</a:t>
            </a:r>
          </a:p>
          <a:p>
            <a:endParaRPr lang="en-US" sz="2000" i="1" dirty="0" smtClean="0"/>
          </a:p>
          <a:p>
            <a:r>
              <a:rPr lang="en-US" sz="2000" i="1" dirty="0" smtClean="0"/>
              <a:t>-Was awarded a Farmers' Market and Local Food Promotion Program titled</a:t>
            </a:r>
          </a:p>
          <a:p>
            <a:r>
              <a:rPr lang="en-US" sz="2000" b="1" i="1" dirty="0" smtClean="0"/>
              <a:t>Bridging the Gap: Consumers and Farmers </a:t>
            </a:r>
            <a:r>
              <a:rPr lang="en-US" sz="2000" i="1" dirty="0" smtClean="0"/>
              <a:t>to assist the group in mapping the Midlands food system, supporting </a:t>
            </a:r>
            <a:r>
              <a:rPr lang="en-US" sz="2000" i="1" dirty="0" err="1" smtClean="0"/>
              <a:t>agritourism</a:t>
            </a:r>
            <a:r>
              <a:rPr lang="en-US" sz="2000" i="1" dirty="0" smtClean="0"/>
              <a:t> efforts through coordinating and hosting a farm tour, and starting a Local Food campaign. </a:t>
            </a:r>
            <a:endParaRPr lang="en-US" i="1"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068664"/>
            <a:ext cx="2822713" cy="2789336"/>
          </a:xfrm>
          <a:prstGeom prst="rect">
            <a:avLst/>
          </a:prstGeom>
        </p:spPr>
      </p:pic>
    </p:spTree>
    <p:extLst>
      <p:ext uri="{BB962C8B-B14F-4D97-AF65-F5344CB8AC3E}">
        <p14:creationId xmlns:p14="http://schemas.microsoft.com/office/powerpoint/2010/main" val="5595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45" y="-50279"/>
            <a:ext cx="6871855" cy="6908279"/>
          </a:xfrm>
          <a:prstGeom prst="rect">
            <a:avLst/>
          </a:prstGeom>
        </p:spPr>
      </p:pic>
      <p:sp>
        <p:nvSpPr>
          <p:cNvPr id="5" name="TextBox 4"/>
          <p:cNvSpPr txBox="1"/>
          <p:nvPr/>
        </p:nvSpPr>
        <p:spPr>
          <a:xfrm>
            <a:off x="533400" y="2286000"/>
            <a:ext cx="8229600" cy="3600986"/>
          </a:xfrm>
          <a:prstGeom prst="rect">
            <a:avLst/>
          </a:prstGeom>
          <a:solidFill>
            <a:schemeClr val="accent3">
              <a:lumMod val="40000"/>
              <a:lumOff val="60000"/>
            </a:schemeClr>
          </a:solidFill>
        </p:spPr>
        <p:txBody>
          <a:bodyPr wrap="square" rtlCol="0">
            <a:spAutoFit/>
          </a:bodyPr>
          <a:lstStyle/>
          <a:p>
            <a:pPr algn="ctr"/>
            <a:r>
              <a:rPr lang="en-US" sz="2400" b="1" i="1" dirty="0" smtClean="0"/>
              <a:t>“Food Policy Councils foster communication and civic action at the grassroots. They’re a chance for people to shape, from the bottom up, the nature of a system that can seem distant and bewildering, even as it affects so much of their lives. Achieving food democracy and social justice is a key part of any food policy council’s mission.” - </a:t>
            </a:r>
            <a:r>
              <a:rPr lang="en-US" sz="2400" i="1" dirty="0" smtClean="0"/>
              <a:t>Doing Food Policy Councils Right: A Guide to Development and Action by Michael Burgan and Mark Winne</a:t>
            </a:r>
          </a:p>
          <a:p>
            <a:endParaRPr lang="en-US" i="1" dirty="0"/>
          </a:p>
          <a:p>
            <a:endParaRPr lang="en-US" i="1" dirty="0"/>
          </a:p>
        </p:txBody>
      </p:sp>
    </p:spTree>
    <p:extLst>
      <p:ext uri="{BB962C8B-B14F-4D97-AF65-F5344CB8AC3E}">
        <p14:creationId xmlns:p14="http://schemas.microsoft.com/office/powerpoint/2010/main" val="379518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Building Capacity through Community Organizing Certificate Program</a:t>
            </a:r>
            <a:endParaRPr lang="en-US" dirty="0"/>
          </a:p>
        </p:txBody>
      </p:sp>
      <p:pic>
        <p:nvPicPr>
          <p:cNvPr id="4" name="Content Placeholder 3"/>
          <p:cNvPicPr>
            <a:picLocks noGrp="1" noChangeAspect="1"/>
          </p:cNvPicPr>
          <p:nvPr>
            <p:ph idx="1"/>
          </p:nvPr>
        </p:nvPicPr>
        <p:blipFill>
          <a:blip r:embed="rId3"/>
          <a:stretch>
            <a:fillRect/>
          </a:stretch>
        </p:blipFill>
        <p:spPr>
          <a:xfrm>
            <a:off x="3124200" y="1524000"/>
            <a:ext cx="3601720" cy="28079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34" y="4438268"/>
            <a:ext cx="3477260" cy="195595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451848"/>
            <a:ext cx="3632117" cy="1709434"/>
          </a:xfrm>
          <a:prstGeom prst="rect">
            <a:avLst/>
          </a:prstGeom>
        </p:spPr>
      </p:pic>
      <p:sp>
        <p:nvSpPr>
          <p:cNvPr id="9" name="TextBox 8"/>
          <p:cNvSpPr txBox="1"/>
          <p:nvPr/>
        </p:nvSpPr>
        <p:spPr>
          <a:xfrm>
            <a:off x="5257801" y="6161282"/>
            <a:ext cx="3632116" cy="646331"/>
          </a:xfrm>
          <a:prstGeom prst="rect">
            <a:avLst/>
          </a:prstGeom>
          <a:noFill/>
        </p:spPr>
        <p:txBody>
          <a:bodyPr wrap="square" rtlCol="0">
            <a:spAutoFit/>
          </a:bodyPr>
          <a:lstStyle/>
          <a:p>
            <a:pPr algn="ctr"/>
            <a:r>
              <a:rPr lang="en-US" dirty="0" smtClean="0"/>
              <a:t>Benedict College’s Social Work Field Preparation Course</a:t>
            </a:r>
            <a:endParaRPr lang="en-US" dirty="0"/>
          </a:p>
        </p:txBody>
      </p:sp>
      <p:sp>
        <p:nvSpPr>
          <p:cNvPr id="10" name="TextBox 9"/>
          <p:cNvSpPr txBox="1"/>
          <p:nvPr/>
        </p:nvSpPr>
        <p:spPr>
          <a:xfrm>
            <a:off x="489642" y="6324600"/>
            <a:ext cx="3632116" cy="369332"/>
          </a:xfrm>
          <a:prstGeom prst="rect">
            <a:avLst/>
          </a:prstGeom>
          <a:noFill/>
        </p:spPr>
        <p:txBody>
          <a:bodyPr wrap="square" rtlCol="0">
            <a:spAutoFit/>
          </a:bodyPr>
          <a:lstStyle/>
          <a:p>
            <a:pPr algn="ctr"/>
            <a:r>
              <a:rPr lang="en-US" dirty="0" smtClean="0"/>
              <a:t>PASOs</a:t>
            </a:r>
            <a:endParaRPr lang="en-US" dirty="0"/>
          </a:p>
        </p:txBody>
      </p:sp>
    </p:spTree>
    <p:extLst>
      <p:ext uri="{BB962C8B-B14F-4D97-AF65-F5344CB8AC3E}">
        <p14:creationId xmlns:p14="http://schemas.microsoft.com/office/powerpoint/2010/main" val="20707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Capacity through Community Organizing Certificate Program</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Session Topics</a:t>
            </a:r>
          </a:p>
          <a:p>
            <a:pPr lvl="1"/>
            <a:r>
              <a:rPr lang="en-US" b="1" dirty="0"/>
              <a:t>Uncovering Our Values: Introduction </a:t>
            </a:r>
            <a:endParaRPr lang="en-US" dirty="0"/>
          </a:p>
          <a:p>
            <a:pPr lvl="1"/>
            <a:r>
              <a:rPr lang="en-US" b="1" dirty="0"/>
              <a:t>Picture This </a:t>
            </a:r>
            <a:endParaRPr lang="en-US" dirty="0"/>
          </a:p>
          <a:p>
            <a:pPr lvl="1"/>
            <a:r>
              <a:rPr lang="en-US" b="1" dirty="0"/>
              <a:t>Community Organizing 101</a:t>
            </a:r>
            <a:endParaRPr lang="en-US" dirty="0"/>
          </a:p>
          <a:p>
            <a:pPr lvl="1"/>
            <a:r>
              <a:rPr lang="en-US" b="1" dirty="0"/>
              <a:t>Creating Healthy Communities through Advocacy</a:t>
            </a:r>
            <a:endParaRPr lang="en-US" dirty="0"/>
          </a:p>
          <a:p>
            <a:pPr lvl="1"/>
            <a:r>
              <a:rPr lang="en-US" b="1" dirty="0"/>
              <a:t> Messaging &amp; Framing Your Campaign</a:t>
            </a:r>
          </a:p>
          <a:p>
            <a:pPr lvl="1"/>
            <a:r>
              <a:rPr lang="en-US" b="1" dirty="0"/>
              <a:t>Strategizing vs. Planning</a:t>
            </a:r>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75430" y="1600200"/>
            <a:ext cx="3022600" cy="226695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604" y="4025106"/>
            <a:ext cx="3454400" cy="1943100"/>
          </a:xfrm>
          <a:prstGeom prst="rect">
            <a:avLst/>
          </a:prstGeom>
        </p:spPr>
      </p:pic>
    </p:spTree>
    <p:extLst>
      <p:ext uri="{BB962C8B-B14F-4D97-AF65-F5344CB8AC3E}">
        <p14:creationId xmlns:p14="http://schemas.microsoft.com/office/powerpoint/2010/main" val="376288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4 BCCO Participants </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55 Participants across 4 groups</a:t>
            </a:r>
          </a:p>
          <a:p>
            <a:r>
              <a:rPr lang="en-US" dirty="0" smtClean="0"/>
              <a:t>Benedict </a:t>
            </a:r>
            <a:r>
              <a:rPr lang="en-US" dirty="0" smtClean="0"/>
              <a:t>College Department of Social Work Field Preparation Course</a:t>
            </a:r>
          </a:p>
          <a:p>
            <a:pPr lvl="1"/>
            <a:r>
              <a:rPr lang="en-US" dirty="0" smtClean="0"/>
              <a:t>Campaign: Creating a Campus Food Pantry</a:t>
            </a:r>
          </a:p>
          <a:p>
            <a:r>
              <a:rPr lang="en-US" dirty="0" smtClean="0"/>
              <a:t>PASOs @ Arnold School of Public Health</a:t>
            </a:r>
          </a:p>
          <a:p>
            <a:pPr lvl="1"/>
            <a:r>
              <a:rPr lang="en-US" dirty="0" smtClean="0"/>
              <a:t>Campaign: Flood Recovery/Victim Assistance</a:t>
            </a:r>
          </a:p>
          <a:p>
            <a:pPr lvl="1"/>
            <a:r>
              <a:rPr lang="en-US" dirty="0" smtClean="0"/>
              <a:t>Campaign: 5, 2,1,0</a:t>
            </a:r>
          </a:p>
          <a:p>
            <a:r>
              <a:rPr lang="en-US" dirty="0" smtClean="0"/>
              <a:t>USC College of Social Work </a:t>
            </a:r>
            <a:r>
              <a:rPr lang="en-US" dirty="0"/>
              <a:t>Advocacy for Social and Economic Justice </a:t>
            </a:r>
            <a:r>
              <a:rPr lang="en-US" dirty="0" smtClean="0"/>
              <a:t>Course</a:t>
            </a:r>
          </a:p>
          <a:p>
            <a:pPr lvl="1"/>
            <a:r>
              <a:rPr lang="en-US" dirty="0" smtClean="0"/>
              <a:t>Campaign: Food Insecurity in SC</a:t>
            </a:r>
          </a:p>
          <a:p>
            <a:pPr lvl="1"/>
            <a:r>
              <a:rPr lang="en-US" dirty="0" smtClean="0"/>
              <a:t>Summer Feeding Program in Sumter, SC</a:t>
            </a:r>
          </a:p>
          <a:p>
            <a:r>
              <a:rPr lang="en-US" dirty="0" smtClean="0"/>
              <a:t>Allen University Department of English </a:t>
            </a:r>
            <a:r>
              <a:rPr lang="en-US" dirty="0"/>
              <a:t>Food Justice and Food Futures </a:t>
            </a:r>
            <a:r>
              <a:rPr lang="en-US" dirty="0" smtClean="0"/>
              <a:t>Course</a:t>
            </a:r>
          </a:p>
          <a:p>
            <a:pPr lvl="1"/>
            <a:r>
              <a:rPr lang="en-US" dirty="0" smtClean="0"/>
              <a:t>Campaign: AU I Rise Organic Community Garden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3962400"/>
            <a:ext cx="2926644" cy="1646237"/>
          </a:xfr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734" y="1443831"/>
            <a:ext cx="3089575" cy="2419350"/>
          </a:xfrm>
          <a:prstGeom prst="rect">
            <a:avLst/>
          </a:prstGeom>
        </p:spPr>
      </p:pic>
    </p:spTree>
    <p:extLst>
      <p:ext uri="{BB962C8B-B14F-4D97-AF65-F5344CB8AC3E}">
        <p14:creationId xmlns:p14="http://schemas.microsoft.com/office/powerpoint/2010/main" val="257992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Organic Helpers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 y="1611429"/>
            <a:ext cx="4038600" cy="2269110"/>
          </a:xfrm>
        </p:spPr>
      </p:pic>
      <p:sp>
        <p:nvSpPr>
          <p:cNvPr id="8" name="Content Placeholder 7"/>
          <p:cNvSpPr>
            <a:spLocks noGrp="1"/>
          </p:cNvSpPr>
          <p:nvPr>
            <p:ph sz="half" idx="2"/>
          </p:nvPr>
        </p:nvSpPr>
        <p:spPr/>
        <p:txBody>
          <a:bodyPr>
            <a:normAutofit fontScale="70000" lnSpcReduction="20000"/>
          </a:bodyPr>
          <a:lstStyle/>
          <a:p>
            <a:r>
              <a:rPr lang="en-US" dirty="0"/>
              <a:t>MISSION: The Organic Helpers fight for change in our local food system while creating social change within our communities.</a:t>
            </a:r>
            <a:br>
              <a:rPr lang="en-US" dirty="0"/>
            </a:br>
            <a:r>
              <a:rPr lang="en-US" dirty="0"/>
              <a:t/>
            </a:r>
            <a:br>
              <a:rPr lang="en-US" dirty="0"/>
            </a:br>
            <a:r>
              <a:rPr lang="en-US" dirty="0"/>
              <a:t>VISION: To create a food system where all future generations experience and value fresh, local, and organic fruits, vegetables, and meats</a:t>
            </a:r>
            <a:r>
              <a:rPr lang="en-US" dirty="0" smtClean="0"/>
              <a:t>.</a:t>
            </a:r>
          </a:p>
          <a:p>
            <a:endParaRPr lang="en-US" dirty="0"/>
          </a:p>
          <a:p>
            <a:r>
              <a:rPr lang="en-US" dirty="0" smtClean="0"/>
              <a:t>Campaigns</a:t>
            </a:r>
          </a:p>
          <a:p>
            <a:pPr lvl="1"/>
            <a:r>
              <a:rPr lang="en-US" dirty="0" smtClean="0"/>
              <a:t>Community Kitchen</a:t>
            </a:r>
          </a:p>
          <a:p>
            <a:pPr lvl="1"/>
            <a:r>
              <a:rPr lang="en-US" dirty="0" smtClean="0"/>
              <a:t>Community Garden</a:t>
            </a:r>
          </a:p>
          <a:p>
            <a:pPr lvl="1"/>
            <a:r>
              <a:rPr lang="en-US" dirty="0" smtClean="0"/>
              <a:t>Safe Routes to Chester High School</a:t>
            </a:r>
          </a:p>
          <a:p>
            <a:pPr lvl="1"/>
            <a:r>
              <a:rPr lang="en-US" dirty="0" smtClean="0"/>
              <a:t>Safe Neighborhoods</a:t>
            </a:r>
          </a:p>
          <a:p>
            <a:r>
              <a:rPr lang="en-US" dirty="0" smtClean="0">
                <a:hlinkClick r:id="rId4"/>
              </a:rPr>
              <a:t>https</a:t>
            </a:r>
            <a:r>
              <a:rPr lang="en-US" dirty="0">
                <a:hlinkClick r:id="rId4"/>
              </a:rPr>
              <a:t>://vimeo.com/147356708</a:t>
            </a:r>
            <a:endParaRPr lang="en-US" dirty="0"/>
          </a:p>
          <a:p>
            <a:pPr lvl="1"/>
            <a:endParaRPr lang="en-US" dirty="0"/>
          </a:p>
        </p:txBody>
      </p:sp>
      <p:pic>
        <p:nvPicPr>
          <p:cNvPr id="1026" name="Picture 2" descr="https://scontent-atl3-1.xx.fbcdn.net/hphotos-xtp1/v/t1.0-9/11220869_1938505313041661_8696444100742393409_n.jpg?oh=4ddf2834475d4aa91ee418d851c21824&amp;oe=575B89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53475"/>
            <a:ext cx="3352800"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8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Organic Helpers</a:t>
            </a:r>
            <a:endParaRPr lang="en-US" dirty="0"/>
          </a:p>
        </p:txBody>
      </p:sp>
      <p:sp>
        <p:nvSpPr>
          <p:cNvPr id="3" name="Content Placeholder 2"/>
          <p:cNvSpPr>
            <a:spLocks noGrp="1"/>
          </p:cNvSpPr>
          <p:nvPr>
            <p:ph sz="half" idx="1"/>
          </p:nvPr>
        </p:nvSpPr>
        <p:spPr>
          <a:xfrm>
            <a:off x="457200" y="1425659"/>
            <a:ext cx="4038600" cy="3230563"/>
          </a:xfrm>
        </p:spPr>
        <p:txBody>
          <a:bodyPr>
            <a:normAutofit fontScale="55000" lnSpcReduction="20000"/>
          </a:bodyPr>
          <a:lstStyle/>
          <a:p>
            <a:pPr marL="0" indent="0">
              <a:buNone/>
            </a:pPr>
            <a:r>
              <a:rPr lang="en-US" dirty="0" smtClean="0"/>
              <a:t>RESULTS OF SAFE ROUTES CAMPAIGN</a:t>
            </a:r>
          </a:p>
          <a:p>
            <a:pPr marL="0" indent="0">
              <a:buNone/>
            </a:pPr>
            <a:endParaRPr lang="en-US" dirty="0" smtClean="0"/>
          </a:p>
          <a:p>
            <a:pPr>
              <a:buFontTx/>
              <a:buChar char="-"/>
            </a:pPr>
            <a:r>
              <a:rPr lang="en-US" dirty="0" smtClean="0"/>
              <a:t>Partnership </a:t>
            </a:r>
            <a:r>
              <a:rPr lang="en-US" dirty="0"/>
              <a:t>was formed between city government, community organizations, community members, and faith based </a:t>
            </a:r>
            <a:r>
              <a:rPr lang="en-US" dirty="0" smtClean="0"/>
              <a:t>organizations</a:t>
            </a:r>
          </a:p>
          <a:p>
            <a:pPr>
              <a:buFontTx/>
              <a:buChar char="-"/>
            </a:pPr>
            <a:r>
              <a:rPr lang="en-US" dirty="0" smtClean="0"/>
              <a:t>Sidewalk development</a:t>
            </a:r>
          </a:p>
          <a:p>
            <a:pPr>
              <a:buFontTx/>
              <a:buChar char="-"/>
            </a:pPr>
            <a:r>
              <a:rPr lang="en-US" dirty="0" smtClean="0"/>
              <a:t>Lower speed limits near student crossing areas and the school</a:t>
            </a:r>
          </a:p>
          <a:p>
            <a:pPr>
              <a:buFontTx/>
              <a:buChar char="-"/>
            </a:pPr>
            <a:r>
              <a:rPr lang="en-US" dirty="0" smtClean="0"/>
              <a:t>Addition of speed </a:t>
            </a:r>
            <a:r>
              <a:rPr lang="en-US" dirty="0"/>
              <a:t>bumps near school crosswalks and bus stop pickup </a:t>
            </a:r>
            <a:r>
              <a:rPr lang="en-US" dirty="0" smtClean="0"/>
              <a:t>locations</a:t>
            </a:r>
          </a:p>
          <a:p>
            <a:pPr>
              <a:buFontTx/>
              <a:buChar char="-"/>
            </a:pPr>
            <a:r>
              <a:rPr lang="en-US" dirty="0" smtClean="0"/>
              <a:t>Improvement of lighting </a:t>
            </a:r>
            <a:r>
              <a:rPr lang="en-US" dirty="0"/>
              <a:t>along walking </a:t>
            </a:r>
            <a:r>
              <a:rPr lang="en-US" dirty="0" smtClean="0"/>
              <a:t>routes</a:t>
            </a:r>
          </a:p>
          <a:p>
            <a:pPr>
              <a:buFontTx/>
              <a:buChar char="-"/>
            </a:pPr>
            <a:endParaRPr lang="en-US" dirty="0"/>
          </a:p>
        </p:txBody>
      </p:sp>
      <p:sp>
        <p:nvSpPr>
          <p:cNvPr id="5" name="Content Placeholder 4"/>
          <p:cNvSpPr>
            <a:spLocks noGrp="1"/>
          </p:cNvSpPr>
          <p:nvPr>
            <p:ph sz="half" idx="2"/>
          </p:nvPr>
        </p:nvSpPr>
        <p:spPr>
          <a:xfrm>
            <a:off x="4876800" y="1425659"/>
            <a:ext cx="4038600" cy="3230563"/>
          </a:xfrm>
        </p:spPr>
        <p:txBody>
          <a:bodyPr>
            <a:normAutofit fontScale="55000" lnSpcReduction="20000"/>
          </a:bodyPr>
          <a:lstStyle/>
          <a:p>
            <a:pPr marL="0" indent="0">
              <a:buNone/>
            </a:pPr>
            <a:r>
              <a:rPr lang="en-US" dirty="0" smtClean="0"/>
              <a:t>RESULTS FROM COMMUNITY GARDEN</a:t>
            </a:r>
          </a:p>
          <a:p>
            <a:pPr marL="0" indent="0">
              <a:buNone/>
            </a:pPr>
            <a:endParaRPr lang="en-US" dirty="0" smtClean="0"/>
          </a:p>
          <a:p>
            <a:pPr>
              <a:buFontTx/>
              <a:buChar char="-"/>
            </a:pPr>
            <a:r>
              <a:rPr lang="en-US" dirty="0" smtClean="0"/>
              <a:t>Garden formed through </a:t>
            </a:r>
            <a:r>
              <a:rPr lang="en-US" dirty="0"/>
              <a:t>a partnership between local government, faith-based, organizations, and community-based </a:t>
            </a:r>
            <a:r>
              <a:rPr lang="en-US" dirty="0" smtClean="0"/>
              <a:t>organizations</a:t>
            </a:r>
          </a:p>
          <a:p>
            <a:pPr>
              <a:buFontTx/>
              <a:buChar char="-"/>
            </a:pPr>
            <a:r>
              <a:rPr lang="en-US" dirty="0" smtClean="0"/>
              <a:t>16 </a:t>
            </a:r>
            <a:r>
              <a:rPr lang="en-US" dirty="0"/>
              <a:t>raised beds have been </a:t>
            </a:r>
            <a:r>
              <a:rPr lang="en-US" dirty="0" smtClean="0"/>
              <a:t>built</a:t>
            </a:r>
          </a:p>
          <a:p>
            <a:pPr>
              <a:buFontTx/>
              <a:buChar char="-"/>
            </a:pPr>
            <a:r>
              <a:rPr lang="en-US" dirty="0" smtClean="0"/>
              <a:t>Weekly </a:t>
            </a:r>
            <a:r>
              <a:rPr lang="en-US" dirty="0"/>
              <a:t>donations from the harvest are provided to the local food pantry where 30 families (between 50-75 individuals) are </a:t>
            </a:r>
            <a:r>
              <a:rPr lang="en-US" dirty="0" smtClean="0"/>
              <a:t>served </a:t>
            </a:r>
            <a:endParaRPr lang="en-US" dirty="0"/>
          </a:p>
        </p:txBody>
      </p:sp>
      <p:pic>
        <p:nvPicPr>
          <p:cNvPr id="1028" name="Picture 4" descr="https://scontent-ord1-1.xx.fbcdn.net/hphotos-xpf1/v/t1.0-9/12341247_1946756978883161_8806023679168717007_n.jpg?oh=633e3a44766e0193cc12ffda76c9a36c&amp;oe=574C8C9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191000"/>
            <a:ext cx="1207168" cy="160955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918" y="4191000"/>
            <a:ext cx="2235200" cy="1676400"/>
          </a:xfrm>
          <a:prstGeom prst="rect">
            <a:avLst/>
          </a:prstGeom>
        </p:spPr>
      </p:pic>
    </p:spTree>
    <p:extLst>
      <p:ext uri="{BB962C8B-B14F-4D97-AF65-F5344CB8AC3E}">
        <p14:creationId xmlns:p14="http://schemas.microsoft.com/office/powerpoint/2010/main" val="978840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1164</Words>
  <Application>Microsoft Office PowerPoint</Application>
  <PresentationFormat>On-screen Show (4:3)</PresentationFormat>
  <Paragraphs>110</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Bodoni MT</vt:lpstr>
      <vt:lpstr>Calibri</vt:lpstr>
      <vt:lpstr>Office Theme</vt:lpstr>
      <vt:lpstr>PowerPoint Presentation</vt:lpstr>
      <vt:lpstr>PowerPoint Presentation</vt:lpstr>
      <vt:lpstr>PowerPoint Presentation</vt:lpstr>
      <vt:lpstr>PowerPoint Presentation</vt:lpstr>
      <vt:lpstr>Building Capacity through Community Organizing Certificate Program</vt:lpstr>
      <vt:lpstr>Building Capacity through Community Organizing Certificate Program</vt:lpstr>
      <vt:lpstr>Year 4 BCCO Participants </vt:lpstr>
      <vt:lpstr>The Organic Helpers</vt:lpstr>
      <vt:lpstr>The Organic Helpers</vt:lpstr>
      <vt:lpstr>End Child Hunger SC</vt:lpstr>
      <vt:lpstr>Recommendations from the Midlands Summer Food Service Program Interviews</vt:lpstr>
      <vt:lpstr>End Childhood Hunger SC Week October 25-31, 2015</vt:lpstr>
    </vt:vector>
  </TitlesOfParts>
  <Company>University of South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Welborn</dc:creator>
  <cp:lastModifiedBy>Mary Wilson</cp:lastModifiedBy>
  <cp:revision>17</cp:revision>
  <dcterms:created xsi:type="dcterms:W3CDTF">2016-03-07T15:44:25Z</dcterms:created>
  <dcterms:modified xsi:type="dcterms:W3CDTF">2016-03-16T15:35:26Z</dcterms:modified>
</cp:coreProperties>
</file>