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tags/tag21.xml" ContentType="application/vnd.openxmlformats-officedocument.presentationml.tags+xml"/>
  <Override PartName="/ppt/notesSlides/notesSlide2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tags/tag22.xml" ContentType="application/vnd.openxmlformats-officedocument.presentationml.tags+xml"/>
  <Override PartName="/ppt/notesSlides/notesSlide28.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3.xml" ContentType="application/vnd.openxmlformats-officedocument.drawingml.chartshapes+xml"/>
  <Override PartName="/ppt/tags/tag23.xml" ContentType="application/vnd.openxmlformats-officedocument.presentationml.tags+xml"/>
  <Override PartName="/ppt/notesSlides/notesSlide29.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4.xml" ContentType="application/vnd.openxmlformats-officedocument.drawingml.chartshapes+xml"/>
  <Override PartName="/ppt/notesSlides/notesSlide30.xml" ContentType="application/vnd.openxmlformats-officedocument.presentationml.notesSlide+xml"/>
  <Override PartName="/ppt/charts/chart6.xml" ContentType="application/vnd.openxmlformats-officedocument.drawingml.chart+xml"/>
  <Override PartName="/ppt/notesSlides/notesSlide31.xml" ContentType="application/vnd.openxmlformats-officedocument.presentationml.notesSlide+xml"/>
  <Override PartName="/ppt/charts/chart7.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4.xml" ContentType="application/vnd.openxmlformats-officedocument.presentationml.tags+xml"/>
  <Override PartName="/ppt/notesSlides/notesSlide37.xml" ContentType="application/vnd.openxmlformats-officedocument.presentationml.notesSlide+xml"/>
  <Override PartName="/ppt/tags/tag2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6.xml" ContentType="application/vnd.openxmlformats-officedocument.presentationml.tags+xml"/>
  <Override PartName="/ppt/notesSlides/notesSlide41.xml" ContentType="application/vnd.openxmlformats-officedocument.presentationml.notesSlide+xml"/>
  <Override PartName="/ppt/tags/tag27.xml" ContentType="application/vnd.openxmlformats-officedocument.presentationml.tags+xml"/>
  <Override PartName="/ppt/notesSlides/notesSlide42.xml" ContentType="application/vnd.openxmlformats-officedocument.presentationml.notesSlide+xml"/>
  <Override PartName="/ppt/tags/tag28.xml" ContentType="application/vnd.openxmlformats-officedocument.presentationml.tags+xml"/>
  <Override PartName="/ppt/notesSlides/notesSlide43.xml" ContentType="application/vnd.openxmlformats-officedocument.presentationml.notesSlide+xml"/>
  <Override PartName="/ppt/tags/tag29.xml" ContentType="application/vnd.openxmlformats-officedocument.presentationml.tags+xml"/>
  <Override PartName="/ppt/notesSlides/notesSlide44.xml" ContentType="application/vnd.openxmlformats-officedocument.presentationml.notesSlide+xml"/>
  <Override PartName="/ppt/tags/tag30.xml" ContentType="application/vnd.openxmlformats-officedocument.presentationml.tags+xml"/>
  <Override PartName="/ppt/notesSlides/notesSlide45.xml" ContentType="application/vnd.openxmlformats-officedocument.presentationml.notesSlide+xml"/>
  <Override PartName="/ppt/tags/tag31.xml" ContentType="application/vnd.openxmlformats-officedocument.presentationml.tags+xml"/>
  <Override PartName="/ppt/notesSlides/notesSlide46.xml" ContentType="application/vnd.openxmlformats-officedocument.presentationml.notesSlide+xml"/>
  <Override PartName="/ppt/tags/tag32.xml" ContentType="application/vnd.openxmlformats-officedocument.presentationml.tags+xml"/>
  <Override PartName="/ppt/notesSlides/notesSlide47.xml" ContentType="application/vnd.openxmlformats-officedocument.presentationml.notesSlide+xml"/>
  <Override PartName="/ppt/tags/tag33.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34.xml" ContentType="application/vnd.openxmlformats-officedocument.presentationml.tags+xml"/>
  <Override PartName="/ppt/notesSlides/notesSlide52.xml" ContentType="application/vnd.openxmlformats-officedocument.presentationml.notesSlide+xml"/>
  <Override PartName="/ppt/tags/tag35.xml" ContentType="application/vnd.openxmlformats-officedocument.presentationml.tags+xml"/>
  <Override PartName="/ppt/notesSlides/notesSlide53.xml" ContentType="application/vnd.openxmlformats-officedocument.presentationml.notesSlide+xml"/>
  <Override PartName="/ppt/tags/tag36.xml" ContentType="application/vnd.openxmlformats-officedocument.presentationml.tags+xml"/>
  <Override PartName="/ppt/notesSlides/notesSlide54.xml" ContentType="application/vnd.openxmlformats-officedocument.presentationml.notesSlide+xml"/>
  <Override PartName="/ppt/tags/tag37.xml" ContentType="application/vnd.openxmlformats-officedocument.presentationml.tags+xml"/>
  <Override PartName="/ppt/notesSlides/notesSlide55.xml" ContentType="application/vnd.openxmlformats-officedocument.presentationml.notesSlide+xml"/>
  <Override PartName="/ppt/tags/tag38.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39.xml" ContentType="application/vnd.openxmlformats-officedocument.presentationml.tags+xml"/>
  <Override PartName="/ppt/notesSlides/notesSlide64.xml" ContentType="application/vnd.openxmlformats-officedocument.presentationml.notesSlide+xml"/>
  <Override PartName="/ppt/tags/tag40.xml" ContentType="application/vnd.openxmlformats-officedocument.presentationml.tags+xml"/>
  <Override PartName="/ppt/notesSlides/notesSlide65.xml" ContentType="application/vnd.openxmlformats-officedocument.presentationml.notesSlide+xml"/>
  <Override PartName="/ppt/tags/tag41.xml" ContentType="application/vnd.openxmlformats-officedocument.presentationml.tags+xml"/>
  <Override PartName="/ppt/notesSlides/notesSlide66.xml" ContentType="application/vnd.openxmlformats-officedocument.presentationml.notesSlide+xml"/>
  <Override PartName="/ppt/tags/tag42.xml" ContentType="application/vnd.openxmlformats-officedocument.presentationml.tags+xml"/>
  <Override PartName="/ppt/notesSlides/notesSlide67.xml" ContentType="application/vnd.openxmlformats-officedocument.presentationml.notesSlide+xml"/>
  <Override PartName="/ppt/tags/tag43.xml" ContentType="application/vnd.openxmlformats-officedocument.presentationml.tags+xml"/>
  <Override PartName="/ppt/notesSlides/notesSlide68.xml" ContentType="application/vnd.openxmlformats-officedocument.presentationml.notesSlide+xml"/>
  <Override PartName="/ppt/tags/tag44.xml" ContentType="application/vnd.openxmlformats-officedocument.presentationml.tags+xml"/>
  <Override PartName="/ppt/notesSlides/notesSlide69.xml" ContentType="application/vnd.openxmlformats-officedocument.presentationml.notesSlide+xml"/>
  <Override PartName="/ppt/tags/tag45.xml" ContentType="application/vnd.openxmlformats-officedocument.presentationml.tags+xml"/>
  <Override PartName="/ppt/notesSlides/notesSlide70.xml" ContentType="application/vnd.openxmlformats-officedocument.presentationml.notesSlide+xml"/>
  <Override PartName="/ppt/tags/tag46.xml" ContentType="application/vnd.openxmlformats-officedocument.presentationml.tags+xml"/>
  <Override PartName="/ppt/notesSlides/notesSlide71.xml" ContentType="application/vnd.openxmlformats-officedocument.presentationml.notesSlide+xml"/>
  <Override PartName="/ppt/tags/tag47.xml" ContentType="application/vnd.openxmlformats-officedocument.presentationml.tags+xml"/>
  <Override PartName="/ppt/notesSlides/notesSlide72.xml" ContentType="application/vnd.openxmlformats-officedocument.presentationml.notesSlide+xml"/>
  <Override PartName="/ppt/tags/tag48.xml" ContentType="application/vnd.openxmlformats-officedocument.presentationml.tags+xml"/>
  <Override PartName="/ppt/notesSlides/notesSlide73.xml" ContentType="application/vnd.openxmlformats-officedocument.presentationml.notesSlide+xml"/>
  <Override PartName="/ppt/tags/tag49.xml" ContentType="application/vnd.openxmlformats-officedocument.presentationml.tags+xml"/>
  <Override PartName="/ppt/notesSlides/notesSlide74.xml" ContentType="application/vnd.openxmlformats-officedocument.presentationml.notesSlide+xml"/>
  <Override PartName="/ppt/tags/tag50.xml" ContentType="application/vnd.openxmlformats-officedocument.presentationml.tags+xml"/>
  <Override PartName="/ppt/notesSlides/notesSlide75.xml" ContentType="application/vnd.openxmlformats-officedocument.presentationml.notesSlide+xml"/>
  <Override PartName="/ppt/tags/tag51.xml" ContentType="application/vnd.openxmlformats-officedocument.presentationml.tags+xml"/>
  <Override PartName="/ppt/notesSlides/notesSlide76.xml" ContentType="application/vnd.openxmlformats-officedocument.presentationml.notesSlide+xml"/>
  <Override PartName="/ppt/tags/tag52.xml" ContentType="application/vnd.openxmlformats-officedocument.presentationml.tags+xml"/>
  <Override PartName="/ppt/notesSlides/notesSlide77.xml" ContentType="application/vnd.openxmlformats-officedocument.presentationml.notesSlide+xml"/>
  <Override PartName="/ppt/tags/tag53.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54.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4"/>
  </p:notesMasterIdLst>
  <p:handoutMasterIdLst>
    <p:handoutMasterId r:id="rId85"/>
  </p:handoutMasterIdLst>
  <p:sldIdLst>
    <p:sldId id="327" r:id="rId2"/>
    <p:sldId id="520" r:id="rId3"/>
    <p:sldId id="523" r:id="rId4"/>
    <p:sldId id="601" r:id="rId5"/>
    <p:sldId id="524" r:id="rId6"/>
    <p:sldId id="526" r:id="rId7"/>
    <p:sldId id="595" r:id="rId8"/>
    <p:sldId id="590" r:id="rId9"/>
    <p:sldId id="534" r:id="rId10"/>
    <p:sldId id="645" r:id="rId11"/>
    <p:sldId id="646" r:id="rId12"/>
    <p:sldId id="691" r:id="rId13"/>
    <p:sldId id="692" r:id="rId14"/>
    <p:sldId id="693" r:id="rId15"/>
    <p:sldId id="664" r:id="rId16"/>
    <p:sldId id="665" r:id="rId17"/>
    <p:sldId id="666" r:id="rId18"/>
    <p:sldId id="667" r:id="rId19"/>
    <p:sldId id="668" r:id="rId20"/>
    <p:sldId id="669" r:id="rId21"/>
    <p:sldId id="670" r:id="rId22"/>
    <p:sldId id="671" r:id="rId23"/>
    <p:sldId id="672" r:id="rId24"/>
    <p:sldId id="674" r:id="rId25"/>
    <p:sldId id="675" r:id="rId26"/>
    <p:sldId id="676" r:id="rId27"/>
    <p:sldId id="677" r:id="rId28"/>
    <p:sldId id="678" r:id="rId29"/>
    <p:sldId id="679" r:id="rId30"/>
    <p:sldId id="680" r:id="rId31"/>
    <p:sldId id="683" r:id="rId32"/>
    <p:sldId id="690" r:id="rId33"/>
    <p:sldId id="685" r:id="rId34"/>
    <p:sldId id="686" r:id="rId35"/>
    <p:sldId id="687" r:id="rId36"/>
    <p:sldId id="688" r:id="rId37"/>
    <p:sldId id="689" r:id="rId38"/>
    <p:sldId id="684" r:id="rId39"/>
    <p:sldId id="640" r:id="rId40"/>
    <p:sldId id="627" r:id="rId41"/>
    <p:sldId id="536" r:id="rId42"/>
    <p:sldId id="555" r:id="rId43"/>
    <p:sldId id="541" r:id="rId44"/>
    <p:sldId id="542" r:id="rId45"/>
    <p:sldId id="543" r:id="rId46"/>
    <p:sldId id="544" r:id="rId47"/>
    <p:sldId id="545" r:id="rId48"/>
    <p:sldId id="546" r:id="rId49"/>
    <p:sldId id="548" r:id="rId50"/>
    <p:sldId id="550" r:id="rId51"/>
    <p:sldId id="551" r:id="rId52"/>
    <p:sldId id="554" r:id="rId53"/>
    <p:sldId id="641" r:id="rId54"/>
    <p:sldId id="634" r:id="rId55"/>
    <p:sldId id="630" r:id="rId56"/>
    <p:sldId id="631" r:id="rId57"/>
    <p:sldId id="632" r:id="rId58"/>
    <p:sldId id="633" r:id="rId59"/>
    <p:sldId id="643" r:id="rId60"/>
    <p:sldId id="635" r:id="rId61"/>
    <p:sldId id="636" r:id="rId62"/>
    <p:sldId id="637" r:id="rId63"/>
    <p:sldId id="638" r:id="rId64"/>
    <p:sldId id="639" r:id="rId65"/>
    <p:sldId id="642" r:id="rId66"/>
    <p:sldId id="612" r:id="rId67"/>
    <p:sldId id="651" r:id="rId68"/>
    <p:sldId id="652" r:id="rId69"/>
    <p:sldId id="653" r:id="rId70"/>
    <p:sldId id="654" r:id="rId71"/>
    <p:sldId id="655" r:id="rId72"/>
    <p:sldId id="656" r:id="rId73"/>
    <p:sldId id="657" r:id="rId74"/>
    <p:sldId id="658" r:id="rId75"/>
    <p:sldId id="659" r:id="rId76"/>
    <p:sldId id="660" r:id="rId77"/>
    <p:sldId id="661" r:id="rId78"/>
    <p:sldId id="662" r:id="rId79"/>
    <p:sldId id="663" r:id="rId80"/>
    <p:sldId id="602" r:id="rId81"/>
    <p:sldId id="447" r:id="rId82"/>
    <p:sldId id="650" r:id="rId83"/>
  </p:sldIdLst>
  <p:sldSz cx="9144000" cy="6858000" type="screen4x3"/>
  <p:notesSz cx="6858000" cy="9710738"/>
  <p:custDataLst>
    <p:tags r:id="rId86"/>
  </p:custDataLst>
  <p:defaultTex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ACA"/>
    <a:srgbClr val="D8D0C0"/>
    <a:srgbClr val="4D4D4D"/>
    <a:srgbClr val="5F5F5F"/>
    <a:srgbClr val="EEEEEE"/>
    <a:srgbClr val="D9D2C3"/>
    <a:srgbClr val="FF8D8D"/>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710" autoAdjust="0"/>
    <p:restoredTop sz="93141" autoAdjust="0"/>
  </p:normalViewPr>
  <p:slideViewPr>
    <p:cSldViewPr>
      <p:cViewPr>
        <p:scale>
          <a:sx n="100" d="100"/>
          <a:sy n="100" d="100"/>
        </p:scale>
        <p:origin x="-1860" y="-642"/>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13542"/>
    </p:cViewPr>
  </p:sorterViewPr>
  <p:notesViewPr>
    <p:cSldViewPr>
      <p:cViewPr varScale="1">
        <p:scale>
          <a:sx n="78" d="100"/>
          <a:sy n="78" d="100"/>
        </p:scale>
        <p:origin x="-3108" y="-102"/>
      </p:cViewPr>
      <p:guideLst>
        <p:guide orient="horz" pos="3059"/>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gs" Target="tags/tag1.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Administrator\My%20Documents\ALR_graph(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Documents%20and%20Settings\Jerry\Desktop\data%20for%20graphs%20about%20gender%20and%20race%20groups(1).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D:\Documents%20and%20Settings\Jerry\Desktop\data%20for%20graphs%20about%20gender%20and%20race%20groups(1).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D:\Documents%20and%20Settings\Jerry\Desktop\data%20for%20graphs%20about%20gender%20and%20race%20groups(1).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D:\Documents%20and%20Settings\Jerry\Desktop\data%20for%20graphs%20about%20gender%20and%20race%20groups(1).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0 min</c:v>
                </c:pt>
              </c:strCache>
            </c:strRef>
          </c:tx>
          <c:spPr>
            <a:solidFill>
              <a:srgbClr val="C00000"/>
            </a:solidFill>
          </c:spPr>
          <c:invertIfNegative val="0"/>
          <c:cat>
            <c:strRef>
              <c:f>Sheet1!$A$2:$A$8</c:f>
              <c:strCache>
                <c:ptCount val="7"/>
                <c:pt idx="0">
                  <c:v>density</c:v>
                </c:pt>
                <c:pt idx="1">
                  <c:v>LUM-diversity*</c:v>
                </c:pt>
                <c:pt idx="2">
                  <c:v>LUM-access*</c:v>
                </c:pt>
                <c:pt idx="3">
                  <c:v>street connectivity*</c:v>
                </c:pt>
                <c:pt idx="4">
                  <c:v>walking/cycling facilities</c:v>
                </c:pt>
                <c:pt idx="5">
                  <c:v>aesthetics*</c:v>
                </c:pt>
                <c:pt idx="6">
                  <c:v>safety*</c:v>
                </c:pt>
              </c:strCache>
            </c:strRef>
          </c:cat>
          <c:val>
            <c:numRef>
              <c:f>Sheet1!$B$2:$B$8</c:f>
              <c:numCache>
                <c:formatCode>0.00</c:formatCode>
                <c:ptCount val="7"/>
                <c:pt idx="1">
                  <c:v>2.5099999999999998</c:v>
                </c:pt>
                <c:pt idx="2" formatCode="General">
                  <c:v>2.9899999999999998</c:v>
                </c:pt>
                <c:pt idx="3">
                  <c:v>2.4099999999999997</c:v>
                </c:pt>
                <c:pt idx="4">
                  <c:v>3.4699999999999998</c:v>
                </c:pt>
                <c:pt idx="5">
                  <c:v>2.8099999999999987</c:v>
                </c:pt>
                <c:pt idx="6">
                  <c:v>2.75</c:v>
                </c:pt>
              </c:numCache>
            </c:numRef>
          </c:val>
        </c:ser>
        <c:ser>
          <c:idx val="1"/>
          <c:order val="1"/>
          <c:tx>
            <c:strRef>
              <c:f>Sheet1!$C$1</c:f>
              <c:strCache>
                <c:ptCount val="1"/>
                <c:pt idx="0">
                  <c:v>1-59 min</c:v>
                </c:pt>
              </c:strCache>
            </c:strRef>
          </c:tx>
          <c:invertIfNegative val="0"/>
          <c:cat>
            <c:strRef>
              <c:f>Sheet1!$A$2:$A$8</c:f>
              <c:strCache>
                <c:ptCount val="7"/>
                <c:pt idx="0">
                  <c:v>density</c:v>
                </c:pt>
                <c:pt idx="1">
                  <c:v>LUM-diversity*</c:v>
                </c:pt>
                <c:pt idx="2">
                  <c:v>LUM-access*</c:v>
                </c:pt>
                <c:pt idx="3">
                  <c:v>street connectivity*</c:v>
                </c:pt>
                <c:pt idx="4">
                  <c:v>walking/cycling facilities</c:v>
                </c:pt>
                <c:pt idx="5">
                  <c:v>aesthetics*</c:v>
                </c:pt>
                <c:pt idx="6">
                  <c:v>safety*</c:v>
                </c:pt>
              </c:strCache>
            </c:strRef>
          </c:cat>
          <c:val>
            <c:numRef>
              <c:f>Sheet1!$C$2:$C$8</c:f>
              <c:numCache>
                <c:formatCode>0.00</c:formatCode>
                <c:ptCount val="7"/>
                <c:pt idx="1">
                  <c:v>3.65</c:v>
                </c:pt>
                <c:pt idx="2" formatCode="General">
                  <c:v>3.55</c:v>
                </c:pt>
                <c:pt idx="3">
                  <c:v>3.14</c:v>
                </c:pt>
                <c:pt idx="4">
                  <c:v>3.55</c:v>
                </c:pt>
                <c:pt idx="5">
                  <c:v>3.66</c:v>
                </c:pt>
                <c:pt idx="6">
                  <c:v>3.34</c:v>
                </c:pt>
              </c:numCache>
            </c:numRef>
          </c:val>
        </c:ser>
        <c:ser>
          <c:idx val="2"/>
          <c:order val="2"/>
          <c:tx>
            <c:strRef>
              <c:f>Sheet1!$D$1</c:f>
              <c:strCache>
                <c:ptCount val="1"/>
                <c:pt idx="0">
                  <c:v>60+ min</c:v>
                </c:pt>
              </c:strCache>
            </c:strRef>
          </c:tx>
          <c:spPr>
            <a:solidFill>
              <a:srgbClr val="92D050"/>
            </a:solidFill>
          </c:spPr>
          <c:invertIfNegative val="0"/>
          <c:cat>
            <c:strRef>
              <c:f>Sheet1!$A$2:$A$8</c:f>
              <c:strCache>
                <c:ptCount val="7"/>
                <c:pt idx="0">
                  <c:v>density</c:v>
                </c:pt>
                <c:pt idx="1">
                  <c:v>LUM-diversity*</c:v>
                </c:pt>
                <c:pt idx="2">
                  <c:v>LUM-access*</c:v>
                </c:pt>
                <c:pt idx="3">
                  <c:v>street connectivity*</c:v>
                </c:pt>
                <c:pt idx="4">
                  <c:v>walking/cycling facilities</c:v>
                </c:pt>
                <c:pt idx="5">
                  <c:v>aesthetics*</c:v>
                </c:pt>
                <c:pt idx="6">
                  <c:v>safety*</c:v>
                </c:pt>
              </c:strCache>
            </c:strRef>
          </c:cat>
          <c:val>
            <c:numRef>
              <c:f>Sheet1!$D$2:$D$8</c:f>
              <c:numCache>
                <c:formatCode>0.00</c:formatCode>
                <c:ptCount val="7"/>
                <c:pt idx="1">
                  <c:v>3.86</c:v>
                </c:pt>
                <c:pt idx="2" formatCode="General">
                  <c:v>3.48</c:v>
                </c:pt>
                <c:pt idx="3">
                  <c:v>3.36</c:v>
                </c:pt>
                <c:pt idx="4">
                  <c:v>3.61</c:v>
                </c:pt>
                <c:pt idx="5">
                  <c:v>3.4899999999999998</c:v>
                </c:pt>
                <c:pt idx="6">
                  <c:v>3.51</c:v>
                </c:pt>
              </c:numCache>
            </c:numRef>
          </c:val>
        </c:ser>
        <c:dLbls>
          <c:showLegendKey val="0"/>
          <c:showVal val="0"/>
          <c:showCatName val="0"/>
          <c:showSerName val="0"/>
          <c:showPercent val="0"/>
          <c:showBubbleSize val="0"/>
        </c:dLbls>
        <c:gapWidth val="150"/>
        <c:axId val="97449088"/>
        <c:axId val="97450624"/>
      </c:barChart>
      <c:catAx>
        <c:axId val="97449088"/>
        <c:scaling>
          <c:orientation val="minMax"/>
        </c:scaling>
        <c:delete val="0"/>
        <c:axPos val="b"/>
        <c:majorTickMark val="out"/>
        <c:minorTickMark val="none"/>
        <c:tickLblPos val="nextTo"/>
        <c:crossAx val="97450624"/>
        <c:crosses val="autoZero"/>
        <c:auto val="1"/>
        <c:lblAlgn val="ctr"/>
        <c:lblOffset val="100"/>
        <c:noMultiLvlLbl val="0"/>
      </c:catAx>
      <c:valAx>
        <c:axId val="97450624"/>
        <c:scaling>
          <c:orientation val="minMax"/>
        </c:scaling>
        <c:delete val="0"/>
        <c:axPos val="l"/>
        <c:majorGridlines/>
        <c:numFmt formatCode="0.00" sourceLinked="1"/>
        <c:majorTickMark val="out"/>
        <c:minorTickMark val="none"/>
        <c:tickLblPos val="nextTo"/>
        <c:crossAx val="97449088"/>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93518477893481"/>
          <c:y val="2.4328079832702521E-2"/>
          <c:w val="0.6834547419997935"/>
          <c:h val="0.87532979823878743"/>
        </c:manualLayout>
      </c:layout>
      <c:barChart>
        <c:barDir val="col"/>
        <c:grouping val="clustered"/>
        <c:varyColors val="0"/>
        <c:ser>
          <c:idx val="0"/>
          <c:order val="0"/>
          <c:tx>
            <c:strRef>
              <c:f>Sheet1!$C$2</c:f>
              <c:strCache>
                <c:ptCount val="1"/>
                <c:pt idx="0">
                  <c:v>Sedentary</c:v>
                </c:pt>
              </c:strCache>
            </c:strRef>
          </c:tx>
          <c:invertIfNegative val="0"/>
          <c:dLbls>
            <c:dLbl>
              <c:idx val="0"/>
              <c:layout>
                <c:manualLayout>
                  <c:x val="0"/>
                  <c:y val="4.7365747721300824E-3"/>
                </c:manualLayout>
              </c:layout>
              <c:dLblPos val="outEnd"/>
              <c:showLegendKey val="0"/>
              <c:showVal val="1"/>
              <c:showCatName val="0"/>
              <c:showSerName val="0"/>
              <c:showPercent val="0"/>
              <c:showBubbleSize val="0"/>
            </c:dLbl>
            <c:dLbl>
              <c:idx val="1"/>
              <c:layout>
                <c:manualLayout>
                  <c:x val="-2.6533988367666728E-3"/>
                  <c:y val="7.2762395363812236E-3"/>
                </c:manualLayout>
              </c:layout>
              <c:dLblPos val="outEnd"/>
              <c:showLegendKey val="0"/>
              <c:showVal val="1"/>
              <c:showCatName val="0"/>
              <c:showSerName val="0"/>
              <c:showPercent val="0"/>
              <c:showBubbleSize val="0"/>
            </c:dLbl>
            <c:dLbl>
              <c:idx val="2"/>
              <c:layout>
                <c:manualLayout>
                  <c:x val="-1.0613595347066726E-2"/>
                  <c:y val="1.4895033855531072E-2"/>
                </c:manualLayout>
              </c:layout>
              <c:dLblPos val="outEnd"/>
              <c:showLegendKey val="0"/>
              <c:showVal val="1"/>
              <c:showCatName val="0"/>
              <c:showSerName val="0"/>
              <c:showPercent val="0"/>
              <c:showBubbleSize val="0"/>
            </c:dLbl>
            <c:dLbl>
              <c:idx val="3"/>
              <c:layout>
                <c:manualLayout>
                  <c:x val="-2.6533988367666728E-3"/>
                  <c:y val="2.1969100078789642E-3"/>
                </c:manualLayout>
              </c:layout>
              <c:dLblPos val="outEnd"/>
              <c:showLegendKey val="0"/>
              <c:showVal val="1"/>
              <c:showCatName val="0"/>
              <c:showSerName val="0"/>
              <c:showPercent val="0"/>
              <c:showBubbleSize val="0"/>
            </c:dLbl>
            <c:txPr>
              <a:bodyPr/>
              <a:lstStyle/>
              <a:p>
                <a:pPr>
                  <a:defRPr sz="900" b="1" i="0" baseline="0"/>
                </a:pPr>
                <a:endParaRPr lang="en-US"/>
              </a:p>
            </c:txPr>
            <c:dLblPos val="inEnd"/>
            <c:showLegendKey val="0"/>
            <c:showVal val="1"/>
            <c:showCatName val="0"/>
            <c:showSerName val="0"/>
            <c:showPercent val="0"/>
            <c:showBubbleSize val="0"/>
            <c:showLeaderLines val="0"/>
          </c:dLbls>
          <c:cat>
            <c:strRef>
              <c:f>Sheet1!$B$3:$B$6</c:f>
              <c:strCache>
                <c:ptCount val="4"/>
                <c:pt idx="0">
                  <c:v>Male White</c:v>
                </c:pt>
                <c:pt idx="1">
                  <c:v>Female White</c:v>
                </c:pt>
                <c:pt idx="2">
                  <c:v>Male Non-White</c:v>
                </c:pt>
                <c:pt idx="3">
                  <c:v>Female Non-White</c:v>
                </c:pt>
              </c:strCache>
            </c:strRef>
          </c:cat>
          <c:val>
            <c:numRef>
              <c:f>Sheet1!$C$3:$C$6</c:f>
              <c:numCache>
                <c:formatCode>0%</c:formatCode>
                <c:ptCount val="4"/>
                <c:pt idx="0">
                  <c:v>0.4</c:v>
                </c:pt>
                <c:pt idx="1">
                  <c:v>0.53</c:v>
                </c:pt>
                <c:pt idx="2">
                  <c:v>0.42000000000000032</c:v>
                </c:pt>
                <c:pt idx="3">
                  <c:v>0.49000000000000032</c:v>
                </c:pt>
              </c:numCache>
            </c:numRef>
          </c:val>
        </c:ser>
        <c:ser>
          <c:idx val="1"/>
          <c:order val="1"/>
          <c:tx>
            <c:strRef>
              <c:f>Sheet1!$D$2</c:f>
              <c:strCache>
                <c:ptCount val="1"/>
                <c:pt idx="0">
                  <c:v>Mod-Vig</c:v>
                </c:pt>
              </c:strCache>
            </c:strRef>
          </c:tx>
          <c:invertIfNegative val="0"/>
          <c:dLbls>
            <c:dLbl>
              <c:idx val="0"/>
              <c:layout>
                <c:manualLayout>
                  <c:x val="-2.6533988367666728E-3"/>
                  <c:y val="1.0336435590502067E-2"/>
                </c:manualLayout>
              </c:layout>
              <c:dLblPos val="outEnd"/>
              <c:showLegendKey val="0"/>
              <c:showVal val="1"/>
              <c:showCatName val="0"/>
              <c:showSerName val="0"/>
              <c:showPercent val="0"/>
              <c:showBubbleSize val="0"/>
            </c:dLbl>
            <c:dLbl>
              <c:idx val="1"/>
              <c:layout>
                <c:manualLayout>
                  <c:x val="5.3067976735333543E-3"/>
                  <c:y val="4.7365747721300824E-3"/>
                </c:manualLayout>
              </c:layout>
              <c:dLblPos val="outEnd"/>
              <c:showLegendKey val="0"/>
              <c:showVal val="1"/>
              <c:showCatName val="0"/>
              <c:showSerName val="0"/>
              <c:showPercent val="0"/>
              <c:showBubbleSize val="0"/>
            </c:dLbl>
            <c:dLbl>
              <c:idx val="2"/>
              <c:layout>
                <c:manualLayout>
                  <c:x val="0"/>
                  <c:y val="1.2355569064883463E-2"/>
                </c:manualLayout>
              </c:layout>
              <c:dLblPos val="outEnd"/>
              <c:showLegendKey val="0"/>
              <c:showVal val="1"/>
              <c:showCatName val="0"/>
              <c:showSerName val="0"/>
              <c:showPercent val="0"/>
              <c:showBubbleSize val="0"/>
            </c:dLbl>
            <c:dLbl>
              <c:idx val="3"/>
              <c:layout>
                <c:manualLayout>
                  <c:x val="5.3067976735332546E-3"/>
                  <c:y val="1.2355569064883463E-2"/>
                </c:manualLayout>
              </c:layout>
              <c:dLblPos val="outEnd"/>
              <c:showLegendKey val="0"/>
              <c:showVal val="1"/>
              <c:showCatName val="0"/>
              <c:showSerName val="0"/>
              <c:showPercent val="0"/>
              <c:showBubbleSize val="0"/>
            </c:dLbl>
            <c:txPr>
              <a:bodyPr/>
              <a:lstStyle/>
              <a:p>
                <a:pPr>
                  <a:defRPr sz="900" b="1" i="0" baseline="0"/>
                </a:pPr>
                <a:endParaRPr lang="en-US"/>
              </a:p>
            </c:txPr>
            <c:dLblPos val="inEnd"/>
            <c:showLegendKey val="0"/>
            <c:showVal val="1"/>
            <c:showCatName val="0"/>
            <c:showSerName val="0"/>
            <c:showPercent val="0"/>
            <c:showBubbleSize val="0"/>
            <c:showLeaderLines val="0"/>
          </c:dLbls>
          <c:cat>
            <c:strRef>
              <c:f>Sheet1!$B$3:$B$6</c:f>
              <c:strCache>
                <c:ptCount val="4"/>
                <c:pt idx="0">
                  <c:v>Male White</c:v>
                </c:pt>
                <c:pt idx="1">
                  <c:v>Female White</c:v>
                </c:pt>
                <c:pt idx="2">
                  <c:v>Male Non-White</c:v>
                </c:pt>
                <c:pt idx="3">
                  <c:v>Female Non-White</c:v>
                </c:pt>
              </c:strCache>
            </c:strRef>
          </c:cat>
          <c:val>
            <c:numRef>
              <c:f>Sheet1!$D$3:$D$6</c:f>
              <c:numCache>
                <c:formatCode>0%</c:formatCode>
                <c:ptCount val="4"/>
                <c:pt idx="0">
                  <c:v>0.60000000000000064</c:v>
                </c:pt>
                <c:pt idx="1">
                  <c:v>0.47000000000000008</c:v>
                </c:pt>
                <c:pt idx="2">
                  <c:v>0.58000000000000052</c:v>
                </c:pt>
                <c:pt idx="3">
                  <c:v>0.51</c:v>
                </c:pt>
              </c:numCache>
            </c:numRef>
          </c:val>
        </c:ser>
        <c:dLbls>
          <c:showLegendKey val="0"/>
          <c:showVal val="1"/>
          <c:showCatName val="0"/>
          <c:showSerName val="0"/>
          <c:showPercent val="0"/>
          <c:showBubbleSize val="0"/>
        </c:dLbls>
        <c:gapWidth val="150"/>
        <c:axId val="100446976"/>
        <c:axId val="100449280"/>
      </c:barChart>
      <c:catAx>
        <c:axId val="100446976"/>
        <c:scaling>
          <c:orientation val="minMax"/>
        </c:scaling>
        <c:delete val="0"/>
        <c:axPos val="b"/>
        <c:majorTickMark val="out"/>
        <c:minorTickMark val="none"/>
        <c:tickLblPos val="nextTo"/>
        <c:crossAx val="100449280"/>
        <c:crosses val="autoZero"/>
        <c:auto val="1"/>
        <c:lblAlgn val="ctr"/>
        <c:lblOffset val="100"/>
        <c:noMultiLvlLbl val="0"/>
      </c:catAx>
      <c:valAx>
        <c:axId val="100449280"/>
        <c:scaling>
          <c:orientation val="minMax"/>
        </c:scaling>
        <c:delete val="0"/>
        <c:axPos val="l"/>
        <c:majorGridlines/>
        <c:numFmt formatCode="0%" sourceLinked="1"/>
        <c:majorTickMark val="out"/>
        <c:minorTickMark val="none"/>
        <c:tickLblPos val="nextTo"/>
        <c:crossAx val="100446976"/>
        <c:crosses val="autoZero"/>
        <c:crossBetween val="between"/>
      </c:valAx>
    </c:plotArea>
    <c:legend>
      <c:legendPos val="r"/>
      <c:layout/>
      <c:overlay val="0"/>
    </c:legend>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Sheet1!$C$8</c:f>
              <c:strCache>
                <c:ptCount val="1"/>
                <c:pt idx="0">
                  <c:v>Sedentary</c:v>
                </c:pt>
              </c:strCache>
            </c:strRef>
          </c:tx>
          <c:invertIfNegative val="0"/>
          <c:dLbls>
            <c:dLbl>
              <c:idx val="2"/>
              <c:layout>
                <c:manualLayout>
                  <c:x val="-1.061359534706671E-2"/>
                  <c:y val="4.5004945423153505E-3"/>
                </c:manualLayout>
              </c:layout>
              <c:showLegendKey val="0"/>
              <c:showVal val="1"/>
              <c:showCatName val="0"/>
              <c:showSerName val="0"/>
              <c:showPercent val="0"/>
              <c:showBubbleSize val="0"/>
            </c:dLbl>
            <c:dLbl>
              <c:idx val="3"/>
              <c:layout>
                <c:manualLayout>
                  <c:x val="-2.6533988367666728E-3"/>
                  <c:y val="-4.6559982813043324E-17"/>
                </c:manualLayout>
              </c:layout>
              <c:showLegendKey val="0"/>
              <c:showVal val="1"/>
              <c:showCatName val="0"/>
              <c:showSerName val="0"/>
              <c:showPercent val="0"/>
              <c:showBubbleSize val="0"/>
            </c:dLbl>
            <c:txPr>
              <a:bodyPr/>
              <a:lstStyle/>
              <a:p>
                <a:pPr>
                  <a:defRPr sz="900" b="1" i="0" baseline="0"/>
                </a:pPr>
                <a:endParaRPr lang="en-US"/>
              </a:p>
            </c:txPr>
            <c:showLegendKey val="0"/>
            <c:showVal val="1"/>
            <c:showCatName val="0"/>
            <c:showSerName val="0"/>
            <c:showPercent val="0"/>
            <c:showBubbleSize val="0"/>
            <c:showLeaderLines val="0"/>
          </c:dLbls>
          <c:cat>
            <c:strRef>
              <c:f>Sheet1!$B$9:$B$12</c:f>
              <c:strCache>
                <c:ptCount val="4"/>
                <c:pt idx="0">
                  <c:v>Male White</c:v>
                </c:pt>
                <c:pt idx="1">
                  <c:v>Female White</c:v>
                </c:pt>
                <c:pt idx="2">
                  <c:v>Male Non-White</c:v>
                </c:pt>
                <c:pt idx="3">
                  <c:v>Female Non-White</c:v>
                </c:pt>
              </c:strCache>
            </c:strRef>
          </c:cat>
          <c:val>
            <c:numRef>
              <c:f>Sheet1!$C$9:$C$12</c:f>
              <c:numCache>
                <c:formatCode>0%</c:formatCode>
                <c:ptCount val="4"/>
                <c:pt idx="0">
                  <c:v>0.53</c:v>
                </c:pt>
                <c:pt idx="1">
                  <c:v>0.52</c:v>
                </c:pt>
                <c:pt idx="2">
                  <c:v>0.43000000000000038</c:v>
                </c:pt>
                <c:pt idx="3">
                  <c:v>0.35000000000000031</c:v>
                </c:pt>
              </c:numCache>
            </c:numRef>
          </c:val>
        </c:ser>
        <c:ser>
          <c:idx val="1"/>
          <c:order val="1"/>
          <c:tx>
            <c:strRef>
              <c:f>Sheet1!$D$8</c:f>
              <c:strCache>
                <c:ptCount val="1"/>
                <c:pt idx="0">
                  <c:v>Mod-Vig</c:v>
                </c:pt>
              </c:strCache>
            </c:strRef>
          </c:tx>
          <c:invertIfNegative val="0"/>
          <c:dLbls>
            <c:dLbl>
              <c:idx val="0"/>
              <c:layout>
                <c:manualLayout>
                  <c:x val="1.0613595347066719E-2"/>
                  <c:y val="2.5396647642511212E-3"/>
                </c:manualLayout>
              </c:layout>
              <c:showLegendKey val="0"/>
              <c:showVal val="1"/>
              <c:showCatName val="0"/>
              <c:showSerName val="0"/>
              <c:showPercent val="0"/>
              <c:showBubbleSize val="0"/>
            </c:dLbl>
            <c:dLbl>
              <c:idx val="1"/>
              <c:layout>
                <c:manualLayout>
                  <c:x val="7.9601965102999925E-3"/>
                  <c:y val="1.5237963272392338E-2"/>
                </c:manualLayout>
              </c:layout>
              <c:showLegendKey val="0"/>
              <c:showVal val="1"/>
              <c:showCatName val="0"/>
              <c:showSerName val="0"/>
              <c:showPercent val="0"/>
              <c:showBubbleSize val="0"/>
            </c:dLbl>
            <c:dLbl>
              <c:idx val="2"/>
              <c:layout>
                <c:manualLayout>
                  <c:x val="0"/>
                  <c:y val="1.0158659057004476E-2"/>
                </c:manualLayout>
              </c:layout>
              <c:showLegendKey val="0"/>
              <c:showVal val="1"/>
              <c:showCatName val="0"/>
              <c:showSerName val="0"/>
              <c:showPercent val="0"/>
              <c:showBubbleSize val="0"/>
            </c:dLbl>
            <c:dLbl>
              <c:idx val="3"/>
              <c:layout>
                <c:manualLayout>
                  <c:x val="5.3067976735332511E-3"/>
                  <c:y val="1.0158659057004476E-2"/>
                </c:manualLayout>
              </c:layout>
              <c:showLegendKey val="0"/>
              <c:showVal val="1"/>
              <c:showCatName val="0"/>
              <c:showSerName val="0"/>
              <c:showPercent val="0"/>
              <c:showBubbleSize val="0"/>
            </c:dLbl>
            <c:txPr>
              <a:bodyPr/>
              <a:lstStyle/>
              <a:p>
                <a:pPr>
                  <a:defRPr sz="900" b="1" i="0" baseline="0"/>
                </a:pPr>
                <a:endParaRPr lang="en-US"/>
              </a:p>
            </c:txPr>
            <c:showLegendKey val="0"/>
            <c:showVal val="1"/>
            <c:showCatName val="0"/>
            <c:showSerName val="0"/>
            <c:showPercent val="0"/>
            <c:showBubbleSize val="0"/>
            <c:showLeaderLines val="0"/>
          </c:dLbls>
          <c:cat>
            <c:strRef>
              <c:f>Sheet1!$B$9:$B$12</c:f>
              <c:strCache>
                <c:ptCount val="4"/>
                <c:pt idx="0">
                  <c:v>Male White</c:v>
                </c:pt>
                <c:pt idx="1">
                  <c:v>Female White</c:v>
                </c:pt>
                <c:pt idx="2">
                  <c:v>Male Non-White</c:v>
                </c:pt>
                <c:pt idx="3">
                  <c:v>Female Non-White</c:v>
                </c:pt>
              </c:strCache>
            </c:strRef>
          </c:cat>
          <c:val>
            <c:numRef>
              <c:f>Sheet1!$D$9:$D$12</c:f>
              <c:numCache>
                <c:formatCode>0%</c:formatCode>
                <c:ptCount val="4"/>
                <c:pt idx="0">
                  <c:v>0.47000000000000008</c:v>
                </c:pt>
                <c:pt idx="1">
                  <c:v>0.48000000000000032</c:v>
                </c:pt>
                <c:pt idx="2">
                  <c:v>0.56999999999999995</c:v>
                </c:pt>
                <c:pt idx="3">
                  <c:v>0.65000000000000269</c:v>
                </c:pt>
              </c:numCache>
            </c:numRef>
          </c:val>
        </c:ser>
        <c:dLbls>
          <c:showLegendKey val="0"/>
          <c:showVal val="1"/>
          <c:showCatName val="0"/>
          <c:showSerName val="0"/>
          <c:showPercent val="0"/>
          <c:showBubbleSize val="0"/>
        </c:dLbls>
        <c:gapWidth val="150"/>
        <c:axId val="102926208"/>
        <c:axId val="102927744"/>
      </c:barChart>
      <c:catAx>
        <c:axId val="102926208"/>
        <c:scaling>
          <c:orientation val="minMax"/>
        </c:scaling>
        <c:delete val="0"/>
        <c:axPos val="b"/>
        <c:majorTickMark val="out"/>
        <c:minorTickMark val="none"/>
        <c:tickLblPos val="nextTo"/>
        <c:crossAx val="102927744"/>
        <c:crosses val="autoZero"/>
        <c:auto val="1"/>
        <c:lblAlgn val="ctr"/>
        <c:lblOffset val="100"/>
        <c:noMultiLvlLbl val="0"/>
      </c:catAx>
      <c:valAx>
        <c:axId val="102927744"/>
        <c:scaling>
          <c:orientation val="minMax"/>
        </c:scaling>
        <c:delete val="0"/>
        <c:axPos val="l"/>
        <c:majorGridlines/>
        <c:numFmt formatCode="0%" sourceLinked="1"/>
        <c:majorTickMark val="out"/>
        <c:minorTickMark val="none"/>
        <c:tickLblPos val="nextTo"/>
        <c:crossAx val="102926208"/>
        <c:crosses val="autoZero"/>
        <c:crossBetween val="between"/>
      </c:valAx>
    </c:plotArea>
    <c:legend>
      <c:legendPos val="r"/>
      <c:layout/>
      <c:overlay val="0"/>
    </c:legend>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Sheet1!$C$14</c:f>
              <c:strCache>
                <c:ptCount val="1"/>
                <c:pt idx="0">
                  <c:v>Sedentary</c:v>
                </c:pt>
              </c:strCache>
            </c:strRef>
          </c:tx>
          <c:invertIfNegative val="0"/>
          <c:dLbls>
            <c:dLbl>
              <c:idx val="0"/>
              <c:layout>
                <c:manualLayout>
                  <c:x val="0"/>
                  <c:y val="7.2762395363812219E-3"/>
                </c:manualLayout>
              </c:layout>
              <c:dLblPos val="outEnd"/>
              <c:showLegendKey val="0"/>
              <c:showVal val="1"/>
              <c:showCatName val="0"/>
              <c:showSerName val="0"/>
              <c:showPercent val="0"/>
              <c:showBubbleSize val="0"/>
            </c:dLbl>
            <c:dLbl>
              <c:idx val="1"/>
              <c:layout>
                <c:manualLayout>
                  <c:x val="-2.6533988367666728E-3"/>
                  <c:y val="4.7365747721301206E-3"/>
                </c:manualLayout>
              </c:layout>
              <c:dLblPos val="outEnd"/>
              <c:showLegendKey val="0"/>
              <c:showVal val="1"/>
              <c:showCatName val="0"/>
              <c:showSerName val="0"/>
              <c:showPercent val="0"/>
              <c:showBubbleSize val="0"/>
            </c:dLbl>
            <c:dLbl>
              <c:idx val="2"/>
              <c:layout>
                <c:manualLayout>
                  <c:x val="2.6533988367666728E-3"/>
                  <c:y val="7.2762395363812219E-3"/>
                </c:manualLayout>
              </c:layout>
              <c:dLblPos val="outEnd"/>
              <c:showLegendKey val="0"/>
              <c:showVal val="1"/>
              <c:showCatName val="0"/>
              <c:showSerName val="0"/>
              <c:showPercent val="0"/>
              <c:showBubbleSize val="0"/>
            </c:dLbl>
            <c:dLbl>
              <c:idx val="3"/>
              <c:layout>
                <c:manualLayout>
                  <c:x val="-2.6533988367666728E-3"/>
                  <c:y val="4.7363747985266188E-3"/>
                </c:manualLayout>
              </c:layout>
              <c:dLblPos val="outEnd"/>
              <c:showLegendKey val="0"/>
              <c:showVal val="1"/>
              <c:showCatName val="0"/>
              <c:showSerName val="0"/>
              <c:showPercent val="0"/>
              <c:showBubbleSize val="0"/>
            </c:dLbl>
            <c:txPr>
              <a:bodyPr/>
              <a:lstStyle/>
              <a:p>
                <a:pPr>
                  <a:defRPr sz="900" b="1" i="0" baseline="0"/>
                </a:pPr>
                <a:endParaRPr lang="en-US"/>
              </a:p>
            </c:txPr>
            <c:dLblPos val="inEnd"/>
            <c:showLegendKey val="0"/>
            <c:showVal val="1"/>
            <c:showCatName val="0"/>
            <c:showSerName val="0"/>
            <c:showPercent val="0"/>
            <c:showBubbleSize val="0"/>
            <c:showLeaderLines val="0"/>
          </c:dLbls>
          <c:cat>
            <c:strRef>
              <c:f>Sheet1!$B$15:$B$18</c:f>
              <c:strCache>
                <c:ptCount val="4"/>
                <c:pt idx="0">
                  <c:v>Male White</c:v>
                </c:pt>
                <c:pt idx="1">
                  <c:v>Female White</c:v>
                </c:pt>
                <c:pt idx="2">
                  <c:v>Male Non-White</c:v>
                </c:pt>
                <c:pt idx="3">
                  <c:v>Female Non-White</c:v>
                </c:pt>
              </c:strCache>
            </c:strRef>
          </c:cat>
          <c:val>
            <c:numRef>
              <c:f>Sheet1!$C$15:$C$18</c:f>
              <c:numCache>
                <c:formatCode>0%</c:formatCode>
                <c:ptCount val="4"/>
                <c:pt idx="0">
                  <c:v>0.53</c:v>
                </c:pt>
                <c:pt idx="1">
                  <c:v>0.54</c:v>
                </c:pt>
                <c:pt idx="2">
                  <c:v>0.60000000000000064</c:v>
                </c:pt>
                <c:pt idx="3">
                  <c:v>0.62000000000000222</c:v>
                </c:pt>
              </c:numCache>
            </c:numRef>
          </c:val>
        </c:ser>
        <c:ser>
          <c:idx val="1"/>
          <c:order val="1"/>
          <c:tx>
            <c:strRef>
              <c:f>Sheet1!$D$14</c:f>
              <c:strCache>
                <c:ptCount val="1"/>
                <c:pt idx="0">
                  <c:v>Mod-Vig</c:v>
                </c:pt>
              </c:strCache>
            </c:strRef>
          </c:tx>
          <c:invertIfNegative val="0"/>
          <c:dLbls>
            <c:dLbl>
              <c:idx val="0"/>
              <c:layout>
                <c:manualLayout>
                  <c:x val="1.0613595347066719E-2"/>
                  <c:y val="4.7365747721300824E-3"/>
                </c:manualLayout>
              </c:layout>
              <c:dLblPos val="outEnd"/>
              <c:showLegendKey val="0"/>
              <c:showVal val="1"/>
              <c:showCatName val="0"/>
              <c:showSerName val="0"/>
              <c:showPercent val="0"/>
              <c:showBubbleSize val="0"/>
            </c:dLbl>
            <c:dLbl>
              <c:idx val="1"/>
              <c:layout>
                <c:manualLayout>
                  <c:x val="5.3067976735333526E-3"/>
                  <c:y val="7.2762395363812687E-3"/>
                </c:manualLayout>
              </c:layout>
              <c:dLblPos val="outEnd"/>
              <c:showLegendKey val="0"/>
              <c:showVal val="1"/>
              <c:showCatName val="0"/>
              <c:showSerName val="0"/>
              <c:showPercent val="0"/>
              <c:showBubbleSize val="0"/>
            </c:dLbl>
            <c:dLbl>
              <c:idx val="2"/>
              <c:layout>
                <c:manualLayout>
                  <c:x val="1.3266994183833319E-2"/>
                  <c:y val="4.7365747721300824E-3"/>
                </c:manualLayout>
              </c:layout>
              <c:dLblPos val="outEnd"/>
              <c:showLegendKey val="0"/>
              <c:showVal val="1"/>
              <c:showCatName val="0"/>
              <c:showSerName val="0"/>
              <c:showPercent val="0"/>
              <c:showBubbleSize val="0"/>
            </c:dLbl>
            <c:dLbl>
              <c:idx val="3"/>
              <c:layout>
                <c:manualLayout>
                  <c:x val="7.9599875812577433E-3"/>
                  <c:y val="9.8159043006323613E-3"/>
                </c:manualLayout>
              </c:layout>
              <c:dLblPos val="outEnd"/>
              <c:showLegendKey val="0"/>
              <c:showVal val="1"/>
              <c:showCatName val="0"/>
              <c:showSerName val="0"/>
              <c:showPercent val="0"/>
              <c:showBubbleSize val="0"/>
            </c:dLbl>
            <c:txPr>
              <a:bodyPr/>
              <a:lstStyle/>
              <a:p>
                <a:pPr>
                  <a:defRPr sz="900" b="1" i="0" baseline="0"/>
                </a:pPr>
                <a:endParaRPr lang="en-US"/>
              </a:p>
            </c:txPr>
            <c:dLblPos val="inEnd"/>
            <c:showLegendKey val="0"/>
            <c:showVal val="1"/>
            <c:showCatName val="0"/>
            <c:showSerName val="0"/>
            <c:showPercent val="0"/>
            <c:showBubbleSize val="0"/>
            <c:showLeaderLines val="0"/>
          </c:dLbls>
          <c:cat>
            <c:strRef>
              <c:f>Sheet1!$B$15:$B$18</c:f>
              <c:strCache>
                <c:ptCount val="4"/>
                <c:pt idx="0">
                  <c:v>Male White</c:v>
                </c:pt>
                <c:pt idx="1">
                  <c:v>Female White</c:v>
                </c:pt>
                <c:pt idx="2">
                  <c:v>Male Non-White</c:v>
                </c:pt>
                <c:pt idx="3">
                  <c:v>Female Non-White</c:v>
                </c:pt>
              </c:strCache>
            </c:strRef>
          </c:cat>
          <c:val>
            <c:numRef>
              <c:f>Sheet1!$D$15:$D$18</c:f>
              <c:numCache>
                <c:formatCode>0%</c:formatCode>
                <c:ptCount val="4"/>
                <c:pt idx="0">
                  <c:v>0.47000000000000008</c:v>
                </c:pt>
                <c:pt idx="1">
                  <c:v>0.46</c:v>
                </c:pt>
                <c:pt idx="2">
                  <c:v>0.4</c:v>
                </c:pt>
                <c:pt idx="3">
                  <c:v>0.38000000000000123</c:v>
                </c:pt>
              </c:numCache>
            </c:numRef>
          </c:val>
        </c:ser>
        <c:dLbls>
          <c:showLegendKey val="0"/>
          <c:showVal val="1"/>
          <c:showCatName val="0"/>
          <c:showSerName val="0"/>
          <c:showPercent val="0"/>
          <c:showBubbleSize val="0"/>
        </c:dLbls>
        <c:gapWidth val="150"/>
        <c:axId val="103381248"/>
        <c:axId val="103399424"/>
      </c:barChart>
      <c:catAx>
        <c:axId val="103381248"/>
        <c:scaling>
          <c:orientation val="minMax"/>
        </c:scaling>
        <c:delete val="0"/>
        <c:axPos val="b"/>
        <c:majorTickMark val="out"/>
        <c:minorTickMark val="none"/>
        <c:tickLblPos val="nextTo"/>
        <c:crossAx val="103399424"/>
        <c:crosses val="autoZero"/>
        <c:auto val="1"/>
        <c:lblAlgn val="ctr"/>
        <c:lblOffset val="100"/>
        <c:noMultiLvlLbl val="0"/>
      </c:catAx>
      <c:valAx>
        <c:axId val="103399424"/>
        <c:scaling>
          <c:orientation val="minMax"/>
        </c:scaling>
        <c:delete val="0"/>
        <c:axPos val="l"/>
        <c:majorGridlines/>
        <c:numFmt formatCode="0%" sourceLinked="1"/>
        <c:majorTickMark val="out"/>
        <c:minorTickMark val="none"/>
        <c:tickLblPos val="nextTo"/>
        <c:crossAx val="103381248"/>
        <c:crosses val="autoZero"/>
        <c:crossBetween val="between"/>
      </c:valAx>
    </c:plotArea>
    <c:legend>
      <c:legendPos val="r"/>
      <c:layout/>
      <c:overlay val="0"/>
    </c:legend>
    <c:plotVisOnly val="1"/>
    <c:dispBlanksAs val="gap"/>
    <c:showDLblsOverMax val="0"/>
  </c:chart>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Sheet1!$C$20</c:f>
              <c:strCache>
                <c:ptCount val="1"/>
                <c:pt idx="0">
                  <c:v>Sedentary</c:v>
                </c:pt>
              </c:strCache>
            </c:strRef>
          </c:tx>
          <c:invertIfNegative val="0"/>
          <c:dLbls>
            <c:dLbl>
              <c:idx val="0"/>
              <c:layout>
                <c:manualLayout>
                  <c:x val="0"/>
                  <c:y val="1.5237788611903221E-2"/>
                </c:manualLayout>
              </c:layout>
              <c:showLegendKey val="0"/>
              <c:showVal val="1"/>
              <c:showCatName val="0"/>
              <c:showSerName val="0"/>
              <c:showPercent val="0"/>
              <c:showBubbleSize val="0"/>
            </c:dLbl>
            <c:dLbl>
              <c:idx val="1"/>
              <c:layout>
                <c:manualLayout>
                  <c:x val="-1.8573791857366649E-2"/>
                  <c:y val="5.0793295285022589E-3"/>
                </c:manualLayout>
              </c:layout>
              <c:showLegendKey val="0"/>
              <c:showVal val="1"/>
              <c:showCatName val="0"/>
              <c:showSerName val="0"/>
              <c:showPercent val="0"/>
              <c:showBubbleSize val="0"/>
            </c:dLbl>
            <c:txPr>
              <a:bodyPr/>
              <a:lstStyle/>
              <a:p>
                <a:pPr>
                  <a:defRPr sz="900" b="1" i="0" baseline="0"/>
                </a:pPr>
                <a:endParaRPr lang="en-US"/>
              </a:p>
            </c:txPr>
            <c:showLegendKey val="0"/>
            <c:showVal val="1"/>
            <c:showCatName val="0"/>
            <c:showSerName val="0"/>
            <c:showPercent val="0"/>
            <c:showBubbleSize val="0"/>
            <c:showLeaderLines val="0"/>
          </c:dLbls>
          <c:cat>
            <c:strRef>
              <c:f>Sheet1!$B$21:$B$24</c:f>
              <c:strCache>
                <c:ptCount val="4"/>
                <c:pt idx="0">
                  <c:v>Male White</c:v>
                </c:pt>
                <c:pt idx="1">
                  <c:v>Female White</c:v>
                </c:pt>
                <c:pt idx="2">
                  <c:v>Male Non-White</c:v>
                </c:pt>
                <c:pt idx="3">
                  <c:v>Female Non-White</c:v>
                </c:pt>
              </c:strCache>
            </c:strRef>
          </c:cat>
          <c:val>
            <c:numRef>
              <c:f>Sheet1!$C$21:$C$24</c:f>
              <c:numCache>
                <c:formatCode>0%</c:formatCode>
                <c:ptCount val="4"/>
                <c:pt idx="0">
                  <c:v>0.43000000000000038</c:v>
                </c:pt>
                <c:pt idx="1">
                  <c:v>0.5</c:v>
                </c:pt>
                <c:pt idx="2">
                  <c:v>0.70000000000000062</c:v>
                </c:pt>
                <c:pt idx="3">
                  <c:v>0.70000000000000062</c:v>
                </c:pt>
              </c:numCache>
            </c:numRef>
          </c:val>
        </c:ser>
        <c:ser>
          <c:idx val="1"/>
          <c:order val="1"/>
          <c:tx>
            <c:strRef>
              <c:f>Sheet1!$D$20</c:f>
              <c:strCache>
                <c:ptCount val="1"/>
                <c:pt idx="0">
                  <c:v>Mod-Vig</c:v>
                </c:pt>
              </c:strCache>
            </c:strRef>
          </c:tx>
          <c:invertIfNegative val="0"/>
          <c:dLbls>
            <c:dLbl>
              <c:idx val="0"/>
              <c:layout>
                <c:manualLayout>
                  <c:x val="0"/>
                  <c:y val="1.0158659057004476E-2"/>
                </c:manualLayout>
              </c:layout>
              <c:showLegendKey val="0"/>
              <c:showVal val="1"/>
              <c:showCatName val="0"/>
              <c:showSerName val="0"/>
              <c:showPercent val="0"/>
              <c:showBubbleSize val="0"/>
            </c:dLbl>
            <c:dLbl>
              <c:idx val="1"/>
              <c:layout>
                <c:manualLayout>
                  <c:x val="5.3067976735333526E-3"/>
                  <c:y val="5.0793295285022589E-3"/>
                </c:manualLayout>
              </c:layout>
              <c:showLegendKey val="0"/>
              <c:showVal val="1"/>
              <c:showCatName val="0"/>
              <c:showSerName val="0"/>
              <c:showPercent val="0"/>
              <c:showBubbleSize val="0"/>
            </c:dLbl>
            <c:dLbl>
              <c:idx val="2"/>
              <c:layout>
                <c:manualLayout>
                  <c:x val="1.3266994183833319E-2"/>
                  <c:y val="5.0793295285022589E-3"/>
                </c:manualLayout>
              </c:layout>
              <c:showLegendKey val="0"/>
              <c:showVal val="1"/>
              <c:showCatName val="0"/>
              <c:showSerName val="0"/>
              <c:showPercent val="0"/>
              <c:showBubbleSize val="0"/>
            </c:dLbl>
            <c:dLbl>
              <c:idx val="3"/>
              <c:layout>
                <c:manualLayout>
                  <c:x val="7.9599875812577433E-3"/>
                  <c:y val="5.0793295285022589E-3"/>
                </c:manualLayout>
              </c:layout>
              <c:showLegendKey val="0"/>
              <c:showVal val="1"/>
              <c:showCatName val="0"/>
              <c:showSerName val="0"/>
              <c:showPercent val="0"/>
              <c:showBubbleSize val="0"/>
            </c:dLbl>
            <c:txPr>
              <a:bodyPr/>
              <a:lstStyle/>
              <a:p>
                <a:pPr>
                  <a:defRPr sz="900" b="1" i="0" baseline="0"/>
                </a:pPr>
                <a:endParaRPr lang="en-US"/>
              </a:p>
            </c:txPr>
            <c:showLegendKey val="0"/>
            <c:showVal val="1"/>
            <c:showCatName val="0"/>
            <c:showSerName val="0"/>
            <c:showPercent val="0"/>
            <c:showBubbleSize val="0"/>
            <c:showLeaderLines val="0"/>
          </c:dLbls>
          <c:cat>
            <c:strRef>
              <c:f>Sheet1!$B$21:$B$24</c:f>
              <c:strCache>
                <c:ptCount val="4"/>
                <c:pt idx="0">
                  <c:v>Male White</c:v>
                </c:pt>
                <c:pt idx="1">
                  <c:v>Female White</c:v>
                </c:pt>
                <c:pt idx="2">
                  <c:v>Male Non-White</c:v>
                </c:pt>
                <c:pt idx="3">
                  <c:v>Female Non-White</c:v>
                </c:pt>
              </c:strCache>
            </c:strRef>
          </c:cat>
          <c:val>
            <c:numRef>
              <c:f>Sheet1!$D$21:$D$24</c:f>
              <c:numCache>
                <c:formatCode>0%</c:formatCode>
                <c:ptCount val="4"/>
                <c:pt idx="0">
                  <c:v>0.56999999999999995</c:v>
                </c:pt>
                <c:pt idx="1">
                  <c:v>0.5</c:v>
                </c:pt>
                <c:pt idx="2">
                  <c:v>0.30000000000000032</c:v>
                </c:pt>
                <c:pt idx="3">
                  <c:v>0.30000000000000032</c:v>
                </c:pt>
              </c:numCache>
            </c:numRef>
          </c:val>
        </c:ser>
        <c:dLbls>
          <c:showLegendKey val="0"/>
          <c:showVal val="1"/>
          <c:showCatName val="0"/>
          <c:showSerName val="0"/>
          <c:showPercent val="0"/>
          <c:showBubbleSize val="0"/>
        </c:dLbls>
        <c:gapWidth val="150"/>
        <c:axId val="104782464"/>
        <c:axId val="104804736"/>
      </c:barChart>
      <c:catAx>
        <c:axId val="104782464"/>
        <c:scaling>
          <c:orientation val="minMax"/>
        </c:scaling>
        <c:delete val="0"/>
        <c:axPos val="b"/>
        <c:numFmt formatCode="General" sourceLinked="1"/>
        <c:majorTickMark val="out"/>
        <c:minorTickMark val="none"/>
        <c:tickLblPos val="nextTo"/>
        <c:crossAx val="104804736"/>
        <c:crosses val="autoZero"/>
        <c:auto val="1"/>
        <c:lblAlgn val="ctr"/>
        <c:lblOffset val="100"/>
        <c:noMultiLvlLbl val="0"/>
      </c:catAx>
      <c:valAx>
        <c:axId val="104804736"/>
        <c:scaling>
          <c:orientation val="minMax"/>
        </c:scaling>
        <c:delete val="0"/>
        <c:axPos val="l"/>
        <c:majorGridlines/>
        <c:numFmt formatCode="0%" sourceLinked="1"/>
        <c:majorTickMark val="out"/>
        <c:minorTickMark val="none"/>
        <c:tickLblPos val="nextTo"/>
        <c:crossAx val="104782464"/>
        <c:crosses val="autoZero"/>
        <c:crossBetween val="between"/>
      </c:valAx>
    </c:plotArea>
    <c:legend>
      <c:legendPos val="r"/>
      <c:layout/>
      <c:overlay val="0"/>
    </c:legend>
    <c:plotVisOnly val="1"/>
    <c:dispBlanksAs val="gap"/>
    <c:showDLblsOverMax val="0"/>
  </c:chart>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170"/>
      <c:rAngAx val="0"/>
      <c:perspective val="30"/>
    </c:view3D>
    <c:floor>
      <c:thickness val="0"/>
    </c:floor>
    <c:sideWall>
      <c:thickness val="0"/>
    </c:sideWall>
    <c:backWall>
      <c:thickness val="0"/>
    </c:backWall>
    <c:plotArea>
      <c:layout/>
      <c:pie3DChart>
        <c:varyColors val="1"/>
        <c:ser>
          <c:idx val="0"/>
          <c:order val="0"/>
          <c:dPt>
            <c:idx val="0"/>
            <c:bubble3D val="0"/>
            <c:spPr>
              <a:solidFill>
                <a:srgbClr val="72D072"/>
              </a:solidFill>
            </c:spPr>
          </c:dPt>
          <c:dPt>
            <c:idx val="1"/>
            <c:bubble3D val="0"/>
            <c:spPr>
              <a:solidFill>
                <a:srgbClr val="339933"/>
              </a:solidFill>
            </c:spPr>
          </c:dPt>
          <c:dPt>
            <c:idx val="2"/>
            <c:bubble3D val="0"/>
            <c:spPr>
              <a:solidFill>
                <a:srgbClr val="F3FBF3"/>
              </a:solidFill>
            </c:spPr>
          </c:dPt>
          <c:dPt>
            <c:idx val="3"/>
            <c:bubble3D val="0"/>
            <c:spPr>
              <a:solidFill>
                <a:srgbClr val="C6ECC6"/>
              </a:solidFill>
            </c:spPr>
          </c:dPt>
          <c:dPt>
            <c:idx val="4"/>
            <c:bubble3D val="0"/>
            <c:spPr>
              <a:solidFill>
                <a:srgbClr val="91DB91"/>
              </a:solidFill>
            </c:spPr>
          </c:dPt>
          <c:dLbls>
            <c:dLbl>
              <c:idx val="0"/>
              <c:layout>
                <c:manualLayout>
                  <c:x val="0.24722812773403324"/>
                  <c:y val="-0.13548058492688414"/>
                </c:manualLayout>
              </c:layout>
              <c:tx>
                <c:rich>
                  <a:bodyPr/>
                  <a:lstStyle/>
                  <a:p>
                    <a:r>
                      <a:rPr lang="en-US" sz="1400" b="0" dirty="0"/>
                      <a:t>paved trails, n=678</a:t>
                    </a:r>
                  </a:p>
                </c:rich>
              </c:tx>
              <c:showLegendKey val="0"/>
              <c:showVal val="1"/>
              <c:showCatName val="1"/>
              <c:showSerName val="0"/>
              <c:showPercent val="0"/>
              <c:showBubbleSize val="0"/>
            </c:dLbl>
            <c:dLbl>
              <c:idx val="1"/>
              <c:layout>
                <c:manualLayout>
                  <c:x val="0.18121872265966754"/>
                  <c:y val="9.3329133858267743E-2"/>
                </c:manualLayout>
              </c:layout>
              <c:tx>
                <c:rich>
                  <a:bodyPr/>
                  <a:lstStyle/>
                  <a:p>
                    <a:r>
                      <a:rPr lang="en-US" sz="1400" b="0" dirty="0" err="1" smtClean="0"/>
                      <a:t>playgroundn</a:t>
                    </a:r>
                    <a:r>
                      <a:rPr lang="en-US" sz="1400" b="0" dirty="0" smtClean="0"/>
                      <a:t>=651</a:t>
                    </a:r>
                    <a:endParaRPr lang="en-US" sz="1400" b="0" dirty="0"/>
                  </a:p>
                </c:rich>
              </c:tx>
              <c:showLegendKey val="0"/>
              <c:showVal val="1"/>
              <c:showCatName val="1"/>
              <c:showSerName val="0"/>
              <c:showPercent val="0"/>
              <c:showBubbleSize val="0"/>
            </c:dLbl>
            <c:dLbl>
              <c:idx val="2"/>
              <c:layout>
                <c:manualLayout>
                  <c:x val="-0.22603433945756879"/>
                  <c:y val="4.0600224971878533E-2"/>
                </c:manualLayout>
              </c:layout>
              <c:tx>
                <c:rich>
                  <a:bodyPr/>
                  <a:lstStyle/>
                  <a:p>
                    <a:r>
                      <a:rPr lang="en-US" sz="1400" b="0"/>
                      <a:t>open space, n=504</a:t>
                    </a:r>
                  </a:p>
                </c:rich>
              </c:tx>
              <c:showLegendKey val="0"/>
              <c:showVal val="1"/>
              <c:showCatName val="1"/>
              <c:showSerName val="0"/>
              <c:showPercent val="0"/>
              <c:showBubbleSize val="0"/>
            </c:dLbl>
            <c:dLbl>
              <c:idx val="3"/>
              <c:layout>
                <c:manualLayout>
                  <c:x val="-0.14585301837270331"/>
                  <c:y val="-0.11247997846423052"/>
                </c:manualLayout>
              </c:layout>
              <c:tx>
                <c:rich>
                  <a:bodyPr/>
                  <a:lstStyle/>
                  <a:p>
                    <a:r>
                      <a:rPr lang="en-US" sz="1400" b="0" dirty="0"/>
                      <a:t>pools</a:t>
                    </a:r>
                    <a:r>
                      <a:rPr lang="en-US" sz="1400" b="0" dirty="0" smtClean="0"/>
                      <a:t>/</a:t>
                    </a:r>
                    <a:br>
                      <a:rPr lang="en-US" sz="1400" b="0" dirty="0" smtClean="0"/>
                    </a:br>
                    <a:r>
                      <a:rPr lang="en-US" sz="1400" b="0" dirty="0" smtClean="0"/>
                      <a:t>splash </a:t>
                    </a:r>
                    <a:r>
                      <a:rPr lang="en-US" sz="1400" b="0" dirty="0"/>
                      <a:t>pads</a:t>
                    </a:r>
                    <a:r>
                      <a:rPr lang="en-US" sz="1400" b="0" dirty="0" smtClean="0"/>
                      <a:t>,  </a:t>
                    </a:r>
                    <a:r>
                      <a:rPr lang="en-US" sz="1400" b="0" dirty="0"/>
                      <a:t>n=258</a:t>
                    </a:r>
                  </a:p>
                </c:rich>
              </c:tx>
              <c:showLegendKey val="0"/>
              <c:showVal val="1"/>
              <c:showCatName val="1"/>
              <c:showSerName val="0"/>
              <c:showPercent val="0"/>
              <c:showBubbleSize val="0"/>
            </c:dLbl>
            <c:dLbl>
              <c:idx val="4"/>
              <c:layout>
                <c:manualLayout>
                  <c:x val="-0.16007113241279641"/>
                  <c:y val="-0.19085015815330783"/>
                </c:manualLayout>
              </c:layout>
              <c:tx>
                <c:rich>
                  <a:bodyPr/>
                  <a:lstStyle/>
                  <a:p>
                    <a:r>
                      <a:rPr lang="en-US" sz="1400" b="0" dirty="0"/>
                      <a:t>picnic shelters, n=201</a:t>
                    </a:r>
                  </a:p>
                </c:rich>
              </c:tx>
              <c:showLegendKey val="0"/>
              <c:showVal val="1"/>
              <c:showCatName val="1"/>
              <c:showSerName val="0"/>
              <c:showPercent val="0"/>
              <c:showBubbleSize val="0"/>
            </c:dLbl>
            <c:txPr>
              <a:bodyPr/>
              <a:lstStyle/>
              <a:p>
                <a:pPr>
                  <a:defRPr sz="1400" b="0"/>
                </a:pPr>
                <a:endParaRPr lang="en-US"/>
              </a:p>
            </c:txPr>
            <c:showLegendKey val="0"/>
            <c:showVal val="1"/>
            <c:showCatName val="1"/>
            <c:showSerName val="0"/>
            <c:showPercent val="0"/>
            <c:showBubbleSize val="0"/>
            <c:showLeaderLines val="1"/>
          </c:dLbls>
          <c:cat>
            <c:strRef>
              <c:f>Sheet2!$A$1:$A$5</c:f>
              <c:strCache>
                <c:ptCount val="5"/>
                <c:pt idx="0">
                  <c:v>paved trails</c:v>
                </c:pt>
                <c:pt idx="1">
                  <c:v>playgrounds</c:v>
                </c:pt>
                <c:pt idx="2">
                  <c:v>open space</c:v>
                </c:pt>
                <c:pt idx="3">
                  <c:v>pools/splash pads</c:v>
                </c:pt>
                <c:pt idx="4">
                  <c:v>picnic shelters</c:v>
                </c:pt>
              </c:strCache>
            </c:strRef>
          </c:cat>
          <c:val>
            <c:numRef>
              <c:f>Sheet2!$B$1:$B$5</c:f>
              <c:numCache>
                <c:formatCode>General</c:formatCode>
                <c:ptCount val="5"/>
                <c:pt idx="0">
                  <c:v>678</c:v>
                </c:pt>
                <c:pt idx="1">
                  <c:v>651</c:v>
                </c:pt>
                <c:pt idx="2">
                  <c:v>504</c:v>
                </c:pt>
                <c:pt idx="3">
                  <c:v>258</c:v>
                </c:pt>
                <c:pt idx="4">
                  <c:v>201</c:v>
                </c:pt>
              </c:numCache>
            </c:numRef>
          </c:val>
        </c:ser>
        <c:dLbls>
          <c:showLegendKey val="0"/>
          <c:showVal val="1"/>
          <c:showCatName val="1"/>
          <c:showSerName val="0"/>
          <c:showPercent val="0"/>
          <c:showBubbleSize val="0"/>
          <c:showLeaderLines val="1"/>
        </c:dLbls>
      </c:pie3DChart>
    </c:plotArea>
    <c:plotVisOnly val="1"/>
    <c:dispBlanksAs val="gap"/>
    <c:showDLblsOverMax val="0"/>
  </c:chart>
  <c:spPr>
    <a:effectLst>
      <a:outerShdw blurRad="50800" dist="38100" dir="18900000" algn="bl" rotWithShape="0">
        <a:schemeClr val="bg1">
          <a:alpha val="40000"/>
        </a:schemeClr>
      </a:outerShdw>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9.7091071163274409E-2"/>
          <c:y val="0.18159851982849171"/>
          <c:w val="0.84669836081810534"/>
          <c:h val="0.77020178251607063"/>
        </c:manualLayout>
      </c:layout>
      <c:pie3DChart>
        <c:varyColors val="1"/>
        <c:ser>
          <c:idx val="0"/>
          <c:order val="0"/>
          <c:tx>
            <c:strRef>
              <c:f>Sheet1!$B$1</c:f>
              <c:strCache>
                <c:ptCount val="1"/>
                <c:pt idx="0">
                  <c:v>Column1</c:v>
                </c:pt>
              </c:strCache>
            </c:strRef>
          </c:tx>
          <c:dLbls>
            <c:dLbl>
              <c:idx val="0"/>
              <c:layout>
                <c:manualLayout>
                  <c:x val="-0.24592054017441367"/>
                  <c:y val="-0.10127211921090509"/>
                </c:manualLayout>
              </c:layout>
              <c:showLegendKey val="0"/>
              <c:showVal val="0"/>
              <c:showCatName val="1"/>
              <c:showSerName val="0"/>
              <c:showPercent val="1"/>
              <c:showBubbleSize val="0"/>
            </c:dLbl>
            <c:dLbl>
              <c:idx val="1"/>
              <c:layout>
                <c:manualLayout>
                  <c:x val="0.21692786385572771"/>
                  <c:y val="-0.17523473880281093"/>
                </c:manualLayout>
              </c:layout>
              <c:showLegendKey val="0"/>
              <c:showVal val="0"/>
              <c:showCatName val="1"/>
              <c:showSerName val="0"/>
              <c:showPercent val="1"/>
              <c:showBubbleSize val="0"/>
            </c:dLbl>
            <c:dLbl>
              <c:idx val="2"/>
              <c:delete val="1"/>
            </c:dLbl>
            <c:dLbl>
              <c:idx val="3"/>
              <c:layout>
                <c:manualLayout>
                  <c:x val="2.7674413682160708E-2"/>
                  <c:y val="-8.0766023198713066E-2"/>
                </c:manualLayout>
              </c:layout>
              <c:showLegendKey val="0"/>
              <c:showVal val="0"/>
              <c:showCatName val="1"/>
              <c:showSerName val="0"/>
              <c:showPercent val="1"/>
              <c:showBubbleSize val="0"/>
            </c:dLbl>
            <c:dLbl>
              <c:idx val="4"/>
              <c:layout>
                <c:manualLayout>
                  <c:x val="7.1786681906697195E-2"/>
                  <c:y val="-4.3606807213614429E-2"/>
                </c:manualLayout>
              </c:layout>
              <c:showLegendKey val="0"/>
              <c:showVal val="0"/>
              <c:showCatName val="1"/>
              <c:showSerName val="0"/>
              <c:showPercent val="1"/>
              <c:showBubbleSize val="0"/>
            </c:dLbl>
            <c:showLegendKey val="0"/>
            <c:showVal val="0"/>
            <c:showCatName val="1"/>
            <c:showSerName val="0"/>
            <c:showPercent val="1"/>
            <c:showBubbleSize val="0"/>
            <c:showLeaderLines val="1"/>
          </c:dLbls>
          <c:cat>
            <c:strRef>
              <c:f>Sheet1!$A$2:$A$6</c:f>
              <c:strCache>
                <c:ptCount val="5"/>
                <c:pt idx="0">
                  <c:v>Trails</c:v>
                </c:pt>
                <c:pt idx="1">
                  <c:v>Open Spaces</c:v>
                </c:pt>
                <c:pt idx="2">
                  <c:v>Playgrounds</c:v>
                </c:pt>
                <c:pt idx="3">
                  <c:v>Picnic Shelters</c:v>
                </c:pt>
                <c:pt idx="4">
                  <c:v>Tennis Courts</c:v>
                </c:pt>
              </c:strCache>
            </c:strRef>
          </c:cat>
          <c:val>
            <c:numRef>
              <c:f>Sheet1!$B$2:$B$6</c:f>
              <c:numCache>
                <c:formatCode>General</c:formatCode>
                <c:ptCount val="5"/>
                <c:pt idx="0">
                  <c:v>2770</c:v>
                </c:pt>
                <c:pt idx="1">
                  <c:v>1412</c:v>
                </c:pt>
                <c:pt idx="2">
                  <c:v>531</c:v>
                </c:pt>
                <c:pt idx="3">
                  <c:v>464</c:v>
                </c:pt>
                <c:pt idx="4">
                  <c:v>336</c:v>
                </c:pt>
              </c:numCache>
            </c:numRef>
          </c:val>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drawing1.xml><?xml version="1.0" encoding="utf-8"?>
<c:userShapes xmlns:c="http://schemas.openxmlformats.org/drawingml/2006/chart">
  <cdr:relSizeAnchor xmlns:cdr="http://schemas.openxmlformats.org/drawingml/2006/chartDrawing">
    <cdr:from>
      <cdr:x>0.68657</cdr:x>
      <cdr:y>0.22785</cdr:y>
    </cdr:from>
    <cdr:to>
      <cdr:x>0.79105</cdr:x>
      <cdr:y>0.27848</cdr:y>
    </cdr:to>
    <cdr:sp macro="" textlink="">
      <cdr:nvSpPr>
        <cdr:cNvPr id="2" name="Oval 1"/>
        <cdr:cNvSpPr/>
      </cdr:nvSpPr>
      <cdr:spPr>
        <a:xfrm xmlns:a="http://schemas.openxmlformats.org/drawingml/2006/main">
          <a:off x="3286148" y="1285884"/>
          <a:ext cx="500066" cy="285752"/>
        </a:xfrm>
        <a:prstGeom xmlns:a="http://schemas.openxmlformats.org/drawingml/2006/main" prst="ellipse">
          <a:avLst/>
        </a:prstGeom>
        <a:noFill xmlns:a="http://schemas.openxmlformats.org/drawingml/2006/main"/>
        <a:ln xmlns:a="http://schemas.openxmlformats.org/drawingml/2006/main" w="38100" cap="flat" cmpd="sng" algn="ctr">
          <a:solidFill>
            <a:srgbClr val="009242"/>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rgbClr val="FFFFFF"/>
              </a:solidFill>
              <a:latin typeface="Tahoma"/>
            </a:defRPr>
          </a:lvl1pPr>
          <a:lvl2pPr marL="457200" algn="l" rtl="0" fontAlgn="base">
            <a:spcBef>
              <a:spcPct val="0"/>
            </a:spcBef>
            <a:spcAft>
              <a:spcPct val="0"/>
            </a:spcAft>
            <a:defRPr kern="1200">
              <a:solidFill>
                <a:srgbClr val="FFFFFF"/>
              </a:solidFill>
              <a:latin typeface="Tahoma"/>
            </a:defRPr>
          </a:lvl2pPr>
          <a:lvl3pPr marL="914400" algn="l" rtl="0" fontAlgn="base">
            <a:spcBef>
              <a:spcPct val="0"/>
            </a:spcBef>
            <a:spcAft>
              <a:spcPct val="0"/>
            </a:spcAft>
            <a:defRPr kern="1200">
              <a:solidFill>
                <a:srgbClr val="FFFFFF"/>
              </a:solidFill>
              <a:latin typeface="Tahoma"/>
            </a:defRPr>
          </a:lvl3pPr>
          <a:lvl4pPr marL="1371600" algn="l" rtl="0" fontAlgn="base">
            <a:spcBef>
              <a:spcPct val="0"/>
            </a:spcBef>
            <a:spcAft>
              <a:spcPct val="0"/>
            </a:spcAft>
            <a:defRPr kern="1200">
              <a:solidFill>
                <a:srgbClr val="FFFFFF"/>
              </a:solidFill>
              <a:latin typeface="Tahoma"/>
            </a:defRPr>
          </a:lvl4pPr>
          <a:lvl5pPr marL="1828800" algn="l" rtl="0" fontAlgn="base">
            <a:spcBef>
              <a:spcPct val="0"/>
            </a:spcBef>
            <a:spcAft>
              <a:spcPct val="0"/>
            </a:spcAft>
            <a:defRPr kern="1200">
              <a:solidFill>
                <a:srgbClr val="FFFFFF"/>
              </a:solidFill>
              <a:latin typeface="Tahoma"/>
            </a:defRPr>
          </a:lvl5pPr>
          <a:lvl6pPr marL="2286000" algn="l" defTabSz="914400" rtl="0" eaLnBrk="1" latinLnBrk="0" hangingPunct="1">
            <a:defRPr kern="1200">
              <a:solidFill>
                <a:srgbClr val="FFFFFF"/>
              </a:solidFill>
              <a:latin typeface="Tahoma"/>
            </a:defRPr>
          </a:lvl6pPr>
          <a:lvl7pPr marL="2743200" algn="l" defTabSz="914400" rtl="0" eaLnBrk="1" latinLnBrk="0" hangingPunct="1">
            <a:defRPr kern="1200">
              <a:solidFill>
                <a:srgbClr val="FFFFFF"/>
              </a:solidFill>
              <a:latin typeface="Tahoma"/>
            </a:defRPr>
          </a:lvl7pPr>
          <a:lvl8pPr marL="3200400" algn="l" defTabSz="914400" rtl="0" eaLnBrk="1" latinLnBrk="0" hangingPunct="1">
            <a:defRPr kern="1200">
              <a:solidFill>
                <a:srgbClr val="FFFFFF"/>
              </a:solidFill>
              <a:latin typeface="Tahoma"/>
            </a:defRPr>
          </a:lvl8pPr>
          <a:lvl9pPr marL="3657600" algn="l" defTabSz="914400" rtl="0" eaLnBrk="1" latinLnBrk="0" hangingPunct="1">
            <a:defRPr kern="1200">
              <a:solidFill>
                <a:srgbClr val="FFFFFF"/>
              </a:solidFill>
              <a:latin typeface="Tahoma"/>
            </a:defRPr>
          </a:lvl9pPr>
        </a:lstStyle>
        <a:p xmlns:a="http://schemas.openxmlformats.org/drawingml/2006/main">
          <a:pPr algn="ctr"/>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0.16418</cdr:x>
      <cdr:y>0.26582</cdr:y>
    </cdr:from>
    <cdr:to>
      <cdr:x>0.26866</cdr:x>
      <cdr:y>0.31646</cdr:y>
    </cdr:to>
    <cdr:sp macro="" textlink="">
      <cdr:nvSpPr>
        <cdr:cNvPr id="2" name="Oval 1"/>
        <cdr:cNvSpPr/>
      </cdr:nvSpPr>
      <cdr:spPr>
        <a:xfrm xmlns:a="http://schemas.openxmlformats.org/drawingml/2006/main">
          <a:off x="785818" y="1500198"/>
          <a:ext cx="500066" cy="285752"/>
        </a:xfrm>
        <a:prstGeom xmlns:a="http://schemas.openxmlformats.org/drawingml/2006/main" prst="ellipse">
          <a:avLst/>
        </a:prstGeom>
        <a:noFill xmlns:a="http://schemas.openxmlformats.org/drawingml/2006/main"/>
        <a:ln xmlns:a="http://schemas.openxmlformats.org/drawingml/2006/main" w="38100" cap="flat" cmpd="sng" algn="ctr">
          <a:solidFill>
            <a:srgbClr val="009242"/>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rgbClr val="FFFFFF"/>
              </a:solidFill>
              <a:latin typeface="Tahoma"/>
            </a:defRPr>
          </a:lvl1pPr>
          <a:lvl2pPr marL="457200" algn="l" rtl="0" fontAlgn="base">
            <a:spcBef>
              <a:spcPct val="0"/>
            </a:spcBef>
            <a:spcAft>
              <a:spcPct val="0"/>
            </a:spcAft>
            <a:defRPr kern="1200">
              <a:solidFill>
                <a:srgbClr val="FFFFFF"/>
              </a:solidFill>
              <a:latin typeface="Tahoma"/>
            </a:defRPr>
          </a:lvl2pPr>
          <a:lvl3pPr marL="914400" algn="l" rtl="0" fontAlgn="base">
            <a:spcBef>
              <a:spcPct val="0"/>
            </a:spcBef>
            <a:spcAft>
              <a:spcPct val="0"/>
            </a:spcAft>
            <a:defRPr kern="1200">
              <a:solidFill>
                <a:srgbClr val="FFFFFF"/>
              </a:solidFill>
              <a:latin typeface="Tahoma"/>
            </a:defRPr>
          </a:lvl3pPr>
          <a:lvl4pPr marL="1371600" algn="l" rtl="0" fontAlgn="base">
            <a:spcBef>
              <a:spcPct val="0"/>
            </a:spcBef>
            <a:spcAft>
              <a:spcPct val="0"/>
            </a:spcAft>
            <a:defRPr kern="1200">
              <a:solidFill>
                <a:srgbClr val="FFFFFF"/>
              </a:solidFill>
              <a:latin typeface="Tahoma"/>
            </a:defRPr>
          </a:lvl4pPr>
          <a:lvl5pPr marL="1828800" algn="l" rtl="0" fontAlgn="base">
            <a:spcBef>
              <a:spcPct val="0"/>
            </a:spcBef>
            <a:spcAft>
              <a:spcPct val="0"/>
            </a:spcAft>
            <a:defRPr kern="1200">
              <a:solidFill>
                <a:srgbClr val="FFFFFF"/>
              </a:solidFill>
              <a:latin typeface="Tahoma"/>
            </a:defRPr>
          </a:lvl5pPr>
          <a:lvl6pPr marL="2286000" algn="l" defTabSz="914400" rtl="0" eaLnBrk="1" latinLnBrk="0" hangingPunct="1">
            <a:defRPr kern="1200">
              <a:solidFill>
                <a:srgbClr val="FFFFFF"/>
              </a:solidFill>
              <a:latin typeface="Tahoma"/>
            </a:defRPr>
          </a:lvl6pPr>
          <a:lvl7pPr marL="2743200" algn="l" defTabSz="914400" rtl="0" eaLnBrk="1" latinLnBrk="0" hangingPunct="1">
            <a:defRPr kern="1200">
              <a:solidFill>
                <a:srgbClr val="FFFFFF"/>
              </a:solidFill>
              <a:latin typeface="Tahoma"/>
            </a:defRPr>
          </a:lvl7pPr>
          <a:lvl8pPr marL="3200400" algn="l" defTabSz="914400" rtl="0" eaLnBrk="1" latinLnBrk="0" hangingPunct="1">
            <a:defRPr kern="1200">
              <a:solidFill>
                <a:srgbClr val="FFFFFF"/>
              </a:solidFill>
              <a:latin typeface="Tahoma"/>
            </a:defRPr>
          </a:lvl8pPr>
          <a:lvl9pPr marL="3657600" algn="l" defTabSz="914400" rtl="0" eaLnBrk="1" latinLnBrk="0" hangingPunct="1">
            <a:defRPr kern="1200">
              <a:solidFill>
                <a:srgbClr val="FFFFFF"/>
              </a:solidFill>
              <a:latin typeface="Tahoma"/>
            </a:defRPr>
          </a:lvl9pPr>
        </a:lstStyle>
        <a:p xmlns:a="http://schemas.openxmlformats.org/drawingml/2006/main">
          <a:pPr algn="ctr"/>
          <a:endParaRPr lang="en-US"/>
        </a:p>
      </cdr:txBody>
    </cdr:sp>
  </cdr:relSizeAnchor>
  <cdr:relSizeAnchor xmlns:cdr="http://schemas.openxmlformats.org/drawingml/2006/chartDrawing">
    <cdr:from>
      <cdr:x>0.34329</cdr:x>
      <cdr:y>0.26582</cdr:y>
    </cdr:from>
    <cdr:to>
      <cdr:x>0.44776</cdr:x>
      <cdr:y>0.31646</cdr:y>
    </cdr:to>
    <cdr:sp macro="" textlink="">
      <cdr:nvSpPr>
        <cdr:cNvPr id="3" name="Oval 2"/>
        <cdr:cNvSpPr/>
      </cdr:nvSpPr>
      <cdr:spPr>
        <a:xfrm xmlns:a="http://schemas.openxmlformats.org/drawingml/2006/main">
          <a:off x="1643074" y="1500198"/>
          <a:ext cx="500066" cy="285752"/>
        </a:xfrm>
        <a:prstGeom xmlns:a="http://schemas.openxmlformats.org/drawingml/2006/main" prst="ellipse">
          <a:avLst/>
        </a:prstGeom>
        <a:noFill xmlns:a="http://schemas.openxmlformats.org/drawingml/2006/main"/>
        <a:ln xmlns:a="http://schemas.openxmlformats.org/drawingml/2006/main" w="38100" cap="flat" cmpd="sng" algn="ctr">
          <a:solidFill>
            <a:srgbClr val="009242"/>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rgbClr val="FFFFFF"/>
              </a:solidFill>
              <a:latin typeface="Tahoma"/>
            </a:defRPr>
          </a:lvl1pPr>
          <a:lvl2pPr marL="457200" algn="l" rtl="0" fontAlgn="base">
            <a:spcBef>
              <a:spcPct val="0"/>
            </a:spcBef>
            <a:spcAft>
              <a:spcPct val="0"/>
            </a:spcAft>
            <a:defRPr kern="1200">
              <a:solidFill>
                <a:srgbClr val="FFFFFF"/>
              </a:solidFill>
              <a:latin typeface="Tahoma"/>
            </a:defRPr>
          </a:lvl2pPr>
          <a:lvl3pPr marL="914400" algn="l" rtl="0" fontAlgn="base">
            <a:spcBef>
              <a:spcPct val="0"/>
            </a:spcBef>
            <a:spcAft>
              <a:spcPct val="0"/>
            </a:spcAft>
            <a:defRPr kern="1200">
              <a:solidFill>
                <a:srgbClr val="FFFFFF"/>
              </a:solidFill>
              <a:latin typeface="Tahoma"/>
            </a:defRPr>
          </a:lvl3pPr>
          <a:lvl4pPr marL="1371600" algn="l" rtl="0" fontAlgn="base">
            <a:spcBef>
              <a:spcPct val="0"/>
            </a:spcBef>
            <a:spcAft>
              <a:spcPct val="0"/>
            </a:spcAft>
            <a:defRPr kern="1200">
              <a:solidFill>
                <a:srgbClr val="FFFFFF"/>
              </a:solidFill>
              <a:latin typeface="Tahoma"/>
            </a:defRPr>
          </a:lvl4pPr>
          <a:lvl5pPr marL="1828800" algn="l" rtl="0" fontAlgn="base">
            <a:spcBef>
              <a:spcPct val="0"/>
            </a:spcBef>
            <a:spcAft>
              <a:spcPct val="0"/>
            </a:spcAft>
            <a:defRPr kern="1200">
              <a:solidFill>
                <a:srgbClr val="FFFFFF"/>
              </a:solidFill>
              <a:latin typeface="Tahoma"/>
            </a:defRPr>
          </a:lvl5pPr>
          <a:lvl6pPr marL="2286000" algn="l" defTabSz="914400" rtl="0" eaLnBrk="1" latinLnBrk="0" hangingPunct="1">
            <a:defRPr kern="1200">
              <a:solidFill>
                <a:srgbClr val="FFFFFF"/>
              </a:solidFill>
              <a:latin typeface="Tahoma"/>
            </a:defRPr>
          </a:lvl6pPr>
          <a:lvl7pPr marL="2743200" algn="l" defTabSz="914400" rtl="0" eaLnBrk="1" latinLnBrk="0" hangingPunct="1">
            <a:defRPr kern="1200">
              <a:solidFill>
                <a:srgbClr val="FFFFFF"/>
              </a:solidFill>
              <a:latin typeface="Tahoma"/>
            </a:defRPr>
          </a:lvl7pPr>
          <a:lvl8pPr marL="3200400" algn="l" defTabSz="914400" rtl="0" eaLnBrk="1" latinLnBrk="0" hangingPunct="1">
            <a:defRPr kern="1200">
              <a:solidFill>
                <a:srgbClr val="FFFFFF"/>
              </a:solidFill>
              <a:latin typeface="Tahoma"/>
            </a:defRPr>
          </a:lvl8pPr>
          <a:lvl9pPr marL="3657600" algn="l" defTabSz="914400" rtl="0" eaLnBrk="1" latinLnBrk="0" hangingPunct="1">
            <a:defRPr kern="1200">
              <a:solidFill>
                <a:srgbClr val="FFFFFF"/>
              </a:solidFill>
              <a:latin typeface="Tahoma"/>
            </a:defRPr>
          </a:lvl9pPr>
        </a:lstStyle>
        <a:p xmlns:a="http://schemas.openxmlformats.org/drawingml/2006/main">
          <a:pPr algn="ctr"/>
          <a:endParaRPr lang="en-US"/>
        </a:p>
      </cdr:txBody>
    </cdr:sp>
  </cdr:relSizeAnchor>
  <cdr:relSizeAnchor xmlns:cdr="http://schemas.openxmlformats.org/drawingml/2006/chartDrawing">
    <cdr:from>
      <cdr:x>0.68657</cdr:x>
      <cdr:y>0.05063</cdr:y>
    </cdr:from>
    <cdr:to>
      <cdr:x>0.79105</cdr:x>
      <cdr:y>0.10127</cdr:y>
    </cdr:to>
    <cdr:sp macro="" textlink="">
      <cdr:nvSpPr>
        <cdr:cNvPr id="4" name="Oval 3"/>
        <cdr:cNvSpPr/>
      </cdr:nvSpPr>
      <cdr:spPr>
        <a:xfrm xmlns:a="http://schemas.openxmlformats.org/drawingml/2006/main">
          <a:off x="3286148" y="285752"/>
          <a:ext cx="500066" cy="285752"/>
        </a:xfrm>
        <a:prstGeom xmlns:a="http://schemas.openxmlformats.org/drawingml/2006/main" prst="ellipse">
          <a:avLst/>
        </a:prstGeom>
        <a:noFill xmlns:a="http://schemas.openxmlformats.org/drawingml/2006/main"/>
        <a:ln xmlns:a="http://schemas.openxmlformats.org/drawingml/2006/main" w="38100" cap="flat" cmpd="sng" algn="ctr">
          <a:solidFill>
            <a:srgbClr val="009242"/>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rgbClr val="FFFFFF"/>
              </a:solidFill>
              <a:latin typeface="Tahoma"/>
            </a:defRPr>
          </a:lvl1pPr>
          <a:lvl2pPr marL="457200" algn="l" rtl="0" fontAlgn="base">
            <a:spcBef>
              <a:spcPct val="0"/>
            </a:spcBef>
            <a:spcAft>
              <a:spcPct val="0"/>
            </a:spcAft>
            <a:defRPr kern="1200">
              <a:solidFill>
                <a:srgbClr val="FFFFFF"/>
              </a:solidFill>
              <a:latin typeface="Tahoma"/>
            </a:defRPr>
          </a:lvl2pPr>
          <a:lvl3pPr marL="914400" algn="l" rtl="0" fontAlgn="base">
            <a:spcBef>
              <a:spcPct val="0"/>
            </a:spcBef>
            <a:spcAft>
              <a:spcPct val="0"/>
            </a:spcAft>
            <a:defRPr kern="1200">
              <a:solidFill>
                <a:srgbClr val="FFFFFF"/>
              </a:solidFill>
              <a:latin typeface="Tahoma"/>
            </a:defRPr>
          </a:lvl3pPr>
          <a:lvl4pPr marL="1371600" algn="l" rtl="0" fontAlgn="base">
            <a:spcBef>
              <a:spcPct val="0"/>
            </a:spcBef>
            <a:spcAft>
              <a:spcPct val="0"/>
            </a:spcAft>
            <a:defRPr kern="1200">
              <a:solidFill>
                <a:srgbClr val="FFFFFF"/>
              </a:solidFill>
              <a:latin typeface="Tahoma"/>
            </a:defRPr>
          </a:lvl4pPr>
          <a:lvl5pPr marL="1828800" algn="l" rtl="0" fontAlgn="base">
            <a:spcBef>
              <a:spcPct val="0"/>
            </a:spcBef>
            <a:spcAft>
              <a:spcPct val="0"/>
            </a:spcAft>
            <a:defRPr kern="1200">
              <a:solidFill>
                <a:srgbClr val="FFFFFF"/>
              </a:solidFill>
              <a:latin typeface="Tahoma"/>
            </a:defRPr>
          </a:lvl5pPr>
          <a:lvl6pPr marL="2286000" algn="l" defTabSz="914400" rtl="0" eaLnBrk="1" latinLnBrk="0" hangingPunct="1">
            <a:defRPr kern="1200">
              <a:solidFill>
                <a:srgbClr val="FFFFFF"/>
              </a:solidFill>
              <a:latin typeface="Tahoma"/>
            </a:defRPr>
          </a:lvl6pPr>
          <a:lvl7pPr marL="2743200" algn="l" defTabSz="914400" rtl="0" eaLnBrk="1" latinLnBrk="0" hangingPunct="1">
            <a:defRPr kern="1200">
              <a:solidFill>
                <a:srgbClr val="FFFFFF"/>
              </a:solidFill>
              <a:latin typeface="Tahoma"/>
            </a:defRPr>
          </a:lvl7pPr>
          <a:lvl8pPr marL="3200400" algn="l" defTabSz="914400" rtl="0" eaLnBrk="1" latinLnBrk="0" hangingPunct="1">
            <a:defRPr kern="1200">
              <a:solidFill>
                <a:srgbClr val="FFFFFF"/>
              </a:solidFill>
              <a:latin typeface="Tahoma"/>
            </a:defRPr>
          </a:lvl8pPr>
          <a:lvl9pPr marL="3657600" algn="l" defTabSz="914400" rtl="0" eaLnBrk="1" latinLnBrk="0" hangingPunct="1">
            <a:defRPr kern="1200">
              <a:solidFill>
                <a:srgbClr val="FFFFFF"/>
              </a:solidFill>
              <a:latin typeface="Tahoma"/>
            </a:defRPr>
          </a:lvl9pPr>
        </a:lstStyle>
        <a:p xmlns:a="http://schemas.openxmlformats.org/drawingml/2006/main">
          <a:pPr algn="ctr"/>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0.16418</cdr:x>
      <cdr:y>0.2716</cdr:y>
    </cdr:from>
    <cdr:to>
      <cdr:x>0.26866</cdr:x>
      <cdr:y>0.32099</cdr:y>
    </cdr:to>
    <cdr:sp macro="" textlink="">
      <cdr:nvSpPr>
        <cdr:cNvPr id="2" name="Oval 1"/>
        <cdr:cNvSpPr/>
      </cdr:nvSpPr>
      <cdr:spPr>
        <a:xfrm xmlns:a="http://schemas.openxmlformats.org/drawingml/2006/main">
          <a:off x="785818" y="1571636"/>
          <a:ext cx="500066" cy="285752"/>
        </a:xfrm>
        <a:prstGeom xmlns:a="http://schemas.openxmlformats.org/drawingml/2006/main" prst="ellipse">
          <a:avLst/>
        </a:prstGeom>
        <a:noFill xmlns:a="http://schemas.openxmlformats.org/drawingml/2006/main"/>
        <a:ln xmlns:a="http://schemas.openxmlformats.org/drawingml/2006/main" w="38100" cap="flat" cmpd="sng" algn="ctr">
          <a:solidFill>
            <a:srgbClr val="009242"/>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rgbClr val="FFFFFF"/>
              </a:solidFill>
              <a:latin typeface="Tahoma"/>
            </a:defRPr>
          </a:lvl1pPr>
          <a:lvl2pPr marL="457200" algn="l" rtl="0" fontAlgn="base">
            <a:spcBef>
              <a:spcPct val="0"/>
            </a:spcBef>
            <a:spcAft>
              <a:spcPct val="0"/>
            </a:spcAft>
            <a:defRPr kern="1200">
              <a:solidFill>
                <a:srgbClr val="FFFFFF"/>
              </a:solidFill>
              <a:latin typeface="Tahoma"/>
            </a:defRPr>
          </a:lvl2pPr>
          <a:lvl3pPr marL="914400" algn="l" rtl="0" fontAlgn="base">
            <a:spcBef>
              <a:spcPct val="0"/>
            </a:spcBef>
            <a:spcAft>
              <a:spcPct val="0"/>
            </a:spcAft>
            <a:defRPr kern="1200">
              <a:solidFill>
                <a:srgbClr val="FFFFFF"/>
              </a:solidFill>
              <a:latin typeface="Tahoma"/>
            </a:defRPr>
          </a:lvl3pPr>
          <a:lvl4pPr marL="1371600" algn="l" rtl="0" fontAlgn="base">
            <a:spcBef>
              <a:spcPct val="0"/>
            </a:spcBef>
            <a:spcAft>
              <a:spcPct val="0"/>
            </a:spcAft>
            <a:defRPr kern="1200">
              <a:solidFill>
                <a:srgbClr val="FFFFFF"/>
              </a:solidFill>
              <a:latin typeface="Tahoma"/>
            </a:defRPr>
          </a:lvl4pPr>
          <a:lvl5pPr marL="1828800" algn="l" rtl="0" fontAlgn="base">
            <a:spcBef>
              <a:spcPct val="0"/>
            </a:spcBef>
            <a:spcAft>
              <a:spcPct val="0"/>
            </a:spcAft>
            <a:defRPr kern="1200">
              <a:solidFill>
                <a:srgbClr val="FFFFFF"/>
              </a:solidFill>
              <a:latin typeface="Tahoma"/>
            </a:defRPr>
          </a:lvl5pPr>
          <a:lvl6pPr marL="2286000" algn="l" defTabSz="914400" rtl="0" eaLnBrk="1" latinLnBrk="0" hangingPunct="1">
            <a:defRPr kern="1200">
              <a:solidFill>
                <a:srgbClr val="FFFFFF"/>
              </a:solidFill>
              <a:latin typeface="Tahoma"/>
            </a:defRPr>
          </a:lvl6pPr>
          <a:lvl7pPr marL="2743200" algn="l" defTabSz="914400" rtl="0" eaLnBrk="1" latinLnBrk="0" hangingPunct="1">
            <a:defRPr kern="1200">
              <a:solidFill>
                <a:srgbClr val="FFFFFF"/>
              </a:solidFill>
              <a:latin typeface="Tahoma"/>
            </a:defRPr>
          </a:lvl7pPr>
          <a:lvl8pPr marL="3200400" algn="l" defTabSz="914400" rtl="0" eaLnBrk="1" latinLnBrk="0" hangingPunct="1">
            <a:defRPr kern="1200">
              <a:solidFill>
                <a:srgbClr val="FFFFFF"/>
              </a:solidFill>
              <a:latin typeface="Tahoma"/>
            </a:defRPr>
          </a:lvl8pPr>
          <a:lvl9pPr marL="3657600" algn="l" defTabSz="914400" rtl="0" eaLnBrk="1" latinLnBrk="0" hangingPunct="1">
            <a:defRPr kern="1200">
              <a:solidFill>
                <a:srgbClr val="FFFFFF"/>
              </a:solidFill>
              <a:latin typeface="Tahoma"/>
            </a:defRPr>
          </a:lvl9pPr>
        </a:lstStyle>
        <a:p xmlns:a="http://schemas.openxmlformats.org/drawingml/2006/main">
          <a:pPr algn="ctr"/>
          <a:endParaRPr lang="en-US"/>
        </a:p>
      </cdr:txBody>
    </cdr:sp>
  </cdr:relSizeAnchor>
  <cdr:relSizeAnchor xmlns:cdr="http://schemas.openxmlformats.org/drawingml/2006/chartDrawing">
    <cdr:from>
      <cdr:x>0.68657</cdr:x>
      <cdr:y>0.38272</cdr:y>
    </cdr:from>
    <cdr:to>
      <cdr:x>0.79105</cdr:x>
      <cdr:y>0.4321</cdr:y>
    </cdr:to>
    <cdr:sp macro="" textlink="">
      <cdr:nvSpPr>
        <cdr:cNvPr id="3" name="Oval 2"/>
        <cdr:cNvSpPr/>
      </cdr:nvSpPr>
      <cdr:spPr>
        <a:xfrm xmlns:a="http://schemas.openxmlformats.org/drawingml/2006/main">
          <a:off x="3286148" y="2214578"/>
          <a:ext cx="500066" cy="285752"/>
        </a:xfrm>
        <a:prstGeom xmlns:a="http://schemas.openxmlformats.org/drawingml/2006/main" prst="ellipse">
          <a:avLst/>
        </a:prstGeom>
        <a:noFill xmlns:a="http://schemas.openxmlformats.org/drawingml/2006/main"/>
        <a:ln xmlns:a="http://schemas.openxmlformats.org/drawingml/2006/main" w="38100" cap="flat" cmpd="sng" algn="ctr">
          <a:solidFill>
            <a:srgbClr val="009242"/>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rgbClr val="FFFFFF"/>
              </a:solidFill>
              <a:latin typeface="Tahoma"/>
            </a:defRPr>
          </a:lvl1pPr>
          <a:lvl2pPr marL="457200" algn="l" rtl="0" fontAlgn="base">
            <a:spcBef>
              <a:spcPct val="0"/>
            </a:spcBef>
            <a:spcAft>
              <a:spcPct val="0"/>
            </a:spcAft>
            <a:defRPr kern="1200">
              <a:solidFill>
                <a:srgbClr val="FFFFFF"/>
              </a:solidFill>
              <a:latin typeface="Tahoma"/>
            </a:defRPr>
          </a:lvl2pPr>
          <a:lvl3pPr marL="914400" algn="l" rtl="0" fontAlgn="base">
            <a:spcBef>
              <a:spcPct val="0"/>
            </a:spcBef>
            <a:spcAft>
              <a:spcPct val="0"/>
            </a:spcAft>
            <a:defRPr kern="1200">
              <a:solidFill>
                <a:srgbClr val="FFFFFF"/>
              </a:solidFill>
              <a:latin typeface="Tahoma"/>
            </a:defRPr>
          </a:lvl3pPr>
          <a:lvl4pPr marL="1371600" algn="l" rtl="0" fontAlgn="base">
            <a:spcBef>
              <a:spcPct val="0"/>
            </a:spcBef>
            <a:spcAft>
              <a:spcPct val="0"/>
            </a:spcAft>
            <a:defRPr kern="1200">
              <a:solidFill>
                <a:srgbClr val="FFFFFF"/>
              </a:solidFill>
              <a:latin typeface="Tahoma"/>
            </a:defRPr>
          </a:lvl4pPr>
          <a:lvl5pPr marL="1828800" algn="l" rtl="0" fontAlgn="base">
            <a:spcBef>
              <a:spcPct val="0"/>
            </a:spcBef>
            <a:spcAft>
              <a:spcPct val="0"/>
            </a:spcAft>
            <a:defRPr kern="1200">
              <a:solidFill>
                <a:srgbClr val="FFFFFF"/>
              </a:solidFill>
              <a:latin typeface="Tahoma"/>
            </a:defRPr>
          </a:lvl5pPr>
          <a:lvl6pPr marL="2286000" algn="l" defTabSz="914400" rtl="0" eaLnBrk="1" latinLnBrk="0" hangingPunct="1">
            <a:defRPr kern="1200">
              <a:solidFill>
                <a:srgbClr val="FFFFFF"/>
              </a:solidFill>
              <a:latin typeface="Tahoma"/>
            </a:defRPr>
          </a:lvl6pPr>
          <a:lvl7pPr marL="2743200" algn="l" defTabSz="914400" rtl="0" eaLnBrk="1" latinLnBrk="0" hangingPunct="1">
            <a:defRPr kern="1200">
              <a:solidFill>
                <a:srgbClr val="FFFFFF"/>
              </a:solidFill>
              <a:latin typeface="Tahoma"/>
            </a:defRPr>
          </a:lvl7pPr>
          <a:lvl8pPr marL="3200400" algn="l" defTabSz="914400" rtl="0" eaLnBrk="1" latinLnBrk="0" hangingPunct="1">
            <a:defRPr kern="1200">
              <a:solidFill>
                <a:srgbClr val="FFFFFF"/>
              </a:solidFill>
              <a:latin typeface="Tahoma"/>
            </a:defRPr>
          </a:lvl8pPr>
          <a:lvl9pPr marL="3657600" algn="l" defTabSz="914400" rtl="0" eaLnBrk="1" latinLnBrk="0" hangingPunct="1">
            <a:defRPr kern="1200">
              <a:solidFill>
                <a:srgbClr val="FFFFFF"/>
              </a:solidFill>
              <a:latin typeface="Tahoma"/>
            </a:defRPr>
          </a:lvl9pPr>
        </a:lstStyle>
        <a:p xmlns:a="http://schemas.openxmlformats.org/drawingml/2006/main">
          <a:pPr algn="ctr"/>
          <a:endParaRPr lang="en-US"/>
        </a:p>
      </cdr:txBody>
    </cdr:sp>
  </cdr:relSizeAnchor>
  <cdr:relSizeAnchor xmlns:cdr="http://schemas.openxmlformats.org/drawingml/2006/chartDrawing">
    <cdr:from>
      <cdr:x>0.34329</cdr:x>
      <cdr:y>0.28767</cdr:y>
    </cdr:from>
    <cdr:to>
      <cdr:x>0.44776</cdr:x>
      <cdr:y>0.33706</cdr:y>
    </cdr:to>
    <cdr:sp macro="" textlink="">
      <cdr:nvSpPr>
        <cdr:cNvPr id="4" name="Oval 3"/>
        <cdr:cNvSpPr/>
      </cdr:nvSpPr>
      <cdr:spPr>
        <a:xfrm xmlns:a="http://schemas.openxmlformats.org/drawingml/2006/main">
          <a:off x="1643074" y="1500198"/>
          <a:ext cx="500026" cy="257568"/>
        </a:xfrm>
        <a:prstGeom xmlns:a="http://schemas.openxmlformats.org/drawingml/2006/main" prst="ellipse">
          <a:avLst/>
        </a:prstGeom>
        <a:noFill xmlns:a="http://schemas.openxmlformats.org/drawingml/2006/main"/>
        <a:ln xmlns:a="http://schemas.openxmlformats.org/drawingml/2006/main" w="38100" cap="flat" cmpd="sng" algn="ctr">
          <a:solidFill>
            <a:srgbClr val="009242"/>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rgbClr val="FFFFFF"/>
              </a:solidFill>
              <a:latin typeface="Tahoma"/>
            </a:defRPr>
          </a:lvl1pPr>
          <a:lvl2pPr marL="457200" algn="l" rtl="0" fontAlgn="base">
            <a:spcBef>
              <a:spcPct val="0"/>
            </a:spcBef>
            <a:spcAft>
              <a:spcPct val="0"/>
            </a:spcAft>
            <a:defRPr kern="1200">
              <a:solidFill>
                <a:srgbClr val="FFFFFF"/>
              </a:solidFill>
              <a:latin typeface="Tahoma"/>
            </a:defRPr>
          </a:lvl2pPr>
          <a:lvl3pPr marL="914400" algn="l" rtl="0" fontAlgn="base">
            <a:spcBef>
              <a:spcPct val="0"/>
            </a:spcBef>
            <a:spcAft>
              <a:spcPct val="0"/>
            </a:spcAft>
            <a:defRPr kern="1200">
              <a:solidFill>
                <a:srgbClr val="FFFFFF"/>
              </a:solidFill>
              <a:latin typeface="Tahoma"/>
            </a:defRPr>
          </a:lvl3pPr>
          <a:lvl4pPr marL="1371600" algn="l" rtl="0" fontAlgn="base">
            <a:spcBef>
              <a:spcPct val="0"/>
            </a:spcBef>
            <a:spcAft>
              <a:spcPct val="0"/>
            </a:spcAft>
            <a:defRPr kern="1200">
              <a:solidFill>
                <a:srgbClr val="FFFFFF"/>
              </a:solidFill>
              <a:latin typeface="Tahoma"/>
            </a:defRPr>
          </a:lvl4pPr>
          <a:lvl5pPr marL="1828800" algn="l" rtl="0" fontAlgn="base">
            <a:spcBef>
              <a:spcPct val="0"/>
            </a:spcBef>
            <a:spcAft>
              <a:spcPct val="0"/>
            </a:spcAft>
            <a:defRPr kern="1200">
              <a:solidFill>
                <a:srgbClr val="FFFFFF"/>
              </a:solidFill>
              <a:latin typeface="Tahoma"/>
            </a:defRPr>
          </a:lvl5pPr>
          <a:lvl6pPr marL="2286000" algn="l" defTabSz="914400" rtl="0" eaLnBrk="1" latinLnBrk="0" hangingPunct="1">
            <a:defRPr kern="1200">
              <a:solidFill>
                <a:srgbClr val="FFFFFF"/>
              </a:solidFill>
              <a:latin typeface="Tahoma"/>
            </a:defRPr>
          </a:lvl6pPr>
          <a:lvl7pPr marL="2743200" algn="l" defTabSz="914400" rtl="0" eaLnBrk="1" latinLnBrk="0" hangingPunct="1">
            <a:defRPr kern="1200">
              <a:solidFill>
                <a:srgbClr val="FFFFFF"/>
              </a:solidFill>
              <a:latin typeface="Tahoma"/>
            </a:defRPr>
          </a:lvl7pPr>
          <a:lvl8pPr marL="3200400" algn="l" defTabSz="914400" rtl="0" eaLnBrk="1" latinLnBrk="0" hangingPunct="1">
            <a:defRPr kern="1200">
              <a:solidFill>
                <a:srgbClr val="FFFFFF"/>
              </a:solidFill>
              <a:latin typeface="Tahoma"/>
            </a:defRPr>
          </a:lvl8pPr>
          <a:lvl9pPr marL="3657600" algn="l" defTabSz="914400" rtl="0" eaLnBrk="1" latinLnBrk="0" hangingPunct="1">
            <a:defRPr kern="1200">
              <a:solidFill>
                <a:srgbClr val="FFFFFF"/>
              </a:solidFill>
              <a:latin typeface="Tahoma"/>
            </a:defRPr>
          </a:lvl9pPr>
        </a:lstStyle>
        <a:p xmlns:a="http://schemas.openxmlformats.org/drawingml/2006/main">
          <a:pPr algn="ctr"/>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0.68657</cdr:x>
      <cdr:y>0.525</cdr:y>
    </cdr:from>
    <cdr:to>
      <cdr:x>0.79105</cdr:x>
      <cdr:y>0.575</cdr:y>
    </cdr:to>
    <cdr:sp macro="" textlink="">
      <cdr:nvSpPr>
        <cdr:cNvPr id="2" name="Oval 1"/>
        <cdr:cNvSpPr/>
      </cdr:nvSpPr>
      <cdr:spPr>
        <a:xfrm xmlns:a="http://schemas.openxmlformats.org/drawingml/2006/main">
          <a:off x="3286148" y="3000396"/>
          <a:ext cx="500066" cy="285752"/>
        </a:xfrm>
        <a:prstGeom xmlns:a="http://schemas.openxmlformats.org/drawingml/2006/main" prst="ellipse">
          <a:avLst/>
        </a:prstGeom>
        <a:noFill xmlns:a="http://schemas.openxmlformats.org/drawingml/2006/main"/>
        <a:ln xmlns:a="http://schemas.openxmlformats.org/drawingml/2006/main" w="38100" cap="flat" cmpd="sng" algn="ctr">
          <a:solidFill>
            <a:srgbClr val="009242"/>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rgbClr val="FFFFFF"/>
              </a:solidFill>
              <a:latin typeface="Tahoma"/>
            </a:defRPr>
          </a:lvl1pPr>
          <a:lvl2pPr marL="457200" algn="l" rtl="0" fontAlgn="base">
            <a:spcBef>
              <a:spcPct val="0"/>
            </a:spcBef>
            <a:spcAft>
              <a:spcPct val="0"/>
            </a:spcAft>
            <a:defRPr kern="1200">
              <a:solidFill>
                <a:srgbClr val="FFFFFF"/>
              </a:solidFill>
              <a:latin typeface="Tahoma"/>
            </a:defRPr>
          </a:lvl2pPr>
          <a:lvl3pPr marL="914400" algn="l" rtl="0" fontAlgn="base">
            <a:spcBef>
              <a:spcPct val="0"/>
            </a:spcBef>
            <a:spcAft>
              <a:spcPct val="0"/>
            </a:spcAft>
            <a:defRPr kern="1200">
              <a:solidFill>
                <a:srgbClr val="FFFFFF"/>
              </a:solidFill>
              <a:latin typeface="Tahoma"/>
            </a:defRPr>
          </a:lvl3pPr>
          <a:lvl4pPr marL="1371600" algn="l" rtl="0" fontAlgn="base">
            <a:spcBef>
              <a:spcPct val="0"/>
            </a:spcBef>
            <a:spcAft>
              <a:spcPct val="0"/>
            </a:spcAft>
            <a:defRPr kern="1200">
              <a:solidFill>
                <a:srgbClr val="FFFFFF"/>
              </a:solidFill>
              <a:latin typeface="Tahoma"/>
            </a:defRPr>
          </a:lvl4pPr>
          <a:lvl5pPr marL="1828800" algn="l" rtl="0" fontAlgn="base">
            <a:spcBef>
              <a:spcPct val="0"/>
            </a:spcBef>
            <a:spcAft>
              <a:spcPct val="0"/>
            </a:spcAft>
            <a:defRPr kern="1200">
              <a:solidFill>
                <a:srgbClr val="FFFFFF"/>
              </a:solidFill>
              <a:latin typeface="Tahoma"/>
            </a:defRPr>
          </a:lvl5pPr>
          <a:lvl6pPr marL="2286000" algn="l" defTabSz="914400" rtl="0" eaLnBrk="1" latinLnBrk="0" hangingPunct="1">
            <a:defRPr kern="1200">
              <a:solidFill>
                <a:srgbClr val="FFFFFF"/>
              </a:solidFill>
              <a:latin typeface="Tahoma"/>
            </a:defRPr>
          </a:lvl6pPr>
          <a:lvl7pPr marL="2743200" algn="l" defTabSz="914400" rtl="0" eaLnBrk="1" latinLnBrk="0" hangingPunct="1">
            <a:defRPr kern="1200">
              <a:solidFill>
                <a:srgbClr val="FFFFFF"/>
              </a:solidFill>
              <a:latin typeface="Tahoma"/>
            </a:defRPr>
          </a:lvl7pPr>
          <a:lvl8pPr marL="3200400" algn="l" defTabSz="914400" rtl="0" eaLnBrk="1" latinLnBrk="0" hangingPunct="1">
            <a:defRPr kern="1200">
              <a:solidFill>
                <a:srgbClr val="FFFFFF"/>
              </a:solidFill>
              <a:latin typeface="Tahoma"/>
            </a:defRPr>
          </a:lvl8pPr>
          <a:lvl9pPr marL="3657600" algn="l" defTabSz="914400" rtl="0" eaLnBrk="1" latinLnBrk="0" hangingPunct="1">
            <a:defRPr kern="1200">
              <a:solidFill>
                <a:srgbClr val="FFFFFF"/>
              </a:solidFill>
              <a:latin typeface="Tahoma"/>
            </a:defRPr>
          </a:lvl9pPr>
        </a:lstStyle>
        <a:p xmlns:a="http://schemas.openxmlformats.org/drawingml/2006/main">
          <a:pPr algn="ctr"/>
          <a:endParaRPr lang="en-US"/>
        </a:p>
      </cdr:txBody>
    </cdr:sp>
  </cdr:relSizeAnchor>
  <cdr:relSizeAnchor xmlns:cdr="http://schemas.openxmlformats.org/drawingml/2006/chartDrawing">
    <cdr:from>
      <cdr:x>0.34329</cdr:x>
      <cdr:y>0.3125</cdr:y>
    </cdr:from>
    <cdr:to>
      <cdr:x>0.44776</cdr:x>
      <cdr:y>0.3625</cdr:y>
    </cdr:to>
    <cdr:sp macro="" textlink="">
      <cdr:nvSpPr>
        <cdr:cNvPr id="3" name="Oval 2"/>
        <cdr:cNvSpPr/>
      </cdr:nvSpPr>
      <cdr:spPr>
        <a:xfrm xmlns:a="http://schemas.openxmlformats.org/drawingml/2006/main">
          <a:off x="1643074" y="1785950"/>
          <a:ext cx="500066" cy="285752"/>
        </a:xfrm>
        <a:prstGeom xmlns:a="http://schemas.openxmlformats.org/drawingml/2006/main" prst="ellipse">
          <a:avLst/>
        </a:prstGeom>
        <a:noFill xmlns:a="http://schemas.openxmlformats.org/drawingml/2006/main"/>
        <a:ln xmlns:a="http://schemas.openxmlformats.org/drawingml/2006/main" w="38100" cap="flat" cmpd="sng" algn="ctr">
          <a:solidFill>
            <a:srgbClr val="009242"/>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rgbClr val="FFFFFF"/>
              </a:solidFill>
              <a:latin typeface="Tahoma"/>
            </a:defRPr>
          </a:lvl1pPr>
          <a:lvl2pPr marL="457200" algn="l" rtl="0" fontAlgn="base">
            <a:spcBef>
              <a:spcPct val="0"/>
            </a:spcBef>
            <a:spcAft>
              <a:spcPct val="0"/>
            </a:spcAft>
            <a:defRPr kern="1200">
              <a:solidFill>
                <a:srgbClr val="FFFFFF"/>
              </a:solidFill>
              <a:latin typeface="Tahoma"/>
            </a:defRPr>
          </a:lvl2pPr>
          <a:lvl3pPr marL="914400" algn="l" rtl="0" fontAlgn="base">
            <a:spcBef>
              <a:spcPct val="0"/>
            </a:spcBef>
            <a:spcAft>
              <a:spcPct val="0"/>
            </a:spcAft>
            <a:defRPr kern="1200">
              <a:solidFill>
                <a:srgbClr val="FFFFFF"/>
              </a:solidFill>
              <a:latin typeface="Tahoma"/>
            </a:defRPr>
          </a:lvl3pPr>
          <a:lvl4pPr marL="1371600" algn="l" rtl="0" fontAlgn="base">
            <a:spcBef>
              <a:spcPct val="0"/>
            </a:spcBef>
            <a:spcAft>
              <a:spcPct val="0"/>
            </a:spcAft>
            <a:defRPr kern="1200">
              <a:solidFill>
                <a:srgbClr val="FFFFFF"/>
              </a:solidFill>
              <a:latin typeface="Tahoma"/>
            </a:defRPr>
          </a:lvl4pPr>
          <a:lvl5pPr marL="1828800" algn="l" rtl="0" fontAlgn="base">
            <a:spcBef>
              <a:spcPct val="0"/>
            </a:spcBef>
            <a:spcAft>
              <a:spcPct val="0"/>
            </a:spcAft>
            <a:defRPr kern="1200">
              <a:solidFill>
                <a:srgbClr val="FFFFFF"/>
              </a:solidFill>
              <a:latin typeface="Tahoma"/>
            </a:defRPr>
          </a:lvl5pPr>
          <a:lvl6pPr marL="2286000" algn="l" defTabSz="914400" rtl="0" eaLnBrk="1" latinLnBrk="0" hangingPunct="1">
            <a:defRPr kern="1200">
              <a:solidFill>
                <a:srgbClr val="FFFFFF"/>
              </a:solidFill>
              <a:latin typeface="Tahoma"/>
            </a:defRPr>
          </a:lvl6pPr>
          <a:lvl7pPr marL="2743200" algn="l" defTabSz="914400" rtl="0" eaLnBrk="1" latinLnBrk="0" hangingPunct="1">
            <a:defRPr kern="1200">
              <a:solidFill>
                <a:srgbClr val="FFFFFF"/>
              </a:solidFill>
              <a:latin typeface="Tahoma"/>
            </a:defRPr>
          </a:lvl7pPr>
          <a:lvl8pPr marL="3200400" algn="l" defTabSz="914400" rtl="0" eaLnBrk="1" latinLnBrk="0" hangingPunct="1">
            <a:defRPr kern="1200">
              <a:solidFill>
                <a:srgbClr val="FFFFFF"/>
              </a:solidFill>
              <a:latin typeface="Tahoma"/>
            </a:defRPr>
          </a:lvl8pPr>
          <a:lvl9pPr marL="3657600" algn="l" defTabSz="914400" rtl="0" eaLnBrk="1" latinLnBrk="0" hangingPunct="1">
            <a:defRPr kern="1200">
              <a:solidFill>
                <a:srgbClr val="FFFFFF"/>
              </a:solidFill>
              <a:latin typeface="Tahoma"/>
            </a:defRPr>
          </a:lvl9pPr>
        </a:lstStyle>
        <a:p xmlns:a="http://schemas.openxmlformats.org/drawingml/2006/main">
          <a:pPr algn="ctr"/>
          <a:endParaRPr lang="en-US"/>
        </a:p>
      </cdr:txBody>
    </cdr:sp>
  </cdr:relSizeAnchor>
  <cdr:relSizeAnchor xmlns:cdr="http://schemas.openxmlformats.org/drawingml/2006/chartDrawing">
    <cdr:from>
      <cdr:x>0.16418</cdr:x>
      <cdr:y>0.2375</cdr:y>
    </cdr:from>
    <cdr:to>
      <cdr:x>0.26866</cdr:x>
      <cdr:y>0.2875</cdr:y>
    </cdr:to>
    <cdr:sp macro="" textlink="">
      <cdr:nvSpPr>
        <cdr:cNvPr id="4" name="Oval 3"/>
        <cdr:cNvSpPr/>
      </cdr:nvSpPr>
      <cdr:spPr>
        <a:xfrm xmlns:a="http://schemas.openxmlformats.org/drawingml/2006/main">
          <a:off x="785818" y="1357322"/>
          <a:ext cx="500066" cy="285752"/>
        </a:xfrm>
        <a:prstGeom xmlns:a="http://schemas.openxmlformats.org/drawingml/2006/main" prst="ellipse">
          <a:avLst/>
        </a:prstGeom>
        <a:noFill xmlns:a="http://schemas.openxmlformats.org/drawingml/2006/main"/>
        <a:ln xmlns:a="http://schemas.openxmlformats.org/drawingml/2006/main" w="38100" cap="flat" cmpd="sng" algn="ctr">
          <a:solidFill>
            <a:srgbClr val="009242"/>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rgbClr val="FFFFFF"/>
              </a:solidFill>
              <a:latin typeface="Tahoma"/>
            </a:defRPr>
          </a:lvl1pPr>
          <a:lvl2pPr marL="457200" algn="l" rtl="0" fontAlgn="base">
            <a:spcBef>
              <a:spcPct val="0"/>
            </a:spcBef>
            <a:spcAft>
              <a:spcPct val="0"/>
            </a:spcAft>
            <a:defRPr kern="1200">
              <a:solidFill>
                <a:srgbClr val="FFFFFF"/>
              </a:solidFill>
              <a:latin typeface="Tahoma"/>
            </a:defRPr>
          </a:lvl2pPr>
          <a:lvl3pPr marL="914400" algn="l" rtl="0" fontAlgn="base">
            <a:spcBef>
              <a:spcPct val="0"/>
            </a:spcBef>
            <a:spcAft>
              <a:spcPct val="0"/>
            </a:spcAft>
            <a:defRPr kern="1200">
              <a:solidFill>
                <a:srgbClr val="FFFFFF"/>
              </a:solidFill>
              <a:latin typeface="Tahoma"/>
            </a:defRPr>
          </a:lvl3pPr>
          <a:lvl4pPr marL="1371600" algn="l" rtl="0" fontAlgn="base">
            <a:spcBef>
              <a:spcPct val="0"/>
            </a:spcBef>
            <a:spcAft>
              <a:spcPct val="0"/>
            </a:spcAft>
            <a:defRPr kern="1200">
              <a:solidFill>
                <a:srgbClr val="FFFFFF"/>
              </a:solidFill>
              <a:latin typeface="Tahoma"/>
            </a:defRPr>
          </a:lvl4pPr>
          <a:lvl5pPr marL="1828800" algn="l" rtl="0" fontAlgn="base">
            <a:spcBef>
              <a:spcPct val="0"/>
            </a:spcBef>
            <a:spcAft>
              <a:spcPct val="0"/>
            </a:spcAft>
            <a:defRPr kern="1200">
              <a:solidFill>
                <a:srgbClr val="FFFFFF"/>
              </a:solidFill>
              <a:latin typeface="Tahoma"/>
            </a:defRPr>
          </a:lvl5pPr>
          <a:lvl6pPr marL="2286000" algn="l" defTabSz="914400" rtl="0" eaLnBrk="1" latinLnBrk="0" hangingPunct="1">
            <a:defRPr kern="1200">
              <a:solidFill>
                <a:srgbClr val="FFFFFF"/>
              </a:solidFill>
              <a:latin typeface="Tahoma"/>
            </a:defRPr>
          </a:lvl6pPr>
          <a:lvl7pPr marL="2743200" algn="l" defTabSz="914400" rtl="0" eaLnBrk="1" latinLnBrk="0" hangingPunct="1">
            <a:defRPr kern="1200">
              <a:solidFill>
                <a:srgbClr val="FFFFFF"/>
              </a:solidFill>
              <a:latin typeface="Tahoma"/>
            </a:defRPr>
          </a:lvl7pPr>
          <a:lvl8pPr marL="3200400" algn="l" defTabSz="914400" rtl="0" eaLnBrk="1" latinLnBrk="0" hangingPunct="1">
            <a:defRPr kern="1200">
              <a:solidFill>
                <a:srgbClr val="FFFFFF"/>
              </a:solidFill>
              <a:latin typeface="Tahoma"/>
            </a:defRPr>
          </a:lvl8pPr>
          <a:lvl9pPr marL="3657600" algn="l" defTabSz="914400" rtl="0" eaLnBrk="1" latinLnBrk="0" hangingPunct="1">
            <a:defRPr kern="1200">
              <a:solidFill>
                <a:srgbClr val="FFFFFF"/>
              </a:solidFill>
              <a:latin typeface="Tahoma"/>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0" y="0"/>
            <a:ext cx="2972098" cy="484895"/>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defTabSz="966646">
              <a:defRPr sz="1300">
                <a:latin typeface="Arial" charset="0"/>
              </a:defRPr>
            </a:lvl1pPr>
          </a:lstStyle>
          <a:p>
            <a:pPr>
              <a:defRPr/>
            </a:pPr>
            <a:endParaRPr lang="en-CA"/>
          </a:p>
        </p:txBody>
      </p:sp>
      <p:sp>
        <p:nvSpPr>
          <p:cNvPr id="163843" name="Rectangle 3"/>
          <p:cNvSpPr>
            <a:spLocks noGrp="1" noChangeArrowheads="1"/>
          </p:cNvSpPr>
          <p:nvPr>
            <p:ph type="dt" sz="quarter" idx="1"/>
          </p:nvPr>
        </p:nvSpPr>
        <p:spPr bwMode="auto">
          <a:xfrm>
            <a:off x="3884414" y="0"/>
            <a:ext cx="2972098" cy="484895"/>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algn="r" defTabSz="966646">
              <a:defRPr sz="1300">
                <a:latin typeface="Arial" charset="0"/>
              </a:defRPr>
            </a:lvl1pPr>
          </a:lstStyle>
          <a:p>
            <a:pPr>
              <a:defRPr/>
            </a:pPr>
            <a:endParaRPr lang="en-CA"/>
          </a:p>
        </p:txBody>
      </p:sp>
      <p:sp>
        <p:nvSpPr>
          <p:cNvPr id="163844" name="Rectangle 4"/>
          <p:cNvSpPr>
            <a:spLocks noGrp="1" noChangeArrowheads="1"/>
          </p:cNvSpPr>
          <p:nvPr>
            <p:ph type="ftr" sz="quarter" idx="2"/>
          </p:nvPr>
        </p:nvSpPr>
        <p:spPr bwMode="auto">
          <a:xfrm>
            <a:off x="0" y="9224239"/>
            <a:ext cx="2972098" cy="484895"/>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defTabSz="966646">
              <a:defRPr sz="1300">
                <a:latin typeface="Arial" charset="0"/>
              </a:defRPr>
            </a:lvl1pPr>
          </a:lstStyle>
          <a:p>
            <a:pPr>
              <a:defRPr/>
            </a:pPr>
            <a:endParaRPr lang="en-CA"/>
          </a:p>
        </p:txBody>
      </p:sp>
      <p:sp>
        <p:nvSpPr>
          <p:cNvPr id="163845" name="Rectangle 5"/>
          <p:cNvSpPr>
            <a:spLocks noGrp="1" noChangeArrowheads="1"/>
          </p:cNvSpPr>
          <p:nvPr>
            <p:ph type="sldNum" sz="quarter" idx="3"/>
          </p:nvPr>
        </p:nvSpPr>
        <p:spPr bwMode="auto">
          <a:xfrm>
            <a:off x="3884414" y="9224239"/>
            <a:ext cx="2972098" cy="484895"/>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algn="r" defTabSz="966646">
              <a:defRPr sz="1300">
                <a:latin typeface="Arial" charset="0"/>
              </a:defRPr>
            </a:lvl1pPr>
          </a:lstStyle>
          <a:p>
            <a:pPr>
              <a:defRPr/>
            </a:pPr>
            <a:fld id="{BF898F0A-BE05-4B07-9FFD-BBF9A783E346}" type="slidenum">
              <a:rPr lang="en-CA"/>
              <a:pPr>
                <a:defRPr/>
              </a:pPr>
              <a:t>‹#›</a:t>
            </a:fld>
            <a:endParaRPr lang="en-CA"/>
          </a:p>
        </p:txBody>
      </p:sp>
    </p:spTree>
    <p:extLst>
      <p:ext uri="{BB962C8B-B14F-4D97-AF65-F5344CB8AC3E}">
        <p14:creationId xmlns:p14="http://schemas.microsoft.com/office/powerpoint/2010/main" val="391001192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hdr" sz="quarter"/>
          </p:nvPr>
        </p:nvSpPr>
        <p:spPr bwMode="auto">
          <a:xfrm>
            <a:off x="0" y="0"/>
            <a:ext cx="2972098" cy="484895"/>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defTabSz="966646">
              <a:defRPr sz="1300">
                <a:latin typeface="Arial" charset="0"/>
              </a:defRPr>
            </a:lvl1pPr>
          </a:lstStyle>
          <a:p>
            <a:pPr>
              <a:defRPr/>
            </a:pPr>
            <a:endParaRPr lang="en-CA"/>
          </a:p>
        </p:txBody>
      </p:sp>
      <p:sp>
        <p:nvSpPr>
          <p:cNvPr id="162819" name="Rectangle 3"/>
          <p:cNvSpPr>
            <a:spLocks noGrp="1" noChangeArrowheads="1"/>
          </p:cNvSpPr>
          <p:nvPr>
            <p:ph type="dt" idx="1"/>
          </p:nvPr>
        </p:nvSpPr>
        <p:spPr bwMode="auto">
          <a:xfrm>
            <a:off x="3884414" y="0"/>
            <a:ext cx="2972098" cy="484895"/>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algn="r" defTabSz="966646">
              <a:defRPr sz="1300">
                <a:latin typeface="Arial" charset="0"/>
              </a:defRPr>
            </a:lvl1pPr>
          </a:lstStyle>
          <a:p>
            <a:pPr>
              <a:defRPr/>
            </a:pPr>
            <a:endParaRPr lang="en-CA"/>
          </a:p>
        </p:txBody>
      </p:sp>
      <p:sp>
        <p:nvSpPr>
          <p:cNvPr id="28676" name="Rectangle 4"/>
          <p:cNvSpPr>
            <a:spLocks noGrp="1" noRot="1" noChangeAspect="1" noChangeArrowheads="1" noTextEdit="1"/>
          </p:cNvSpPr>
          <p:nvPr>
            <p:ph type="sldImg" idx="2"/>
          </p:nvPr>
        </p:nvSpPr>
        <p:spPr bwMode="auto">
          <a:xfrm>
            <a:off x="1003300" y="728663"/>
            <a:ext cx="4852988" cy="3641725"/>
          </a:xfrm>
          <a:prstGeom prst="rect">
            <a:avLst/>
          </a:prstGeom>
          <a:noFill/>
          <a:ln w="9525">
            <a:solidFill>
              <a:srgbClr val="000000"/>
            </a:solidFill>
            <a:miter lim="800000"/>
            <a:headEnd/>
            <a:tailEnd/>
          </a:ln>
        </p:spPr>
      </p:sp>
      <p:sp>
        <p:nvSpPr>
          <p:cNvPr id="162821" name="Rectangle 5"/>
          <p:cNvSpPr>
            <a:spLocks noGrp="1" noChangeArrowheads="1"/>
          </p:cNvSpPr>
          <p:nvPr>
            <p:ph type="body" sz="quarter" idx="3"/>
          </p:nvPr>
        </p:nvSpPr>
        <p:spPr bwMode="auto">
          <a:xfrm>
            <a:off x="686098" y="4612923"/>
            <a:ext cx="5485805" cy="4368868"/>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p>
        </p:txBody>
      </p:sp>
      <p:sp>
        <p:nvSpPr>
          <p:cNvPr id="162822" name="Rectangle 6"/>
          <p:cNvSpPr>
            <a:spLocks noGrp="1" noChangeArrowheads="1"/>
          </p:cNvSpPr>
          <p:nvPr>
            <p:ph type="ftr" sz="quarter" idx="4"/>
          </p:nvPr>
        </p:nvSpPr>
        <p:spPr bwMode="auto">
          <a:xfrm>
            <a:off x="0" y="9224239"/>
            <a:ext cx="2972098" cy="484895"/>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defTabSz="966646">
              <a:defRPr sz="1300">
                <a:latin typeface="Arial" charset="0"/>
              </a:defRPr>
            </a:lvl1pPr>
          </a:lstStyle>
          <a:p>
            <a:pPr>
              <a:defRPr/>
            </a:pPr>
            <a:endParaRPr lang="en-CA"/>
          </a:p>
        </p:txBody>
      </p:sp>
      <p:sp>
        <p:nvSpPr>
          <p:cNvPr id="162823" name="Rectangle 7"/>
          <p:cNvSpPr>
            <a:spLocks noGrp="1" noChangeArrowheads="1"/>
          </p:cNvSpPr>
          <p:nvPr>
            <p:ph type="sldNum" sz="quarter" idx="5"/>
          </p:nvPr>
        </p:nvSpPr>
        <p:spPr bwMode="auto">
          <a:xfrm>
            <a:off x="3884414" y="9224239"/>
            <a:ext cx="2972098" cy="484895"/>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algn="r" defTabSz="966646">
              <a:defRPr sz="1300">
                <a:latin typeface="Arial" charset="0"/>
              </a:defRPr>
            </a:lvl1pPr>
          </a:lstStyle>
          <a:p>
            <a:pPr>
              <a:defRPr/>
            </a:pPr>
            <a:fld id="{8444FF04-AF0E-4A84-90F7-3778D4AD3B7D}" type="slidenum">
              <a:rPr lang="en-CA"/>
              <a:pPr>
                <a:defRPr/>
              </a:pPr>
              <a:t>‹#›</a:t>
            </a:fld>
            <a:endParaRPr lang="en-CA"/>
          </a:p>
        </p:txBody>
      </p:sp>
    </p:spTree>
    <p:extLst>
      <p:ext uri="{BB962C8B-B14F-4D97-AF65-F5344CB8AC3E}">
        <p14:creationId xmlns:p14="http://schemas.microsoft.com/office/powerpoint/2010/main" val="4185606548"/>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endParaRPr lang="en-US" smtClean="0"/>
          </a:p>
        </p:txBody>
      </p:sp>
      <p:sp>
        <p:nvSpPr>
          <p:cNvPr id="29700" name="Slide Number Placeholder 4"/>
          <p:cNvSpPr>
            <a:spLocks noGrp="1"/>
          </p:cNvSpPr>
          <p:nvPr>
            <p:ph type="sldNum" sz="quarter" idx="5"/>
          </p:nvPr>
        </p:nvSpPr>
        <p:spPr>
          <a:noFill/>
        </p:spPr>
        <p:txBody>
          <a:bodyPr/>
          <a:lstStyle/>
          <a:p>
            <a:pPr defTabSz="965200"/>
            <a:fld id="{11F595C9-4CC4-4B6E-A97F-94C222EEC090}" type="slidenum">
              <a:rPr lang="en-CA" smtClean="0"/>
              <a:pPr defTabSz="965200"/>
              <a:t>1</a:t>
            </a:fld>
            <a:endParaRPr lang="en-C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61" tIns="48331" rIns="96661" bIns="48331"/>
          <a:lstStyle/>
          <a:p>
            <a:pPr defTabSz="966788"/>
            <a:r>
              <a:rPr lang="en-CA" sz="1300"/>
              <a:t>PHS 635</a:t>
            </a:r>
          </a:p>
        </p:txBody>
      </p:sp>
      <p:sp>
        <p:nvSpPr>
          <p:cNvPr id="87043"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61" tIns="48331" rIns="96661" bIns="48331" anchor="b"/>
          <a:lstStyle/>
          <a:p>
            <a:pPr algn="r" defTabSz="966788"/>
            <a:fld id="{B26FBA11-E44B-419B-919F-6B232008132A}" type="slidenum">
              <a:rPr lang="en-CA" sz="1300"/>
              <a:pPr algn="r" defTabSz="966788"/>
              <a:t>10</a:t>
            </a:fld>
            <a:endParaRPr lang="en-CA" sz="13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87046" name="Header Placeholder 5"/>
          <p:cNvSpPr>
            <a:spLocks noGrp="1"/>
          </p:cNvSpPr>
          <p:nvPr>
            <p:ph type="hdr" sz="quarter"/>
          </p:nvPr>
        </p:nvSpPr>
        <p:spPr>
          <a:noFill/>
        </p:spPr>
        <p:txBody>
          <a:bodyPr/>
          <a:lstStyle/>
          <a:p>
            <a:pPr defTabSz="965200"/>
            <a:endParaRPr lang="en-CA"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89092" name="Slide Number Placeholder 3"/>
          <p:cNvSpPr>
            <a:spLocks noGrp="1"/>
          </p:cNvSpPr>
          <p:nvPr>
            <p:ph type="sldNum" sz="quarter" idx="5"/>
          </p:nvPr>
        </p:nvSpPr>
        <p:spPr>
          <a:noFill/>
        </p:spPr>
        <p:txBody>
          <a:bodyPr/>
          <a:lstStyle/>
          <a:p>
            <a:pPr defTabSz="965200"/>
            <a:fld id="{E61CB95B-706B-4CBD-B12C-DCD5E4F170FB}" type="slidenum">
              <a:rPr lang="en-US" smtClean="0">
                <a:latin typeface="Arial" pitchFamily="34" charset="0"/>
              </a:rPr>
              <a:pPr defTabSz="965200"/>
              <a:t>11</a:t>
            </a:fld>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90116" name="Slide Number Placeholder 3"/>
          <p:cNvSpPr>
            <a:spLocks noGrp="1"/>
          </p:cNvSpPr>
          <p:nvPr>
            <p:ph type="sldNum" sz="quarter" idx="5"/>
          </p:nvPr>
        </p:nvSpPr>
        <p:spPr>
          <a:noFill/>
        </p:spPr>
        <p:txBody>
          <a:bodyPr/>
          <a:lstStyle/>
          <a:p>
            <a:pPr defTabSz="965200"/>
            <a:fld id="{DE94E0DA-505C-4848-9ADD-699C281A49E9}" type="slidenum">
              <a:rPr lang="en-US" smtClean="0">
                <a:latin typeface="Arial" pitchFamily="34" charset="0"/>
              </a:rPr>
              <a:pPr defTabSz="965200"/>
              <a:t>12</a:t>
            </a:fld>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91140" name="Slide Number Placeholder 3"/>
          <p:cNvSpPr>
            <a:spLocks noGrp="1"/>
          </p:cNvSpPr>
          <p:nvPr>
            <p:ph type="sldNum" sz="quarter" idx="5"/>
          </p:nvPr>
        </p:nvSpPr>
        <p:spPr>
          <a:noFill/>
        </p:spPr>
        <p:txBody>
          <a:bodyPr/>
          <a:lstStyle/>
          <a:p>
            <a:pPr defTabSz="965200"/>
            <a:fld id="{5DFB0817-8809-4988-BA9A-26211D78409D}" type="slidenum">
              <a:rPr lang="en-US" smtClean="0">
                <a:latin typeface="Arial" pitchFamily="34" charset="0"/>
              </a:rPr>
              <a:pPr defTabSz="965200"/>
              <a:t>13</a:t>
            </a:fld>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92164" name="Slide Number Placeholder 3"/>
          <p:cNvSpPr>
            <a:spLocks noGrp="1"/>
          </p:cNvSpPr>
          <p:nvPr>
            <p:ph type="sldNum" sz="quarter" idx="5"/>
          </p:nvPr>
        </p:nvSpPr>
        <p:spPr>
          <a:noFill/>
        </p:spPr>
        <p:txBody>
          <a:bodyPr/>
          <a:lstStyle/>
          <a:p>
            <a:pPr defTabSz="965200"/>
            <a:fld id="{C8A08D9E-CCDA-41EF-BC09-6AE3F23A4F6E}" type="slidenum">
              <a:rPr lang="en-US" smtClean="0">
                <a:latin typeface="Arial" pitchFamily="34" charset="0"/>
              </a:rPr>
              <a:pPr defTabSz="965200"/>
              <a:t>14</a:t>
            </a:fld>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txBox="1">
            <a:spLocks noGrp="1" noChangeArrowheads="1"/>
          </p:cNvSpPr>
          <p:nvPr/>
        </p:nvSpPr>
        <p:spPr bwMode="auto">
          <a:xfrm>
            <a:off x="0" y="0"/>
            <a:ext cx="2971800" cy="484210"/>
          </a:xfrm>
          <a:prstGeom prst="rect">
            <a:avLst/>
          </a:prstGeom>
          <a:noFill/>
          <a:ln w="9525">
            <a:noFill/>
            <a:miter lim="800000"/>
            <a:headEnd/>
            <a:tailEnd/>
          </a:ln>
        </p:spPr>
        <p:txBody>
          <a:bodyPr lIns="96649" tIns="48325" rIns="96649" bIns="48325"/>
          <a:lstStyle/>
          <a:p>
            <a:pPr defTabSz="965780"/>
            <a:r>
              <a:rPr lang="en-CA" sz="1300" dirty="0">
                <a:latin typeface="Arial" pitchFamily="34" charset="0"/>
              </a:rPr>
              <a:t>PHS 635</a:t>
            </a:r>
          </a:p>
        </p:txBody>
      </p:sp>
      <p:sp>
        <p:nvSpPr>
          <p:cNvPr id="57347" name="Rectangle 7"/>
          <p:cNvSpPr txBox="1">
            <a:spLocks noGrp="1" noChangeArrowheads="1"/>
          </p:cNvSpPr>
          <p:nvPr/>
        </p:nvSpPr>
        <p:spPr bwMode="auto">
          <a:xfrm>
            <a:off x="3884613" y="9224870"/>
            <a:ext cx="2971800" cy="484210"/>
          </a:xfrm>
          <a:prstGeom prst="rect">
            <a:avLst/>
          </a:prstGeom>
          <a:noFill/>
          <a:ln w="9525">
            <a:noFill/>
            <a:miter lim="800000"/>
            <a:headEnd/>
            <a:tailEnd/>
          </a:ln>
        </p:spPr>
        <p:txBody>
          <a:bodyPr lIns="96649" tIns="48325" rIns="96649" bIns="48325" anchor="b"/>
          <a:lstStyle/>
          <a:p>
            <a:pPr algn="r" defTabSz="965780"/>
            <a:fld id="{991F3C35-13EB-4CD8-A154-7D38910B2F3E}" type="slidenum">
              <a:rPr lang="en-CA" sz="1300">
                <a:latin typeface="Arial" pitchFamily="34" charset="0"/>
              </a:rPr>
              <a:pPr algn="r" defTabSz="965780"/>
              <a:t>15</a:t>
            </a:fld>
            <a:endParaRPr lang="en-CA" sz="1300" dirty="0">
              <a:latin typeface="Arial" pitchFamily="34"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57350" name="Header Placeholder 5"/>
          <p:cNvSpPr>
            <a:spLocks noGrp="1"/>
          </p:cNvSpPr>
          <p:nvPr>
            <p:ph type="hdr" sz="quarter"/>
          </p:nvPr>
        </p:nvSpPr>
        <p:spPr>
          <a:noFill/>
        </p:spPr>
        <p:txBody>
          <a:bodyPr/>
          <a:lstStyle/>
          <a:p>
            <a:pPr defTabSz="965780"/>
            <a:endParaRPr lang="en-CA" dirty="0"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61" tIns="48331" rIns="96661" bIns="48331"/>
          <a:lstStyle/>
          <a:p>
            <a:pPr defTabSz="966788"/>
            <a:r>
              <a:rPr lang="en-CA" sz="1300">
                <a:latin typeface="Arial" pitchFamily="34" charset="0"/>
              </a:rPr>
              <a:t>PHS 635</a:t>
            </a:r>
          </a:p>
        </p:txBody>
      </p:sp>
      <p:sp>
        <p:nvSpPr>
          <p:cNvPr id="102403"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61" tIns="48331" rIns="96661" bIns="48331" anchor="b"/>
          <a:lstStyle/>
          <a:p>
            <a:pPr algn="r" defTabSz="966788"/>
            <a:fld id="{81042092-D031-4A8A-8908-7FE367CD57C6}" type="slidenum">
              <a:rPr lang="en-CA" sz="1300">
                <a:latin typeface="Arial" pitchFamily="34" charset="0"/>
              </a:rPr>
              <a:pPr algn="r" defTabSz="966788"/>
              <a:t>16</a:t>
            </a:fld>
            <a:endParaRPr lang="en-CA" sz="1300">
              <a:latin typeface="Arial" pitchFamily="34" charset="0"/>
            </a:endParaRPr>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102406" name="Header Placeholder 5"/>
          <p:cNvSpPr>
            <a:spLocks noGrp="1"/>
          </p:cNvSpPr>
          <p:nvPr>
            <p:ph type="hdr" sz="quarter"/>
          </p:nvPr>
        </p:nvSpPr>
        <p:spPr>
          <a:noFill/>
        </p:spPr>
        <p:txBody>
          <a:bodyPr/>
          <a:lstStyle/>
          <a:p>
            <a:pPr defTabSz="965200"/>
            <a:endParaRPr lang="en-CA"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49" tIns="48325" rIns="96649" bIns="48325"/>
          <a:lstStyle/>
          <a:p>
            <a:pPr defTabSz="965200"/>
            <a:r>
              <a:rPr lang="en-CA" sz="1300">
                <a:latin typeface="Arial" pitchFamily="34" charset="0"/>
              </a:rPr>
              <a:t>PHS 635</a:t>
            </a:r>
          </a:p>
        </p:txBody>
      </p:sp>
      <p:sp>
        <p:nvSpPr>
          <p:cNvPr id="103427"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49" tIns="48325" rIns="96649" bIns="48325" anchor="b"/>
          <a:lstStyle/>
          <a:p>
            <a:pPr algn="r" defTabSz="965200"/>
            <a:fld id="{4E9F4227-E104-47C6-A836-C2F155D4BB1B}" type="slidenum">
              <a:rPr lang="en-CA" sz="1300">
                <a:latin typeface="Arial" pitchFamily="34" charset="0"/>
              </a:rPr>
              <a:pPr algn="r" defTabSz="965200"/>
              <a:t>17</a:t>
            </a:fld>
            <a:endParaRPr lang="en-CA" sz="1300">
              <a:latin typeface="Arial" pitchFamily="34" charset="0"/>
            </a:endParaRPr>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103430" name="Header Placeholder 5"/>
          <p:cNvSpPr>
            <a:spLocks noGrp="1"/>
          </p:cNvSpPr>
          <p:nvPr>
            <p:ph type="hdr" sz="quarter"/>
          </p:nvPr>
        </p:nvSpPr>
        <p:spPr>
          <a:noFill/>
        </p:spPr>
        <p:txBody>
          <a:bodyPr/>
          <a:lstStyle/>
          <a:p>
            <a:pPr defTabSz="963613"/>
            <a:endParaRPr lang="en-CA"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49" tIns="48325" rIns="96649" bIns="48325"/>
          <a:lstStyle/>
          <a:p>
            <a:pPr defTabSz="965200"/>
            <a:r>
              <a:rPr lang="en-CA" sz="1300">
                <a:latin typeface="Arial" pitchFamily="34" charset="0"/>
              </a:rPr>
              <a:t>PHS 635</a:t>
            </a:r>
          </a:p>
        </p:txBody>
      </p:sp>
      <p:sp>
        <p:nvSpPr>
          <p:cNvPr id="104451"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49" tIns="48325" rIns="96649" bIns="48325" anchor="b"/>
          <a:lstStyle/>
          <a:p>
            <a:pPr algn="r" defTabSz="965200"/>
            <a:fld id="{3FBA4DBE-2BAA-40AC-9641-6A3EAEA8477E}" type="slidenum">
              <a:rPr lang="en-CA" sz="1300">
                <a:latin typeface="Arial" pitchFamily="34" charset="0"/>
              </a:rPr>
              <a:pPr algn="r" defTabSz="965200"/>
              <a:t>18</a:t>
            </a:fld>
            <a:endParaRPr lang="en-CA" sz="1300">
              <a:latin typeface="Arial" pitchFamily="34" charset="0"/>
            </a:endParaRPr>
          </a:p>
        </p:txBody>
      </p:sp>
      <p:sp>
        <p:nvSpPr>
          <p:cNvPr id="104452" name="Rectangle 2"/>
          <p:cNvSpPr>
            <a:spLocks noGrp="1" noRot="1" noChangeAspect="1" noChangeArrowheads="1" noTextEdit="1"/>
          </p:cNvSpPr>
          <p:nvPr>
            <p:ph type="sldImg"/>
          </p:nvPr>
        </p:nvSpPr>
        <p:spPr>
          <a:ln/>
        </p:spPr>
      </p:sp>
      <p:sp>
        <p:nvSpPr>
          <p:cNvPr id="104453"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104454" name="Header Placeholder 5"/>
          <p:cNvSpPr>
            <a:spLocks noGrp="1"/>
          </p:cNvSpPr>
          <p:nvPr>
            <p:ph type="hdr" sz="quarter"/>
          </p:nvPr>
        </p:nvSpPr>
        <p:spPr>
          <a:noFill/>
        </p:spPr>
        <p:txBody>
          <a:bodyPr/>
          <a:lstStyle/>
          <a:p>
            <a:pPr defTabSz="963613"/>
            <a:endParaRPr lang="en-CA"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49" tIns="48325" rIns="96649" bIns="48325"/>
          <a:lstStyle/>
          <a:p>
            <a:pPr defTabSz="965200"/>
            <a:r>
              <a:rPr lang="en-CA" sz="1300">
                <a:latin typeface="Arial" pitchFamily="34" charset="0"/>
              </a:rPr>
              <a:t>PHS 635</a:t>
            </a:r>
          </a:p>
        </p:txBody>
      </p:sp>
      <p:sp>
        <p:nvSpPr>
          <p:cNvPr id="105475"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49" tIns="48325" rIns="96649" bIns="48325" anchor="b"/>
          <a:lstStyle/>
          <a:p>
            <a:pPr algn="r" defTabSz="965200"/>
            <a:fld id="{CFCEDEA7-3CA0-448A-AD63-5F45061DD914}" type="slidenum">
              <a:rPr lang="en-CA" sz="1300">
                <a:latin typeface="Arial" pitchFamily="34" charset="0"/>
              </a:rPr>
              <a:pPr algn="r" defTabSz="965200"/>
              <a:t>19</a:t>
            </a:fld>
            <a:endParaRPr lang="en-CA" sz="1300">
              <a:latin typeface="Arial" pitchFamily="34" charset="0"/>
            </a:endParaRPr>
          </a:p>
        </p:txBody>
      </p:sp>
      <p:sp>
        <p:nvSpPr>
          <p:cNvPr id="105476" name="Rectangle 2"/>
          <p:cNvSpPr>
            <a:spLocks noGrp="1" noRot="1" noChangeAspect="1" noChangeArrowheads="1" noTextEdit="1"/>
          </p:cNvSpPr>
          <p:nvPr>
            <p:ph type="sldImg"/>
          </p:nvPr>
        </p:nvSpPr>
        <p:spPr>
          <a:ln/>
        </p:spPr>
      </p:sp>
      <p:sp>
        <p:nvSpPr>
          <p:cNvPr id="105477"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105478" name="Header Placeholder 5"/>
          <p:cNvSpPr>
            <a:spLocks noGrp="1"/>
          </p:cNvSpPr>
          <p:nvPr>
            <p:ph type="hdr" sz="quarter"/>
          </p:nvPr>
        </p:nvSpPr>
        <p:spPr>
          <a:noFill/>
        </p:spPr>
        <p:txBody>
          <a:bodyPr/>
          <a:lstStyle/>
          <a:p>
            <a:pPr defTabSz="963613"/>
            <a:endParaRPr lang="en-CA"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txBox="1">
            <a:spLocks noGrp="1" noChangeArrowheads="1"/>
          </p:cNvSpPr>
          <p:nvPr/>
        </p:nvSpPr>
        <p:spPr bwMode="auto">
          <a:xfrm>
            <a:off x="0" y="0"/>
            <a:ext cx="2971800" cy="484210"/>
          </a:xfrm>
          <a:prstGeom prst="rect">
            <a:avLst/>
          </a:prstGeom>
          <a:noFill/>
          <a:ln w="9525">
            <a:noFill/>
            <a:miter lim="800000"/>
            <a:headEnd/>
            <a:tailEnd/>
          </a:ln>
        </p:spPr>
        <p:txBody>
          <a:bodyPr lIns="96649" tIns="48325" rIns="96649" bIns="48325"/>
          <a:lstStyle/>
          <a:p>
            <a:pPr defTabSz="965780"/>
            <a:r>
              <a:rPr lang="en-CA" sz="1300" dirty="0">
                <a:latin typeface="Arial" pitchFamily="34" charset="0"/>
              </a:rPr>
              <a:t>PHS 635</a:t>
            </a:r>
          </a:p>
        </p:txBody>
      </p:sp>
      <p:sp>
        <p:nvSpPr>
          <p:cNvPr id="57347" name="Rectangle 7"/>
          <p:cNvSpPr txBox="1">
            <a:spLocks noGrp="1" noChangeArrowheads="1"/>
          </p:cNvSpPr>
          <p:nvPr/>
        </p:nvSpPr>
        <p:spPr bwMode="auto">
          <a:xfrm>
            <a:off x="3884613" y="9224870"/>
            <a:ext cx="2971800" cy="484210"/>
          </a:xfrm>
          <a:prstGeom prst="rect">
            <a:avLst/>
          </a:prstGeom>
          <a:noFill/>
          <a:ln w="9525">
            <a:noFill/>
            <a:miter lim="800000"/>
            <a:headEnd/>
            <a:tailEnd/>
          </a:ln>
        </p:spPr>
        <p:txBody>
          <a:bodyPr lIns="96649" tIns="48325" rIns="96649" bIns="48325" anchor="b"/>
          <a:lstStyle/>
          <a:p>
            <a:pPr algn="r" defTabSz="965780"/>
            <a:fld id="{991F3C35-13EB-4CD8-A154-7D38910B2F3E}" type="slidenum">
              <a:rPr lang="en-CA" sz="1300">
                <a:latin typeface="Arial" pitchFamily="34" charset="0"/>
              </a:rPr>
              <a:pPr algn="r" defTabSz="965780"/>
              <a:t>2</a:t>
            </a:fld>
            <a:endParaRPr lang="en-CA" sz="1300" dirty="0">
              <a:latin typeface="Arial" pitchFamily="34"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57350" name="Header Placeholder 5"/>
          <p:cNvSpPr>
            <a:spLocks noGrp="1"/>
          </p:cNvSpPr>
          <p:nvPr>
            <p:ph type="hdr" sz="quarter"/>
          </p:nvPr>
        </p:nvSpPr>
        <p:spPr>
          <a:noFill/>
        </p:spPr>
        <p:txBody>
          <a:bodyPr/>
          <a:lstStyle/>
          <a:p>
            <a:pPr defTabSz="965780"/>
            <a:endParaRPr lang="en-CA"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49" tIns="48325" rIns="96649" bIns="48325"/>
          <a:lstStyle/>
          <a:p>
            <a:pPr defTabSz="965200"/>
            <a:r>
              <a:rPr lang="en-CA" sz="1300">
                <a:latin typeface="Arial" pitchFamily="34" charset="0"/>
              </a:rPr>
              <a:t>PHS 635</a:t>
            </a:r>
          </a:p>
        </p:txBody>
      </p:sp>
      <p:sp>
        <p:nvSpPr>
          <p:cNvPr id="106499"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49" tIns="48325" rIns="96649" bIns="48325" anchor="b"/>
          <a:lstStyle/>
          <a:p>
            <a:pPr algn="r" defTabSz="965200"/>
            <a:fld id="{10D6D365-4993-492E-8AD2-D285B2226CCB}" type="slidenum">
              <a:rPr lang="en-CA" sz="1300">
                <a:latin typeface="Arial" pitchFamily="34" charset="0"/>
              </a:rPr>
              <a:pPr algn="r" defTabSz="965200"/>
              <a:t>20</a:t>
            </a:fld>
            <a:endParaRPr lang="en-CA" sz="1300">
              <a:latin typeface="Arial" pitchFamily="34" charset="0"/>
            </a:endParaRPr>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106502" name="Header Placeholder 5"/>
          <p:cNvSpPr>
            <a:spLocks noGrp="1"/>
          </p:cNvSpPr>
          <p:nvPr>
            <p:ph type="hdr" sz="quarter"/>
          </p:nvPr>
        </p:nvSpPr>
        <p:spPr>
          <a:noFill/>
        </p:spPr>
        <p:txBody>
          <a:bodyPr/>
          <a:lstStyle/>
          <a:p>
            <a:pPr defTabSz="963613"/>
            <a:endParaRPr lang="en-CA"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49" tIns="48325" rIns="96649" bIns="48325"/>
          <a:lstStyle/>
          <a:p>
            <a:pPr defTabSz="965200"/>
            <a:r>
              <a:rPr lang="en-CA" sz="1300">
                <a:latin typeface="Arial" pitchFamily="34" charset="0"/>
              </a:rPr>
              <a:t>PHS 635</a:t>
            </a:r>
          </a:p>
        </p:txBody>
      </p:sp>
      <p:sp>
        <p:nvSpPr>
          <p:cNvPr id="107523"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49" tIns="48325" rIns="96649" bIns="48325" anchor="b"/>
          <a:lstStyle/>
          <a:p>
            <a:pPr algn="r" defTabSz="965200"/>
            <a:fld id="{5B9828B8-708D-48EF-A8DB-9844E2589D39}" type="slidenum">
              <a:rPr lang="en-CA" sz="1300">
                <a:latin typeface="Arial" pitchFamily="34" charset="0"/>
              </a:rPr>
              <a:pPr algn="r" defTabSz="965200"/>
              <a:t>21</a:t>
            </a:fld>
            <a:endParaRPr lang="en-CA" sz="1300">
              <a:latin typeface="Arial" pitchFamily="34" charset="0"/>
            </a:endParaRPr>
          </a:p>
        </p:txBody>
      </p:sp>
      <p:sp>
        <p:nvSpPr>
          <p:cNvPr id="107524" name="Rectangle 2"/>
          <p:cNvSpPr>
            <a:spLocks noGrp="1" noRot="1" noChangeAspect="1" noChangeArrowheads="1" noTextEdit="1"/>
          </p:cNvSpPr>
          <p:nvPr>
            <p:ph type="sldImg"/>
          </p:nvPr>
        </p:nvSpPr>
        <p:spPr>
          <a:ln/>
        </p:spPr>
      </p:sp>
      <p:sp>
        <p:nvSpPr>
          <p:cNvPr id="107525"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107526" name="Header Placeholder 5"/>
          <p:cNvSpPr>
            <a:spLocks noGrp="1"/>
          </p:cNvSpPr>
          <p:nvPr>
            <p:ph type="hdr" sz="quarter"/>
          </p:nvPr>
        </p:nvSpPr>
        <p:spPr>
          <a:noFill/>
        </p:spPr>
        <p:txBody>
          <a:bodyPr/>
          <a:lstStyle/>
          <a:p>
            <a:pPr defTabSz="963613"/>
            <a:endParaRPr lang="en-CA"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49" tIns="48325" rIns="96649" bIns="48325"/>
          <a:lstStyle/>
          <a:p>
            <a:pPr defTabSz="965200"/>
            <a:r>
              <a:rPr lang="en-CA" sz="1300">
                <a:latin typeface="Arial" pitchFamily="34" charset="0"/>
              </a:rPr>
              <a:t>PHS 635</a:t>
            </a:r>
          </a:p>
        </p:txBody>
      </p:sp>
      <p:sp>
        <p:nvSpPr>
          <p:cNvPr id="108547"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49" tIns="48325" rIns="96649" bIns="48325" anchor="b"/>
          <a:lstStyle/>
          <a:p>
            <a:pPr algn="r" defTabSz="965200"/>
            <a:fld id="{9543F468-0180-4D09-B159-09CBD662B01B}" type="slidenum">
              <a:rPr lang="en-CA" sz="1300">
                <a:latin typeface="Arial" pitchFamily="34" charset="0"/>
              </a:rPr>
              <a:pPr algn="r" defTabSz="965200"/>
              <a:t>22</a:t>
            </a:fld>
            <a:endParaRPr lang="en-CA" sz="1300">
              <a:latin typeface="Arial" pitchFamily="34" charset="0"/>
            </a:endParaRPr>
          </a:p>
        </p:txBody>
      </p:sp>
      <p:sp>
        <p:nvSpPr>
          <p:cNvPr id="108548" name="Rectangle 2"/>
          <p:cNvSpPr>
            <a:spLocks noGrp="1" noRot="1" noChangeAspect="1" noChangeArrowheads="1" noTextEdit="1"/>
          </p:cNvSpPr>
          <p:nvPr>
            <p:ph type="sldImg"/>
          </p:nvPr>
        </p:nvSpPr>
        <p:spPr>
          <a:ln/>
        </p:spPr>
      </p:sp>
      <p:sp>
        <p:nvSpPr>
          <p:cNvPr id="108549"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108550" name="Header Placeholder 5"/>
          <p:cNvSpPr>
            <a:spLocks noGrp="1"/>
          </p:cNvSpPr>
          <p:nvPr>
            <p:ph type="hdr" sz="quarter"/>
          </p:nvPr>
        </p:nvSpPr>
        <p:spPr>
          <a:noFill/>
        </p:spPr>
        <p:txBody>
          <a:bodyPr/>
          <a:lstStyle/>
          <a:p>
            <a:pPr defTabSz="963613"/>
            <a:endParaRPr lang="en-CA"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61" tIns="48331" rIns="96661" bIns="48331"/>
          <a:lstStyle/>
          <a:p>
            <a:pPr defTabSz="966788"/>
            <a:r>
              <a:rPr lang="en-CA" sz="1300">
                <a:latin typeface="Arial" pitchFamily="34" charset="0"/>
              </a:rPr>
              <a:t>PHS 635</a:t>
            </a:r>
          </a:p>
        </p:txBody>
      </p:sp>
      <p:sp>
        <p:nvSpPr>
          <p:cNvPr id="110595"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61" tIns="48331" rIns="96661" bIns="48331" anchor="b"/>
          <a:lstStyle/>
          <a:p>
            <a:pPr algn="r" defTabSz="966788"/>
            <a:fld id="{62CA20CA-D40B-4C9F-8330-37D89D0FBBCE}" type="slidenum">
              <a:rPr lang="en-CA" sz="1300">
                <a:latin typeface="Arial" pitchFamily="34" charset="0"/>
              </a:rPr>
              <a:pPr algn="r" defTabSz="966788"/>
              <a:t>23</a:t>
            </a:fld>
            <a:endParaRPr lang="en-CA" sz="1300">
              <a:latin typeface="Arial" pitchFamily="34" charset="0"/>
            </a:endParaRPr>
          </a:p>
        </p:txBody>
      </p:sp>
      <p:sp>
        <p:nvSpPr>
          <p:cNvPr id="110596" name="Rectangle 2"/>
          <p:cNvSpPr>
            <a:spLocks noGrp="1" noRot="1" noChangeAspect="1" noChangeArrowheads="1" noTextEdit="1"/>
          </p:cNvSpPr>
          <p:nvPr>
            <p:ph type="sldImg"/>
          </p:nvPr>
        </p:nvSpPr>
        <p:spPr>
          <a:ln/>
        </p:spPr>
      </p:sp>
      <p:sp>
        <p:nvSpPr>
          <p:cNvPr id="110597"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110598" name="Header Placeholder 5"/>
          <p:cNvSpPr>
            <a:spLocks noGrp="1"/>
          </p:cNvSpPr>
          <p:nvPr>
            <p:ph type="hdr" sz="quarter"/>
          </p:nvPr>
        </p:nvSpPr>
        <p:spPr>
          <a:noFill/>
        </p:spPr>
        <p:txBody>
          <a:bodyPr/>
          <a:lstStyle/>
          <a:p>
            <a:pPr defTabSz="965200"/>
            <a:endParaRPr lang="en-CA"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47" tIns="48324" rIns="96647" bIns="48324" anchor="b"/>
          <a:lstStyle/>
          <a:p>
            <a:pPr algn="r" defTabSz="965200"/>
            <a:fld id="{A8DAEE3F-B616-4012-A492-3C5ACAD98C86}" type="slidenum">
              <a:rPr lang="en-US" sz="1300">
                <a:latin typeface="Times New Roman" pitchFamily="18" charset="0"/>
              </a:rPr>
              <a:pPr algn="r" defTabSz="965200"/>
              <a:t>24</a:t>
            </a:fld>
            <a:endParaRPr lang="en-US" sz="1300">
              <a:latin typeface="Times New Roman" pitchFamily="18" charset="0"/>
            </a:endParaRPr>
          </a:p>
        </p:txBody>
      </p:sp>
      <p:sp>
        <p:nvSpPr>
          <p:cNvPr id="116739"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39" tIns="48318" rIns="96639" bIns="48318"/>
          <a:lstStyle/>
          <a:p>
            <a:pPr defTabSz="965200"/>
            <a:r>
              <a:rPr lang="en-CA" sz="1300"/>
              <a:t>PHS 635</a:t>
            </a:r>
          </a:p>
        </p:txBody>
      </p:sp>
      <p:sp>
        <p:nvSpPr>
          <p:cNvPr id="116740"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39" tIns="48318" rIns="96639" bIns="48318" anchor="b"/>
          <a:lstStyle/>
          <a:p>
            <a:pPr algn="r" defTabSz="965200"/>
            <a:fld id="{4A54F5EE-17AD-4BB4-AE58-38B989BD5AC1}" type="slidenum">
              <a:rPr lang="en-CA" sz="1300"/>
              <a:pPr algn="r" defTabSz="965200"/>
              <a:t>24</a:t>
            </a:fld>
            <a:endParaRPr lang="en-CA" sz="1300"/>
          </a:p>
        </p:txBody>
      </p:sp>
      <p:sp>
        <p:nvSpPr>
          <p:cNvPr id="116741" name="Rectangle 2"/>
          <p:cNvSpPr>
            <a:spLocks noGrp="1" noRot="1" noChangeAspect="1" noChangeArrowheads="1" noTextEdit="1"/>
          </p:cNvSpPr>
          <p:nvPr>
            <p:ph type="sldImg"/>
          </p:nvPr>
        </p:nvSpPr>
        <p:spPr>
          <a:xfrm>
            <a:off x="1003300" y="728663"/>
            <a:ext cx="4852988" cy="3641725"/>
          </a:xfrm>
          <a:ln/>
        </p:spPr>
      </p:sp>
      <p:sp>
        <p:nvSpPr>
          <p:cNvPr id="116742" name="Rectangle 3"/>
          <p:cNvSpPr>
            <a:spLocks noGrp="1" noChangeArrowheads="1"/>
          </p:cNvSpPr>
          <p:nvPr>
            <p:ph type="body" idx="1"/>
          </p:nvPr>
        </p:nvSpPr>
        <p:spPr>
          <a:noFill/>
          <a:ln/>
        </p:spPr>
        <p:txBody>
          <a:bodyPr lIns="96639" tIns="48318" rIns="96639" bIns="48318"/>
          <a:lstStyle/>
          <a:p>
            <a:pPr eaLnBrk="1" hangingPunct="1"/>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53" tIns="48326" rIns="96653" bIns="48326"/>
          <a:lstStyle/>
          <a:p>
            <a:r>
              <a:rPr lang="en-CA" sz="1300">
                <a:latin typeface="Arial" pitchFamily="34" charset="0"/>
              </a:rPr>
              <a:t>PHS 635</a:t>
            </a:r>
          </a:p>
        </p:txBody>
      </p:sp>
      <p:sp>
        <p:nvSpPr>
          <p:cNvPr id="35843"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53" tIns="48326" rIns="96653" bIns="48326" anchor="b"/>
          <a:lstStyle/>
          <a:p>
            <a:pPr algn="r"/>
            <a:fld id="{DAFB51CC-A2A5-432F-86EA-3F652D6EA6EE}" type="slidenum">
              <a:rPr lang="en-CA" sz="1300">
                <a:latin typeface="Arial" pitchFamily="34" charset="0"/>
              </a:rPr>
              <a:pPr algn="r"/>
              <a:t>25</a:t>
            </a:fld>
            <a:endParaRPr lang="en-CA" sz="1300">
              <a:latin typeface="Arial" pitchFamily="34" charset="0"/>
            </a:endParaRPr>
          </a:p>
        </p:txBody>
      </p:sp>
      <p:sp>
        <p:nvSpPr>
          <p:cNvPr id="35844" name="Rectangle 2"/>
          <p:cNvSpPr>
            <a:spLocks noGrp="1" noRot="1" noChangeAspect="1" noChangeArrowheads="1" noTextEdit="1"/>
          </p:cNvSpPr>
          <p:nvPr>
            <p:ph type="sldImg"/>
          </p:nvPr>
        </p:nvSpPr>
        <p:spPr>
          <a:xfrm>
            <a:off x="1180207" y="728947"/>
            <a:ext cx="4500563" cy="3641527"/>
          </a:xfrm>
          <a:ln/>
        </p:spPr>
      </p:sp>
      <p:sp>
        <p:nvSpPr>
          <p:cNvPr id="35845" name="Rectangle 3"/>
          <p:cNvSpPr>
            <a:spLocks noGrp="1" noChangeArrowheads="1"/>
          </p:cNvSpPr>
          <p:nvPr>
            <p:ph type="body" idx="1"/>
          </p:nvPr>
        </p:nvSpPr>
        <p:spPr>
          <a:noFill/>
          <a:ln/>
        </p:spPr>
        <p:txBody>
          <a:bodyPr lIns="96653" tIns="48326" rIns="96653" bIns="48326"/>
          <a:lstStyle/>
          <a:p>
            <a:pPr eaLnBrk="1" hangingPunct="1"/>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61" tIns="48331" rIns="96661" bIns="48331"/>
          <a:lstStyle/>
          <a:p>
            <a:pPr defTabSz="966788"/>
            <a:r>
              <a:rPr lang="en-CA" sz="1300">
                <a:latin typeface="Arial" pitchFamily="34" charset="0"/>
              </a:rPr>
              <a:t>PHS 635</a:t>
            </a:r>
          </a:p>
        </p:txBody>
      </p:sp>
      <p:sp>
        <p:nvSpPr>
          <p:cNvPr id="37891"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61" tIns="48331" rIns="96661" bIns="48331" anchor="b"/>
          <a:lstStyle/>
          <a:p>
            <a:pPr algn="r" defTabSz="966788"/>
            <a:fld id="{E56C557C-D386-4F41-9FC0-E3E2CF746153}" type="slidenum">
              <a:rPr lang="en-CA" sz="1300">
                <a:latin typeface="Arial" pitchFamily="34" charset="0"/>
              </a:rPr>
              <a:pPr algn="r" defTabSz="966788"/>
              <a:t>26</a:t>
            </a:fld>
            <a:endParaRPr lang="en-CA" sz="1300">
              <a:latin typeface="Arial" pitchFamily="34" charset="0"/>
            </a:endParaRPr>
          </a:p>
        </p:txBody>
      </p:sp>
      <p:sp>
        <p:nvSpPr>
          <p:cNvPr id="37892" name="Rectangle 2"/>
          <p:cNvSpPr>
            <a:spLocks noGrp="1" noRot="1" noChangeAspect="1" noChangeArrowheads="1" noTextEdit="1"/>
          </p:cNvSpPr>
          <p:nvPr>
            <p:ph type="sldImg"/>
          </p:nvPr>
        </p:nvSpPr>
        <p:spPr>
          <a:ln/>
        </p:spPr>
      </p:sp>
      <p:sp>
        <p:nvSpPr>
          <p:cNvPr id="37893"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37894" name="Header Placeholder 5"/>
          <p:cNvSpPr>
            <a:spLocks noGrp="1"/>
          </p:cNvSpPr>
          <p:nvPr>
            <p:ph type="hdr" sz="quarter"/>
          </p:nvPr>
        </p:nvSpPr>
        <p:spPr>
          <a:noFill/>
        </p:spPr>
        <p:txBody>
          <a:bodyPr/>
          <a:lstStyle/>
          <a:p>
            <a:endParaRPr lang="en-CA"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61" tIns="48331" rIns="96661" bIns="48331"/>
          <a:lstStyle/>
          <a:p>
            <a:pPr defTabSz="966788"/>
            <a:r>
              <a:rPr lang="en-CA" sz="1300">
                <a:latin typeface="Arial" pitchFamily="34" charset="0"/>
              </a:rPr>
              <a:t>PHS 635</a:t>
            </a:r>
          </a:p>
        </p:txBody>
      </p:sp>
      <p:sp>
        <p:nvSpPr>
          <p:cNvPr id="38915"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61" tIns="48331" rIns="96661" bIns="48331" anchor="b"/>
          <a:lstStyle/>
          <a:p>
            <a:pPr algn="r" defTabSz="966788"/>
            <a:fld id="{51ADE96B-B86F-43DF-A21F-C169B15993F3}" type="slidenum">
              <a:rPr lang="en-CA" sz="1300">
                <a:latin typeface="Arial" pitchFamily="34" charset="0"/>
              </a:rPr>
              <a:pPr algn="r" defTabSz="966788"/>
              <a:t>27</a:t>
            </a:fld>
            <a:endParaRPr lang="en-CA" sz="1300">
              <a:latin typeface="Arial" pitchFamily="34" charset="0"/>
            </a:endParaRPr>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38918" name="Header Placeholder 5"/>
          <p:cNvSpPr>
            <a:spLocks noGrp="1"/>
          </p:cNvSpPr>
          <p:nvPr>
            <p:ph type="hdr" sz="quarter"/>
          </p:nvPr>
        </p:nvSpPr>
        <p:spPr>
          <a:noFill/>
        </p:spPr>
        <p:txBody>
          <a:bodyPr/>
          <a:lstStyle/>
          <a:p>
            <a:endParaRPr lang="en-CA"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61" tIns="48331" rIns="96661" bIns="48331"/>
          <a:lstStyle/>
          <a:p>
            <a:pPr defTabSz="966788"/>
            <a:r>
              <a:rPr lang="en-CA" sz="1300">
                <a:latin typeface="Arial" pitchFamily="34" charset="0"/>
              </a:rPr>
              <a:t>PHS 635</a:t>
            </a:r>
          </a:p>
        </p:txBody>
      </p:sp>
      <p:sp>
        <p:nvSpPr>
          <p:cNvPr id="39939"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61" tIns="48331" rIns="96661" bIns="48331" anchor="b"/>
          <a:lstStyle/>
          <a:p>
            <a:pPr algn="r" defTabSz="966788"/>
            <a:fld id="{ED43CD68-4948-437A-BB36-7F51980D27F0}" type="slidenum">
              <a:rPr lang="en-CA" sz="1300">
                <a:latin typeface="Arial" pitchFamily="34" charset="0"/>
              </a:rPr>
              <a:pPr algn="r" defTabSz="966788"/>
              <a:t>28</a:t>
            </a:fld>
            <a:endParaRPr lang="en-CA" sz="1300">
              <a:latin typeface="Arial" pitchFamily="34" charset="0"/>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39942" name="Header Placeholder 5"/>
          <p:cNvSpPr>
            <a:spLocks noGrp="1"/>
          </p:cNvSpPr>
          <p:nvPr>
            <p:ph type="hdr" sz="quarter"/>
          </p:nvPr>
        </p:nvSpPr>
        <p:spPr>
          <a:noFill/>
        </p:spPr>
        <p:txBody>
          <a:bodyPr/>
          <a:lstStyle/>
          <a:p>
            <a:endParaRPr lang="en-CA"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61" tIns="48331" rIns="96661" bIns="48331"/>
          <a:lstStyle/>
          <a:p>
            <a:pPr defTabSz="966788"/>
            <a:r>
              <a:rPr lang="en-CA" sz="1300">
                <a:latin typeface="Arial" pitchFamily="34" charset="0"/>
              </a:rPr>
              <a:t>PHS 635</a:t>
            </a:r>
          </a:p>
        </p:txBody>
      </p:sp>
      <p:sp>
        <p:nvSpPr>
          <p:cNvPr id="40963"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61" tIns="48331" rIns="96661" bIns="48331" anchor="b"/>
          <a:lstStyle/>
          <a:p>
            <a:pPr algn="r" defTabSz="966788"/>
            <a:fld id="{C05D6295-2DC7-451D-9D38-F36E43535CF2}" type="slidenum">
              <a:rPr lang="en-CA" sz="1300">
                <a:latin typeface="Arial" pitchFamily="34" charset="0"/>
              </a:rPr>
              <a:pPr algn="r" defTabSz="966788"/>
              <a:t>29</a:t>
            </a:fld>
            <a:endParaRPr lang="en-CA" sz="1300">
              <a:latin typeface="Arial" pitchFamily="34" charset="0"/>
            </a:endParaRPr>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40966" name="Header Placeholder 5"/>
          <p:cNvSpPr>
            <a:spLocks noGrp="1"/>
          </p:cNvSpPr>
          <p:nvPr>
            <p:ph type="hdr" sz="quarter"/>
          </p:nvPr>
        </p:nvSpPr>
        <p:spPr>
          <a:noFill/>
        </p:spPr>
        <p:txBody>
          <a:bodyPr/>
          <a:lstStyle/>
          <a:p>
            <a:endParaRPr lang="en-CA"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61" tIns="48331" rIns="96661" bIns="48331"/>
          <a:lstStyle/>
          <a:p>
            <a:pPr defTabSz="966788"/>
            <a:r>
              <a:rPr lang="en-CA" sz="1300">
                <a:latin typeface="Arial" pitchFamily="34" charset="0"/>
              </a:rPr>
              <a:t>PHS 635</a:t>
            </a:r>
          </a:p>
        </p:txBody>
      </p:sp>
      <p:sp>
        <p:nvSpPr>
          <p:cNvPr id="75779"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61" tIns="48331" rIns="96661" bIns="48331" anchor="b"/>
          <a:lstStyle/>
          <a:p>
            <a:pPr algn="r" defTabSz="966788"/>
            <a:fld id="{57218A12-D302-4A73-A591-5B496DF90A1A}" type="slidenum">
              <a:rPr lang="en-CA" sz="1300">
                <a:latin typeface="Arial" pitchFamily="34" charset="0"/>
              </a:rPr>
              <a:pPr algn="r" defTabSz="966788"/>
              <a:t>3</a:t>
            </a:fld>
            <a:endParaRPr lang="en-CA" sz="1300">
              <a:latin typeface="Arial" pitchFamily="34" charset="0"/>
            </a:endParaRPr>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75782" name="Header Placeholder 5"/>
          <p:cNvSpPr>
            <a:spLocks noGrp="1"/>
          </p:cNvSpPr>
          <p:nvPr>
            <p:ph type="hdr" sz="quarter"/>
          </p:nvPr>
        </p:nvSpPr>
        <p:spPr>
          <a:noFill/>
        </p:spPr>
        <p:txBody>
          <a:bodyPr/>
          <a:lstStyle/>
          <a:p>
            <a:pPr defTabSz="965200"/>
            <a:endParaRPr lang="en-CA"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endParaRPr lang="en-CA"/>
          </a:p>
        </p:txBody>
      </p:sp>
      <p:sp>
        <p:nvSpPr>
          <p:cNvPr id="5" name="Slide Number Placeholder 4"/>
          <p:cNvSpPr>
            <a:spLocks noGrp="1"/>
          </p:cNvSpPr>
          <p:nvPr>
            <p:ph type="sldNum" sz="quarter" idx="11"/>
          </p:nvPr>
        </p:nvSpPr>
        <p:spPr/>
        <p:txBody>
          <a:bodyPr/>
          <a:lstStyle/>
          <a:p>
            <a:pPr>
              <a:defRPr/>
            </a:pPr>
            <a:fld id="{8444FF04-AF0E-4A84-90F7-3778D4AD3B7D}" type="slidenum">
              <a:rPr lang="en-CA" smtClean="0"/>
              <a:pPr>
                <a:defRPr/>
              </a:pPr>
              <a:t>30</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endParaRPr lang="en-CA"/>
          </a:p>
        </p:txBody>
      </p:sp>
      <p:sp>
        <p:nvSpPr>
          <p:cNvPr id="5" name="Slide Number Placeholder 4"/>
          <p:cNvSpPr>
            <a:spLocks noGrp="1"/>
          </p:cNvSpPr>
          <p:nvPr>
            <p:ph type="sldNum" sz="quarter" idx="11"/>
          </p:nvPr>
        </p:nvSpPr>
        <p:spPr/>
        <p:txBody>
          <a:bodyPr/>
          <a:lstStyle/>
          <a:p>
            <a:pPr>
              <a:defRPr/>
            </a:pPr>
            <a:fld id="{8444FF04-AF0E-4A84-90F7-3778D4AD3B7D}" type="slidenum">
              <a:rPr lang="en-CA" smtClean="0"/>
              <a:pPr>
                <a:defRPr/>
              </a:pPr>
              <a:t>31</a:t>
            </a:fld>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endParaRPr lang="en-CA"/>
          </a:p>
        </p:txBody>
      </p:sp>
      <p:sp>
        <p:nvSpPr>
          <p:cNvPr id="5" name="Slide Number Placeholder 4"/>
          <p:cNvSpPr>
            <a:spLocks noGrp="1"/>
          </p:cNvSpPr>
          <p:nvPr>
            <p:ph type="sldNum" sz="quarter" idx="11"/>
          </p:nvPr>
        </p:nvSpPr>
        <p:spPr/>
        <p:txBody>
          <a:bodyPr/>
          <a:lstStyle/>
          <a:p>
            <a:pPr>
              <a:defRPr/>
            </a:pPr>
            <a:fld id="{8444FF04-AF0E-4A84-90F7-3778D4AD3B7D}" type="slidenum">
              <a:rPr lang="en-CA" smtClean="0"/>
              <a:pPr>
                <a:defRPr/>
              </a:pPr>
              <a:t>33</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endParaRPr lang="en-CA"/>
          </a:p>
        </p:txBody>
      </p:sp>
      <p:sp>
        <p:nvSpPr>
          <p:cNvPr id="5" name="Slide Number Placeholder 4"/>
          <p:cNvSpPr>
            <a:spLocks noGrp="1"/>
          </p:cNvSpPr>
          <p:nvPr>
            <p:ph type="sldNum" sz="quarter" idx="11"/>
          </p:nvPr>
        </p:nvSpPr>
        <p:spPr/>
        <p:txBody>
          <a:bodyPr/>
          <a:lstStyle/>
          <a:p>
            <a:pPr>
              <a:defRPr/>
            </a:pPr>
            <a:fld id="{8444FF04-AF0E-4A84-90F7-3778D4AD3B7D}" type="slidenum">
              <a:rPr lang="en-CA" smtClean="0"/>
              <a:pPr>
                <a:defRPr/>
              </a:pPr>
              <a:t>34</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endParaRPr lang="en-CA"/>
          </a:p>
        </p:txBody>
      </p:sp>
      <p:sp>
        <p:nvSpPr>
          <p:cNvPr id="5" name="Slide Number Placeholder 4"/>
          <p:cNvSpPr>
            <a:spLocks noGrp="1"/>
          </p:cNvSpPr>
          <p:nvPr>
            <p:ph type="sldNum" sz="quarter" idx="11"/>
          </p:nvPr>
        </p:nvSpPr>
        <p:spPr/>
        <p:txBody>
          <a:bodyPr/>
          <a:lstStyle/>
          <a:p>
            <a:pPr>
              <a:defRPr/>
            </a:pPr>
            <a:fld id="{8444FF04-AF0E-4A84-90F7-3778D4AD3B7D}" type="slidenum">
              <a:rPr lang="en-CA" smtClean="0"/>
              <a:pPr>
                <a:defRPr/>
              </a:pPr>
              <a:t>35</a:t>
            </a:fld>
            <a:endParaRPr lang="en-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endParaRPr lang="en-CA"/>
          </a:p>
        </p:txBody>
      </p:sp>
      <p:sp>
        <p:nvSpPr>
          <p:cNvPr id="5" name="Slide Number Placeholder 4"/>
          <p:cNvSpPr>
            <a:spLocks noGrp="1"/>
          </p:cNvSpPr>
          <p:nvPr>
            <p:ph type="sldNum" sz="quarter" idx="11"/>
          </p:nvPr>
        </p:nvSpPr>
        <p:spPr/>
        <p:txBody>
          <a:bodyPr/>
          <a:lstStyle/>
          <a:p>
            <a:pPr>
              <a:defRPr/>
            </a:pPr>
            <a:fld id="{8444FF04-AF0E-4A84-90F7-3778D4AD3B7D}" type="slidenum">
              <a:rPr lang="en-CA" smtClean="0"/>
              <a:pPr>
                <a:defRPr/>
              </a:pPr>
              <a:t>36</a:t>
            </a:fld>
            <a:endParaRPr lang="en-C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endParaRPr lang="en-CA"/>
          </a:p>
        </p:txBody>
      </p:sp>
      <p:sp>
        <p:nvSpPr>
          <p:cNvPr id="5" name="Slide Number Placeholder 4"/>
          <p:cNvSpPr>
            <a:spLocks noGrp="1"/>
          </p:cNvSpPr>
          <p:nvPr>
            <p:ph type="sldNum" sz="quarter" idx="11"/>
          </p:nvPr>
        </p:nvSpPr>
        <p:spPr/>
        <p:txBody>
          <a:bodyPr/>
          <a:lstStyle/>
          <a:p>
            <a:pPr>
              <a:defRPr/>
            </a:pPr>
            <a:fld id="{8444FF04-AF0E-4A84-90F7-3778D4AD3B7D}" type="slidenum">
              <a:rPr lang="en-CA" smtClean="0"/>
              <a:pPr>
                <a:defRPr/>
              </a:pPr>
              <a:t>37</a:t>
            </a:fld>
            <a:endParaRPr lang="en-C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61" tIns="48331" rIns="96661" bIns="48331"/>
          <a:lstStyle/>
          <a:p>
            <a:pPr defTabSz="966788"/>
            <a:r>
              <a:rPr lang="en-CA" sz="1300">
                <a:latin typeface="Arial" pitchFamily="34" charset="0"/>
              </a:rPr>
              <a:t>PHS 635</a:t>
            </a:r>
          </a:p>
        </p:txBody>
      </p:sp>
      <p:sp>
        <p:nvSpPr>
          <p:cNvPr id="41987"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61" tIns="48331" rIns="96661" bIns="48331" anchor="b"/>
          <a:lstStyle/>
          <a:p>
            <a:pPr algn="r" defTabSz="966788"/>
            <a:fld id="{40D379E2-04B3-4B49-BCA3-845D90E88F12}" type="slidenum">
              <a:rPr lang="en-CA" sz="1300">
                <a:latin typeface="Arial" pitchFamily="34" charset="0"/>
              </a:rPr>
              <a:pPr algn="r" defTabSz="966788"/>
              <a:t>38</a:t>
            </a:fld>
            <a:endParaRPr lang="en-CA" sz="1300">
              <a:latin typeface="Arial" pitchFamily="34" charset="0"/>
            </a:endParaRPr>
          </a:p>
        </p:txBody>
      </p:sp>
      <p:sp>
        <p:nvSpPr>
          <p:cNvPr id="41988" name="Rectangle 2"/>
          <p:cNvSpPr>
            <a:spLocks noGrp="1" noRot="1" noChangeAspect="1" noChangeArrowheads="1" noTextEdit="1"/>
          </p:cNvSpPr>
          <p:nvPr>
            <p:ph type="sldImg"/>
          </p:nvPr>
        </p:nvSpPr>
        <p:spPr>
          <a:ln/>
        </p:spPr>
      </p:sp>
      <p:sp>
        <p:nvSpPr>
          <p:cNvPr id="41989" name="Rectangle 3"/>
          <p:cNvSpPr>
            <a:spLocks noGrp="1" noChangeArrowheads="1"/>
          </p:cNvSpPr>
          <p:nvPr>
            <p:ph type="body" idx="1"/>
          </p:nvPr>
        </p:nvSpPr>
        <p:spPr>
          <a:noFill/>
          <a:ln/>
        </p:spPr>
        <p:txBody>
          <a:bodyPr/>
          <a:lstStyle/>
          <a:p>
            <a:pPr eaLnBrk="1" hangingPunct="1"/>
            <a:endParaRPr lang="en-CA" dirty="0" smtClean="0">
              <a:latin typeface="Arial" pitchFamily="34" charset="0"/>
            </a:endParaRPr>
          </a:p>
        </p:txBody>
      </p:sp>
      <p:sp>
        <p:nvSpPr>
          <p:cNvPr id="41990" name="Header Placeholder 5"/>
          <p:cNvSpPr>
            <a:spLocks noGrp="1"/>
          </p:cNvSpPr>
          <p:nvPr>
            <p:ph type="hdr" sz="quarter"/>
          </p:nvPr>
        </p:nvSpPr>
        <p:spPr>
          <a:noFill/>
        </p:spPr>
        <p:txBody>
          <a:bodyPr/>
          <a:lstStyle/>
          <a:p>
            <a:endParaRPr lang="en-CA"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txBox="1">
            <a:spLocks noGrp="1" noChangeArrowheads="1"/>
          </p:cNvSpPr>
          <p:nvPr/>
        </p:nvSpPr>
        <p:spPr bwMode="auto">
          <a:xfrm>
            <a:off x="0" y="0"/>
            <a:ext cx="2971800" cy="484210"/>
          </a:xfrm>
          <a:prstGeom prst="rect">
            <a:avLst/>
          </a:prstGeom>
          <a:noFill/>
          <a:ln w="9525">
            <a:noFill/>
            <a:miter lim="800000"/>
            <a:headEnd/>
            <a:tailEnd/>
          </a:ln>
        </p:spPr>
        <p:txBody>
          <a:bodyPr lIns="96649" tIns="48325" rIns="96649" bIns="48325"/>
          <a:lstStyle/>
          <a:p>
            <a:pPr defTabSz="965780"/>
            <a:r>
              <a:rPr lang="en-CA" sz="1300" dirty="0">
                <a:latin typeface="Arial" pitchFamily="34" charset="0"/>
              </a:rPr>
              <a:t>PHS 635</a:t>
            </a:r>
          </a:p>
        </p:txBody>
      </p:sp>
      <p:sp>
        <p:nvSpPr>
          <p:cNvPr id="57347" name="Rectangle 7"/>
          <p:cNvSpPr txBox="1">
            <a:spLocks noGrp="1" noChangeArrowheads="1"/>
          </p:cNvSpPr>
          <p:nvPr/>
        </p:nvSpPr>
        <p:spPr bwMode="auto">
          <a:xfrm>
            <a:off x="3884613" y="9224870"/>
            <a:ext cx="2971800" cy="484210"/>
          </a:xfrm>
          <a:prstGeom prst="rect">
            <a:avLst/>
          </a:prstGeom>
          <a:noFill/>
          <a:ln w="9525">
            <a:noFill/>
            <a:miter lim="800000"/>
            <a:headEnd/>
            <a:tailEnd/>
          </a:ln>
        </p:spPr>
        <p:txBody>
          <a:bodyPr lIns="96649" tIns="48325" rIns="96649" bIns="48325" anchor="b"/>
          <a:lstStyle/>
          <a:p>
            <a:pPr algn="r" defTabSz="965780"/>
            <a:fld id="{991F3C35-13EB-4CD8-A154-7D38910B2F3E}" type="slidenum">
              <a:rPr lang="en-CA" sz="1300">
                <a:latin typeface="Arial" pitchFamily="34" charset="0"/>
              </a:rPr>
              <a:pPr algn="r" defTabSz="965780"/>
              <a:t>39</a:t>
            </a:fld>
            <a:endParaRPr lang="en-CA" sz="1300" dirty="0">
              <a:latin typeface="Arial" pitchFamily="34"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57350" name="Header Placeholder 5"/>
          <p:cNvSpPr>
            <a:spLocks noGrp="1"/>
          </p:cNvSpPr>
          <p:nvPr>
            <p:ph type="hdr" sz="quarter"/>
          </p:nvPr>
        </p:nvSpPr>
        <p:spPr>
          <a:noFill/>
        </p:spPr>
        <p:txBody>
          <a:bodyPr/>
          <a:lstStyle/>
          <a:p>
            <a:pPr defTabSz="965780"/>
            <a:endParaRPr lang="en-CA" dirty="0"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smtClean="0"/>
          </a:p>
        </p:txBody>
      </p:sp>
      <p:sp>
        <p:nvSpPr>
          <p:cNvPr id="34820" name="Header Placeholder 3"/>
          <p:cNvSpPr>
            <a:spLocks noGrp="1"/>
          </p:cNvSpPr>
          <p:nvPr>
            <p:ph type="hdr" sz="quarter"/>
          </p:nvPr>
        </p:nvSpPr>
        <p:spPr>
          <a:noFill/>
        </p:spPr>
        <p:txBody>
          <a:bodyPr/>
          <a:lstStyle/>
          <a:p>
            <a:pPr defTabSz="965200"/>
            <a:endParaRPr lang="en-CA" smtClean="0"/>
          </a:p>
        </p:txBody>
      </p:sp>
      <p:sp>
        <p:nvSpPr>
          <p:cNvPr id="34821" name="Slide Number Placeholder 4"/>
          <p:cNvSpPr>
            <a:spLocks noGrp="1"/>
          </p:cNvSpPr>
          <p:nvPr>
            <p:ph type="sldNum" sz="quarter" idx="5"/>
          </p:nvPr>
        </p:nvSpPr>
        <p:spPr>
          <a:noFill/>
        </p:spPr>
        <p:txBody>
          <a:bodyPr/>
          <a:lstStyle/>
          <a:p>
            <a:pPr defTabSz="965200"/>
            <a:fld id="{EAAAAC59-3CC8-49DE-BEAD-AE42F22F111B}" type="slidenum">
              <a:rPr lang="en-CA" smtClean="0"/>
              <a:pPr defTabSz="965200"/>
              <a:t>40</a:t>
            </a:fld>
            <a:endParaRPr lang="en-CA"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33" tIns="48317" rIns="96633" bIns="48317"/>
          <a:lstStyle/>
          <a:p>
            <a:pPr defTabSz="963613"/>
            <a:r>
              <a:rPr lang="en-CA" sz="1300">
                <a:latin typeface="Arial" pitchFamily="34" charset="0"/>
              </a:rPr>
              <a:t>PHS 635</a:t>
            </a:r>
          </a:p>
        </p:txBody>
      </p:sp>
      <p:sp>
        <p:nvSpPr>
          <p:cNvPr id="78851"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33" tIns="48317" rIns="96633" bIns="48317" anchor="b"/>
          <a:lstStyle/>
          <a:p>
            <a:pPr algn="r" defTabSz="963613"/>
            <a:fld id="{DB2FDA20-A8E6-484C-9F85-AF2710EE7B21}" type="slidenum">
              <a:rPr lang="en-CA" sz="1300">
                <a:latin typeface="Arial" pitchFamily="34" charset="0"/>
              </a:rPr>
              <a:pPr algn="r" defTabSz="963613"/>
              <a:t>4</a:t>
            </a:fld>
            <a:endParaRPr lang="en-CA" sz="1300">
              <a:latin typeface="Arial" pitchFamily="34" charset="0"/>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smtClean="0"/>
          </a:p>
        </p:txBody>
      </p:sp>
      <p:sp>
        <p:nvSpPr>
          <p:cNvPr id="33796" name="Header Placeholder 3"/>
          <p:cNvSpPr>
            <a:spLocks noGrp="1"/>
          </p:cNvSpPr>
          <p:nvPr>
            <p:ph type="hdr" sz="quarter"/>
          </p:nvPr>
        </p:nvSpPr>
        <p:spPr>
          <a:noFill/>
        </p:spPr>
        <p:txBody>
          <a:bodyPr/>
          <a:lstStyle/>
          <a:p>
            <a:pPr defTabSz="965200"/>
            <a:endParaRPr lang="en-CA" smtClean="0"/>
          </a:p>
        </p:txBody>
      </p:sp>
      <p:sp>
        <p:nvSpPr>
          <p:cNvPr id="33797" name="Slide Number Placeholder 4"/>
          <p:cNvSpPr>
            <a:spLocks noGrp="1"/>
          </p:cNvSpPr>
          <p:nvPr>
            <p:ph type="sldNum" sz="quarter" idx="5"/>
          </p:nvPr>
        </p:nvSpPr>
        <p:spPr>
          <a:noFill/>
        </p:spPr>
        <p:txBody>
          <a:bodyPr/>
          <a:lstStyle/>
          <a:p>
            <a:pPr defTabSz="965200"/>
            <a:fld id="{ACB13D45-5137-4366-8D68-E42DE9270C38}" type="slidenum">
              <a:rPr lang="en-CA" smtClean="0"/>
              <a:pPr defTabSz="965200"/>
              <a:t>41</a:t>
            </a:fld>
            <a:endParaRPr lang="en-CA"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61" tIns="48331" rIns="96661" bIns="48331"/>
          <a:lstStyle/>
          <a:p>
            <a:pPr defTabSz="966788"/>
            <a:r>
              <a:rPr lang="en-CA" sz="1300">
                <a:latin typeface="Arial" pitchFamily="34" charset="0"/>
              </a:rPr>
              <a:t>PHS 635</a:t>
            </a:r>
          </a:p>
        </p:txBody>
      </p:sp>
      <p:sp>
        <p:nvSpPr>
          <p:cNvPr id="129027"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61" tIns="48331" rIns="96661" bIns="48331" anchor="b"/>
          <a:lstStyle/>
          <a:p>
            <a:pPr algn="r" defTabSz="966788"/>
            <a:fld id="{B6CD5B27-3EA7-428B-93BA-4FE0DB840993}" type="slidenum">
              <a:rPr lang="en-CA" sz="1300">
                <a:latin typeface="Arial" pitchFamily="34" charset="0"/>
              </a:rPr>
              <a:pPr algn="r" defTabSz="966788"/>
              <a:t>42</a:t>
            </a:fld>
            <a:endParaRPr lang="en-CA" sz="1300">
              <a:latin typeface="Arial" pitchFamily="34" charset="0"/>
            </a:endParaRPr>
          </a:p>
        </p:txBody>
      </p:sp>
      <p:sp>
        <p:nvSpPr>
          <p:cNvPr id="129028" name="Rectangle 2"/>
          <p:cNvSpPr>
            <a:spLocks noGrp="1" noRot="1" noChangeAspect="1" noChangeArrowheads="1" noTextEdit="1"/>
          </p:cNvSpPr>
          <p:nvPr>
            <p:ph type="sldImg"/>
          </p:nvPr>
        </p:nvSpPr>
        <p:spPr>
          <a:ln/>
        </p:spPr>
      </p:sp>
      <p:sp>
        <p:nvSpPr>
          <p:cNvPr id="129029"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129030" name="Header Placeholder 5"/>
          <p:cNvSpPr>
            <a:spLocks noGrp="1"/>
          </p:cNvSpPr>
          <p:nvPr>
            <p:ph type="hdr" sz="quarter"/>
          </p:nvPr>
        </p:nvSpPr>
        <p:spPr>
          <a:noFill/>
        </p:spPr>
        <p:txBody>
          <a:bodyPr/>
          <a:lstStyle/>
          <a:p>
            <a:pPr defTabSz="965200"/>
            <a:endParaRPr lang="en-CA"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49" tIns="48325" rIns="96649" bIns="48325"/>
          <a:lstStyle/>
          <a:p>
            <a:pPr defTabSz="965200"/>
            <a:r>
              <a:rPr lang="en-CA" sz="1300">
                <a:latin typeface="Arial" charset="0"/>
              </a:rPr>
              <a:t>PHS 635</a:t>
            </a:r>
          </a:p>
        </p:txBody>
      </p:sp>
      <p:sp>
        <p:nvSpPr>
          <p:cNvPr id="38915"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49" tIns="48325" rIns="96649" bIns="48325" anchor="b"/>
          <a:lstStyle/>
          <a:p>
            <a:pPr algn="r" defTabSz="965200"/>
            <a:fld id="{1675385F-E598-498F-9FFA-268D4F0913E5}" type="slidenum">
              <a:rPr lang="en-CA" sz="1300">
                <a:latin typeface="Arial" charset="0"/>
              </a:rPr>
              <a:pPr algn="r" defTabSz="965200"/>
              <a:t>43</a:t>
            </a:fld>
            <a:endParaRPr lang="en-CA" sz="1300">
              <a:latin typeface="Arial" charset="0"/>
            </a:endParaRPr>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p:spPr>
        <p:txBody>
          <a:bodyPr/>
          <a:lstStyle/>
          <a:p>
            <a:pPr eaLnBrk="1" hangingPunct="1"/>
            <a:endParaRPr lang="en-CA" smtClean="0"/>
          </a:p>
        </p:txBody>
      </p:sp>
      <p:sp>
        <p:nvSpPr>
          <p:cNvPr id="38918" name="Header Placeholder 5"/>
          <p:cNvSpPr>
            <a:spLocks noGrp="1"/>
          </p:cNvSpPr>
          <p:nvPr>
            <p:ph type="hdr" sz="quarter"/>
          </p:nvPr>
        </p:nvSpPr>
        <p:spPr>
          <a:noFill/>
        </p:spPr>
        <p:txBody>
          <a:bodyPr/>
          <a:lstStyle/>
          <a:p>
            <a:pPr defTabSz="965200"/>
            <a:endParaRPr lang="en-CA"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47" tIns="48324" rIns="96647" bIns="48324" anchor="b"/>
          <a:lstStyle/>
          <a:p>
            <a:pPr algn="r" defTabSz="965200"/>
            <a:fld id="{D5482E55-38EC-4B2A-BC8C-3B2EBB947ECF}" type="slidenum">
              <a:rPr lang="en-US" sz="1300">
                <a:latin typeface="Times New Roman" pitchFamily="18" charset="0"/>
              </a:rPr>
              <a:pPr algn="r" defTabSz="965200"/>
              <a:t>44</a:t>
            </a:fld>
            <a:endParaRPr lang="en-US" sz="1300">
              <a:latin typeface="Times New Roman" pitchFamily="18" charset="0"/>
            </a:endParaRPr>
          </a:p>
        </p:txBody>
      </p:sp>
      <p:sp>
        <p:nvSpPr>
          <p:cNvPr id="39939"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39" tIns="48318" rIns="96639" bIns="48318"/>
          <a:lstStyle/>
          <a:p>
            <a:pPr defTabSz="965200"/>
            <a:r>
              <a:rPr lang="en-CA" sz="1300"/>
              <a:t>PHS 635</a:t>
            </a:r>
          </a:p>
        </p:txBody>
      </p:sp>
      <p:sp>
        <p:nvSpPr>
          <p:cNvPr id="39940"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39" tIns="48318" rIns="96639" bIns="48318" anchor="b"/>
          <a:lstStyle/>
          <a:p>
            <a:pPr algn="r" defTabSz="965200"/>
            <a:fld id="{557FB3FA-3A27-4C87-BC33-5961A7C70094}" type="slidenum">
              <a:rPr lang="en-CA" sz="1300"/>
              <a:pPr algn="r" defTabSz="965200"/>
              <a:t>44</a:t>
            </a:fld>
            <a:endParaRPr lang="en-CA" sz="1300"/>
          </a:p>
        </p:txBody>
      </p:sp>
      <p:sp>
        <p:nvSpPr>
          <p:cNvPr id="39941" name="Rectangle 2"/>
          <p:cNvSpPr>
            <a:spLocks noGrp="1" noRot="1" noChangeAspect="1" noChangeArrowheads="1" noTextEdit="1"/>
          </p:cNvSpPr>
          <p:nvPr>
            <p:ph type="sldImg"/>
          </p:nvPr>
        </p:nvSpPr>
        <p:spPr>
          <a:xfrm>
            <a:off x="1003300" y="728663"/>
            <a:ext cx="4852988" cy="3641725"/>
          </a:xfrm>
          <a:ln/>
        </p:spPr>
      </p:sp>
      <p:sp>
        <p:nvSpPr>
          <p:cNvPr id="39942" name="Rectangle 3"/>
          <p:cNvSpPr>
            <a:spLocks noGrp="1" noChangeArrowheads="1"/>
          </p:cNvSpPr>
          <p:nvPr>
            <p:ph type="body" idx="1"/>
          </p:nvPr>
        </p:nvSpPr>
        <p:spPr>
          <a:noFill/>
          <a:ln/>
        </p:spPr>
        <p:txBody>
          <a:bodyPr lIns="96639" tIns="48318" rIns="96639" bIns="48318"/>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47" tIns="48324" rIns="96647" bIns="48324" anchor="b"/>
          <a:lstStyle/>
          <a:p>
            <a:pPr algn="r" defTabSz="965200"/>
            <a:fld id="{771F7EFA-D6ED-41F9-8DCE-655E1F18EC24}" type="slidenum">
              <a:rPr lang="en-US" sz="1300">
                <a:latin typeface="Times New Roman" pitchFamily="18" charset="0"/>
              </a:rPr>
              <a:pPr algn="r" defTabSz="965200"/>
              <a:t>45</a:t>
            </a:fld>
            <a:endParaRPr lang="en-US" sz="1300">
              <a:latin typeface="Times New Roman" pitchFamily="18" charset="0"/>
            </a:endParaRPr>
          </a:p>
        </p:txBody>
      </p:sp>
      <p:sp>
        <p:nvSpPr>
          <p:cNvPr id="40963"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39" tIns="48318" rIns="96639" bIns="48318"/>
          <a:lstStyle/>
          <a:p>
            <a:pPr defTabSz="965200"/>
            <a:r>
              <a:rPr lang="en-CA" sz="1300"/>
              <a:t>PHS 635</a:t>
            </a:r>
          </a:p>
        </p:txBody>
      </p:sp>
      <p:sp>
        <p:nvSpPr>
          <p:cNvPr id="40964"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39" tIns="48318" rIns="96639" bIns="48318" anchor="b"/>
          <a:lstStyle/>
          <a:p>
            <a:pPr algn="r" defTabSz="965200"/>
            <a:fld id="{52FD188C-6492-4E4B-A446-DCC4C22A457A}" type="slidenum">
              <a:rPr lang="en-CA" sz="1300"/>
              <a:pPr algn="r" defTabSz="965200"/>
              <a:t>45</a:t>
            </a:fld>
            <a:endParaRPr lang="en-CA" sz="1300"/>
          </a:p>
        </p:txBody>
      </p:sp>
      <p:sp>
        <p:nvSpPr>
          <p:cNvPr id="40965" name="Rectangle 2"/>
          <p:cNvSpPr>
            <a:spLocks noGrp="1" noRot="1" noChangeAspect="1" noChangeArrowheads="1" noTextEdit="1"/>
          </p:cNvSpPr>
          <p:nvPr>
            <p:ph type="sldImg"/>
          </p:nvPr>
        </p:nvSpPr>
        <p:spPr>
          <a:xfrm>
            <a:off x="1003300" y="728663"/>
            <a:ext cx="4852988" cy="3641725"/>
          </a:xfrm>
          <a:ln/>
        </p:spPr>
      </p:sp>
      <p:sp>
        <p:nvSpPr>
          <p:cNvPr id="40966" name="Rectangle 3"/>
          <p:cNvSpPr>
            <a:spLocks noGrp="1" noChangeArrowheads="1"/>
          </p:cNvSpPr>
          <p:nvPr>
            <p:ph type="body" idx="1"/>
          </p:nvPr>
        </p:nvSpPr>
        <p:spPr>
          <a:noFill/>
          <a:ln/>
        </p:spPr>
        <p:txBody>
          <a:bodyPr lIns="96639" tIns="48318" rIns="96639" bIns="48318"/>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47" tIns="48324" rIns="96647" bIns="48324" anchor="b"/>
          <a:lstStyle/>
          <a:p>
            <a:pPr algn="r" defTabSz="965200"/>
            <a:fld id="{D232B487-6790-4FE3-A48C-D41B11C7ABBB}" type="slidenum">
              <a:rPr lang="en-US" sz="1300">
                <a:latin typeface="Times New Roman" pitchFamily="18" charset="0"/>
              </a:rPr>
              <a:pPr algn="r" defTabSz="965200"/>
              <a:t>46</a:t>
            </a:fld>
            <a:endParaRPr lang="en-US" sz="1300">
              <a:latin typeface="Times New Roman" pitchFamily="18" charset="0"/>
            </a:endParaRPr>
          </a:p>
        </p:txBody>
      </p:sp>
      <p:sp>
        <p:nvSpPr>
          <p:cNvPr id="41987"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39" tIns="48318" rIns="96639" bIns="48318"/>
          <a:lstStyle/>
          <a:p>
            <a:pPr defTabSz="965200"/>
            <a:r>
              <a:rPr lang="en-CA" sz="1300"/>
              <a:t>PHS 635</a:t>
            </a:r>
          </a:p>
        </p:txBody>
      </p:sp>
      <p:sp>
        <p:nvSpPr>
          <p:cNvPr id="41988"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39" tIns="48318" rIns="96639" bIns="48318" anchor="b"/>
          <a:lstStyle/>
          <a:p>
            <a:pPr algn="r" defTabSz="965200"/>
            <a:fld id="{A0D27678-1EF1-476E-80A1-5491F844D15F}" type="slidenum">
              <a:rPr lang="en-CA" sz="1300"/>
              <a:pPr algn="r" defTabSz="965200"/>
              <a:t>46</a:t>
            </a:fld>
            <a:endParaRPr lang="en-CA" sz="1300"/>
          </a:p>
        </p:txBody>
      </p:sp>
      <p:sp>
        <p:nvSpPr>
          <p:cNvPr id="41989" name="Rectangle 2"/>
          <p:cNvSpPr>
            <a:spLocks noGrp="1" noRot="1" noChangeAspect="1" noChangeArrowheads="1" noTextEdit="1"/>
          </p:cNvSpPr>
          <p:nvPr>
            <p:ph type="sldImg"/>
          </p:nvPr>
        </p:nvSpPr>
        <p:spPr>
          <a:xfrm>
            <a:off x="1003300" y="728663"/>
            <a:ext cx="4852988" cy="3641725"/>
          </a:xfrm>
          <a:ln/>
        </p:spPr>
      </p:sp>
      <p:sp>
        <p:nvSpPr>
          <p:cNvPr id="41990" name="Rectangle 3"/>
          <p:cNvSpPr>
            <a:spLocks noGrp="1" noChangeArrowheads="1"/>
          </p:cNvSpPr>
          <p:nvPr>
            <p:ph type="body" idx="1"/>
          </p:nvPr>
        </p:nvSpPr>
        <p:spPr>
          <a:noFill/>
          <a:ln/>
        </p:spPr>
        <p:txBody>
          <a:bodyPr lIns="96639" tIns="48318" rIns="96639" bIns="48318"/>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47" tIns="48324" rIns="96647" bIns="48324" anchor="b"/>
          <a:lstStyle/>
          <a:p>
            <a:pPr algn="r" defTabSz="965200"/>
            <a:fld id="{9F01AFFB-9D1B-4835-B2EC-87D6D1EA265B}" type="slidenum">
              <a:rPr lang="en-US" sz="1300">
                <a:latin typeface="Times New Roman" pitchFamily="18" charset="0"/>
              </a:rPr>
              <a:pPr algn="r" defTabSz="965200"/>
              <a:t>47</a:t>
            </a:fld>
            <a:endParaRPr lang="en-US" sz="1300">
              <a:latin typeface="Times New Roman" pitchFamily="18" charset="0"/>
            </a:endParaRPr>
          </a:p>
        </p:txBody>
      </p:sp>
      <p:sp>
        <p:nvSpPr>
          <p:cNvPr id="43011"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39" tIns="48318" rIns="96639" bIns="48318"/>
          <a:lstStyle/>
          <a:p>
            <a:pPr defTabSz="965200"/>
            <a:r>
              <a:rPr lang="en-CA" sz="1300"/>
              <a:t>PHS 635</a:t>
            </a:r>
          </a:p>
        </p:txBody>
      </p:sp>
      <p:sp>
        <p:nvSpPr>
          <p:cNvPr id="43012"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39" tIns="48318" rIns="96639" bIns="48318" anchor="b"/>
          <a:lstStyle/>
          <a:p>
            <a:pPr algn="r" defTabSz="965200"/>
            <a:fld id="{C0B41E29-C334-4704-8FDF-656D96BEC525}" type="slidenum">
              <a:rPr lang="en-CA" sz="1300"/>
              <a:pPr algn="r" defTabSz="965200"/>
              <a:t>47</a:t>
            </a:fld>
            <a:endParaRPr lang="en-CA" sz="1300"/>
          </a:p>
        </p:txBody>
      </p:sp>
      <p:sp>
        <p:nvSpPr>
          <p:cNvPr id="43013" name="Rectangle 2"/>
          <p:cNvSpPr>
            <a:spLocks noGrp="1" noRot="1" noChangeAspect="1" noChangeArrowheads="1" noTextEdit="1"/>
          </p:cNvSpPr>
          <p:nvPr>
            <p:ph type="sldImg"/>
          </p:nvPr>
        </p:nvSpPr>
        <p:spPr>
          <a:xfrm>
            <a:off x="1003300" y="728663"/>
            <a:ext cx="4852988" cy="3641725"/>
          </a:xfrm>
          <a:ln/>
        </p:spPr>
      </p:sp>
      <p:sp>
        <p:nvSpPr>
          <p:cNvPr id="43014" name="Rectangle 3"/>
          <p:cNvSpPr>
            <a:spLocks noGrp="1" noChangeArrowheads="1"/>
          </p:cNvSpPr>
          <p:nvPr>
            <p:ph type="body" idx="1"/>
          </p:nvPr>
        </p:nvSpPr>
        <p:spPr>
          <a:noFill/>
          <a:ln/>
        </p:spPr>
        <p:txBody>
          <a:bodyPr lIns="96639" tIns="48318" rIns="96639" bIns="48318"/>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49" tIns="48325" rIns="96649" bIns="48325"/>
          <a:lstStyle/>
          <a:p>
            <a:pPr defTabSz="965200"/>
            <a:r>
              <a:rPr lang="en-CA" sz="1300">
                <a:latin typeface="Arial" charset="0"/>
              </a:rPr>
              <a:t>PHS 635</a:t>
            </a:r>
          </a:p>
        </p:txBody>
      </p:sp>
      <p:sp>
        <p:nvSpPr>
          <p:cNvPr id="44035"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49" tIns="48325" rIns="96649" bIns="48325" anchor="b"/>
          <a:lstStyle/>
          <a:p>
            <a:pPr algn="r" defTabSz="965200"/>
            <a:fld id="{2C7755E7-0B0A-4C56-A405-FC9832F6481E}" type="slidenum">
              <a:rPr lang="en-CA" sz="1300">
                <a:latin typeface="Arial" charset="0"/>
              </a:rPr>
              <a:pPr algn="r" defTabSz="965200"/>
              <a:t>48</a:t>
            </a:fld>
            <a:endParaRPr lang="en-CA" sz="1300">
              <a:latin typeface="Arial"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ln/>
        </p:spPr>
        <p:txBody>
          <a:bodyPr/>
          <a:lstStyle/>
          <a:p>
            <a:pPr eaLnBrk="1" hangingPunct="1"/>
            <a:endParaRPr lang="en-CA" smtClean="0"/>
          </a:p>
        </p:txBody>
      </p:sp>
      <p:sp>
        <p:nvSpPr>
          <p:cNvPr id="44038" name="Header Placeholder 5"/>
          <p:cNvSpPr>
            <a:spLocks noGrp="1"/>
          </p:cNvSpPr>
          <p:nvPr>
            <p:ph type="hdr" sz="quarter"/>
          </p:nvPr>
        </p:nvSpPr>
        <p:spPr>
          <a:noFill/>
        </p:spPr>
        <p:txBody>
          <a:bodyPr/>
          <a:lstStyle/>
          <a:p>
            <a:pPr defTabSz="965200"/>
            <a:endParaRPr lang="en-CA"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61" tIns="48331" rIns="96661" bIns="48331"/>
          <a:lstStyle/>
          <a:p>
            <a:pPr defTabSz="966788"/>
            <a:r>
              <a:rPr lang="en-CA" sz="1300">
                <a:latin typeface="Arial" charset="0"/>
              </a:rPr>
              <a:t>PHS 635</a:t>
            </a:r>
          </a:p>
        </p:txBody>
      </p:sp>
      <p:sp>
        <p:nvSpPr>
          <p:cNvPr id="46083"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61" tIns="48331" rIns="96661" bIns="48331" anchor="b"/>
          <a:lstStyle/>
          <a:p>
            <a:pPr algn="r" defTabSz="966788"/>
            <a:fld id="{B8E5EDA2-AD24-4771-B4BE-C9CB36918858}" type="slidenum">
              <a:rPr lang="en-CA" sz="1300">
                <a:latin typeface="Arial" charset="0"/>
              </a:rPr>
              <a:pPr algn="r" defTabSz="966788"/>
              <a:t>49</a:t>
            </a:fld>
            <a:endParaRPr lang="en-CA" sz="1300">
              <a:latin typeface="Arial" charset="0"/>
            </a:endParaRPr>
          </a:p>
        </p:txBody>
      </p:sp>
      <p:sp>
        <p:nvSpPr>
          <p:cNvPr id="46084" name="Rectangle 2"/>
          <p:cNvSpPr>
            <a:spLocks noGrp="1" noRot="1" noChangeAspect="1" noChangeArrowheads="1" noTextEdit="1"/>
          </p:cNvSpPr>
          <p:nvPr>
            <p:ph type="sldImg"/>
          </p:nvPr>
        </p:nvSpPr>
        <p:spPr>
          <a:ln/>
        </p:spPr>
      </p:sp>
      <p:sp>
        <p:nvSpPr>
          <p:cNvPr id="46085" name="Rectangle 3"/>
          <p:cNvSpPr>
            <a:spLocks noGrp="1" noChangeArrowheads="1"/>
          </p:cNvSpPr>
          <p:nvPr>
            <p:ph type="body" idx="1"/>
          </p:nvPr>
        </p:nvSpPr>
        <p:spPr>
          <a:noFill/>
          <a:ln/>
        </p:spPr>
        <p:txBody>
          <a:bodyPr/>
          <a:lstStyle/>
          <a:p>
            <a:pPr eaLnBrk="1" hangingPunct="1"/>
            <a:endParaRPr lang="en-CA" smtClean="0"/>
          </a:p>
        </p:txBody>
      </p:sp>
      <p:sp>
        <p:nvSpPr>
          <p:cNvPr id="46086" name="Header Placeholder 5"/>
          <p:cNvSpPr>
            <a:spLocks noGrp="1"/>
          </p:cNvSpPr>
          <p:nvPr>
            <p:ph type="hdr" sz="quarter"/>
          </p:nvPr>
        </p:nvSpPr>
        <p:spPr>
          <a:noFill/>
        </p:spPr>
        <p:txBody>
          <a:bodyPr/>
          <a:lstStyle/>
          <a:p>
            <a:pPr defTabSz="965200"/>
            <a:endParaRPr lang="en-CA"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p>
        </p:txBody>
      </p:sp>
      <p:sp>
        <p:nvSpPr>
          <p:cNvPr id="48132" name="Header Placeholder 3"/>
          <p:cNvSpPr>
            <a:spLocks noGrp="1"/>
          </p:cNvSpPr>
          <p:nvPr>
            <p:ph type="hdr" sz="quarter"/>
          </p:nvPr>
        </p:nvSpPr>
        <p:spPr>
          <a:noFill/>
        </p:spPr>
        <p:txBody>
          <a:bodyPr/>
          <a:lstStyle/>
          <a:p>
            <a:pPr defTabSz="965200"/>
            <a:endParaRPr lang="en-CA" smtClean="0"/>
          </a:p>
        </p:txBody>
      </p:sp>
      <p:sp>
        <p:nvSpPr>
          <p:cNvPr id="48133" name="Slide Number Placeholder 4"/>
          <p:cNvSpPr>
            <a:spLocks noGrp="1"/>
          </p:cNvSpPr>
          <p:nvPr>
            <p:ph type="sldNum" sz="quarter" idx="5"/>
          </p:nvPr>
        </p:nvSpPr>
        <p:spPr>
          <a:noFill/>
        </p:spPr>
        <p:txBody>
          <a:bodyPr/>
          <a:lstStyle/>
          <a:p>
            <a:pPr defTabSz="965200"/>
            <a:fld id="{9DC426F3-5797-45FB-B37E-0BEE031413BB}" type="slidenum">
              <a:rPr lang="en-CA" smtClean="0"/>
              <a:pPr defTabSz="965200"/>
              <a:t>50</a:t>
            </a:fld>
            <a:endParaRPr lang="en-CA"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47" tIns="48324" rIns="96647" bIns="48324"/>
          <a:lstStyle/>
          <a:p>
            <a:pPr defTabSz="965200"/>
            <a:r>
              <a:rPr lang="en-CA" sz="1300">
                <a:latin typeface="Arial" pitchFamily="34" charset="0"/>
              </a:rPr>
              <a:t>PHS 635</a:t>
            </a:r>
          </a:p>
        </p:txBody>
      </p:sp>
      <p:sp>
        <p:nvSpPr>
          <p:cNvPr id="76803"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47" tIns="48324" rIns="96647" bIns="48324" anchor="b"/>
          <a:lstStyle/>
          <a:p>
            <a:pPr algn="r" defTabSz="965200"/>
            <a:fld id="{D71E0846-4F68-4A69-AC97-18FA4ED93D70}" type="slidenum">
              <a:rPr lang="en-CA" sz="1300">
                <a:latin typeface="Arial" pitchFamily="34" charset="0"/>
              </a:rPr>
              <a:pPr algn="r" defTabSz="965200"/>
              <a:t>5</a:t>
            </a:fld>
            <a:endParaRPr lang="en-CA" sz="1300">
              <a:latin typeface="Arial" pitchFamily="34" charset="0"/>
            </a:endParaRPr>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76806" name="Header Placeholder 5"/>
          <p:cNvSpPr>
            <a:spLocks noGrp="1"/>
          </p:cNvSpPr>
          <p:nvPr>
            <p:ph type="hdr" sz="quarter"/>
          </p:nvPr>
        </p:nvSpPr>
        <p:spPr>
          <a:noFill/>
        </p:spPr>
        <p:txBody>
          <a:bodyPr/>
          <a:lstStyle/>
          <a:p>
            <a:pPr defTabSz="965200"/>
            <a:endParaRPr lang="en-CA"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smtClean="0"/>
          </a:p>
        </p:txBody>
      </p:sp>
      <p:sp>
        <p:nvSpPr>
          <p:cNvPr id="49156" name="Header Placeholder 3"/>
          <p:cNvSpPr>
            <a:spLocks noGrp="1"/>
          </p:cNvSpPr>
          <p:nvPr>
            <p:ph type="hdr" sz="quarter"/>
          </p:nvPr>
        </p:nvSpPr>
        <p:spPr>
          <a:noFill/>
        </p:spPr>
        <p:txBody>
          <a:bodyPr/>
          <a:lstStyle/>
          <a:p>
            <a:pPr defTabSz="965200"/>
            <a:endParaRPr lang="en-CA" smtClean="0"/>
          </a:p>
        </p:txBody>
      </p:sp>
      <p:sp>
        <p:nvSpPr>
          <p:cNvPr id="49157" name="Slide Number Placeholder 4"/>
          <p:cNvSpPr>
            <a:spLocks noGrp="1"/>
          </p:cNvSpPr>
          <p:nvPr>
            <p:ph type="sldNum" sz="quarter" idx="5"/>
          </p:nvPr>
        </p:nvSpPr>
        <p:spPr>
          <a:noFill/>
        </p:spPr>
        <p:txBody>
          <a:bodyPr/>
          <a:lstStyle/>
          <a:p>
            <a:pPr defTabSz="965200"/>
            <a:fld id="{FD2B2D00-A813-4980-B7AE-160D1B36D1B2}" type="slidenum">
              <a:rPr lang="en-CA" smtClean="0"/>
              <a:pPr defTabSz="965200"/>
              <a:t>51</a:t>
            </a:fld>
            <a:endParaRPr lang="en-CA"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smtClean="0"/>
          </a:p>
        </p:txBody>
      </p:sp>
      <p:sp>
        <p:nvSpPr>
          <p:cNvPr id="55300" name="Header Placeholder 3"/>
          <p:cNvSpPr>
            <a:spLocks noGrp="1"/>
          </p:cNvSpPr>
          <p:nvPr>
            <p:ph type="hdr" sz="quarter"/>
          </p:nvPr>
        </p:nvSpPr>
        <p:spPr>
          <a:noFill/>
        </p:spPr>
        <p:txBody>
          <a:bodyPr/>
          <a:lstStyle/>
          <a:p>
            <a:pPr defTabSz="965200"/>
            <a:endParaRPr lang="en-CA" smtClean="0"/>
          </a:p>
        </p:txBody>
      </p:sp>
      <p:sp>
        <p:nvSpPr>
          <p:cNvPr id="55301" name="Slide Number Placeholder 4"/>
          <p:cNvSpPr>
            <a:spLocks noGrp="1"/>
          </p:cNvSpPr>
          <p:nvPr>
            <p:ph type="sldNum" sz="quarter" idx="5"/>
          </p:nvPr>
        </p:nvSpPr>
        <p:spPr>
          <a:noFill/>
        </p:spPr>
        <p:txBody>
          <a:bodyPr/>
          <a:lstStyle/>
          <a:p>
            <a:pPr defTabSz="965200"/>
            <a:fld id="{C40897F0-A8B2-4EAC-9D70-FABB3AD3D3DA}" type="slidenum">
              <a:rPr lang="en-CA" smtClean="0"/>
              <a:pPr defTabSz="965200"/>
              <a:t>52</a:t>
            </a:fld>
            <a:endParaRPr lang="en-CA"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txBox="1">
            <a:spLocks noGrp="1" noChangeArrowheads="1"/>
          </p:cNvSpPr>
          <p:nvPr/>
        </p:nvSpPr>
        <p:spPr bwMode="auto">
          <a:xfrm>
            <a:off x="0" y="0"/>
            <a:ext cx="2971800" cy="484210"/>
          </a:xfrm>
          <a:prstGeom prst="rect">
            <a:avLst/>
          </a:prstGeom>
          <a:noFill/>
          <a:ln w="9525">
            <a:noFill/>
            <a:miter lim="800000"/>
            <a:headEnd/>
            <a:tailEnd/>
          </a:ln>
        </p:spPr>
        <p:txBody>
          <a:bodyPr lIns="96649" tIns="48325" rIns="96649" bIns="48325"/>
          <a:lstStyle/>
          <a:p>
            <a:pPr defTabSz="965780"/>
            <a:r>
              <a:rPr lang="en-CA" sz="1300" dirty="0">
                <a:latin typeface="Arial" pitchFamily="34" charset="0"/>
              </a:rPr>
              <a:t>PHS 635</a:t>
            </a:r>
          </a:p>
        </p:txBody>
      </p:sp>
      <p:sp>
        <p:nvSpPr>
          <p:cNvPr id="57347" name="Rectangle 7"/>
          <p:cNvSpPr txBox="1">
            <a:spLocks noGrp="1" noChangeArrowheads="1"/>
          </p:cNvSpPr>
          <p:nvPr/>
        </p:nvSpPr>
        <p:spPr bwMode="auto">
          <a:xfrm>
            <a:off x="3884613" y="9224870"/>
            <a:ext cx="2971800" cy="484210"/>
          </a:xfrm>
          <a:prstGeom prst="rect">
            <a:avLst/>
          </a:prstGeom>
          <a:noFill/>
          <a:ln w="9525">
            <a:noFill/>
            <a:miter lim="800000"/>
            <a:headEnd/>
            <a:tailEnd/>
          </a:ln>
        </p:spPr>
        <p:txBody>
          <a:bodyPr lIns="96649" tIns="48325" rIns="96649" bIns="48325" anchor="b"/>
          <a:lstStyle/>
          <a:p>
            <a:pPr algn="r" defTabSz="965780"/>
            <a:fld id="{991F3C35-13EB-4CD8-A154-7D38910B2F3E}" type="slidenum">
              <a:rPr lang="en-CA" sz="1300">
                <a:latin typeface="Arial" pitchFamily="34" charset="0"/>
              </a:rPr>
              <a:pPr algn="r" defTabSz="965780"/>
              <a:t>53</a:t>
            </a:fld>
            <a:endParaRPr lang="en-CA" sz="1300" dirty="0">
              <a:latin typeface="Arial" pitchFamily="34"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57350" name="Header Placeholder 5"/>
          <p:cNvSpPr>
            <a:spLocks noGrp="1"/>
          </p:cNvSpPr>
          <p:nvPr>
            <p:ph type="hdr" sz="quarter"/>
          </p:nvPr>
        </p:nvSpPr>
        <p:spPr>
          <a:noFill/>
        </p:spPr>
        <p:txBody>
          <a:bodyPr/>
          <a:lstStyle/>
          <a:p>
            <a:pPr defTabSz="965780"/>
            <a:endParaRPr lang="en-CA" dirty="0"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61" tIns="48331" rIns="96661" bIns="48331"/>
          <a:lstStyle/>
          <a:p>
            <a:pPr defTabSz="966788"/>
            <a:r>
              <a:rPr lang="en-CA" sz="1300">
                <a:latin typeface="Arial" pitchFamily="34" charset="0"/>
              </a:rPr>
              <a:t>PHS 635</a:t>
            </a:r>
          </a:p>
        </p:txBody>
      </p:sp>
      <p:sp>
        <p:nvSpPr>
          <p:cNvPr id="131075"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61" tIns="48331" rIns="96661" bIns="48331" anchor="b"/>
          <a:lstStyle/>
          <a:p>
            <a:pPr algn="r" defTabSz="966788"/>
            <a:fld id="{28258B2B-D461-4643-80C7-CB73911CCB8E}" type="slidenum">
              <a:rPr lang="en-CA" sz="1300">
                <a:latin typeface="Arial" pitchFamily="34" charset="0"/>
              </a:rPr>
              <a:pPr algn="r" defTabSz="966788"/>
              <a:t>54</a:t>
            </a:fld>
            <a:endParaRPr lang="en-CA" sz="1300">
              <a:latin typeface="Arial" pitchFamily="34" charset="0"/>
            </a:endParaRPr>
          </a:p>
        </p:txBody>
      </p:sp>
      <p:sp>
        <p:nvSpPr>
          <p:cNvPr id="131076" name="Rectangle 2"/>
          <p:cNvSpPr>
            <a:spLocks noGrp="1" noRot="1" noChangeAspect="1" noChangeArrowheads="1" noTextEdit="1"/>
          </p:cNvSpPr>
          <p:nvPr>
            <p:ph type="sldImg"/>
          </p:nvPr>
        </p:nvSpPr>
        <p:spPr>
          <a:ln/>
        </p:spPr>
      </p:sp>
      <p:sp>
        <p:nvSpPr>
          <p:cNvPr id="131077"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131078" name="Header Placeholder 5"/>
          <p:cNvSpPr>
            <a:spLocks noGrp="1"/>
          </p:cNvSpPr>
          <p:nvPr>
            <p:ph type="hdr" sz="quarter"/>
          </p:nvPr>
        </p:nvSpPr>
        <p:spPr>
          <a:noFill/>
        </p:spPr>
        <p:txBody>
          <a:bodyPr/>
          <a:lstStyle/>
          <a:p>
            <a:pPr defTabSz="965200"/>
            <a:endParaRPr lang="en-CA"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txBox="1">
            <a:spLocks noGrp="1" noChangeArrowheads="1"/>
          </p:cNvSpPr>
          <p:nvPr/>
        </p:nvSpPr>
        <p:spPr bwMode="auto">
          <a:xfrm>
            <a:off x="1" y="1"/>
            <a:ext cx="2972098" cy="484895"/>
          </a:xfrm>
          <a:prstGeom prst="rect">
            <a:avLst/>
          </a:prstGeom>
          <a:noFill/>
          <a:ln w="9525">
            <a:noFill/>
            <a:miter lim="800000"/>
            <a:headEnd/>
            <a:tailEnd/>
          </a:ln>
        </p:spPr>
        <p:txBody>
          <a:bodyPr lIns="96647" tIns="48324" rIns="96647" bIns="48324"/>
          <a:lstStyle/>
          <a:p>
            <a:pPr defTabSz="966646"/>
            <a:r>
              <a:rPr lang="en-CA" sz="1300">
                <a:latin typeface="Arial" pitchFamily="34" charset="0"/>
              </a:rPr>
              <a:t>PHS 635</a:t>
            </a:r>
          </a:p>
        </p:txBody>
      </p:sp>
      <p:sp>
        <p:nvSpPr>
          <p:cNvPr id="131075" name="Rectangle 7"/>
          <p:cNvSpPr txBox="1">
            <a:spLocks noGrp="1" noChangeArrowheads="1"/>
          </p:cNvSpPr>
          <p:nvPr/>
        </p:nvSpPr>
        <p:spPr bwMode="auto">
          <a:xfrm>
            <a:off x="3884414" y="9224240"/>
            <a:ext cx="2972098" cy="484895"/>
          </a:xfrm>
          <a:prstGeom prst="rect">
            <a:avLst/>
          </a:prstGeom>
          <a:noFill/>
          <a:ln w="9525">
            <a:noFill/>
            <a:miter lim="800000"/>
            <a:headEnd/>
            <a:tailEnd/>
          </a:ln>
        </p:spPr>
        <p:txBody>
          <a:bodyPr lIns="96647" tIns="48324" rIns="96647" bIns="48324" anchor="b"/>
          <a:lstStyle/>
          <a:p>
            <a:pPr algn="r" defTabSz="966646"/>
            <a:fld id="{28258B2B-D461-4643-80C7-CB73911CCB8E}" type="slidenum">
              <a:rPr lang="en-CA" sz="1300">
                <a:latin typeface="Arial" pitchFamily="34" charset="0"/>
              </a:rPr>
              <a:pPr algn="r" defTabSz="966646"/>
              <a:t>55</a:t>
            </a:fld>
            <a:endParaRPr lang="en-CA" sz="1300">
              <a:latin typeface="Arial" pitchFamily="34" charset="0"/>
            </a:endParaRPr>
          </a:p>
        </p:txBody>
      </p:sp>
      <p:sp>
        <p:nvSpPr>
          <p:cNvPr id="131076" name="Rectangle 2"/>
          <p:cNvSpPr>
            <a:spLocks noGrp="1" noRot="1" noChangeAspect="1" noChangeArrowheads="1" noTextEdit="1"/>
          </p:cNvSpPr>
          <p:nvPr>
            <p:ph type="sldImg"/>
          </p:nvPr>
        </p:nvSpPr>
        <p:spPr>
          <a:ln/>
        </p:spPr>
      </p:sp>
      <p:sp>
        <p:nvSpPr>
          <p:cNvPr id="131077"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131078" name="Header Placeholder 5"/>
          <p:cNvSpPr>
            <a:spLocks noGrp="1"/>
          </p:cNvSpPr>
          <p:nvPr>
            <p:ph type="hdr" sz="quarter"/>
          </p:nvPr>
        </p:nvSpPr>
        <p:spPr>
          <a:noFill/>
        </p:spPr>
        <p:txBody>
          <a:bodyPr/>
          <a:lstStyle/>
          <a:p>
            <a:pPr defTabSz="965058"/>
            <a:endParaRPr lang="en-CA"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txBox="1">
            <a:spLocks noGrp="1" noChangeArrowheads="1"/>
          </p:cNvSpPr>
          <p:nvPr/>
        </p:nvSpPr>
        <p:spPr bwMode="auto">
          <a:xfrm>
            <a:off x="1" y="1"/>
            <a:ext cx="2972098" cy="484895"/>
          </a:xfrm>
          <a:prstGeom prst="rect">
            <a:avLst/>
          </a:prstGeom>
          <a:noFill/>
          <a:ln w="9525">
            <a:noFill/>
            <a:miter lim="800000"/>
            <a:headEnd/>
            <a:tailEnd/>
          </a:ln>
        </p:spPr>
        <p:txBody>
          <a:bodyPr lIns="96647" tIns="48324" rIns="96647" bIns="48324"/>
          <a:lstStyle/>
          <a:p>
            <a:pPr defTabSz="966646"/>
            <a:r>
              <a:rPr lang="en-CA" sz="1300">
                <a:latin typeface="Arial" pitchFamily="34" charset="0"/>
              </a:rPr>
              <a:t>PHS 635</a:t>
            </a:r>
          </a:p>
        </p:txBody>
      </p:sp>
      <p:sp>
        <p:nvSpPr>
          <p:cNvPr id="131075" name="Rectangle 7"/>
          <p:cNvSpPr txBox="1">
            <a:spLocks noGrp="1" noChangeArrowheads="1"/>
          </p:cNvSpPr>
          <p:nvPr/>
        </p:nvSpPr>
        <p:spPr bwMode="auto">
          <a:xfrm>
            <a:off x="3884414" y="9224240"/>
            <a:ext cx="2972098" cy="484895"/>
          </a:xfrm>
          <a:prstGeom prst="rect">
            <a:avLst/>
          </a:prstGeom>
          <a:noFill/>
          <a:ln w="9525">
            <a:noFill/>
            <a:miter lim="800000"/>
            <a:headEnd/>
            <a:tailEnd/>
          </a:ln>
        </p:spPr>
        <p:txBody>
          <a:bodyPr lIns="96647" tIns="48324" rIns="96647" bIns="48324" anchor="b"/>
          <a:lstStyle/>
          <a:p>
            <a:pPr algn="r" defTabSz="966646"/>
            <a:fld id="{28258B2B-D461-4643-80C7-CB73911CCB8E}" type="slidenum">
              <a:rPr lang="en-CA" sz="1300">
                <a:latin typeface="Arial" pitchFamily="34" charset="0"/>
              </a:rPr>
              <a:pPr algn="r" defTabSz="966646"/>
              <a:t>56</a:t>
            </a:fld>
            <a:endParaRPr lang="en-CA" sz="1300">
              <a:latin typeface="Arial" pitchFamily="34" charset="0"/>
            </a:endParaRPr>
          </a:p>
        </p:txBody>
      </p:sp>
      <p:sp>
        <p:nvSpPr>
          <p:cNvPr id="131076" name="Rectangle 2"/>
          <p:cNvSpPr>
            <a:spLocks noGrp="1" noRot="1" noChangeAspect="1" noChangeArrowheads="1" noTextEdit="1"/>
          </p:cNvSpPr>
          <p:nvPr>
            <p:ph type="sldImg"/>
          </p:nvPr>
        </p:nvSpPr>
        <p:spPr>
          <a:ln/>
        </p:spPr>
      </p:sp>
      <p:sp>
        <p:nvSpPr>
          <p:cNvPr id="131077"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131078" name="Header Placeholder 5"/>
          <p:cNvSpPr>
            <a:spLocks noGrp="1"/>
          </p:cNvSpPr>
          <p:nvPr>
            <p:ph type="hdr" sz="quarter"/>
          </p:nvPr>
        </p:nvSpPr>
        <p:spPr>
          <a:noFill/>
        </p:spPr>
        <p:txBody>
          <a:bodyPr/>
          <a:lstStyle/>
          <a:p>
            <a:pPr defTabSz="965058"/>
            <a:endParaRPr lang="en-CA"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txBox="1">
            <a:spLocks noGrp="1" noChangeArrowheads="1"/>
          </p:cNvSpPr>
          <p:nvPr/>
        </p:nvSpPr>
        <p:spPr bwMode="auto">
          <a:xfrm>
            <a:off x="1" y="1"/>
            <a:ext cx="2972098" cy="484895"/>
          </a:xfrm>
          <a:prstGeom prst="rect">
            <a:avLst/>
          </a:prstGeom>
          <a:noFill/>
          <a:ln w="9525">
            <a:noFill/>
            <a:miter lim="800000"/>
            <a:headEnd/>
            <a:tailEnd/>
          </a:ln>
        </p:spPr>
        <p:txBody>
          <a:bodyPr lIns="96647" tIns="48324" rIns="96647" bIns="48324"/>
          <a:lstStyle/>
          <a:p>
            <a:pPr defTabSz="966646"/>
            <a:r>
              <a:rPr lang="en-CA" sz="1300">
                <a:latin typeface="Arial" pitchFamily="34" charset="0"/>
              </a:rPr>
              <a:t>PHS 635</a:t>
            </a:r>
          </a:p>
        </p:txBody>
      </p:sp>
      <p:sp>
        <p:nvSpPr>
          <p:cNvPr id="131075" name="Rectangle 7"/>
          <p:cNvSpPr txBox="1">
            <a:spLocks noGrp="1" noChangeArrowheads="1"/>
          </p:cNvSpPr>
          <p:nvPr/>
        </p:nvSpPr>
        <p:spPr bwMode="auto">
          <a:xfrm>
            <a:off x="3884414" y="9224240"/>
            <a:ext cx="2972098" cy="484895"/>
          </a:xfrm>
          <a:prstGeom prst="rect">
            <a:avLst/>
          </a:prstGeom>
          <a:noFill/>
          <a:ln w="9525">
            <a:noFill/>
            <a:miter lim="800000"/>
            <a:headEnd/>
            <a:tailEnd/>
          </a:ln>
        </p:spPr>
        <p:txBody>
          <a:bodyPr lIns="96647" tIns="48324" rIns="96647" bIns="48324" anchor="b"/>
          <a:lstStyle/>
          <a:p>
            <a:pPr algn="r" defTabSz="966646"/>
            <a:fld id="{28258B2B-D461-4643-80C7-CB73911CCB8E}" type="slidenum">
              <a:rPr lang="en-CA" sz="1300">
                <a:latin typeface="Arial" pitchFamily="34" charset="0"/>
              </a:rPr>
              <a:pPr algn="r" defTabSz="966646"/>
              <a:t>57</a:t>
            </a:fld>
            <a:endParaRPr lang="en-CA" sz="1300">
              <a:latin typeface="Arial" pitchFamily="34" charset="0"/>
            </a:endParaRPr>
          </a:p>
        </p:txBody>
      </p:sp>
      <p:sp>
        <p:nvSpPr>
          <p:cNvPr id="131076" name="Rectangle 2"/>
          <p:cNvSpPr>
            <a:spLocks noGrp="1" noRot="1" noChangeAspect="1" noChangeArrowheads="1" noTextEdit="1"/>
          </p:cNvSpPr>
          <p:nvPr>
            <p:ph type="sldImg"/>
          </p:nvPr>
        </p:nvSpPr>
        <p:spPr>
          <a:ln/>
        </p:spPr>
      </p:sp>
      <p:sp>
        <p:nvSpPr>
          <p:cNvPr id="131077"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131078" name="Header Placeholder 5"/>
          <p:cNvSpPr>
            <a:spLocks noGrp="1"/>
          </p:cNvSpPr>
          <p:nvPr>
            <p:ph type="hdr" sz="quarter"/>
          </p:nvPr>
        </p:nvSpPr>
        <p:spPr>
          <a:noFill/>
        </p:spPr>
        <p:txBody>
          <a:bodyPr/>
          <a:lstStyle/>
          <a:p>
            <a:pPr defTabSz="965058"/>
            <a:endParaRPr lang="en-CA"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47A9ED-9073-4F50-84D7-9AD880BE4F04}" type="slidenum">
              <a:rPr lang="en-US" smtClean="0"/>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endParaRPr lang="en-US" smtClean="0">
              <a:latin typeface="Arial" pitchFamily="34" charset="0"/>
            </a:endParaRPr>
          </a:p>
        </p:txBody>
      </p:sp>
      <p:sp>
        <p:nvSpPr>
          <p:cNvPr id="21508" name="Header Placeholder 3"/>
          <p:cNvSpPr>
            <a:spLocks noGrp="1"/>
          </p:cNvSpPr>
          <p:nvPr>
            <p:ph type="hdr" sz="quarter"/>
          </p:nvPr>
        </p:nvSpPr>
        <p:spPr>
          <a:noFill/>
        </p:spPr>
        <p:txBody>
          <a:bodyPr/>
          <a:lstStyle/>
          <a:p>
            <a:endParaRPr lang="en-CA"/>
          </a:p>
        </p:txBody>
      </p:sp>
      <p:sp>
        <p:nvSpPr>
          <p:cNvPr id="21509" name="Slide Number Placeholder 4"/>
          <p:cNvSpPr>
            <a:spLocks noGrp="1"/>
          </p:cNvSpPr>
          <p:nvPr>
            <p:ph type="sldNum" sz="quarter" idx="5"/>
          </p:nvPr>
        </p:nvSpPr>
        <p:spPr>
          <a:noFill/>
        </p:spPr>
        <p:txBody>
          <a:bodyPr/>
          <a:lstStyle/>
          <a:p>
            <a:fld id="{1DE50DDB-DE66-4DF9-8927-5463EB6AE7B3}" type="slidenum">
              <a:rPr lang="en-CA"/>
              <a:pPr/>
              <a:t>59</a:t>
            </a:fld>
            <a:endParaRPr lang="en-CA"/>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endParaRPr lang="en-US" smtClean="0">
              <a:latin typeface="Arial" pitchFamily="34" charset="0"/>
            </a:endParaRPr>
          </a:p>
        </p:txBody>
      </p:sp>
      <p:sp>
        <p:nvSpPr>
          <p:cNvPr id="21508" name="Header Placeholder 3"/>
          <p:cNvSpPr>
            <a:spLocks noGrp="1"/>
          </p:cNvSpPr>
          <p:nvPr>
            <p:ph type="hdr" sz="quarter"/>
          </p:nvPr>
        </p:nvSpPr>
        <p:spPr>
          <a:noFill/>
        </p:spPr>
        <p:txBody>
          <a:bodyPr/>
          <a:lstStyle/>
          <a:p>
            <a:endParaRPr lang="en-CA"/>
          </a:p>
        </p:txBody>
      </p:sp>
      <p:sp>
        <p:nvSpPr>
          <p:cNvPr id="21509" name="Slide Number Placeholder 4"/>
          <p:cNvSpPr>
            <a:spLocks noGrp="1"/>
          </p:cNvSpPr>
          <p:nvPr>
            <p:ph type="sldNum" sz="quarter" idx="5"/>
          </p:nvPr>
        </p:nvSpPr>
        <p:spPr>
          <a:noFill/>
        </p:spPr>
        <p:txBody>
          <a:bodyPr/>
          <a:lstStyle/>
          <a:p>
            <a:fld id="{1DE50DDB-DE66-4DF9-8927-5463EB6AE7B3}" type="slidenum">
              <a:rPr lang="en-CA"/>
              <a:pPr/>
              <a:t>60</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35" tIns="48318" rIns="96635" bIns="48318"/>
          <a:lstStyle/>
          <a:p>
            <a:pPr defTabSz="963613"/>
            <a:r>
              <a:rPr lang="en-CA" sz="1300">
                <a:latin typeface="Arial" pitchFamily="34" charset="0"/>
              </a:rPr>
              <a:t>PHS 635</a:t>
            </a:r>
          </a:p>
        </p:txBody>
      </p:sp>
      <p:sp>
        <p:nvSpPr>
          <p:cNvPr id="79875"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35" tIns="48318" rIns="96635" bIns="48318" anchor="b"/>
          <a:lstStyle/>
          <a:p>
            <a:pPr algn="r" defTabSz="963613"/>
            <a:fld id="{6724673F-4BAD-4C49-8417-330CF903763D}" type="slidenum">
              <a:rPr lang="en-CA" sz="1300">
                <a:latin typeface="Arial" pitchFamily="34" charset="0"/>
              </a:rPr>
              <a:pPr algn="r" defTabSz="963613"/>
              <a:t>6</a:t>
            </a:fld>
            <a:endParaRPr lang="en-CA" sz="1300">
              <a:latin typeface="Arial" pitchFamily="34" charset="0"/>
            </a:endParaRPr>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79878" name="Header Placeholder 5"/>
          <p:cNvSpPr>
            <a:spLocks noGrp="1"/>
          </p:cNvSpPr>
          <p:nvPr>
            <p:ph type="hdr" sz="quarter"/>
          </p:nvPr>
        </p:nvSpPr>
        <p:spPr>
          <a:noFill/>
        </p:spPr>
        <p:txBody>
          <a:bodyPr/>
          <a:lstStyle/>
          <a:p>
            <a:pPr defTabSz="963613"/>
            <a:endParaRPr lang="en-CA"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endParaRPr lang="en-US" smtClean="0">
              <a:latin typeface="Arial" pitchFamily="34" charset="0"/>
            </a:endParaRPr>
          </a:p>
        </p:txBody>
      </p:sp>
      <p:sp>
        <p:nvSpPr>
          <p:cNvPr id="21508" name="Header Placeholder 3"/>
          <p:cNvSpPr>
            <a:spLocks noGrp="1"/>
          </p:cNvSpPr>
          <p:nvPr>
            <p:ph type="hdr" sz="quarter"/>
          </p:nvPr>
        </p:nvSpPr>
        <p:spPr>
          <a:noFill/>
        </p:spPr>
        <p:txBody>
          <a:bodyPr/>
          <a:lstStyle/>
          <a:p>
            <a:endParaRPr lang="en-CA"/>
          </a:p>
        </p:txBody>
      </p:sp>
      <p:sp>
        <p:nvSpPr>
          <p:cNvPr id="21509" name="Slide Number Placeholder 4"/>
          <p:cNvSpPr>
            <a:spLocks noGrp="1"/>
          </p:cNvSpPr>
          <p:nvPr>
            <p:ph type="sldNum" sz="quarter" idx="5"/>
          </p:nvPr>
        </p:nvSpPr>
        <p:spPr>
          <a:noFill/>
        </p:spPr>
        <p:txBody>
          <a:bodyPr/>
          <a:lstStyle/>
          <a:p>
            <a:fld id="{1DE50DDB-DE66-4DF9-8927-5463EB6AE7B3}" type="slidenum">
              <a:rPr lang="en-CA"/>
              <a:pPr/>
              <a:t>61</a:t>
            </a:fld>
            <a:endParaRPr lang="en-CA"/>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endParaRPr lang="en-US" smtClean="0">
              <a:latin typeface="Arial" pitchFamily="34" charset="0"/>
            </a:endParaRPr>
          </a:p>
        </p:txBody>
      </p:sp>
      <p:sp>
        <p:nvSpPr>
          <p:cNvPr id="21508" name="Header Placeholder 3"/>
          <p:cNvSpPr>
            <a:spLocks noGrp="1"/>
          </p:cNvSpPr>
          <p:nvPr>
            <p:ph type="hdr" sz="quarter"/>
          </p:nvPr>
        </p:nvSpPr>
        <p:spPr>
          <a:noFill/>
        </p:spPr>
        <p:txBody>
          <a:bodyPr/>
          <a:lstStyle/>
          <a:p>
            <a:endParaRPr lang="en-CA"/>
          </a:p>
        </p:txBody>
      </p:sp>
      <p:sp>
        <p:nvSpPr>
          <p:cNvPr id="21509" name="Slide Number Placeholder 4"/>
          <p:cNvSpPr>
            <a:spLocks noGrp="1"/>
          </p:cNvSpPr>
          <p:nvPr>
            <p:ph type="sldNum" sz="quarter" idx="5"/>
          </p:nvPr>
        </p:nvSpPr>
        <p:spPr>
          <a:noFill/>
        </p:spPr>
        <p:txBody>
          <a:bodyPr/>
          <a:lstStyle/>
          <a:p>
            <a:fld id="{1DE50DDB-DE66-4DF9-8927-5463EB6AE7B3}" type="slidenum">
              <a:rPr lang="en-CA"/>
              <a:pPr/>
              <a:t>62</a:t>
            </a:fld>
            <a:endParaRPr lang="en-CA"/>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endParaRPr lang="en-US" smtClean="0">
              <a:latin typeface="Arial" pitchFamily="34" charset="0"/>
            </a:endParaRPr>
          </a:p>
        </p:txBody>
      </p:sp>
      <p:sp>
        <p:nvSpPr>
          <p:cNvPr id="21508" name="Header Placeholder 3"/>
          <p:cNvSpPr>
            <a:spLocks noGrp="1"/>
          </p:cNvSpPr>
          <p:nvPr>
            <p:ph type="hdr" sz="quarter"/>
          </p:nvPr>
        </p:nvSpPr>
        <p:spPr>
          <a:noFill/>
        </p:spPr>
        <p:txBody>
          <a:bodyPr/>
          <a:lstStyle/>
          <a:p>
            <a:endParaRPr lang="en-CA"/>
          </a:p>
        </p:txBody>
      </p:sp>
      <p:sp>
        <p:nvSpPr>
          <p:cNvPr id="21509" name="Slide Number Placeholder 4"/>
          <p:cNvSpPr>
            <a:spLocks noGrp="1"/>
          </p:cNvSpPr>
          <p:nvPr>
            <p:ph type="sldNum" sz="quarter" idx="5"/>
          </p:nvPr>
        </p:nvSpPr>
        <p:spPr>
          <a:noFill/>
        </p:spPr>
        <p:txBody>
          <a:bodyPr/>
          <a:lstStyle/>
          <a:p>
            <a:fld id="{1DE50DDB-DE66-4DF9-8927-5463EB6AE7B3}" type="slidenum">
              <a:rPr lang="en-CA"/>
              <a:pPr/>
              <a:t>63</a:t>
            </a:fld>
            <a:endParaRPr lang="en-CA"/>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endParaRPr lang="en-US" smtClean="0">
              <a:latin typeface="Arial" pitchFamily="34" charset="0"/>
            </a:endParaRPr>
          </a:p>
        </p:txBody>
      </p:sp>
      <p:sp>
        <p:nvSpPr>
          <p:cNvPr id="21508" name="Header Placeholder 3"/>
          <p:cNvSpPr>
            <a:spLocks noGrp="1"/>
          </p:cNvSpPr>
          <p:nvPr>
            <p:ph type="hdr" sz="quarter"/>
          </p:nvPr>
        </p:nvSpPr>
        <p:spPr>
          <a:noFill/>
        </p:spPr>
        <p:txBody>
          <a:bodyPr/>
          <a:lstStyle/>
          <a:p>
            <a:endParaRPr lang="en-CA"/>
          </a:p>
        </p:txBody>
      </p:sp>
      <p:sp>
        <p:nvSpPr>
          <p:cNvPr id="21509" name="Slide Number Placeholder 4"/>
          <p:cNvSpPr>
            <a:spLocks noGrp="1"/>
          </p:cNvSpPr>
          <p:nvPr>
            <p:ph type="sldNum" sz="quarter" idx="5"/>
          </p:nvPr>
        </p:nvSpPr>
        <p:spPr>
          <a:noFill/>
        </p:spPr>
        <p:txBody>
          <a:bodyPr/>
          <a:lstStyle/>
          <a:p>
            <a:fld id="{1DE50DDB-DE66-4DF9-8927-5463EB6AE7B3}" type="slidenum">
              <a:rPr lang="en-CA"/>
              <a:pPr/>
              <a:t>64</a:t>
            </a:fld>
            <a:endParaRPr lang="en-CA"/>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txBox="1">
            <a:spLocks noGrp="1" noChangeArrowheads="1"/>
          </p:cNvSpPr>
          <p:nvPr/>
        </p:nvSpPr>
        <p:spPr bwMode="auto">
          <a:xfrm>
            <a:off x="0" y="0"/>
            <a:ext cx="2971800" cy="484210"/>
          </a:xfrm>
          <a:prstGeom prst="rect">
            <a:avLst/>
          </a:prstGeom>
          <a:noFill/>
          <a:ln w="9525">
            <a:noFill/>
            <a:miter lim="800000"/>
            <a:headEnd/>
            <a:tailEnd/>
          </a:ln>
        </p:spPr>
        <p:txBody>
          <a:bodyPr lIns="96649" tIns="48325" rIns="96649" bIns="48325"/>
          <a:lstStyle/>
          <a:p>
            <a:pPr defTabSz="965780"/>
            <a:r>
              <a:rPr lang="en-CA" sz="1300" dirty="0">
                <a:latin typeface="Arial" pitchFamily="34" charset="0"/>
              </a:rPr>
              <a:t>PHS 635</a:t>
            </a:r>
          </a:p>
        </p:txBody>
      </p:sp>
      <p:sp>
        <p:nvSpPr>
          <p:cNvPr id="57347" name="Rectangle 7"/>
          <p:cNvSpPr txBox="1">
            <a:spLocks noGrp="1" noChangeArrowheads="1"/>
          </p:cNvSpPr>
          <p:nvPr/>
        </p:nvSpPr>
        <p:spPr bwMode="auto">
          <a:xfrm>
            <a:off x="3884613" y="9224870"/>
            <a:ext cx="2971800" cy="484210"/>
          </a:xfrm>
          <a:prstGeom prst="rect">
            <a:avLst/>
          </a:prstGeom>
          <a:noFill/>
          <a:ln w="9525">
            <a:noFill/>
            <a:miter lim="800000"/>
            <a:headEnd/>
            <a:tailEnd/>
          </a:ln>
        </p:spPr>
        <p:txBody>
          <a:bodyPr lIns="96649" tIns="48325" rIns="96649" bIns="48325" anchor="b"/>
          <a:lstStyle/>
          <a:p>
            <a:pPr algn="r" defTabSz="965780"/>
            <a:fld id="{991F3C35-13EB-4CD8-A154-7D38910B2F3E}" type="slidenum">
              <a:rPr lang="en-CA" sz="1300">
                <a:latin typeface="Arial" pitchFamily="34" charset="0"/>
              </a:rPr>
              <a:pPr algn="r" defTabSz="965780"/>
              <a:t>65</a:t>
            </a:fld>
            <a:endParaRPr lang="en-CA" sz="1300" dirty="0">
              <a:latin typeface="Arial" pitchFamily="34"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57350" name="Header Placeholder 5"/>
          <p:cNvSpPr>
            <a:spLocks noGrp="1"/>
          </p:cNvSpPr>
          <p:nvPr>
            <p:ph type="hdr" sz="quarter"/>
          </p:nvPr>
        </p:nvSpPr>
        <p:spPr>
          <a:noFill/>
        </p:spPr>
        <p:txBody>
          <a:bodyPr/>
          <a:lstStyle/>
          <a:p>
            <a:pPr defTabSz="965780"/>
            <a:endParaRPr lang="en-CA" dirty="0"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txBox="1">
            <a:spLocks noGrp="1" noChangeArrowheads="1"/>
          </p:cNvSpPr>
          <p:nvPr/>
        </p:nvSpPr>
        <p:spPr bwMode="auto">
          <a:xfrm>
            <a:off x="1" y="3"/>
            <a:ext cx="2972098" cy="48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1" tIns="48300" rIns="96601" bIns="48300"/>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eaLnBrk="1" hangingPunct="1"/>
            <a:r>
              <a:rPr lang="en-CA" sz="1300">
                <a:latin typeface="Arial" charset="0"/>
              </a:rPr>
              <a:t>PHS 635</a:t>
            </a:r>
          </a:p>
        </p:txBody>
      </p:sp>
      <p:sp>
        <p:nvSpPr>
          <p:cNvPr id="69635" name="Rectangle 7"/>
          <p:cNvSpPr txBox="1">
            <a:spLocks noGrp="1" noChangeArrowheads="1"/>
          </p:cNvSpPr>
          <p:nvPr/>
        </p:nvSpPr>
        <p:spPr bwMode="auto">
          <a:xfrm>
            <a:off x="3884414" y="9224241"/>
            <a:ext cx="2972098" cy="48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1" tIns="48300" rIns="96601" bIns="48300" anchor="b"/>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algn="r" eaLnBrk="1" hangingPunct="1"/>
            <a:fld id="{F109CF74-90DA-49B6-8EBD-3C710700EB40}" type="slidenum">
              <a:rPr lang="en-CA" sz="1300">
                <a:latin typeface="Arial" charset="0"/>
              </a:rPr>
              <a:pPr algn="r" eaLnBrk="1" hangingPunct="1"/>
              <a:t>66</a:t>
            </a:fld>
            <a:endParaRPr lang="en-CA" sz="1300">
              <a:latin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txBox="1">
            <a:spLocks noGrp="1" noChangeArrowheads="1"/>
          </p:cNvSpPr>
          <p:nvPr/>
        </p:nvSpPr>
        <p:spPr bwMode="auto">
          <a:xfrm>
            <a:off x="1" y="3"/>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eaLnBrk="1" hangingPunct="1"/>
            <a:r>
              <a:rPr lang="en-CA" sz="1300">
                <a:latin typeface="Arial" charset="0"/>
              </a:rPr>
              <a:t>PHS 635</a:t>
            </a:r>
          </a:p>
        </p:txBody>
      </p:sp>
      <p:sp>
        <p:nvSpPr>
          <p:cNvPr id="69635" name="Rectangle 7"/>
          <p:cNvSpPr txBox="1">
            <a:spLocks noGrp="1" noChangeArrowheads="1"/>
          </p:cNvSpPr>
          <p:nvPr/>
        </p:nvSpPr>
        <p:spPr bwMode="auto">
          <a:xfrm>
            <a:off x="3884414" y="9224241"/>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nchor="b"/>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algn="r" eaLnBrk="1" hangingPunct="1"/>
            <a:fld id="{F109CF74-90DA-49B6-8EBD-3C710700EB40}" type="slidenum">
              <a:rPr lang="en-CA" sz="1300">
                <a:latin typeface="Arial" charset="0"/>
              </a:rPr>
              <a:pPr algn="r" eaLnBrk="1" hangingPunct="1"/>
              <a:t>67</a:t>
            </a:fld>
            <a:endParaRPr lang="en-CA" sz="1300">
              <a:latin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txBox="1">
            <a:spLocks noGrp="1" noChangeArrowheads="1"/>
          </p:cNvSpPr>
          <p:nvPr/>
        </p:nvSpPr>
        <p:spPr bwMode="auto">
          <a:xfrm>
            <a:off x="1" y="3"/>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eaLnBrk="1" hangingPunct="1"/>
            <a:r>
              <a:rPr lang="en-CA" sz="1300">
                <a:latin typeface="Arial" charset="0"/>
              </a:rPr>
              <a:t>PHS 635</a:t>
            </a:r>
          </a:p>
        </p:txBody>
      </p:sp>
      <p:sp>
        <p:nvSpPr>
          <p:cNvPr id="69635" name="Rectangle 7"/>
          <p:cNvSpPr txBox="1">
            <a:spLocks noGrp="1" noChangeArrowheads="1"/>
          </p:cNvSpPr>
          <p:nvPr/>
        </p:nvSpPr>
        <p:spPr bwMode="auto">
          <a:xfrm>
            <a:off x="3884414" y="9224241"/>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nchor="b"/>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algn="r" eaLnBrk="1" hangingPunct="1"/>
            <a:fld id="{F109CF74-90DA-49B6-8EBD-3C710700EB40}" type="slidenum">
              <a:rPr lang="en-CA" sz="1300">
                <a:latin typeface="Arial" charset="0"/>
              </a:rPr>
              <a:pPr algn="r" eaLnBrk="1" hangingPunct="1"/>
              <a:t>68</a:t>
            </a:fld>
            <a:endParaRPr lang="en-CA" sz="1300">
              <a:latin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txBox="1">
            <a:spLocks noGrp="1" noChangeArrowheads="1"/>
          </p:cNvSpPr>
          <p:nvPr/>
        </p:nvSpPr>
        <p:spPr bwMode="auto">
          <a:xfrm>
            <a:off x="1" y="3"/>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eaLnBrk="1" hangingPunct="1"/>
            <a:r>
              <a:rPr lang="en-CA" sz="1300">
                <a:latin typeface="Arial" charset="0"/>
              </a:rPr>
              <a:t>PHS 635</a:t>
            </a:r>
          </a:p>
        </p:txBody>
      </p:sp>
      <p:sp>
        <p:nvSpPr>
          <p:cNvPr id="69635" name="Rectangle 7"/>
          <p:cNvSpPr txBox="1">
            <a:spLocks noGrp="1" noChangeArrowheads="1"/>
          </p:cNvSpPr>
          <p:nvPr/>
        </p:nvSpPr>
        <p:spPr bwMode="auto">
          <a:xfrm>
            <a:off x="3884414" y="9224241"/>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nchor="b"/>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algn="r" eaLnBrk="1" hangingPunct="1"/>
            <a:fld id="{F109CF74-90DA-49B6-8EBD-3C710700EB40}" type="slidenum">
              <a:rPr lang="en-CA" sz="1300">
                <a:latin typeface="Arial" charset="0"/>
              </a:rPr>
              <a:pPr algn="r" eaLnBrk="1" hangingPunct="1"/>
              <a:t>69</a:t>
            </a:fld>
            <a:endParaRPr lang="en-CA" sz="1300">
              <a:latin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txBox="1">
            <a:spLocks noGrp="1" noChangeArrowheads="1"/>
          </p:cNvSpPr>
          <p:nvPr/>
        </p:nvSpPr>
        <p:spPr bwMode="auto">
          <a:xfrm>
            <a:off x="1" y="3"/>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eaLnBrk="1" hangingPunct="1"/>
            <a:r>
              <a:rPr lang="en-CA" sz="1300">
                <a:latin typeface="Arial" charset="0"/>
              </a:rPr>
              <a:t>PHS 635</a:t>
            </a:r>
          </a:p>
        </p:txBody>
      </p:sp>
      <p:sp>
        <p:nvSpPr>
          <p:cNvPr id="69635" name="Rectangle 7"/>
          <p:cNvSpPr txBox="1">
            <a:spLocks noGrp="1" noChangeArrowheads="1"/>
          </p:cNvSpPr>
          <p:nvPr/>
        </p:nvSpPr>
        <p:spPr bwMode="auto">
          <a:xfrm>
            <a:off x="3884414" y="9224241"/>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nchor="b"/>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algn="r" eaLnBrk="1" hangingPunct="1"/>
            <a:fld id="{F109CF74-90DA-49B6-8EBD-3C710700EB40}" type="slidenum">
              <a:rPr lang="en-CA" sz="1300">
                <a:latin typeface="Arial" charset="0"/>
              </a:rPr>
              <a:pPr algn="r" eaLnBrk="1" hangingPunct="1"/>
              <a:t>70</a:t>
            </a:fld>
            <a:endParaRPr lang="en-CA" sz="1300">
              <a:latin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49" tIns="48325" rIns="96649" bIns="48325"/>
          <a:lstStyle/>
          <a:p>
            <a:pPr defTabSz="965200"/>
            <a:r>
              <a:rPr lang="en-CA" sz="1300">
                <a:latin typeface="Arial" pitchFamily="34" charset="0"/>
              </a:rPr>
              <a:t>PHS 635</a:t>
            </a:r>
          </a:p>
        </p:txBody>
      </p:sp>
      <p:sp>
        <p:nvSpPr>
          <p:cNvPr id="62467"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49" tIns="48325" rIns="96649" bIns="48325" anchor="b"/>
          <a:lstStyle/>
          <a:p>
            <a:pPr algn="r" defTabSz="965200"/>
            <a:fld id="{B39443E2-D775-473F-BE2E-8DBAC68DCDBF}" type="slidenum">
              <a:rPr lang="en-CA" sz="1300">
                <a:latin typeface="Arial" pitchFamily="34" charset="0"/>
              </a:rPr>
              <a:pPr algn="r" defTabSz="965200"/>
              <a:t>7</a:t>
            </a:fld>
            <a:endParaRPr lang="en-CA" sz="1300">
              <a:latin typeface="Arial" pitchFamily="34" charset="0"/>
            </a:endParaRPr>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
        <p:nvSpPr>
          <p:cNvPr id="62470" name="Header Placeholder 5"/>
          <p:cNvSpPr>
            <a:spLocks noGrp="1"/>
          </p:cNvSpPr>
          <p:nvPr>
            <p:ph type="hdr" sz="quarter"/>
          </p:nvPr>
        </p:nvSpPr>
        <p:spPr>
          <a:noFill/>
        </p:spPr>
        <p:txBody>
          <a:bodyPr/>
          <a:lstStyle/>
          <a:p>
            <a:pPr defTabSz="965200"/>
            <a:endParaRPr lang="en-CA"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txBox="1">
            <a:spLocks noGrp="1" noChangeArrowheads="1"/>
          </p:cNvSpPr>
          <p:nvPr/>
        </p:nvSpPr>
        <p:spPr bwMode="auto">
          <a:xfrm>
            <a:off x="1" y="3"/>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eaLnBrk="1" hangingPunct="1"/>
            <a:r>
              <a:rPr lang="en-CA" sz="1300">
                <a:latin typeface="Arial" charset="0"/>
              </a:rPr>
              <a:t>PHS 635</a:t>
            </a:r>
          </a:p>
        </p:txBody>
      </p:sp>
      <p:sp>
        <p:nvSpPr>
          <p:cNvPr id="69635" name="Rectangle 7"/>
          <p:cNvSpPr txBox="1">
            <a:spLocks noGrp="1" noChangeArrowheads="1"/>
          </p:cNvSpPr>
          <p:nvPr/>
        </p:nvSpPr>
        <p:spPr bwMode="auto">
          <a:xfrm>
            <a:off x="3884414" y="9224241"/>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nchor="b"/>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algn="r" eaLnBrk="1" hangingPunct="1"/>
            <a:fld id="{F109CF74-90DA-49B6-8EBD-3C710700EB40}" type="slidenum">
              <a:rPr lang="en-CA" sz="1300">
                <a:latin typeface="Arial" charset="0"/>
              </a:rPr>
              <a:pPr algn="r" eaLnBrk="1" hangingPunct="1"/>
              <a:t>71</a:t>
            </a:fld>
            <a:endParaRPr lang="en-CA" sz="1300">
              <a:latin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txBox="1">
            <a:spLocks noGrp="1" noChangeArrowheads="1"/>
          </p:cNvSpPr>
          <p:nvPr/>
        </p:nvSpPr>
        <p:spPr bwMode="auto">
          <a:xfrm>
            <a:off x="1" y="3"/>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eaLnBrk="1" hangingPunct="1"/>
            <a:r>
              <a:rPr lang="en-CA" sz="1300">
                <a:latin typeface="Arial" charset="0"/>
              </a:rPr>
              <a:t>PHS 635</a:t>
            </a:r>
          </a:p>
        </p:txBody>
      </p:sp>
      <p:sp>
        <p:nvSpPr>
          <p:cNvPr id="69635" name="Rectangle 7"/>
          <p:cNvSpPr txBox="1">
            <a:spLocks noGrp="1" noChangeArrowheads="1"/>
          </p:cNvSpPr>
          <p:nvPr/>
        </p:nvSpPr>
        <p:spPr bwMode="auto">
          <a:xfrm>
            <a:off x="3884414" y="9224241"/>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nchor="b"/>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algn="r" eaLnBrk="1" hangingPunct="1"/>
            <a:fld id="{F109CF74-90DA-49B6-8EBD-3C710700EB40}" type="slidenum">
              <a:rPr lang="en-CA" sz="1300">
                <a:latin typeface="Arial" charset="0"/>
              </a:rPr>
              <a:pPr algn="r" eaLnBrk="1" hangingPunct="1"/>
              <a:t>72</a:t>
            </a:fld>
            <a:endParaRPr lang="en-CA" sz="1300">
              <a:latin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txBox="1">
            <a:spLocks noGrp="1" noChangeArrowheads="1"/>
          </p:cNvSpPr>
          <p:nvPr/>
        </p:nvSpPr>
        <p:spPr bwMode="auto">
          <a:xfrm>
            <a:off x="1" y="3"/>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eaLnBrk="1" hangingPunct="1"/>
            <a:r>
              <a:rPr lang="en-CA" sz="1300">
                <a:latin typeface="Arial" charset="0"/>
              </a:rPr>
              <a:t>PHS 635</a:t>
            </a:r>
          </a:p>
        </p:txBody>
      </p:sp>
      <p:sp>
        <p:nvSpPr>
          <p:cNvPr id="69635" name="Rectangle 7"/>
          <p:cNvSpPr txBox="1">
            <a:spLocks noGrp="1" noChangeArrowheads="1"/>
          </p:cNvSpPr>
          <p:nvPr/>
        </p:nvSpPr>
        <p:spPr bwMode="auto">
          <a:xfrm>
            <a:off x="3884414" y="9224241"/>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nchor="b"/>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algn="r" eaLnBrk="1" hangingPunct="1"/>
            <a:fld id="{F109CF74-90DA-49B6-8EBD-3C710700EB40}" type="slidenum">
              <a:rPr lang="en-CA" sz="1300">
                <a:latin typeface="Arial" charset="0"/>
              </a:rPr>
              <a:pPr algn="r" eaLnBrk="1" hangingPunct="1"/>
              <a:t>73</a:t>
            </a:fld>
            <a:endParaRPr lang="en-CA" sz="1300">
              <a:latin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txBox="1">
            <a:spLocks noGrp="1" noChangeArrowheads="1"/>
          </p:cNvSpPr>
          <p:nvPr/>
        </p:nvSpPr>
        <p:spPr bwMode="auto">
          <a:xfrm>
            <a:off x="1" y="3"/>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eaLnBrk="1" hangingPunct="1"/>
            <a:r>
              <a:rPr lang="en-CA" sz="1300">
                <a:latin typeface="Arial" charset="0"/>
              </a:rPr>
              <a:t>PHS 635</a:t>
            </a:r>
          </a:p>
        </p:txBody>
      </p:sp>
      <p:sp>
        <p:nvSpPr>
          <p:cNvPr id="69635" name="Rectangle 7"/>
          <p:cNvSpPr txBox="1">
            <a:spLocks noGrp="1" noChangeArrowheads="1"/>
          </p:cNvSpPr>
          <p:nvPr/>
        </p:nvSpPr>
        <p:spPr bwMode="auto">
          <a:xfrm>
            <a:off x="3884414" y="9224241"/>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nchor="b"/>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algn="r" eaLnBrk="1" hangingPunct="1"/>
            <a:fld id="{F109CF74-90DA-49B6-8EBD-3C710700EB40}" type="slidenum">
              <a:rPr lang="en-CA" sz="1300">
                <a:latin typeface="Arial" charset="0"/>
              </a:rPr>
              <a:pPr algn="r" eaLnBrk="1" hangingPunct="1"/>
              <a:t>74</a:t>
            </a:fld>
            <a:endParaRPr lang="en-CA" sz="1300">
              <a:latin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txBox="1">
            <a:spLocks noGrp="1" noChangeArrowheads="1"/>
          </p:cNvSpPr>
          <p:nvPr/>
        </p:nvSpPr>
        <p:spPr bwMode="auto">
          <a:xfrm>
            <a:off x="1" y="3"/>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eaLnBrk="1" hangingPunct="1"/>
            <a:r>
              <a:rPr lang="en-CA" sz="1300">
                <a:latin typeface="Arial" charset="0"/>
              </a:rPr>
              <a:t>PHS 635</a:t>
            </a:r>
          </a:p>
        </p:txBody>
      </p:sp>
      <p:sp>
        <p:nvSpPr>
          <p:cNvPr id="69635" name="Rectangle 7"/>
          <p:cNvSpPr txBox="1">
            <a:spLocks noGrp="1" noChangeArrowheads="1"/>
          </p:cNvSpPr>
          <p:nvPr/>
        </p:nvSpPr>
        <p:spPr bwMode="auto">
          <a:xfrm>
            <a:off x="3884414" y="9224241"/>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nchor="b"/>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algn="r" eaLnBrk="1" hangingPunct="1"/>
            <a:fld id="{F109CF74-90DA-49B6-8EBD-3C710700EB40}" type="slidenum">
              <a:rPr lang="en-CA" sz="1300">
                <a:latin typeface="Arial" charset="0"/>
              </a:rPr>
              <a:pPr algn="r" eaLnBrk="1" hangingPunct="1"/>
              <a:t>75</a:t>
            </a:fld>
            <a:endParaRPr lang="en-CA" sz="1300">
              <a:latin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txBox="1">
            <a:spLocks noGrp="1" noChangeArrowheads="1"/>
          </p:cNvSpPr>
          <p:nvPr/>
        </p:nvSpPr>
        <p:spPr bwMode="auto">
          <a:xfrm>
            <a:off x="1" y="3"/>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eaLnBrk="1" hangingPunct="1"/>
            <a:r>
              <a:rPr lang="en-CA" sz="1300">
                <a:latin typeface="Arial" charset="0"/>
              </a:rPr>
              <a:t>PHS 635</a:t>
            </a:r>
          </a:p>
        </p:txBody>
      </p:sp>
      <p:sp>
        <p:nvSpPr>
          <p:cNvPr id="69635" name="Rectangle 7"/>
          <p:cNvSpPr txBox="1">
            <a:spLocks noGrp="1" noChangeArrowheads="1"/>
          </p:cNvSpPr>
          <p:nvPr/>
        </p:nvSpPr>
        <p:spPr bwMode="auto">
          <a:xfrm>
            <a:off x="3884414" y="9224241"/>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nchor="b"/>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algn="r" eaLnBrk="1" hangingPunct="1"/>
            <a:fld id="{F109CF74-90DA-49B6-8EBD-3C710700EB40}" type="slidenum">
              <a:rPr lang="en-CA" sz="1300">
                <a:latin typeface="Arial" charset="0"/>
              </a:rPr>
              <a:pPr algn="r" eaLnBrk="1" hangingPunct="1"/>
              <a:t>76</a:t>
            </a:fld>
            <a:endParaRPr lang="en-CA" sz="1300">
              <a:latin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txBox="1">
            <a:spLocks noGrp="1" noChangeArrowheads="1"/>
          </p:cNvSpPr>
          <p:nvPr/>
        </p:nvSpPr>
        <p:spPr bwMode="auto">
          <a:xfrm>
            <a:off x="1" y="3"/>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eaLnBrk="1" hangingPunct="1"/>
            <a:r>
              <a:rPr lang="en-CA" sz="1300">
                <a:latin typeface="Arial" charset="0"/>
              </a:rPr>
              <a:t>PHS 635</a:t>
            </a:r>
          </a:p>
        </p:txBody>
      </p:sp>
      <p:sp>
        <p:nvSpPr>
          <p:cNvPr id="69635" name="Rectangle 7"/>
          <p:cNvSpPr txBox="1">
            <a:spLocks noGrp="1" noChangeArrowheads="1"/>
          </p:cNvSpPr>
          <p:nvPr/>
        </p:nvSpPr>
        <p:spPr bwMode="auto">
          <a:xfrm>
            <a:off x="3884414" y="9224241"/>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nchor="b"/>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algn="r" eaLnBrk="1" hangingPunct="1"/>
            <a:fld id="{F109CF74-90DA-49B6-8EBD-3C710700EB40}" type="slidenum">
              <a:rPr lang="en-CA" sz="1300">
                <a:latin typeface="Arial" charset="0"/>
              </a:rPr>
              <a:pPr algn="r" eaLnBrk="1" hangingPunct="1"/>
              <a:t>77</a:t>
            </a:fld>
            <a:endParaRPr lang="en-CA" sz="1300">
              <a:latin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txBox="1">
            <a:spLocks noGrp="1" noChangeArrowheads="1"/>
          </p:cNvSpPr>
          <p:nvPr/>
        </p:nvSpPr>
        <p:spPr bwMode="auto">
          <a:xfrm>
            <a:off x="1" y="3"/>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eaLnBrk="1" hangingPunct="1"/>
            <a:r>
              <a:rPr lang="en-CA" sz="1300">
                <a:latin typeface="Arial" charset="0"/>
              </a:rPr>
              <a:t>PHS 635</a:t>
            </a:r>
          </a:p>
        </p:txBody>
      </p:sp>
      <p:sp>
        <p:nvSpPr>
          <p:cNvPr id="69635" name="Rectangle 7"/>
          <p:cNvSpPr txBox="1">
            <a:spLocks noGrp="1" noChangeArrowheads="1"/>
          </p:cNvSpPr>
          <p:nvPr/>
        </p:nvSpPr>
        <p:spPr bwMode="auto">
          <a:xfrm>
            <a:off x="3884414" y="9224241"/>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nchor="b"/>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algn="r" eaLnBrk="1" hangingPunct="1"/>
            <a:fld id="{F109CF74-90DA-49B6-8EBD-3C710700EB40}" type="slidenum">
              <a:rPr lang="en-CA" sz="1300">
                <a:latin typeface="Arial" charset="0"/>
              </a:rPr>
              <a:pPr algn="r" eaLnBrk="1" hangingPunct="1"/>
              <a:t>78</a:t>
            </a:fld>
            <a:endParaRPr lang="en-CA" sz="1300">
              <a:latin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txBox="1">
            <a:spLocks noGrp="1" noChangeArrowheads="1"/>
          </p:cNvSpPr>
          <p:nvPr/>
        </p:nvSpPr>
        <p:spPr bwMode="auto">
          <a:xfrm>
            <a:off x="1" y="3"/>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eaLnBrk="1" hangingPunct="1"/>
            <a:r>
              <a:rPr lang="en-CA" sz="1300">
                <a:latin typeface="Arial" charset="0"/>
              </a:rPr>
              <a:t>PHS 635</a:t>
            </a:r>
          </a:p>
        </p:txBody>
      </p:sp>
      <p:sp>
        <p:nvSpPr>
          <p:cNvPr id="69635" name="Rectangle 7"/>
          <p:cNvSpPr txBox="1">
            <a:spLocks noGrp="1" noChangeArrowheads="1"/>
          </p:cNvSpPr>
          <p:nvPr/>
        </p:nvSpPr>
        <p:spPr bwMode="auto">
          <a:xfrm>
            <a:off x="3884414" y="9224241"/>
            <a:ext cx="2972098" cy="48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7" tIns="46563" rIns="93127" bIns="46563" anchor="b"/>
          <a:lstStyle>
            <a:lvl1pPr defTabSz="962025" eaLnBrk="0" hangingPunct="0">
              <a:defRPr>
                <a:solidFill>
                  <a:schemeClr val="tx1"/>
                </a:solidFill>
                <a:latin typeface="Tahoma" pitchFamily="34" charset="0"/>
              </a:defRPr>
            </a:lvl1pPr>
            <a:lvl2pPr marL="742950" indent="-285750" defTabSz="962025" eaLnBrk="0" hangingPunct="0">
              <a:defRPr>
                <a:solidFill>
                  <a:schemeClr val="tx1"/>
                </a:solidFill>
                <a:latin typeface="Tahoma" pitchFamily="34" charset="0"/>
              </a:defRPr>
            </a:lvl2pPr>
            <a:lvl3pPr marL="1143000" indent="-228600" defTabSz="962025" eaLnBrk="0" hangingPunct="0">
              <a:defRPr>
                <a:solidFill>
                  <a:schemeClr val="tx1"/>
                </a:solidFill>
                <a:latin typeface="Tahoma" pitchFamily="34" charset="0"/>
              </a:defRPr>
            </a:lvl3pPr>
            <a:lvl4pPr marL="1600200" indent="-228600" defTabSz="962025" eaLnBrk="0" hangingPunct="0">
              <a:defRPr>
                <a:solidFill>
                  <a:schemeClr val="tx1"/>
                </a:solidFill>
                <a:latin typeface="Tahoma" pitchFamily="34" charset="0"/>
              </a:defRPr>
            </a:lvl4pPr>
            <a:lvl5pPr marL="2057400" indent="-228600" defTabSz="962025" eaLnBrk="0" hangingPunct="0">
              <a:defRPr>
                <a:solidFill>
                  <a:schemeClr val="tx1"/>
                </a:solidFill>
                <a:latin typeface="Tahoma" pitchFamily="34" charset="0"/>
              </a:defRPr>
            </a:lvl5pPr>
            <a:lvl6pPr marL="2514600" indent="-228600" defTabSz="962025" eaLnBrk="0" fontAlgn="base" hangingPunct="0">
              <a:spcBef>
                <a:spcPct val="0"/>
              </a:spcBef>
              <a:spcAft>
                <a:spcPct val="0"/>
              </a:spcAft>
              <a:defRPr>
                <a:solidFill>
                  <a:schemeClr val="tx1"/>
                </a:solidFill>
                <a:latin typeface="Tahoma" pitchFamily="34" charset="0"/>
              </a:defRPr>
            </a:lvl6pPr>
            <a:lvl7pPr marL="2971800" indent="-228600" defTabSz="962025" eaLnBrk="0" fontAlgn="base" hangingPunct="0">
              <a:spcBef>
                <a:spcPct val="0"/>
              </a:spcBef>
              <a:spcAft>
                <a:spcPct val="0"/>
              </a:spcAft>
              <a:defRPr>
                <a:solidFill>
                  <a:schemeClr val="tx1"/>
                </a:solidFill>
                <a:latin typeface="Tahoma" pitchFamily="34" charset="0"/>
              </a:defRPr>
            </a:lvl7pPr>
            <a:lvl8pPr marL="3429000" indent="-228600" defTabSz="962025" eaLnBrk="0" fontAlgn="base" hangingPunct="0">
              <a:spcBef>
                <a:spcPct val="0"/>
              </a:spcBef>
              <a:spcAft>
                <a:spcPct val="0"/>
              </a:spcAft>
              <a:defRPr>
                <a:solidFill>
                  <a:schemeClr val="tx1"/>
                </a:solidFill>
                <a:latin typeface="Tahoma" pitchFamily="34" charset="0"/>
              </a:defRPr>
            </a:lvl8pPr>
            <a:lvl9pPr marL="3886200" indent="-228600" defTabSz="962025" eaLnBrk="0" fontAlgn="base" hangingPunct="0">
              <a:spcBef>
                <a:spcPct val="0"/>
              </a:spcBef>
              <a:spcAft>
                <a:spcPct val="0"/>
              </a:spcAft>
              <a:defRPr>
                <a:solidFill>
                  <a:schemeClr val="tx1"/>
                </a:solidFill>
                <a:latin typeface="Tahoma" pitchFamily="34" charset="0"/>
              </a:defRPr>
            </a:lvl9pPr>
          </a:lstStyle>
          <a:p>
            <a:pPr algn="r" eaLnBrk="1" hangingPunct="1"/>
            <a:fld id="{F109CF74-90DA-49B6-8EBD-3C710700EB40}" type="slidenum">
              <a:rPr lang="en-CA" sz="1300">
                <a:latin typeface="Arial" charset="0"/>
              </a:rPr>
              <a:pPr algn="r" eaLnBrk="1" hangingPunct="1"/>
              <a:t>79</a:t>
            </a:fld>
            <a:endParaRPr lang="en-CA" sz="1300">
              <a:latin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smtClean="0"/>
          </a:p>
        </p:txBody>
      </p:sp>
      <p:sp>
        <p:nvSpPr>
          <p:cNvPr id="52228" name="Header Placeholder 3"/>
          <p:cNvSpPr>
            <a:spLocks noGrp="1"/>
          </p:cNvSpPr>
          <p:nvPr>
            <p:ph type="hdr" sz="quarter"/>
          </p:nvPr>
        </p:nvSpPr>
        <p:spPr>
          <a:noFill/>
        </p:spPr>
        <p:txBody>
          <a:bodyPr/>
          <a:lstStyle/>
          <a:p>
            <a:pPr defTabSz="965200"/>
            <a:endParaRPr lang="en-CA" smtClean="0"/>
          </a:p>
        </p:txBody>
      </p:sp>
      <p:sp>
        <p:nvSpPr>
          <p:cNvPr id="52229" name="Slide Number Placeholder 4"/>
          <p:cNvSpPr>
            <a:spLocks noGrp="1"/>
          </p:cNvSpPr>
          <p:nvPr>
            <p:ph type="sldNum" sz="quarter" idx="5"/>
          </p:nvPr>
        </p:nvSpPr>
        <p:spPr>
          <a:noFill/>
        </p:spPr>
        <p:txBody>
          <a:bodyPr/>
          <a:lstStyle/>
          <a:p>
            <a:pPr defTabSz="965200"/>
            <a:fld id="{AF4E6DE3-A3F4-47C5-B187-6654C1027F44}" type="slidenum">
              <a:rPr lang="en-CA" smtClean="0"/>
              <a:pPr defTabSz="965200"/>
              <a:t>80</a:t>
            </a:fld>
            <a:endParaRPr lang="en-CA"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dirty="0" smtClean="0"/>
          </a:p>
        </p:txBody>
      </p:sp>
      <p:sp>
        <p:nvSpPr>
          <p:cNvPr id="30724" name="Header Placeholder 3"/>
          <p:cNvSpPr>
            <a:spLocks noGrp="1"/>
          </p:cNvSpPr>
          <p:nvPr>
            <p:ph type="hdr" sz="quarter"/>
          </p:nvPr>
        </p:nvSpPr>
        <p:spPr>
          <a:noFill/>
        </p:spPr>
        <p:txBody>
          <a:bodyPr/>
          <a:lstStyle/>
          <a:p>
            <a:pPr defTabSz="965200"/>
            <a:endParaRPr lang="en-CA" smtClean="0"/>
          </a:p>
        </p:txBody>
      </p:sp>
      <p:sp>
        <p:nvSpPr>
          <p:cNvPr id="30725" name="Slide Number Placeholder 4"/>
          <p:cNvSpPr>
            <a:spLocks noGrp="1"/>
          </p:cNvSpPr>
          <p:nvPr>
            <p:ph type="sldNum" sz="quarter" idx="5"/>
          </p:nvPr>
        </p:nvSpPr>
        <p:spPr>
          <a:noFill/>
        </p:spPr>
        <p:txBody>
          <a:bodyPr/>
          <a:lstStyle/>
          <a:p>
            <a:pPr defTabSz="965200"/>
            <a:fld id="{C52CBE87-C020-4C57-9AB4-6A0848226454}" type="slidenum">
              <a:rPr lang="en-CA" smtClean="0"/>
              <a:pPr defTabSz="965200"/>
              <a:t>8</a:t>
            </a:fld>
            <a:endParaRPr lang="en-CA"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61" tIns="48331" rIns="96661" bIns="48331"/>
          <a:lstStyle/>
          <a:p>
            <a:pPr defTabSz="966788"/>
            <a:r>
              <a:rPr lang="en-CA" sz="1300">
                <a:latin typeface="Arial" charset="0"/>
              </a:rPr>
              <a:t>PHS 635</a:t>
            </a:r>
          </a:p>
        </p:txBody>
      </p:sp>
      <p:sp>
        <p:nvSpPr>
          <p:cNvPr id="53251"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61" tIns="48331" rIns="96661" bIns="48331" anchor="b"/>
          <a:lstStyle/>
          <a:p>
            <a:pPr algn="r" defTabSz="966788"/>
            <a:fld id="{D2D6F750-A7AA-4DFE-85EB-17860520B5B1}" type="slidenum">
              <a:rPr lang="en-CA" sz="1300">
                <a:latin typeface="Arial" charset="0"/>
              </a:rPr>
              <a:pPr algn="r" defTabSz="966788"/>
              <a:t>81</a:t>
            </a:fld>
            <a:endParaRPr lang="en-CA" sz="1300">
              <a:latin typeface="Arial" charset="0"/>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p:spPr>
        <p:txBody>
          <a:bodyPr/>
          <a:lstStyle/>
          <a:p>
            <a:pPr eaLnBrk="1" hangingPunct="1"/>
            <a:endParaRPr lang="en-CA" smtClean="0"/>
          </a:p>
        </p:txBody>
      </p:sp>
      <p:sp>
        <p:nvSpPr>
          <p:cNvPr id="53254" name="Header Placeholder 5"/>
          <p:cNvSpPr>
            <a:spLocks noGrp="1"/>
          </p:cNvSpPr>
          <p:nvPr>
            <p:ph type="hdr" sz="quarter"/>
          </p:nvPr>
        </p:nvSpPr>
        <p:spPr>
          <a:noFill/>
        </p:spPr>
        <p:txBody>
          <a:bodyPr/>
          <a:lstStyle/>
          <a:p>
            <a:pPr defTabSz="965200"/>
            <a:endParaRPr lang="en-CA"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endParaRPr lang="en-US" smtClean="0"/>
          </a:p>
        </p:txBody>
      </p:sp>
      <p:sp>
        <p:nvSpPr>
          <p:cNvPr id="29700" name="Slide Number Placeholder 4"/>
          <p:cNvSpPr>
            <a:spLocks noGrp="1"/>
          </p:cNvSpPr>
          <p:nvPr>
            <p:ph type="sldNum" sz="quarter" idx="5"/>
          </p:nvPr>
        </p:nvSpPr>
        <p:spPr>
          <a:noFill/>
        </p:spPr>
        <p:txBody>
          <a:bodyPr/>
          <a:lstStyle/>
          <a:p>
            <a:pPr defTabSz="965200"/>
            <a:fld id="{11F595C9-4CC4-4B6E-A97F-94C222EEC090}" type="slidenum">
              <a:rPr lang="en-CA" smtClean="0"/>
              <a:pPr defTabSz="965200"/>
              <a:t>82</a:t>
            </a:fld>
            <a:endParaRPr lang="en-CA"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txBox="1">
            <a:spLocks noGrp="1" noChangeArrowheads="1"/>
          </p:cNvSpPr>
          <p:nvPr/>
        </p:nvSpPr>
        <p:spPr bwMode="auto">
          <a:xfrm>
            <a:off x="0" y="0"/>
            <a:ext cx="2972098" cy="484895"/>
          </a:xfrm>
          <a:prstGeom prst="rect">
            <a:avLst/>
          </a:prstGeom>
          <a:noFill/>
          <a:ln w="9525">
            <a:noFill/>
            <a:miter lim="800000"/>
            <a:headEnd/>
            <a:tailEnd/>
          </a:ln>
        </p:spPr>
        <p:txBody>
          <a:bodyPr lIns="96661" tIns="48331" rIns="96661" bIns="48331"/>
          <a:lstStyle/>
          <a:p>
            <a:pPr defTabSz="966788"/>
            <a:r>
              <a:rPr lang="en-CA" sz="1300">
                <a:latin typeface="Arial" pitchFamily="34" charset="0"/>
              </a:rPr>
              <a:t>PHS 635</a:t>
            </a:r>
          </a:p>
        </p:txBody>
      </p:sp>
      <p:sp>
        <p:nvSpPr>
          <p:cNvPr id="23555" name="Rectangle 7"/>
          <p:cNvSpPr txBox="1">
            <a:spLocks noGrp="1" noChangeArrowheads="1"/>
          </p:cNvSpPr>
          <p:nvPr/>
        </p:nvSpPr>
        <p:spPr bwMode="auto">
          <a:xfrm>
            <a:off x="3884414" y="9224239"/>
            <a:ext cx="2972098" cy="484895"/>
          </a:xfrm>
          <a:prstGeom prst="rect">
            <a:avLst/>
          </a:prstGeom>
          <a:noFill/>
          <a:ln w="9525">
            <a:noFill/>
            <a:miter lim="800000"/>
            <a:headEnd/>
            <a:tailEnd/>
          </a:ln>
        </p:spPr>
        <p:txBody>
          <a:bodyPr lIns="96661" tIns="48331" rIns="96661" bIns="48331" anchor="b"/>
          <a:lstStyle/>
          <a:p>
            <a:pPr algn="r" defTabSz="966788"/>
            <a:fld id="{3B343E4F-E677-451C-91C6-0E836859C68E}" type="slidenum">
              <a:rPr lang="en-CA" sz="1300">
                <a:latin typeface="Arial" pitchFamily="34" charset="0"/>
              </a:rPr>
              <a:pPr algn="r" defTabSz="966788"/>
              <a:t>9</a:t>
            </a:fld>
            <a:endParaRPr lang="en-CA" sz="1300">
              <a:latin typeface="Arial" pitchFamily="34" charset="0"/>
            </a:endParaRPr>
          </a:p>
        </p:txBody>
      </p:sp>
      <p:sp>
        <p:nvSpPr>
          <p:cNvPr id="23556" name="Rectangle 2"/>
          <p:cNvSpPr>
            <a:spLocks noGrp="1" noRot="1" noChangeAspect="1" noChangeArrowheads="1" noTextEdit="1"/>
          </p:cNvSpPr>
          <p:nvPr>
            <p:ph type="sldImg"/>
          </p:nvPr>
        </p:nvSpPr>
        <p:spPr>
          <a:ln/>
        </p:spPr>
      </p:sp>
      <p:sp>
        <p:nvSpPr>
          <p:cNvPr id="23557" name="Rectangle 3"/>
          <p:cNvSpPr>
            <a:spLocks noGrp="1" noChangeArrowheads="1"/>
          </p:cNvSpPr>
          <p:nvPr>
            <p:ph type="body" idx="1"/>
          </p:nvPr>
        </p:nvSpPr>
        <p:spPr>
          <a:noFill/>
          <a:ln/>
        </p:spPr>
        <p:txBody>
          <a:bodyPr/>
          <a:lstStyle/>
          <a:p>
            <a:pPr eaLnBrk="1" hangingPunct="1"/>
            <a:endParaRPr lang="en-CA"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10"/>
          <p:cNvSpPr>
            <a:spLocks noGrp="1" noChangeArrowheads="1"/>
          </p:cNvSpPr>
          <p:nvPr>
            <p:ph type="sldNum" sz="quarter" idx="10"/>
          </p:nvPr>
        </p:nvSpPr>
        <p:spPr>
          <a:ln/>
        </p:spPr>
        <p:txBody>
          <a:bodyPr/>
          <a:lstStyle>
            <a:lvl1pPr>
              <a:defRPr/>
            </a:lvl1pPr>
          </a:lstStyle>
          <a:p>
            <a:pPr>
              <a:defRPr/>
            </a:pPr>
            <a:fld id="{B6E5DF44-112D-40A9-8F96-FEE8D96A994F}" type="slidenum">
              <a:rPr lang="en-CA"/>
              <a:pPr>
                <a:defRPr/>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10"/>
          <p:cNvSpPr>
            <a:spLocks noGrp="1" noChangeArrowheads="1"/>
          </p:cNvSpPr>
          <p:nvPr>
            <p:ph type="sldNum" sz="quarter" idx="10"/>
          </p:nvPr>
        </p:nvSpPr>
        <p:spPr>
          <a:ln/>
        </p:spPr>
        <p:txBody>
          <a:bodyPr/>
          <a:lstStyle>
            <a:lvl1pPr>
              <a:defRPr/>
            </a:lvl1pPr>
          </a:lstStyle>
          <a:p>
            <a:pPr>
              <a:defRPr/>
            </a:pPr>
            <a:fld id="{DFDAB8DF-2BC1-49A6-AD38-3702BD385648}" type="slidenum">
              <a:rPr lang="en-CA"/>
              <a:pPr>
                <a:defRPr/>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3" y="692150"/>
            <a:ext cx="2178050" cy="59769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250825" y="692150"/>
            <a:ext cx="6383338" cy="5976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10"/>
          <p:cNvSpPr>
            <a:spLocks noGrp="1" noChangeArrowheads="1"/>
          </p:cNvSpPr>
          <p:nvPr>
            <p:ph type="sldNum" sz="quarter" idx="10"/>
          </p:nvPr>
        </p:nvSpPr>
        <p:spPr>
          <a:ln/>
        </p:spPr>
        <p:txBody>
          <a:bodyPr/>
          <a:lstStyle>
            <a:lvl1pPr>
              <a:defRPr/>
            </a:lvl1pPr>
          </a:lstStyle>
          <a:p>
            <a:pPr>
              <a:defRPr/>
            </a:pPr>
            <a:fld id="{6CBE0945-0353-4641-BEB1-032D2419CA0D}" type="slidenum">
              <a:rPr lang="en-CA"/>
              <a:pPr>
                <a:defRPr/>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692150"/>
            <a:ext cx="8713788" cy="4318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684213" y="1268413"/>
            <a:ext cx="4064000" cy="5400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900613" y="1268413"/>
            <a:ext cx="4064000" cy="2624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900613" y="4044950"/>
            <a:ext cx="4064000" cy="2624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10"/>
          <p:cNvSpPr>
            <a:spLocks noGrp="1" noChangeArrowheads="1"/>
          </p:cNvSpPr>
          <p:nvPr>
            <p:ph type="sldNum" sz="quarter" idx="10"/>
          </p:nvPr>
        </p:nvSpPr>
        <p:spPr>
          <a:ln/>
        </p:spPr>
        <p:txBody>
          <a:bodyPr/>
          <a:lstStyle>
            <a:lvl1pPr>
              <a:defRPr/>
            </a:lvl1pPr>
          </a:lstStyle>
          <a:p>
            <a:pPr>
              <a:defRPr/>
            </a:pPr>
            <a:fld id="{63D3D1BF-DDC8-4196-9006-129AD145A08E}" type="slidenum">
              <a:rPr lang="en-CA"/>
              <a:pPr>
                <a:defRPr/>
              </a:pPr>
              <a:t>‹#›</a:t>
            </a:fld>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692150"/>
            <a:ext cx="8713788" cy="4318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684213" y="1268413"/>
            <a:ext cx="4064000" cy="5400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00613" y="1268413"/>
            <a:ext cx="4064000" cy="5400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10"/>
          <p:cNvSpPr>
            <a:spLocks noGrp="1" noChangeArrowheads="1"/>
          </p:cNvSpPr>
          <p:nvPr>
            <p:ph type="sldNum" sz="quarter" idx="10"/>
          </p:nvPr>
        </p:nvSpPr>
        <p:spPr>
          <a:ln/>
        </p:spPr>
        <p:txBody>
          <a:bodyPr/>
          <a:lstStyle>
            <a:lvl1pPr>
              <a:defRPr/>
            </a:lvl1pPr>
          </a:lstStyle>
          <a:p>
            <a:pPr>
              <a:defRPr/>
            </a:pPr>
            <a:fld id="{95F72498-A5E5-4235-985E-60E13E8B833A}" type="slidenum">
              <a:rPr lang="en-CA"/>
              <a:pPr>
                <a:defRPr/>
              </a:pPr>
              <a:t>‹#›</a:t>
            </a:fld>
            <a:endParaRPr lang="en-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50825" y="692150"/>
            <a:ext cx="8713788" cy="5976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3" name="Rectangle 10"/>
          <p:cNvSpPr>
            <a:spLocks noGrp="1" noChangeArrowheads="1"/>
          </p:cNvSpPr>
          <p:nvPr>
            <p:ph type="sldNum" sz="quarter" idx="10"/>
          </p:nvPr>
        </p:nvSpPr>
        <p:spPr>
          <a:ln/>
        </p:spPr>
        <p:txBody>
          <a:bodyPr/>
          <a:lstStyle>
            <a:lvl1pPr>
              <a:defRPr/>
            </a:lvl1pPr>
          </a:lstStyle>
          <a:p>
            <a:fld id="{8D409737-4A87-4868-B6C8-2E315EF88451}" type="slidenum">
              <a:rPr lang="en-CA"/>
              <a:pPr/>
              <a:t>‹#›</a:t>
            </a:fld>
            <a:endParaRPr lang="en-CA"/>
          </a:p>
        </p:txBody>
      </p:sp>
    </p:spTree>
    <p:extLst>
      <p:ext uri="{BB962C8B-B14F-4D97-AF65-F5344CB8AC3E}">
        <p14:creationId xmlns:p14="http://schemas.microsoft.com/office/powerpoint/2010/main" val="338570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10"/>
          <p:cNvSpPr>
            <a:spLocks noGrp="1" noChangeArrowheads="1"/>
          </p:cNvSpPr>
          <p:nvPr>
            <p:ph type="sldNum" sz="quarter" idx="10"/>
          </p:nvPr>
        </p:nvSpPr>
        <p:spPr>
          <a:ln/>
        </p:spPr>
        <p:txBody>
          <a:bodyPr/>
          <a:lstStyle>
            <a:lvl1pPr>
              <a:defRPr/>
            </a:lvl1pPr>
          </a:lstStyle>
          <a:p>
            <a:pPr>
              <a:defRPr/>
            </a:pPr>
            <a:fld id="{89FB0AC8-C212-43A2-96C1-DC74E408F16F}" type="slidenum">
              <a:rPr lang="en-CA"/>
              <a:pPr>
                <a:defRPr/>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pPr>
              <a:defRPr/>
            </a:pPr>
            <a:fld id="{7A97F51E-EE62-4181-A487-C63DF59F6F70}" type="slidenum">
              <a:rPr lang="en-CA"/>
              <a:pPr>
                <a:defRPr/>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4213" y="1268413"/>
            <a:ext cx="4064000" cy="540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00613" y="1268413"/>
            <a:ext cx="4064000" cy="540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10"/>
          <p:cNvSpPr>
            <a:spLocks noGrp="1" noChangeArrowheads="1"/>
          </p:cNvSpPr>
          <p:nvPr>
            <p:ph type="sldNum" sz="quarter" idx="10"/>
          </p:nvPr>
        </p:nvSpPr>
        <p:spPr>
          <a:ln/>
        </p:spPr>
        <p:txBody>
          <a:bodyPr/>
          <a:lstStyle>
            <a:lvl1pPr>
              <a:defRPr/>
            </a:lvl1pPr>
          </a:lstStyle>
          <a:p>
            <a:pPr>
              <a:defRPr/>
            </a:pPr>
            <a:fld id="{AD677A71-F3B9-49E1-A527-ECE30928DD81}" type="slidenum">
              <a:rPr lang="en-CA"/>
              <a:pPr>
                <a:defRPr/>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10"/>
          <p:cNvSpPr>
            <a:spLocks noGrp="1" noChangeArrowheads="1"/>
          </p:cNvSpPr>
          <p:nvPr>
            <p:ph type="sldNum" sz="quarter" idx="10"/>
          </p:nvPr>
        </p:nvSpPr>
        <p:spPr>
          <a:ln/>
        </p:spPr>
        <p:txBody>
          <a:bodyPr/>
          <a:lstStyle>
            <a:lvl1pPr>
              <a:defRPr/>
            </a:lvl1pPr>
          </a:lstStyle>
          <a:p>
            <a:pPr>
              <a:defRPr/>
            </a:pPr>
            <a:fld id="{3E8E4B22-B15D-40F0-99D7-4A6181C8B70E}" type="slidenum">
              <a:rPr lang="en-CA"/>
              <a:pPr>
                <a:defRPr/>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10"/>
          <p:cNvSpPr>
            <a:spLocks noGrp="1" noChangeArrowheads="1"/>
          </p:cNvSpPr>
          <p:nvPr>
            <p:ph type="sldNum" sz="quarter" idx="10"/>
          </p:nvPr>
        </p:nvSpPr>
        <p:spPr>
          <a:ln/>
        </p:spPr>
        <p:txBody>
          <a:bodyPr/>
          <a:lstStyle>
            <a:lvl1pPr>
              <a:defRPr/>
            </a:lvl1pPr>
          </a:lstStyle>
          <a:p>
            <a:pPr>
              <a:defRPr/>
            </a:pPr>
            <a:fld id="{49CE95AC-190C-449C-B82E-21DD18CEA56B}" type="slidenum">
              <a:rPr lang="en-CA"/>
              <a:pPr>
                <a:defRPr/>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46D2280F-3236-4D64-BE95-637DBB7E0085}" type="slidenum">
              <a:rPr lang="en-CA"/>
              <a:pPr>
                <a:defRPr/>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AD0CCFE1-9CB3-4C3D-ABC6-B5651D1E547D}" type="slidenum">
              <a:rPr lang="en-CA"/>
              <a:pPr>
                <a:defRPr/>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82D4721B-DCBD-423A-917D-01D334A159F1}" type="slidenum">
              <a:rPr lang="en-CA"/>
              <a:pPr>
                <a:defRPr/>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549275"/>
          </a:xfrm>
          <a:prstGeom prst="rect">
            <a:avLst/>
          </a:prstGeom>
          <a:solidFill>
            <a:srgbClr val="8BA4A8"/>
          </a:solidFill>
          <a:ln w="15875">
            <a:noFill/>
            <a:miter lim="800000"/>
            <a:headEnd/>
            <a:tailEnd/>
          </a:ln>
          <a:effectLst/>
        </p:spPr>
        <p:txBody>
          <a:bodyPr wrap="none" anchor="ctr"/>
          <a:lstStyle/>
          <a:p>
            <a:pPr marL="917575" indent="0" defTabSz="1077913">
              <a:defRPr/>
            </a:pPr>
            <a:r>
              <a:rPr lang="en-CA" sz="1600" b="1" dirty="0" smtClean="0">
                <a:solidFill>
                  <a:schemeClr val="bg1"/>
                </a:solidFill>
              </a:rPr>
              <a:t>Environmental</a:t>
            </a:r>
            <a:r>
              <a:rPr lang="en-CA" sz="1600" b="1" baseline="0" dirty="0" smtClean="0">
                <a:solidFill>
                  <a:schemeClr val="bg1"/>
                </a:solidFill>
              </a:rPr>
              <a:t> Justice Perspectives on the Built Environment and Active Living</a:t>
            </a:r>
            <a:endParaRPr lang="en-CA" sz="1600" dirty="0">
              <a:latin typeface="Arial" charset="0"/>
            </a:endParaRPr>
          </a:p>
        </p:txBody>
      </p:sp>
      <p:sp>
        <p:nvSpPr>
          <p:cNvPr id="59395" name="Oval 3"/>
          <p:cNvSpPr>
            <a:spLocks noChangeArrowheads="1"/>
          </p:cNvSpPr>
          <p:nvPr/>
        </p:nvSpPr>
        <p:spPr bwMode="auto">
          <a:xfrm>
            <a:off x="481013" y="-3175"/>
            <a:ext cx="431800" cy="549275"/>
          </a:xfrm>
          <a:prstGeom prst="ellipse">
            <a:avLst/>
          </a:prstGeom>
          <a:gradFill rotWithShape="1">
            <a:gsLst>
              <a:gs pos="0">
                <a:srgbClr val="D0C7B4"/>
              </a:gs>
              <a:gs pos="100000">
                <a:srgbClr val="B9C8CB"/>
              </a:gs>
            </a:gsLst>
            <a:lin ang="0" scaled="1"/>
          </a:gradFill>
          <a:ln w="9525">
            <a:noFill/>
            <a:round/>
            <a:headEnd/>
            <a:tailEnd/>
          </a:ln>
          <a:effectLst/>
        </p:spPr>
        <p:txBody>
          <a:bodyPr wrap="none" anchor="ctr"/>
          <a:lstStyle/>
          <a:p>
            <a:pPr>
              <a:defRPr/>
            </a:pPr>
            <a:endParaRPr lang="en-CA"/>
          </a:p>
        </p:txBody>
      </p:sp>
      <p:sp>
        <p:nvSpPr>
          <p:cNvPr id="59396" name="Oval 4"/>
          <p:cNvSpPr>
            <a:spLocks noChangeArrowheads="1"/>
          </p:cNvSpPr>
          <p:nvPr/>
        </p:nvSpPr>
        <p:spPr bwMode="auto">
          <a:xfrm>
            <a:off x="485775" y="-3175"/>
            <a:ext cx="346075" cy="549275"/>
          </a:xfrm>
          <a:prstGeom prst="ellipse">
            <a:avLst/>
          </a:prstGeom>
          <a:solidFill>
            <a:srgbClr val="B4A588"/>
          </a:solidFill>
          <a:ln w="9525">
            <a:noFill/>
            <a:round/>
            <a:headEnd/>
            <a:tailEnd/>
          </a:ln>
          <a:effectLst/>
        </p:spPr>
        <p:txBody>
          <a:bodyPr wrap="none" anchor="ctr"/>
          <a:lstStyle/>
          <a:p>
            <a:pPr>
              <a:defRPr/>
            </a:pPr>
            <a:endParaRPr lang="en-CA"/>
          </a:p>
        </p:txBody>
      </p:sp>
      <p:sp>
        <p:nvSpPr>
          <p:cNvPr id="1029" name="Rectangle 6"/>
          <p:cNvSpPr>
            <a:spLocks noGrp="1" noChangeArrowheads="1"/>
          </p:cNvSpPr>
          <p:nvPr>
            <p:ph type="body" idx="1"/>
          </p:nvPr>
        </p:nvSpPr>
        <p:spPr bwMode="auto">
          <a:xfrm>
            <a:off x="684213" y="1268413"/>
            <a:ext cx="8280400" cy="5400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p>
        </p:txBody>
      </p:sp>
      <p:sp>
        <p:nvSpPr>
          <p:cNvPr id="1030" name="Rectangle 7"/>
          <p:cNvSpPr>
            <a:spLocks noGrp="1" noChangeArrowheads="1"/>
          </p:cNvSpPr>
          <p:nvPr>
            <p:ph type="title"/>
          </p:nvPr>
        </p:nvSpPr>
        <p:spPr bwMode="auto">
          <a:xfrm>
            <a:off x="250825" y="692150"/>
            <a:ext cx="8713788"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dirty="0" smtClean="0"/>
              <a:t>Click to edit Master title style</a:t>
            </a:r>
          </a:p>
        </p:txBody>
      </p:sp>
      <p:sp>
        <p:nvSpPr>
          <p:cNvPr id="59400" name="Rectangle 8"/>
          <p:cNvSpPr>
            <a:spLocks noChangeArrowheads="1"/>
          </p:cNvSpPr>
          <p:nvPr/>
        </p:nvSpPr>
        <p:spPr bwMode="auto">
          <a:xfrm>
            <a:off x="3175" y="3175"/>
            <a:ext cx="9137650" cy="549275"/>
          </a:xfrm>
          <a:prstGeom prst="rect">
            <a:avLst/>
          </a:prstGeom>
          <a:noFill/>
          <a:ln w="19050">
            <a:solidFill>
              <a:srgbClr val="BAAC91"/>
            </a:solidFill>
            <a:miter lim="800000"/>
            <a:headEnd/>
            <a:tailEnd/>
          </a:ln>
          <a:effectLst/>
        </p:spPr>
        <p:txBody>
          <a:bodyPr wrap="none" anchor="ctr"/>
          <a:lstStyle/>
          <a:p>
            <a:pPr marL="806450" defTabSz="1077913">
              <a:defRPr/>
            </a:pPr>
            <a:r>
              <a:rPr lang="en-CA">
                <a:latin typeface="Arial" charset="0"/>
              </a:rPr>
              <a:t>                                         </a:t>
            </a:r>
          </a:p>
        </p:txBody>
      </p:sp>
      <p:sp>
        <p:nvSpPr>
          <p:cNvPr id="59402" name="Rectangle 10"/>
          <p:cNvSpPr>
            <a:spLocks noGrp="1" noChangeArrowheads="1"/>
          </p:cNvSpPr>
          <p:nvPr>
            <p:ph type="sldNum" sz="quarter" idx="4"/>
          </p:nvPr>
        </p:nvSpPr>
        <p:spPr bwMode="auto">
          <a:xfrm>
            <a:off x="44450" y="6326188"/>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900">
                <a:latin typeface="Arial" charset="0"/>
              </a:defRPr>
            </a:lvl1pPr>
          </a:lstStyle>
          <a:p>
            <a:pPr>
              <a:defRPr/>
            </a:pPr>
            <a:fld id="{C13D2FCB-CAC2-40FA-849F-5CCCDA366403}" type="slidenum">
              <a:rPr lang="en-CA"/>
              <a:pPr>
                <a:defRPr/>
              </a:pPr>
              <a:t>‹#›</a:t>
            </a:fld>
            <a:endParaRPr lang="en-CA"/>
          </a:p>
        </p:txBody>
      </p:sp>
      <p:sp>
        <p:nvSpPr>
          <p:cNvPr id="10" name="Rectangle 5"/>
          <p:cNvSpPr>
            <a:spLocks noChangeArrowheads="1"/>
          </p:cNvSpPr>
          <p:nvPr/>
        </p:nvSpPr>
        <p:spPr bwMode="auto">
          <a:xfrm>
            <a:off x="1588" y="0"/>
            <a:ext cx="682625" cy="549275"/>
          </a:xfrm>
          <a:prstGeom prst="rect">
            <a:avLst/>
          </a:prstGeom>
          <a:solidFill>
            <a:srgbClr val="B4A588"/>
          </a:solidFill>
          <a:ln w="9525">
            <a:noFill/>
            <a:miter lim="800000"/>
            <a:headEnd/>
            <a:tailEnd/>
          </a:ln>
          <a:effectLst/>
        </p:spPr>
        <p:txBody>
          <a:bodyPr wrap="none" anchor="ctr"/>
          <a:lstStyle/>
          <a:p>
            <a:pPr algn="ctr">
              <a:defRPr/>
            </a:pPr>
            <a:r>
              <a:rPr lang="en-CA" b="1" dirty="0">
                <a:solidFill>
                  <a:schemeClr val="bg1"/>
                </a:solidFill>
              </a:rPr>
              <a:t> </a:t>
            </a:r>
            <a:r>
              <a:rPr lang="en-CA" sz="1600" b="1" dirty="0" smtClean="0">
                <a:solidFill>
                  <a:schemeClr val="bg1"/>
                </a:solidFill>
              </a:rPr>
              <a:t>USC</a:t>
            </a:r>
            <a:endParaRPr lang="en-CA" sz="1600" b="1"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hdr="0" ftr="0" dt="0"/>
  <p:txStyles>
    <p:titleStyle>
      <a:lvl1pPr algn="l" rtl="0" eaLnBrk="0" fontAlgn="base" hangingPunct="0">
        <a:spcBef>
          <a:spcPct val="0"/>
        </a:spcBef>
        <a:spcAft>
          <a:spcPct val="0"/>
        </a:spcAft>
        <a:defRPr sz="4400" b="1">
          <a:solidFill>
            <a:srgbClr val="678489"/>
          </a:solidFill>
          <a:latin typeface="+mj-lt"/>
          <a:ea typeface="+mj-ea"/>
          <a:cs typeface="+mj-cs"/>
        </a:defRPr>
      </a:lvl1pPr>
      <a:lvl2pPr algn="l" rtl="0" eaLnBrk="0" fontAlgn="base" hangingPunct="0">
        <a:spcBef>
          <a:spcPct val="0"/>
        </a:spcBef>
        <a:spcAft>
          <a:spcPct val="0"/>
        </a:spcAft>
        <a:defRPr sz="4400" b="1">
          <a:solidFill>
            <a:srgbClr val="678489"/>
          </a:solidFill>
          <a:latin typeface="Tahoma" pitchFamily="34" charset="0"/>
        </a:defRPr>
      </a:lvl2pPr>
      <a:lvl3pPr algn="l" rtl="0" eaLnBrk="0" fontAlgn="base" hangingPunct="0">
        <a:spcBef>
          <a:spcPct val="0"/>
        </a:spcBef>
        <a:spcAft>
          <a:spcPct val="0"/>
        </a:spcAft>
        <a:defRPr sz="4400" b="1">
          <a:solidFill>
            <a:srgbClr val="678489"/>
          </a:solidFill>
          <a:latin typeface="Tahoma" pitchFamily="34" charset="0"/>
        </a:defRPr>
      </a:lvl3pPr>
      <a:lvl4pPr algn="l" rtl="0" eaLnBrk="0" fontAlgn="base" hangingPunct="0">
        <a:spcBef>
          <a:spcPct val="0"/>
        </a:spcBef>
        <a:spcAft>
          <a:spcPct val="0"/>
        </a:spcAft>
        <a:defRPr sz="4400" b="1">
          <a:solidFill>
            <a:srgbClr val="678489"/>
          </a:solidFill>
          <a:latin typeface="Tahoma" pitchFamily="34" charset="0"/>
        </a:defRPr>
      </a:lvl4pPr>
      <a:lvl5pPr algn="l" rtl="0" eaLnBrk="0" fontAlgn="base" hangingPunct="0">
        <a:spcBef>
          <a:spcPct val="0"/>
        </a:spcBef>
        <a:spcAft>
          <a:spcPct val="0"/>
        </a:spcAft>
        <a:defRPr sz="4400" b="1">
          <a:solidFill>
            <a:srgbClr val="678489"/>
          </a:solidFill>
          <a:latin typeface="Tahoma" pitchFamily="34" charset="0"/>
        </a:defRPr>
      </a:lvl5pPr>
      <a:lvl6pPr marL="457200" algn="l" rtl="0" fontAlgn="base">
        <a:spcBef>
          <a:spcPct val="0"/>
        </a:spcBef>
        <a:spcAft>
          <a:spcPct val="0"/>
        </a:spcAft>
        <a:defRPr b="1">
          <a:solidFill>
            <a:srgbClr val="678489"/>
          </a:solidFill>
          <a:latin typeface="Tahoma" pitchFamily="34" charset="0"/>
        </a:defRPr>
      </a:lvl6pPr>
      <a:lvl7pPr marL="914400" algn="l" rtl="0" fontAlgn="base">
        <a:spcBef>
          <a:spcPct val="0"/>
        </a:spcBef>
        <a:spcAft>
          <a:spcPct val="0"/>
        </a:spcAft>
        <a:defRPr b="1">
          <a:solidFill>
            <a:srgbClr val="678489"/>
          </a:solidFill>
          <a:latin typeface="Tahoma" pitchFamily="34" charset="0"/>
        </a:defRPr>
      </a:lvl7pPr>
      <a:lvl8pPr marL="1371600" algn="l" rtl="0" fontAlgn="base">
        <a:spcBef>
          <a:spcPct val="0"/>
        </a:spcBef>
        <a:spcAft>
          <a:spcPct val="0"/>
        </a:spcAft>
        <a:defRPr b="1">
          <a:solidFill>
            <a:srgbClr val="678489"/>
          </a:solidFill>
          <a:latin typeface="Tahoma" pitchFamily="34" charset="0"/>
        </a:defRPr>
      </a:lvl8pPr>
      <a:lvl9pPr marL="1828800" algn="l" rtl="0" fontAlgn="base">
        <a:spcBef>
          <a:spcPct val="0"/>
        </a:spcBef>
        <a:spcAft>
          <a:spcPct val="0"/>
        </a:spcAft>
        <a:defRPr b="1">
          <a:solidFill>
            <a:srgbClr val="678489"/>
          </a:solidFill>
          <a:latin typeface="Tahoma" pitchFamily="34" charset="0"/>
        </a:defRPr>
      </a:lvl9pPr>
    </p:titleStyle>
    <p:bodyStyle>
      <a:lvl1pPr marL="342900" indent="-342900" algn="l" rtl="0" eaLnBrk="0" fontAlgn="base" hangingPunct="0">
        <a:spcBef>
          <a:spcPct val="0"/>
        </a:spcBef>
        <a:spcAft>
          <a:spcPts val="1200"/>
        </a:spcAft>
        <a:buChar char="•"/>
        <a:defRPr sz="3200">
          <a:solidFill>
            <a:schemeClr val="tx1"/>
          </a:solidFill>
          <a:latin typeface="+mn-lt"/>
          <a:ea typeface="+mn-ea"/>
          <a:cs typeface="+mn-cs"/>
        </a:defRPr>
      </a:lvl1pPr>
      <a:lvl2pPr marL="742950" indent="-285750" algn="l" rtl="0" eaLnBrk="0" fontAlgn="base" hangingPunct="0">
        <a:spcBef>
          <a:spcPct val="0"/>
        </a:spcBef>
        <a:spcAft>
          <a:spcPts val="1200"/>
        </a:spcAft>
        <a:buChar char="–"/>
        <a:defRPr sz="2800">
          <a:solidFill>
            <a:schemeClr val="tx1"/>
          </a:solidFill>
          <a:latin typeface="+mn-lt"/>
        </a:defRPr>
      </a:lvl2pPr>
      <a:lvl3pPr marL="1143000" indent="-228600" algn="l" rtl="0" eaLnBrk="0" fontAlgn="base" hangingPunct="0">
        <a:spcBef>
          <a:spcPct val="0"/>
        </a:spcBef>
        <a:spcAft>
          <a:spcPts val="1200"/>
        </a:spcAft>
        <a:buChar char="•"/>
        <a:defRPr sz="2400">
          <a:solidFill>
            <a:schemeClr val="tx1"/>
          </a:solidFill>
          <a:latin typeface="+mn-lt"/>
        </a:defRPr>
      </a:lvl3pPr>
      <a:lvl4pPr marL="1600200" indent="-228600" algn="l" rtl="0" eaLnBrk="0" fontAlgn="base" hangingPunct="0">
        <a:spcBef>
          <a:spcPct val="0"/>
        </a:spcBef>
        <a:spcAft>
          <a:spcPts val="1200"/>
        </a:spcAft>
        <a:buChar char="–"/>
        <a:defRPr sz="2000">
          <a:solidFill>
            <a:schemeClr val="tx1"/>
          </a:solidFill>
          <a:latin typeface="+mn-lt"/>
        </a:defRPr>
      </a:lvl4pPr>
      <a:lvl5pPr marL="2057400" indent="-228600" algn="l" rtl="0" eaLnBrk="0" fontAlgn="base" hangingPunct="0">
        <a:spcBef>
          <a:spcPct val="0"/>
        </a:spcBef>
        <a:spcAft>
          <a:spcPts val="1200"/>
        </a:spcAft>
        <a:buChar char="»"/>
        <a:defRPr sz="2000">
          <a:solidFill>
            <a:schemeClr val="tx1"/>
          </a:solidFill>
          <a:latin typeface="+mn-lt"/>
        </a:defRPr>
      </a:lvl5pPr>
      <a:lvl6pPr marL="2514600" indent="-228600" algn="l" rtl="0" fontAlgn="base">
        <a:spcBef>
          <a:spcPct val="0"/>
        </a:spcBef>
        <a:spcAft>
          <a:spcPts val="1200"/>
        </a:spcAft>
        <a:buChar char="»"/>
        <a:defRPr>
          <a:solidFill>
            <a:schemeClr val="tx1"/>
          </a:solidFill>
          <a:latin typeface="+mn-lt"/>
        </a:defRPr>
      </a:lvl6pPr>
      <a:lvl7pPr marL="2971800" indent="-228600" algn="l" rtl="0" fontAlgn="base">
        <a:spcBef>
          <a:spcPct val="0"/>
        </a:spcBef>
        <a:spcAft>
          <a:spcPts val="1200"/>
        </a:spcAft>
        <a:buChar char="»"/>
        <a:defRPr>
          <a:solidFill>
            <a:schemeClr val="tx1"/>
          </a:solidFill>
          <a:latin typeface="+mn-lt"/>
        </a:defRPr>
      </a:lvl7pPr>
      <a:lvl8pPr marL="3429000" indent="-228600" algn="l" rtl="0" fontAlgn="base">
        <a:spcBef>
          <a:spcPct val="0"/>
        </a:spcBef>
        <a:spcAft>
          <a:spcPts val="1200"/>
        </a:spcAft>
        <a:buChar char="»"/>
        <a:defRPr>
          <a:solidFill>
            <a:schemeClr val="tx1"/>
          </a:solidFill>
          <a:latin typeface="+mn-lt"/>
        </a:defRPr>
      </a:lvl8pPr>
      <a:lvl9pPr marL="3886200" indent="-228600" algn="l" rtl="0" fontAlgn="base">
        <a:spcBef>
          <a:spcPct val="0"/>
        </a:spcBef>
        <a:spcAft>
          <a:spcPts val="120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Microsoft_Excel_97-2003_Worksheet3.xls"/><Relationship Id="rId3" Type="http://schemas.openxmlformats.org/officeDocument/2006/relationships/notesSlide" Target="../notesSlides/notesSlide13.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 Id="rId9" Type="http://schemas.openxmlformats.org/officeDocument/2006/relationships/image" Target="../media/image14.emf"/></Relationships>
</file>

<file path=ppt/slides/_rels/slide14.xml.rels><?xml version="1.0" encoding="UTF-8" standalone="yes"?>
<Relationships xmlns="http://schemas.openxmlformats.org/package/2006/relationships"><Relationship Id="rId8" Type="http://schemas.openxmlformats.org/officeDocument/2006/relationships/oleObject" Target="../embeddings/Microsoft_Excel_97-2003_Worksheet5.xls"/><Relationship Id="rId3" Type="http://schemas.openxmlformats.org/officeDocument/2006/relationships/notesSlide" Target="../notesSlides/notesSlide14.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emf"/><Relationship Id="rId5" Type="http://schemas.openxmlformats.org/officeDocument/2006/relationships/oleObject" Target="../embeddings/Microsoft_Excel_97-2003_Worksheet4.xls"/><Relationship Id="rId4" Type="http://schemas.openxmlformats.org/officeDocument/2006/relationships/oleObject" Target="../embeddings/oleObject4.bin"/><Relationship Id="rId9"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chart" Target="../charts/char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45.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47.png"/><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52.jpe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61.jpeg"/><Relationship Id="rId4" Type="http://schemas.openxmlformats.org/officeDocument/2006/relationships/image" Target="../media/image60.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63.jpeg"/><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68.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70.jpeg"/><Relationship Id="rId4" Type="http://schemas.openxmlformats.org/officeDocument/2006/relationships/image" Target="../media/image69.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69.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72.jpg"/><Relationship Id="rId4" Type="http://schemas.openxmlformats.org/officeDocument/2006/relationships/image" Target="../media/image71.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73.jpg"/><Relationship Id="rId4" Type="http://schemas.openxmlformats.org/officeDocument/2006/relationships/image" Target="../media/image69.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69.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69.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69.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74.jpeg"/><Relationship Id="rId4" Type="http://schemas.openxmlformats.org/officeDocument/2006/relationships/image" Target="../media/image69.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75.jpeg"/><Relationship Id="rId4" Type="http://schemas.openxmlformats.org/officeDocument/2006/relationships/image" Target="../media/image69.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76.jp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77.jp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78.jp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53.xml"/><Relationship Id="rId4" Type="http://schemas.openxmlformats.org/officeDocument/2006/relationships/image" Target="../media/image7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idx="4294967295"/>
          </p:nvPr>
        </p:nvSpPr>
        <p:spPr>
          <a:xfrm>
            <a:off x="685800" y="2130425"/>
            <a:ext cx="7772400" cy="1470025"/>
          </a:xfrm>
        </p:spPr>
        <p:txBody>
          <a:bodyPr/>
          <a:lstStyle/>
          <a:p>
            <a:pPr eaLnBrk="1" hangingPunct="1"/>
            <a:endParaRPr lang="en-US" smtClean="0"/>
          </a:p>
        </p:txBody>
      </p:sp>
      <p:sp>
        <p:nvSpPr>
          <p:cNvPr id="2051" name="Subtitle 2"/>
          <p:cNvSpPr>
            <a:spLocks noGrp="1"/>
          </p:cNvSpPr>
          <p:nvPr>
            <p:ph type="subTitle" idx="4294967295"/>
          </p:nvPr>
        </p:nvSpPr>
        <p:spPr>
          <a:xfrm>
            <a:off x="1371600" y="3886200"/>
            <a:ext cx="6400800" cy="1752600"/>
          </a:xfrm>
        </p:spPr>
        <p:txBody>
          <a:bodyPr/>
          <a:lstStyle/>
          <a:p>
            <a:pPr marL="0" indent="0" algn="ctr" eaLnBrk="1" hangingPunct="1">
              <a:buFontTx/>
              <a:buNone/>
            </a:pPr>
            <a:endParaRPr lang="en-US" smtClean="0"/>
          </a:p>
        </p:txBody>
      </p:sp>
      <p:sp>
        <p:nvSpPr>
          <p:cNvPr id="2052"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fld id="{F9F6E295-D5E0-4BE6-B81D-641DE749189C}" type="slidenum">
              <a:rPr lang="en-CA" sz="900">
                <a:latin typeface="Arial" charset="0"/>
              </a:rPr>
              <a:pPr/>
              <a:t>1</a:t>
            </a:fld>
            <a:endParaRPr lang="en-CA" sz="900">
              <a:latin typeface="Arial" charset="0"/>
            </a:endParaRPr>
          </a:p>
        </p:txBody>
      </p:sp>
      <p:grpSp>
        <p:nvGrpSpPr>
          <p:cNvPr id="2053" name="Group 9"/>
          <p:cNvGrpSpPr>
            <a:grpSpLocks/>
          </p:cNvGrpSpPr>
          <p:nvPr/>
        </p:nvGrpSpPr>
        <p:grpSpPr bwMode="auto">
          <a:xfrm>
            <a:off x="0" y="0"/>
            <a:ext cx="9144000" cy="6858000"/>
            <a:chOff x="0" y="3154363"/>
            <a:chExt cx="9144000" cy="549275"/>
          </a:xfrm>
        </p:grpSpPr>
        <p:sp>
          <p:nvSpPr>
            <p:cNvPr id="5" name="Rectangle 2"/>
            <p:cNvSpPr>
              <a:spLocks noChangeArrowheads="1"/>
            </p:cNvSpPr>
            <p:nvPr/>
          </p:nvSpPr>
          <p:spPr bwMode="auto">
            <a:xfrm>
              <a:off x="0" y="3154363"/>
              <a:ext cx="9144000" cy="54927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15875">
              <a:noFill/>
              <a:miter lim="800000"/>
              <a:headEnd/>
              <a:tailEnd/>
            </a:ln>
            <a:effectLst/>
          </p:spPr>
          <p:txBody>
            <a:bodyPr wrap="none" anchor="ctr"/>
            <a:lstStyle/>
            <a:p>
              <a:pPr marL="985838" defTabSz="1077913">
                <a:defRPr/>
              </a:pPr>
              <a:endParaRPr lang="en-US">
                <a:latin typeface="Arial" charset="0"/>
              </a:endParaRPr>
            </a:p>
          </p:txBody>
        </p:sp>
        <p:sp>
          <p:nvSpPr>
            <p:cNvPr id="2059" name="Oval 3"/>
            <p:cNvSpPr>
              <a:spLocks noChangeArrowheads="1"/>
            </p:cNvSpPr>
            <p:nvPr/>
          </p:nvSpPr>
          <p:spPr bwMode="auto">
            <a:xfrm>
              <a:off x="481013" y="3154363"/>
              <a:ext cx="431800" cy="549275"/>
            </a:xfrm>
            <a:prstGeom prst="ellipse">
              <a:avLst/>
            </a:prstGeom>
            <a:gradFill rotWithShape="1">
              <a:gsLst>
                <a:gs pos="0">
                  <a:srgbClr val="D0C7B4"/>
                </a:gs>
                <a:gs pos="100000">
                  <a:srgbClr val="B9C8CB"/>
                </a:gs>
              </a:gsLst>
              <a:lin ang="0" scaled="1"/>
            </a:gradFill>
            <a:ln w="9525">
              <a:noFill/>
              <a:round/>
              <a:headEnd/>
              <a:tailEnd/>
            </a:ln>
          </p:spPr>
          <p:txBody>
            <a:bodyPr wrap="none" anchor="ctr"/>
            <a:lstStyle/>
            <a:p>
              <a:endParaRPr lang="en-US"/>
            </a:p>
          </p:txBody>
        </p:sp>
        <p:sp>
          <p:nvSpPr>
            <p:cNvPr id="2060" name="Oval 4"/>
            <p:cNvSpPr>
              <a:spLocks noChangeArrowheads="1"/>
            </p:cNvSpPr>
            <p:nvPr/>
          </p:nvSpPr>
          <p:spPr bwMode="auto">
            <a:xfrm>
              <a:off x="485775" y="3154363"/>
              <a:ext cx="346075" cy="549275"/>
            </a:xfrm>
            <a:prstGeom prst="ellipse">
              <a:avLst/>
            </a:prstGeom>
            <a:solidFill>
              <a:srgbClr val="B4A588"/>
            </a:solidFill>
            <a:ln w="9525">
              <a:noFill/>
              <a:round/>
              <a:headEnd/>
              <a:tailEnd/>
            </a:ln>
          </p:spPr>
          <p:txBody>
            <a:bodyPr wrap="none" anchor="ctr"/>
            <a:lstStyle/>
            <a:p>
              <a:endParaRPr lang="en-US"/>
            </a:p>
          </p:txBody>
        </p:sp>
        <p:sp>
          <p:nvSpPr>
            <p:cNvPr id="2061" name="Rectangle 5"/>
            <p:cNvSpPr>
              <a:spLocks noChangeArrowheads="1"/>
            </p:cNvSpPr>
            <p:nvPr/>
          </p:nvSpPr>
          <p:spPr bwMode="auto">
            <a:xfrm>
              <a:off x="1588" y="3154363"/>
              <a:ext cx="682625" cy="549275"/>
            </a:xfrm>
            <a:prstGeom prst="rect">
              <a:avLst/>
            </a:prstGeom>
            <a:solidFill>
              <a:srgbClr val="B4A588"/>
            </a:solidFill>
            <a:ln w="9525">
              <a:noFill/>
              <a:miter lim="800000"/>
              <a:headEnd/>
              <a:tailEnd/>
            </a:ln>
          </p:spPr>
          <p:txBody>
            <a:bodyPr wrap="none" anchor="ctr"/>
            <a:lstStyle/>
            <a:p>
              <a:pPr algn="ctr"/>
              <a:endParaRPr lang="en-US" b="1">
                <a:solidFill>
                  <a:schemeClr val="bg1"/>
                </a:solidFill>
              </a:endParaRPr>
            </a:p>
          </p:txBody>
        </p:sp>
        <p:sp>
          <p:nvSpPr>
            <p:cNvPr id="2062" name="Rectangle 8"/>
            <p:cNvSpPr>
              <a:spLocks noChangeArrowheads="1"/>
            </p:cNvSpPr>
            <p:nvPr/>
          </p:nvSpPr>
          <p:spPr bwMode="auto">
            <a:xfrm>
              <a:off x="3175" y="3154363"/>
              <a:ext cx="9137650" cy="549275"/>
            </a:xfrm>
            <a:prstGeom prst="rect">
              <a:avLst/>
            </a:prstGeom>
            <a:noFill/>
            <a:ln w="19050">
              <a:solidFill>
                <a:srgbClr val="BAAC91"/>
              </a:solidFill>
              <a:miter lim="800000"/>
              <a:headEnd/>
              <a:tailEnd/>
            </a:ln>
          </p:spPr>
          <p:txBody>
            <a:bodyPr wrap="none" anchor="ctr"/>
            <a:lstStyle/>
            <a:p>
              <a:pPr marL="806450" defTabSz="1077913"/>
              <a:r>
                <a:rPr lang="en-CA">
                  <a:latin typeface="Arial" charset="0"/>
                </a:rPr>
                <a:t>                                         </a:t>
              </a:r>
            </a:p>
          </p:txBody>
        </p:sp>
      </p:grpSp>
      <p:sp>
        <p:nvSpPr>
          <p:cNvPr id="2054" name="Text Box 11"/>
          <p:cNvSpPr txBox="1">
            <a:spLocks noChangeArrowheads="1"/>
          </p:cNvSpPr>
          <p:nvPr/>
        </p:nvSpPr>
        <p:spPr bwMode="auto">
          <a:xfrm>
            <a:off x="928688" y="260648"/>
            <a:ext cx="8062912" cy="1754326"/>
          </a:xfrm>
          <a:prstGeom prst="rect">
            <a:avLst/>
          </a:prstGeom>
          <a:noFill/>
          <a:ln w="9525">
            <a:noFill/>
            <a:miter lim="800000"/>
            <a:headEnd/>
            <a:tailEnd/>
          </a:ln>
        </p:spPr>
        <p:txBody>
          <a:bodyPr>
            <a:spAutoFit/>
          </a:bodyPr>
          <a:lstStyle/>
          <a:p>
            <a:pPr algn="ctr"/>
            <a:r>
              <a:rPr lang="en-CA" sz="3600" b="1" dirty="0" smtClean="0">
                <a:solidFill>
                  <a:schemeClr val="bg1"/>
                </a:solidFill>
                <a:latin typeface="Arial" charset="0"/>
              </a:rPr>
              <a:t>Equal access for all? Environmental Justice Perspectives on the Built Environment and Active Living</a:t>
            </a:r>
            <a:endParaRPr lang="en-CA" sz="3600" b="1" dirty="0">
              <a:solidFill>
                <a:schemeClr val="bg1"/>
              </a:solidFill>
              <a:latin typeface="Arial" charset="0"/>
            </a:endParaRPr>
          </a:p>
        </p:txBody>
      </p:sp>
      <p:sp>
        <p:nvSpPr>
          <p:cNvPr id="2055" name="Text Box 11"/>
          <p:cNvSpPr txBox="1">
            <a:spLocks noChangeArrowheads="1"/>
          </p:cNvSpPr>
          <p:nvPr/>
        </p:nvSpPr>
        <p:spPr bwMode="auto">
          <a:xfrm>
            <a:off x="831850" y="6500834"/>
            <a:ext cx="8159750" cy="338554"/>
          </a:xfrm>
          <a:prstGeom prst="rect">
            <a:avLst/>
          </a:prstGeom>
          <a:noFill/>
          <a:ln w="9525">
            <a:noFill/>
            <a:miter lim="800000"/>
            <a:headEnd/>
            <a:tailEnd/>
          </a:ln>
        </p:spPr>
        <p:txBody>
          <a:bodyPr wrap="square">
            <a:spAutoFit/>
          </a:bodyPr>
          <a:lstStyle/>
          <a:p>
            <a:pPr algn="ctr"/>
            <a:r>
              <a:rPr lang="en-CA" sz="1600" b="1" dirty="0" smtClean="0">
                <a:solidFill>
                  <a:schemeClr val="bg1"/>
                </a:solidFill>
                <a:latin typeface="Arial" charset="0"/>
              </a:rPr>
              <a:t>USC Center for Research in Nutrition and Health Disparities – November 30, 2012 </a:t>
            </a:r>
            <a:endParaRPr lang="en-US" sz="1600" b="1" dirty="0">
              <a:solidFill>
                <a:schemeClr val="bg1"/>
              </a:solidFill>
              <a:latin typeface="Arial" charset="0"/>
            </a:endParaRPr>
          </a:p>
        </p:txBody>
      </p:sp>
      <p:sp>
        <p:nvSpPr>
          <p:cNvPr id="2056" name="Text Box 11"/>
          <p:cNvSpPr txBox="1">
            <a:spLocks noChangeArrowheads="1"/>
          </p:cNvSpPr>
          <p:nvPr/>
        </p:nvSpPr>
        <p:spPr bwMode="auto">
          <a:xfrm>
            <a:off x="857250" y="4786322"/>
            <a:ext cx="8286750" cy="1569660"/>
          </a:xfrm>
          <a:prstGeom prst="rect">
            <a:avLst/>
          </a:prstGeom>
          <a:noFill/>
          <a:ln w="9525">
            <a:noFill/>
            <a:miter lim="800000"/>
            <a:headEnd/>
            <a:tailEnd/>
          </a:ln>
        </p:spPr>
        <p:txBody>
          <a:bodyPr wrap="square">
            <a:spAutoFit/>
          </a:bodyPr>
          <a:lstStyle/>
          <a:p>
            <a:pPr algn="ctr"/>
            <a:r>
              <a:rPr lang="en-CA" sz="2400" b="1" dirty="0">
                <a:solidFill>
                  <a:schemeClr val="bg1"/>
                </a:solidFill>
                <a:latin typeface="Arial" charset="0"/>
              </a:rPr>
              <a:t>Andrew T. Kaczynski, </a:t>
            </a:r>
            <a:r>
              <a:rPr lang="en-CA" sz="2400" b="1" dirty="0" smtClean="0">
                <a:solidFill>
                  <a:schemeClr val="bg1"/>
                </a:solidFill>
                <a:latin typeface="Arial" charset="0"/>
              </a:rPr>
              <a:t>PhD</a:t>
            </a:r>
            <a:endParaRPr lang="en-CA" sz="2400" b="1" dirty="0">
              <a:solidFill>
                <a:schemeClr val="bg1"/>
              </a:solidFill>
              <a:latin typeface="Arial" charset="0"/>
            </a:endParaRPr>
          </a:p>
          <a:p>
            <a:pPr algn="ctr"/>
            <a:r>
              <a:rPr lang="en-CA" sz="2400" b="1" dirty="0" smtClean="0">
                <a:solidFill>
                  <a:schemeClr val="bg1"/>
                </a:solidFill>
                <a:latin typeface="Arial" charset="0"/>
              </a:rPr>
              <a:t>Department of Health Promotion, Education &amp; Behavior</a:t>
            </a:r>
          </a:p>
          <a:p>
            <a:pPr algn="ctr"/>
            <a:r>
              <a:rPr lang="en-CA" sz="2400" b="1" dirty="0" smtClean="0">
                <a:solidFill>
                  <a:schemeClr val="bg1"/>
                </a:solidFill>
                <a:latin typeface="Arial" charset="0"/>
              </a:rPr>
              <a:t>Arnold School of Public Health</a:t>
            </a:r>
          </a:p>
          <a:p>
            <a:pPr algn="ctr"/>
            <a:r>
              <a:rPr lang="en-CA" sz="2400" b="1" dirty="0" smtClean="0">
                <a:solidFill>
                  <a:schemeClr val="bg1"/>
                </a:solidFill>
                <a:latin typeface="Arial" charset="0"/>
              </a:rPr>
              <a:t>University of South Carolina</a:t>
            </a:r>
            <a:endParaRPr lang="en-CA" sz="2400" b="1" dirty="0">
              <a:solidFill>
                <a:schemeClr val="bg1"/>
              </a:solidFill>
              <a:latin typeface="Arial" charset="0"/>
            </a:endParaRPr>
          </a:p>
        </p:txBody>
      </p:sp>
      <p:pic>
        <p:nvPicPr>
          <p:cNvPr id="2057" name="Picture 12" descr="Clair Lake Aa"/>
          <p:cNvPicPr>
            <a:picLocks noChangeAspect="1" noChangeArrowheads="1"/>
          </p:cNvPicPr>
          <p:nvPr/>
        </p:nvPicPr>
        <p:blipFill>
          <a:blip r:embed="rId3" cstate="print"/>
          <a:srcRect/>
          <a:stretch>
            <a:fillRect/>
          </a:stretch>
        </p:blipFill>
        <p:spPr bwMode="auto">
          <a:xfrm>
            <a:off x="2607469" y="2236094"/>
            <a:ext cx="4608512" cy="2414466"/>
          </a:xfrm>
          <a:prstGeom prst="rect">
            <a:avLst/>
          </a:prstGeom>
          <a:noFill/>
          <a:ln w="9525">
            <a:solidFill>
              <a:srgbClr val="33CC33"/>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p>
        </p:txBody>
      </p:sp>
      <p:sp>
        <p:nvSpPr>
          <p:cNvPr id="23555"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a:solidFill>
                  <a:srgbClr val="678489"/>
                </a:solidFill>
              </a:rPr>
              <a:t>Neighborhood Perceptions and Neighborhood Physical Activity</a:t>
            </a:r>
          </a:p>
        </p:txBody>
      </p:sp>
      <p:sp>
        <p:nvSpPr>
          <p:cNvPr id="9220" name="Text Box 4"/>
          <p:cNvSpPr txBox="1">
            <a:spLocks noChangeArrowheads="1"/>
          </p:cNvSpPr>
          <p:nvPr/>
        </p:nvSpPr>
        <p:spPr bwMode="auto">
          <a:xfrm>
            <a:off x="285750" y="1285875"/>
            <a:ext cx="8572500" cy="646331"/>
          </a:xfrm>
          <a:prstGeom prst="rect">
            <a:avLst/>
          </a:prstGeom>
          <a:noFill/>
          <a:ln w="9525">
            <a:noFill/>
            <a:miter lim="800000"/>
            <a:headEnd/>
            <a:tailEnd/>
          </a:ln>
        </p:spPr>
        <p:txBody>
          <a:bodyPr>
            <a:spAutoFit/>
          </a:bodyPr>
          <a:lstStyle/>
          <a:p>
            <a:pPr marL="174625" indent="-174625">
              <a:buFontTx/>
              <a:buChar char="•"/>
              <a:defRPr/>
            </a:pPr>
            <a:r>
              <a:rPr lang="en-CA" dirty="0" smtClean="0">
                <a:latin typeface="+mn-lt"/>
              </a:rPr>
              <a:t>Are perceptions of neighborhood walkability associated with the level of physical activity (PA) engaged in within one’s neighborhood?</a:t>
            </a:r>
            <a:endParaRPr lang="en-CA" dirty="0">
              <a:latin typeface="+mn-lt"/>
            </a:endParaRPr>
          </a:p>
        </p:txBody>
      </p:sp>
      <p:sp>
        <p:nvSpPr>
          <p:cNvPr id="23557" name="Text Box 5"/>
          <p:cNvSpPr txBox="1">
            <a:spLocks noChangeArrowheads="1"/>
          </p:cNvSpPr>
          <p:nvPr/>
        </p:nvSpPr>
        <p:spPr bwMode="auto">
          <a:xfrm>
            <a:off x="500063" y="6396038"/>
            <a:ext cx="8429625" cy="461962"/>
          </a:xfrm>
          <a:prstGeom prst="rect">
            <a:avLst/>
          </a:prstGeom>
          <a:noFill/>
          <a:ln w="9525">
            <a:noFill/>
            <a:miter lim="800000"/>
            <a:headEnd/>
            <a:tailEnd/>
          </a:ln>
        </p:spPr>
        <p:txBody>
          <a:bodyPr>
            <a:spAutoFit/>
          </a:bodyPr>
          <a:lstStyle/>
          <a:p>
            <a:r>
              <a:rPr lang="en-US" sz="1200"/>
              <a:t>Kaczynski, A.T. (2010). </a:t>
            </a:r>
            <a:r>
              <a:rPr lang="en-CA" sz="1200"/>
              <a:t>Neighborhood walkability perceptions: Associations with amount of neighborhood-based physical activity by intensity and purpose</a:t>
            </a:r>
            <a:r>
              <a:rPr lang="en-US" sz="1200"/>
              <a:t>. </a:t>
            </a:r>
            <a:r>
              <a:rPr lang="en-US" sz="1200" i="1"/>
              <a:t>Journal of Physical Activity and Health, 7</a:t>
            </a:r>
            <a:r>
              <a:rPr lang="en-US" sz="1200"/>
              <a:t>, 3-10. </a:t>
            </a:r>
          </a:p>
        </p:txBody>
      </p:sp>
      <p:graphicFrame>
        <p:nvGraphicFramePr>
          <p:cNvPr id="6" name="Chart 5"/>
          <p:cNvGraphicFramePr/>
          <p:nvPr/>
        </p:nvGraphicFramePr>
        <p:xfrm>
          <a:off x="4000496" y="2000240"/>
          <a:ext cx="5143504" cy="457200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Box 4"/>
          <p:cNvSpPr txBox="1">
            <a:spLocks noChangeArrowheads="1"/>
          </p:cNvSpPr>
          <p:nvPr/>
        </p:nvSpPr>
        <p:spPr bwMode="auto">
          <a:xfrm>
            <a:off x="285750" y="2071678"/>
            <a:ext cx="3500438" cy="3970318"/>
          </a:xfrm>
          <a:prstGeom prst="rect">
            <a:avLst/>
          </a:prstGeom>
          <a:noFill/>
          <a:ln w="9525">
            <a:noFill/>
            <a:miter lim="800000"/>
            <a:headEnd/>
            <a:tailEnd/>
          </a:ln>
        </p:spPr>
        <p:txBody>
          <a:bodyPr wrap="square">
            <a:spAutoFit/>
          </a:bodyPr>
          <a:lstStyle/>
          <a:p>
            <a:pPr marL="174625" indent="-174625">
              <a:buFontTx/>
              <a:buChar char="•"/>
              <a:defRPr/>
            </a:pPr>
            <a:r>
              <a:rPr lang="en-CA" dirty="0">
                <a:latin typeface="+mn-lt"/>
              </a:rPr>
              <a:t>People reporting some PA in their neighborhood had more positive perceptions on most dimensions than people reporting no PA in their neighborhood (see graph)</a:t>
            </a:r>
          </a:p>
          <a:p>
            <a:pPr marL="174625" indent="-174625">
              <a:buFontTx/>
              <a:buChar char="•"/>
              <a:defRPr/>
            </a:pPr>
            <a:endParaRPr lang="en-CA" dirty="0">
              <a:latin typeface="+mn-lt"/>
            </a:endParaRPr>
          </a:p>
          <a:p>
            <a:pPr marL="174625" indent="-174625">
              <a:buFontTx/>
              <a:buChar char="•"/>
              <a:defRPr/>
            </a:pPr>
            <a:r>
              <a:rPr lang="en-CA" dirty="0">
                <a:latin typeface="+mn-lt"/>
              </a:rPr>
              <a:t>However, </a:t>
            </a:r>
            <a:r>
              <a:rPr lang="en-CA" dirty="0" smtClean="0">
                <a:latin typeface="+mn-lt"/>
              </a:rPr>
              <a:t>neighborhood scores </a:t>
            </a:r>
            <a:r>
              <a:rPr lang="en-CA" dirty="0">
                <a:latin typeface="+mn-lt"/>
              </a:rPr>
              <a:t>not different between those reporting </a:t>
            </a:r>
            <a:r>
              <a:rPr lang="en-CA" i="1" dirty="0">
                <a:latin typeface="+mn-lt"/>
              </a:rPr>
              <a:t>some</a:t>
            </a:r>
            <a:r>
              <a:rPr lang="en-CA" dirty="0">
                <a:latin typeface="+mn-lt"/>
              </a:rPr>
              <a:t> neighborhood PA and those reporting </a:t>
            </a:r>
            <a:r>
              <a:rPr lang="en-CA" i="1" dirty="0">
                <a:latin typeface="+mn-lt"/>
              </a:rPr>
              <a:t>a lot</a:t>
            </a:r>
          </a:p>
          <a:p>
            <a:pPr marL="174625" indent="-174625">
              <a:buFontTx/>
              <a:buChar char="•"/>
              <a:defRPr/>
            </a:pPr>
            <a:endParaRPr lang="en-CA" dirty="0">
              <a:latin typeface="+mn-lt"/>
            </a:endParaRPr>
          </a:p>
          <a:p>
            <a:pPr marL="174625" indent="-174625">
              <a:buFontTx/>
              <a:buChar char="•"/>
              <a:defRPr/>
            </a:pPr>
            <a:r>
              <a:rPr lang="en-CA" dirty="0">
                <a:latin typeface="+mn-lt"/>
              </a:rPr>
              <a:t>Neighborhood gets people “off the couch”?</a:t>
            </a:r>
          </a:p>
        </p:txBody>
      </p:sp>
    </p:spTree>
    <p:custDataLst>
      <p:tags r:id="rId1"/>
    </p:custDataLst>
    <p:extLst>
      <p:ext uri="{BB962C8B-B14F-4D97-AF65-F5344CB8AC3E}">
        <p14:creationId xmlns:p14="http://schemas.microsoft.com/office/powerpoint/2010/main" val="18029026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214313" y="1285875"/>
            <a:ext cx="8358187" cy="1357313"/>
          </a:xfrm>
        </p:spPr>
        <p:txBody>
          <a:bodyPr/>
          <a:lstStyle/>
          <a:p>
            <a:pPr eaLnBrk="1" hangingPunct="1"/>
            <a:r>
              <a:rPr lang="en-US" sz="1800" dirty="0" smtClean="0"/>
              <a:t>Few studies have examined the </a:t>
            </a:r>
            <a:r>
              <a:rPr lang="en-US" sz="1800" u="sng" dirty="0" smtClean="0"/>
              <a:t>interaction</a:t>
            </a:r>
            <a:r>
              <a:rPr lang="en-US" sz="1800" dirty="0" smtClean="0"/>
              <a:t> of </a:t>
            </a:r>
            <a:r>
              <a:rPr lang="en-US" sz="1800" i="1" dirty="0" smtClean="0"/>
              <a:t>psychosocial</a:t>
            </a:r>
            <a:r>
              <a:rPr lang="en-US" sz="1800" dirty="0" smtClean="0"/>
              <a:t> and </a:t>
            </a:r>
            <a:r>
              <a:rPr lang="en-US" sz="1800" i="1" dirty="0" smtClean="0"/>
              <a:t>environmental</a:t>
            </a:r>
            <a:r>
              <a:rPr lang="en-US" sz="1800" dirty="0" smtClean="0"/>
              <a:t> variables in predicting physical activity</a:t>
            </a:r>
          </a:p>
          <a:p>
            <a:pPr eaLnBrk="1" hangingPunct="1"/>
            <a:endParaRPr lang="en-US" sz="200" dirty="0" smtClean="0"/>
          </a:p>
          <a:p>
            <a:pPr eaLnBrk="1" hangingPunct="1"/>
            <a:r>
              <a:rPr lang="en-US" sz="1800" dirty="0" smtClean="0"/>
              <a:t>Do </a:t>
            </a:r>
            <a:r>
              <a:rPr lang="en-US" sz="1800" dirty="0" smtClean="0">
                <a:solidFill>
                  <a:srgbClr val="FF0000"/>
                </a:solidFill>
              </a:rPr>
              <a:t>neighborhood walkability </a:t>
            </a:r>
            <a:r>
              <a:rPr lang="en-US" sz="1800" dirty="0" smtClean="0"/>
              <a:t>and </a:t>
            </a:r>
            <a:r>
              <a:rPr lang="en-US" sz="1800" dirty="0" smtClean="0">
                <a:solidFill>
                  <a:srgbClr val="FF0000"/>
                </a:solidFill>
              </a:rPr>
              <a:t>self-efficacy</a:t>
            </a:r>
            <a:r>
              <a:rPr lang="en-US" sz="1800" dirty="0" smtClean="0"/>
              <a:t> have an interactive effect on physical activity? </a:t>
            </a:r>
            <a:r>
              <a:rPr lang="en-US" sz="1800" dirty="0" smtClean="0">
                <a:solidFill>
                  <a:srgbClr val="FF0000"/>
                </a:solidFill>
              </a:rPr>
              <a:t>Does this relationship differ for men vs. women, healthy weight vs. overweight individuals?</a:t>
            </a:r>
            <a:r>
              <a:rPr lang="en-US" sz="1800" dirty="0" smtClean="0"/>
              <a:t> For example:</a:t>
            </a:r>
          </a:p>
          <a:p>
            <a:pPr lvl="1" eaLnBrk="1" hangingPunct="1"/>
            <a:r>
              <a:rPr lang="en-US" sz="1800" dirty="0" smtClean="0"/>
              <a:t>If a person has high self-efficacy, can they                                     overcome the limitations of living in an                                                     ‘</a:t>
            </a:r>
            <a:r>
              <a:rPr lang="en-US" sz="1800" dirty="0" err="1" smtClean="0"/>
              <a:t>unwalkable</a:t>
            </a:r>
            <a:r>
              <a:rPr lang="en-US" sz="1800" dirty="0" smtClean="0"/>
              <a:t>’ neighborhood?</a:t>
            </a:r>
          </a:p>
          <a:p>
            <a:pPr lvl="1" eaLnBrk="1" hangingPunct="1"/>
            <a:r>
              <a:rPr lang="en-US" sz="1800" dirty="0" smtClean="0"/>
              <a:t>If a low self-efficacy person lives in a                                                      highly walkable neighborhood, does that                                                    ‘level the playing field’? </a:t>
            </a:r>
          </a:p>
          <a:p>
            <a:pPr lvl="1" eaLnBrk="1" hangingPunct="1"/>
            <a:endParaRPr lang="en-US" sz="200" dirty="0" smtClean="0"/>
          </a:p>
          <a:p>
            <a:pPr eaLnBrk="1" hangingPunct="1"/>
            <a:r>
              <a:rPr lang="en-US" sz="1800" dirty="0" smtClean="0"/>
              <a:t>Participants split into four groups and                                                   examined number of minutes of neighborhood                                                  physical activity</a:t>
            </a:r>
          </a:p>
        </p:txBody>
      </p:sp>
      <p:pic>
        <p:nvPicPr>
          <p:cNvPr id="25603" name="Picture 14"/>
          <p:cNvPicPr>
            <a:picLocks noChangeAspect="1" noChangeArrowheads="1"/>
          </p:cNvPicPr>
          <p:nvPr/>
        </p:nvPicPr>
        <p:blipFill>
          <a:blip r:embed="rId3" cstate="print"/>
          <a:srcRect/>
          <a:stretch>
            <a:fillRect/>
          </a:stretch>
        </p:blipFill>
        <p:spPr bwMode="auto">
          <a:xfrm>
            <a:off x="5786446" y="3643314"/>
            <a:ext cx="3027362" cy="2671763"/>
          </a:xfrm>
          <a:prstGeom prst="rect">
            <a:avLst/>
          </a:prstGeom>
          <a:noFill/>
          <a:ln w="9525">
            <a:noFill/>
            <a:miter lim="800000"/>
            <a:headEnd/>
            <a:tailEnd/>
          </a:ln>
        </p:spPr>
      </p:pic>
      <p:sp>
        <p:nvSpPr>
          <p:cNvPr id="25604" name="Rectangle 2"/>
          <p:cNvSpPr>
            <a:spLocks noChangeArrowheads="1"/>
          </p:cNvSpPr>
          <p:nvPr/>
        </p:nvSpPr>
        <p:spPr bwMode="auto">
          <a:xfrm>
            <a:off x="142875" y="714375"/>
            <a:ext cx="8785225" cy="431800"/>
          </a:xfrm>
          <a:prstGeom prst="rect">
            <a:avLst/>
          </a:prstGeom>
          <a:noFill/>
          <a:ln w="9525">
            <a:noFill/>
            <a:miter lim="800000"/>
            <a:headEnd/>
            <a:tailEnd/>
          </a:ln>
        </p:spPr>
        <p:txBody>
          <a:bodyPr anchor="ctr"/>
          <a:lstStyle/>
          <a:p>
            <a:r>
              <a:rPr lang="en-CA" b="1">
                <a:solidFill>
                  <a:srgbClr val="678489"/>
                </a:solidFill>
              </a:rPr>
              <a:t>Interaction of Self-Efficacy and Walkability on Physical Activity</a:t>
            </a:r>
          </a:p>
        </p:txBody>
      </p:sp>
    </p:spTree>
    <p:extLst>
      <p:ext uri="{BB962C8B-B14F-4D97-AF65-F5344CB8AC3E}">
        <p14:creationId xmlns:p14="http://schemas.microsoft.com/office/powerpoint/2010/main" val="1331572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Content Placeholder 2"/>
          <p:cNvSpPr>
            <a:spLocks noGrp="1"/>
          </p:cNvSpPr>
          <p:nvPr>
            <p:ph idx="1"/>
          </p:nvPr>
        </p:nvSpPr>
        <p:spPr>
          <a:xfrm>
            <a:off x="500063" y="5000625"/>
            <a:ext cx="8643937" cy="609600"/>
          </a:xfrm>
        </p:spPr>
        <p:txBody>
          <a:bodyPr/>
          <a:lstStyle/>
          <a:p>
            <a:pPr eaLnBrk="1" hangingPunct="1"/>
            <a:r>
              <a:rPr lang="en-US" sz="1800" dirty="0" smtClean="0"/>
              <a:t>High walkability/high self efficacy group had the highest levels of   neighborhood physical activity</a:t>
            </a:r>
          </a:p>
          <a:p>
            <a:pPr eaLnBrk="1" hangingPunct="1"/>
            <a:r>
              <a:rPr lang="en-US" sz="1800" dirty="0" smtClean="0"/>
              <a:t>Similar physical activity for high SE/low walkability and low SE/high walkability</a:t>
            </a:r>
          </a:p>
        </p:txBody>
      </p:sp>
      <p:graphicFrame>
        <p:nvGraphicFramePr>
          <p:cNvPr id="1026" name="Object 12"/>
          <p:cNvGraphicFramePr>
            <a:graphicFrameLocks noChangeAspect="1"/>
          </p:cNvGraphicFramePr>
          <p:nvPr/>
        </p:nvGraphicFramePr>
        <p:xfrm>
          <a:off x="1214438" y="1285875"/>
          <a:ext cx="6376987" cy="3543300"/>
        </p:xfrm>
        <a:graphic>
          <a:graphicData uri="http://schemas.openxmlformats.org/presentationml/2006/ole">
            <mc:AlternateContent xmlns:mc="http://schemas.openxmlformats.org/markup-compatibility/2006">
              <mc:Choice xmlns:v="urn:schemas-microsoft-com:vml" Requires="v">
                <p:oleObj spid="_x0000_s4099" name="Chart" r:id="rId5" imgW="5743575" imgH="3190875" progId="Excel.Sheet.8">
                  <p:embed/>
                </p:oleObj>
              </mc:Choice>
              <mc:Fallback>
                <p:oleObj name="Chart" r:id="rId5" imgW="5743575" imgH="3190875"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438" y="1285875"/>
                        <a:ext cx="6376987"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5"/>
          <p:cNvSpPr txBox="1">
            <a:spLocks noChangeArrowheads="1"/>
          </p:cNvSpPr>
          <p:nvPr/>
        </p:nvSpPr>
        <p:spPr bwMode="auto">
          <a:xfrm>
            <a:off x="428625" y="6286500"/>
            <a:ext cx="8183563" cy="523875"/>
          </a:xfrm>
          <a:prstGeom prst="rect">
            <a:avLst/>
          </a:prstGeom>
          <a:noFill/>
          <a:ln w="9525">
            <a:noFill/>
            <a:miter lim="800000"/>
            <a:headEnd/>
            <a:tailEnd/>
          </a:ln>
        </p:spPr>
        <p:txBody>
          <a:bodyPr>
            <a:spAutoFit/>
          </a:bodyPr>
          <a:lstStyle/>
          <a:p>
            <a:r>
              <a:rPr lang="en-CA" sz="1400" dirty="0"/>
              <a:t>Kaczynski, A.T., Robertson-Wilson, J., &amp; </a:t>
            </a:r>
            <a:r>
              <a:rPr lang="en-CA" sz="1400" dirty="0" err="1"/>
              <a:t>Decloe</a:t>
            </a:r>
            <a:r>
              <a:rPr lang="en-CA" sz="1400" dirty="0"/>
              <a:t>, M.D. </a:t>
            </a:r>
            <a:r>
              <a:rPr lang="en-CA" sz="1400" dirty="0" smtClean="0"/>
              <a:t>(2012). </a:t>
            </a:r>
            <a:r>
              <a:rPr lang="en-CA" sz="1400" dirty="0"/>
              <a:t>Interaction of self-efficacy and neighborhood walkability on physical activity. </a:t>
            </a:r>
            <a:r>
              <a:rPr lang="en-CA" sz="1400" i="1" dirty="0" smtClean="0"/>
              <a:t>Journal of Physical Activity and Health, 9</a:t>
            </a:r>
            <a:r>
              <a:rPr lang="en-CA" sz="1400" dirty="0" smtClean="0"/>
              <a:t>(2), 208-217.</a:t>
            </a:r>
            <a:endParaRPr lang="en-US" sz="1400" dirty="0">
              <a:solidFill>
                <a:srgbClr val="FF8D8D"/>
              </a:solidFill>
            </a:endParaRPr>
          </a:p>
        </p:txBody>
      </p:sp>
      <p:sp>
        <p:nvSpPr>
          <p:cNvPr id="1029" name="Rectangle 2"/>
          <p:cNvSpPr>
            <a:spLocks noChangeArrowheads="1"/>
          </p:cNvSpPr>
          <p:nvPr/>
        </p:nvSpPr>
        <p:spPr bwMode="auto">
          <a:xfrm>
            <a:off x="142875" y="714375"/>
            <a:ext cx="8785225" cy="431800"/>
          </a:xfrm>
          <a:prstGeom prst="rect">
            <a:avLst/>
          </a:prstGeom>
          <a:noFill/>
          <a:ln w="9525">
            <a:noFill/>
            <a:miter lim="800000"/>
            <a:headEnd/>
            <a:tailEnd/>
          </a:ln>
        </p:spPr>
        <p:txBody>
          <a:bodyPr anchor="ctr"/>
          <a:lstStyle/>
          <a:p>
            <a:r>
              <a:rPr lang="en-CA" b="1">
                <a:solidFill>
                  <a:srgbClr val="678489"/>
                </a:solidFill>
              </a:rPr>
              <a:t>Interaction of Self-Efficacy and Walkability on Physical Activity </a:t>
            </a:r>
            <a:r>
              <a:rPr lang="en-CA" sz="1400" b="1">
                <a:solidFill>
                  <a:srgbClr val="678489"/>
                </a:solidFill>
              </a:rPr>
              <a:t>(full sample)</a:t>
            </a:r>
          </a:p>
        </p:txBody>
      </p:sp>
    </p:spTree>
    <p:extLst>
      <p:ext uri="{BB962C8B-B14F-4D97-AF65-F5344CB8AC3E}">
        <p14:creationId xmlns:p14="http://schemas.microsoft.com/office/powerpoint/2010/main" val="19554322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Content Placeholder 2"/>
          <p:cNvSpPr>
            <a:spLocks noGrp="1"/>
          </p:cNvSpPr>
          <p:nvPr>
            <p:ph idx="1"/>
          </p:nvPr>
        </p:nvSpPr>
        <p:spPr>
          <a:xfrm>
            <a:off x="1371600" y="4724400"/>
            <a:ext cx="3365500" cy="1066800"/>
          </a:xfrm>
        </p:spPr>
        <p:txBody>
          <a:bodyPr/>
          <a:lstStyle/>
          <a:p>
            <a:pPr eaLnBrk="1" hangingPunct="1"/>
            <a:endParaRPr lang="en-US" sz="2400" smtClean="0"/>
          </a:p>
          <a:p>
            <a:pPr eaLnBrk="1" hangingPunct="1">
              <a:buFont typeface="Wingdings 2" pitchFamily="18" charset="2"/>
              <a:buNone/>
            </a:pPr>
            <a:endParaRPr lang="en-US" sz="2400" smtClean="0"/>
          </a:p>
          <a:p>
            <a:pPr eaLnBrk="1" hangingPunct="1"/>
            <a:endParaRPr lang="en-US" sz="900" smtClean="0"/>
          </a:p>
          <a:p>
            <a:pPr eaLnBrk="1" hangingPunct="1"/>
            <a:endParaRPr lang="en-US" sz="2400" smtClean="0"/>
          </a:p>
          <a:p>
            <a:pPr eaLnBrk="1" hangingPunct="1"/>
            <a:endParaRPr lang="en-US" sz="900" smtClean="0"/>
          </a:p>
        </p:txBody>
      </p:sp>
      <p:sp>
        <p:nvSpPr>
          <p:cNvPr id="2054" name="Text Box 16"/>
          <p:cNvSpPr txBox="1">
            <a:spLocks noChangeArrowheads="1"/>
          </p:cNvSpPr>
          <p:nvPr/>
        </p:nvSpPr>
        <p:spPr bwMode="auto">
          <a:xfrm>
            <a:off x="428625" y="5143500"/>
            <a:ext cx="8348663" cy="938719"/>
          </a:xfrm>
          <a:prstGeom prst="rect">
            <a:avLst/>
          </a:prstGeom>
          <a:noFill/>
          <a:ln w="9525">
            <a:noFill/>
            <a:miter lim="800000"/>
            <a:headEnd/>
            <a:tailEnd/>
          </a:ln>
        </p:spPr>
        <p:txBody>
          <a:bodyPr>
            <a:spAutoFit/>
          </a:bodyPr>
          <a:lstStyle/>
          <a:p>
            <a:pPr marL="365125" indent="-282575">
              <a:spcBef>
                <a:spcPts val="600"/>
              </a:spcBef>
              <a:buSzPct val="80000"/>
              <a:buFont typeface="Wingdings 2" pitchFamily="18" charset="2"/>
              <a:buChar char=""/>
              <a:defRPr/>
            </a:pPr>
            <a:r>
              <a:rPr lang="en-US" dirty="0">
                <a:latin typeface="+mj-lt"/>
              </a:rPr>
              <a:t>Walkability-PA relationship did not differ by self-efficacy among males</a:t>
            </a:r>
          </a:p>
          <a:p>
            <a:pPr marL="365125" indent="-282575">
              <a:spcBef>
                <a:spcPts val="600"/>
              </a:spcBef>
              <a:buSzPct val="80000"/>
              <a:buFont typeface="Wingdings 2" pitchFamily="18" charset="2"/>
              <a:buChar char=""/>
              <a:defRPr/>
            </a:pPr>
            <a:endParaRPr lang="en-US" sz="900" dirty="0">
              <a:latin typeface="+mj-lt"/>
            </a:endParaRPr>
          </a:p>
          <a:p>
            <a:pPr marL="365125" indent="-282575">
              <a:spcBef>
                <a:spcPts val="600"/>
              </a:spcBef>
              <a:buSzPct val="80000"/>
              <a:buFont typeface="Wingdings 2" pitchFamily="18" charset="2"/>
              <a:buChar char=""/>
              <a:defRPr/>
            </a:pPr>
            <a:r>
              <a:rPr lang="en-US" dirty="0">
                <a:latin typeface="+mj-lt"/>
              </a:rPr>
              <a:t>Walkability more important among </a:t>
            </a:r>
            <a:r>
              <a:rPr lang="en-US" u="sng" dirty="0">
                <a:latin typeface="+mj-lt"/>
              </a:rPr>
              <a:t>women</a:t>
            </a:r>
            <a:r>
              <a:rPr lang="en-US" dirty="0">
                <a:latin typeface="+mj-lt"/>
              </a:rPr>
              <a:t> with low </a:t>
            </a:r>
            <a:r>
              <a:rPr lang="en-US" dirty="0" smtClean="0">
                <a:latin typeface="+mj-lt"/>
              </a:rPr>
              <a:t>self-efficacy</a:t>
            </a:r>
            <a:endParaRPr lang="en-US" dirty="0">
              <a:latin typeface="+mj-lt"/>
            </a:endParaRPr>
          </a:p>
        </p:txBody>
      </p:sp>
      <p:graphicFrame>
        <p:nvGraphicFramePr>
          <p:cNvPr id="2050" name="Object 41"/>
          <p:cNvGraphicFramePr>
            <a:graphicFrameLocks noChangeAspect="1"/>
          </p:cNvGraphicFramePr>
          <p:nvPr/>
        </p:nvGraphicFramePr>
        <p:xfrm>
          <a:off x="428625" y="1571625"/>
          <a:ext cx="4038600" cy="3276600"/>
        </p:xfrm>
        <a:graphic>
          <a:graphicData uri="http://schemas.openxmlformats.org/presentationml/2006/ole">
            <mc:AlternateContent xmlns:mc="http://schemas.openxmlformats.org/markup-compatibility/2006">
              <mc:Choice xmlns:v="urn:schemas-microsoft-com:vml" Requires="v">
                <p:oleObj spid="_x0000_s5124" name="Chart" r:id="rId5" imgW="4286250" imgH="3295650" progId="Excel.Sheet.8">
                  <p:embed/>
                </p:oleObj>
              </mc:Choice>
              <mc:Fallback>
                <p:oleObj name="Chart" r:id="rId5" imgW="4286250" imgH="329565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 y="1571625"/>
                        <a:ext cx="4038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42"/>
          <p:cNvGraphicFramePr>
            <a:graphicFrameLocks noChangeAspect="1"/>
          </p:cNvGraphicFramePr>
          <p:nvPr/>
        </p:nvGraphicFramePr>
        <p:xfrm>
          <a:off x="4643438" y="1571625"/>
          <a:ext cx="3962400" cy="3276600"/>
        </p:xfrm>
        <a:graphic>
          <a:graphicData uri="http://schemas.openxmlformats.org/presentationml/2006/ole">
            <mc:AlternateContent xmlns:mc="http://schemas.openxmlformats.org/markup-compatibility/2006">
              <mc:Choice xmlns:v="urn:schemas-microsoft-com:vml" Requires="v">
                <p:oleObj spid="_x0000_s5125" name="Chart" r:id="rId8" imgW="4286250" imgH="3305175" progId="Excel.Sheet.8">
                  <p:embed/>
                </p:oleObj>
              </mc:Choice>
              <mc:Fallback>
                <p:oleObj name="Chart" r:id="rId8" imgW="4286250" imgH="3305175"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3438" y="1571625"/>
                        <a:ext cx="39624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2"/>
          <p:cNvSpPr>
            <a:spLocks noChangeArrowheads="1"/>
          </p:cNvSpPr>
          <p:nvPr/>
        </p:nvSpPr>
        <p:spPr bwMode="auto">
          <a:xfrm>
            <a:off x="142875" y="714375"/>
            <a:ext cx="8785225" cy="431800"/>
          </a:xfrm>
          <a:prstGeom prst="rect">
            <a:avLst/>
          </a:prstGeom>
          <a:noFill/>
          <a:ln w="9525">
            <a:noFill/>
            <a:miter lim="800000"/>
            <a:headEnd/>
            <a:tailEnd/>
          </a:ln>
        </p:spPr>
        <p:txBody>
          <a:bodyPr anchor="ctr"/>
          <a:lstStyle/>
          <a:p>
            <a:r>
              <a:rPr lang="en-CA" b="1">
                <a:solidFill>
                  <a:srgbClr val="678489"/>
                </a:solidFill>
              </a:rPr>
              <a:t>Interaction of Self-Efficacy and Walkability on Physical Activity </a:t>
            </a:r>
            <a:r>
              <a:rPr lang="en-CA" sz="1400" b="1">
                <a:solidFill>
                  <a:srgbClr val="678489"/>
                </a:solidFill>
              </a:rPr>
              <a:t>(by gender)</a:t>
            </a:r>
          </a:p>
        </p:txBody>
      </p:sp>
      <p:sp>
        <p:nvSpPr>
          <p:cNvPr id="7" name="Text Box 5"/>
          <p:cNvSpPr txBox="1">
            <a:spLocks noChangeArrowheads="1"/>
          </p:cNvSpPr>
          <p:nvPr/>
        </p:nvSpPr>
        <p:spPr bwMode="auto">
          <a:xfrm>
            <a:off x="428625" y="6286500"/>
            <a:ext cx="8183563" cy="523875"/>
          </a:xfrm>
          <a:prstGeom prst="rect">
            <a:avLst/>
          </a:prstGeom>
          <a:noFill/>
          <a:ln w="9525">
            <a:noFill/>
            <a:miter lim="800000"/>
            <a:headEnd/>
            <a:tailEnd/>
          </a:ln>
        </p:spPr>
        <p:txBody>
          <a:bodyPr>
            <a:spAutoFit/>
          </a:bodyPr>
          <a:lstStyle/>
          <a:p>
            <a:r>
              <a:rPr lang="en-CA" sz="1400" dirty="0"/>
              <a:t>Kaczynski, A.T., Robertson-Wilson, J., &amp; </a:t>
            </a:r>
            <a:r>
              <a:rPr lang="en-CA" sz="1400" dirty="0" err="1"/>
              <a:t>Decloe</a:t>
            </a:r>
            <a:r>
              <a:rPr lang="en-CA" sz="1400" dirty="0"/>
              <a:t>, M.D. </a:t>
            </a:r>
            <a:r>
              <a:rPr lang="en-CA" sz="1400" dirty="0" smtClean="0"/>
              <a:t>(2012). </a:t>
            </a:r>
            <a:r>
              <a:rPr lang="en-CA" sz="1400" dirty="0"/>
              <a:t>Interaction of self-efficacy and neighborhood walkability on physical activity. </a:t>
            </a:r>
            <a:r>
              <a:rPr lang="en-CA" sz="1400" i="1" dirty="0" smtClean="0"/>
              <a:t>Journal of Physical Activity and Health, 9</a:t>
            </a:r>
            <a:r>
              <a:rPr lang="en-CA" sz="1400" dirty="0" smtClean="0"/>
              <a:t>(2), 208-217.</a:t>
            </a:r>
            <a:endParaRPr lang="en-US" sz="1400" dirty="0">
              <a:solidFill>
                <a:srgbClr val="FF8D8D"/>
              </a:solidFill>
            </a:endParaRPr>
          </a:p>
        </p:txBody>
      </p:sp>
    </p:spTree>
    <p:extLst>
      <p:ext uri="{BB962C8B-B14F-4D97-AF65-F5344CB8AC3E}">
        <p14:creationId xmlns:p14="http://schemas.microsoft.com/office/powerpoint/2010/main" val="41179129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Content Placeholder 2"/>
          <p:cNvSpPr>
            <a:spLocks noGrp="1"/>
          </p:cNvSpPr>
          <p:nvPr>
            <p:ph idx="1"/>
          </p:nvPr>
        </p:nvSpPr>
        <p:spPr>
          <a:xfrm>
            <a:off x="428625" y="4857760"/>
            <a:ext cx="8410575" cy="1543040"/>
          </a:xfrm>
        </p:spPr>
        <p:txBody>
          <a:bodyPr/>
          <a:lstStyle/>
          <a:p>
            <a:pPr>
              <a:buFont typeface="Wingdings 2" pitchFamily="18" charset="2"/>
              <a:buChar char=""/>
            </a:pPr>
            <a:r>
              <a:rPr lang="en-US" sz="1800" dirty="0" smtClean="0"/>
              <a:t>Walkability-PA relationship did not differ by self-efficacy among healthy weight adults</a:t>
            </a:r>
          </a:p>
          <a:p>
            <a:pPr>
              <a:buFont typeface="Wingdings 2" pitchFamily="18" charset="2"/>
              <a:buChar char=""/>
            </a:pPr>
            <a:r>
              <a:rPr lang="en-US" sz="1800" dirty="0" smtClean="0"/>
              <a:t>Walkability more influential on PA among </a:t>
            </a:r>
            <a:r>
              <a:rPr lang="en-US" sz="1800" u="sng" dirty="0" smtClean="0"/>
              <a:t>overweight/obese persons</a:t>
            </a:r>
            <a:r>
              <a:rPr lang="en-US" sz="1800" dirty="0" smtClean="0"/>
              <a:t> with low self-efficacy</a:t>
            </a:r>
          </a:p>
        </p:txBody>
      </p:sp>
      <p:graphicFrame>
        <p:nvGraphicFramePr>
          <p:cNvPr id="3074" name="Object 16"/>
          <p:cNvGraphicFramePr>
            <a:graphicFrameLocks noChangeAspect="1"/>
          </p:cNvGraphicFramePr>
          <p:nvPr/>
        </p:nvGraphicFramePr>
        <p:xfrm>
          <a:off x="428625" y="1428750"/>
          <a:ext cx="4057650" cy="3276600"/>
        </p:xfrm>
        <a:graphic>
          <a:graphicData uri="http://schemas.openxmlformats.org/presentationml/2006/ole">
            <mc:AlternateContent xmlns:mc="http://schemas.openxmlformats.org/markup-compatibility/2006">
              <mc:Choice xmlns:v="urn:schemas-microsoft-com:vml" Requires="v">
                <p:oleObj spid="_x0000_s6148" name="Chart" r:id="rId5" imgW="4286250" imgH="3162300" progId="Excel.Sheet.8">
                  <p:embed/>
                </p:oleObj>
              </mc:Choice>
              <mc:Fallback>
                <p:oleObj name="Chart" r:id="rId5" imgW="4286250" imgH="31623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 y="1428750"/>
                        <a:ext cx="405765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17"/>
          <p:cNvGraphicFramePr>
            <a:graphicFrameLocks noChangeAspect="1"/>
          </p:cNvGraphicFramePr>
          <p:nvPr/>
        </p:nvGraphicFramePr>
        <p:xfrm>
          <a:off x="4643438" y="1428750"/>
          <a:ext cx="3990975" cy="3276600"/>
        </p:xfrm>
        <a:graphic>
          <a:graphicData uri="http://schemas.openxmlformats.org/presentationml/2006/ole">
            <mc:AlternateContent xmlns:mc="http://schemas.openxmlformats.org/markup-compatibility/2006">
              <mc:Choice xmlns:v="urn:schemas-microsoft-com:vml" Requires="v">
                <p:oleObj spid="_x0000_s6149" name="Chart" r:id="rId8" imgW="4295775" imgH="3276600" progId="Excel.Sheet.8">
                  <p:embed/>
                </p:oleObj>
              </mc:Choice>
              <mc:Fallback>
                <p:oleObj name="Chart" r:id="rId8" imgW="4295775" imgH="3276600"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3438" y="1428750"/>
                        <a:ext cx="399097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7" name="Rectangle 2"/>
          <p:cNvSpPr>
            <a:spLocks noChangeArrowheads="1"/>
          </p:cNvSpPr>
          <p:nvPr/>
        </p:nvSpPr>
        <p:spPr bwMode="auto">
          <a:xfrm>
            <a:off x="142875" y="714375"/>
            <a:ext cx="8858250" cy="431800"/>
          </a:xfrm>
          <a:prstGeom prst="rect">
            <a:avLst/>
          </a:prstGeom>
          <a:noFill/>
          <a:ln w="9525">
            <a:noFill/>
            <a:miter lim="800000"/>
            <a:headEnd/>
            <a:tailEnd/>
          </a:ln>
        </p:spPr>
        <p:txBody>
          <a:bodyPr anchor="ctr"/>
          <a:lstStyle/>
          <a:p>
            <a:r>
              <a:rPr lang="en-CA" b="1">
                <a:solidFill>
                  <a:srgbClr val="678489"/>
                </a:solidFill>
              </a:rPr>
              <a:t>Interaction of Self-Efficacy and Walkability on Physical Activity </a:t>
            </a:r>
            <a:r>
              <a:rPr lang="en-CA" sz="1400" b="1">
                <a:solidFill>
                  <a:srgbClr val="678489"/>
                </a:solidFill>
              </a:rPr>
              <a:t>(by BMI group)</a:t>
            </a:r>
          </a:p>
        </p:txBody>
      </p:sp>
      <p:sp>
        <p:nvSpPr>
          <p:cNvPr id="6" name="Text Box 5"/>
          <p:cNvSpPr txBox="1">
            <a:spLocks noChangeArrowheads="1"/>
          </p:cNvSpPr>
          <p:nvPr/>
        </p:nvSpPr>
        <p:spPr bwMode="auto">
          <a:xfrm>
            <a:off x="428625" y="6357958"/>
            <a:ext cx="8183563" cy="523220"/>
          </a:xfrm>
          <a:prstGeom prst="rect">
            <a:avLst/>
          </a:prstGeom>
          <a:noFill/>
          <a:ln w="9525">
            <a:noFill/>
            <a:miter lim="800000"/>
            <a:headEnd/>
            <a:tailEnd/>
          </a:ln>
        </p:spPr>
        <p:txBody>
          <a:bodyPr wrap="square">
            <a:spAutoFit/>
          </a:bodyPr>
          <a:lstStyle/>
          <a:p>
            <a:r>
              <a:rPr lang="en-CA" sz="1400" dirty="0"/>
              <a:t>Kaczynski, A.T., Robertson-Wilson, J., &amp; </a:t>
            </a:r>
            <a:r>
              <a:rPr lang="en-CA" sz="1400" dirty="0" err="1"/>
              <a:t>Decloe</a:t>
            </a:r>
            <a:r>
              <a:rPr lang="en-CA" sz="1400" dirty="0"/>
              <a:t>, M.D. </a:t>
            </a:r>
            <a:r>
              <a:rPr lang="en-CA" sz="1400" dirty="0" smtClean="0"/>
              <a:t>(2012). </a:t>
            </a:r>
            <a:r>
              <a:rPr lang="en-CA" sz="1400" dirty="0"/>
              <a:t>Interaction of self-efficacy and neighborhood walkability on physical activity. </a:t>
            </a:r>
            <a:r>
              <a:rPr lang="en-CA" sz="1400" i="1" dirty="0" smtClean="0"/>
              <a:t>Journal of Physical Activity and Health, 9</a:t>
            </a:r>
            <a:r>
              <a:rPr lang="en-CA" sz="1400" dirty="0" smtClean="0"/>
              <a:t>(2), 208-217.</a:t>
            </a:r>
            <a:endParaRPr lang="en-US" sz="1400" dirty="0">
              <a:solidFill>
                <a:srgbClr val="FF8D8D"/>
              </a:solidFill>
            </a:endParaRPr>
          </a:p>
        </p:txBody>
      </p:sp>
    </p:spTree>
    <p:extLst>
      <p:ext uri="{BB962C8B-B14F-4D97-AF65-F5344CB8AC3E}">
        <p14:creationId xmlns:p14="http://schemas.microsoft.com/office/powerpoint/2010/main" val="18169868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a:solidFill>
                  <a:srgbClr val="678489"/>
                </a:solidFill>
              </a:rPr>
              <a:t>Presentation </a:t>
            </a:r>
            <a:r>
              <a:rPr lang="en-CA" b="1" dirty="0" smtClean="0">
                <a:solidFill>
                  <a:srgbClr val="678489"/>
                </a:solidFill>
              </a:rPr>
              <a:t>Outline</a:t>
            </a:r>
            <a:endParaRPr lang="en-CA" b="1" dirty="0">
              <a:solidFill>
                <a:srgbClr val="678489"/>
              </a:solidFill>
            </a:endParaRPr>
          </a:p>
        </p:txBody>
      </p:sp>
      <p:sp>
        <p:nvSpPr>
          <p:cNvPr id="57348" name="Text Box 4"/>
          <p:cNvSpPr txBox="1">
            <a:spLocks noChangeArrowheads="1"/>
          </p:cNvSpPr>
          <p:nvPr/>
        </p:nvSpPr>
        <p:spPr bwMode="auto">
          <a:xfrm>
            <a:off x="214282" y="1357298"/>
            <a:ext cx="5786478" cy="4524315"/>
          </a:xfrm>
          <a:prstGeom prst="rect">
            <a:avLst/>
          </a:prstGeom>
          <a:noFill/>
          <a:ln w="9525">
            <a:noFill/>
            <a:miter lim="800000"/>
            <a:headEnd/>
            <a:tailEnd/>
          </a:ln>
          <a:effectLst/>
        </p:spPr>
        <p:txBody>
          <a:bodyPr wrap="square">
            <a:spAutoFit/>
          </a:bodyPr>
          <a:lstStyle/>
          <a:p>
            <a:pPr marL="228600" indent="-228600">
              <a:buFontTx/>
              <a:buChar char="•"/>
              <a:defRPr/>
            </a:pPr>
            <a:r>
              <a:rPr lang="en-CA" dirty="0" smtClean="0"/>
              <a:t>Overview of the </a:t>
            </a:r>
            <a:r>
              <a:rPr lang="en-CA" dirty="0" smtClean="0">
                <a:latin typeface="+mn-lt"/>
              </a:rPr>
              <a:t>built environment, parks, environmental justice and physical activity</a:t>
            </a:r>
          </a:p>
          <a:p>
            <a:pPr marL="228600" indent="-228600">
              <a:buFontTx/>
              <a:buChar char="•"/>
              <a:defRPr/>
            </a:pPr>
            <a:endParaRPr lang="en-CA" dirty="0" smtClean="0">
              <a:latin typeface="+mn-lt"/>
            </a:endParaRPr>
          </a:p>
          <a:p>
            <a:pPr marL="228600" indent="-228600">
              <a:buFontTx/>
              <a:buChar char="•"/>
              <a:defRPr/>
            </a:pPr>
            <a:r>
              <a:rPr lang="en-CA" b="1" dirty="0" smtClean="0">
                <a:latin typeface="+mn-lt"/>
              </a:rPr>
              <a:t>Kansas City Parks and Physical Activity Project</a:t>
            </a:r>
          </a:p>
          <a:p>
            <a:pPr marL="685800" lvl="1" indent="-228600">
              <a:buFontTx/>
              <a:buChar char="•"/>
              <a:defRPr/>
            </a:pPr>
            <a:r>
              <a:rPr lang="en-CA" b="1" dirty="0" smtClean="0">
                <a:latin typeface="+mn-lt"/>
              </a:rPr>
              <a:t>Park Environments and Physical Activity pilot study</a:t>
            </a:r>
          </a:p>
          <a:p>
            <a:pPr marL="685800" lvl="1" indent="-228600">
              <a:buFontTx/>
              <a:buChar char="•"/>
              <a:defRPr/>
            </a:pPr>
            <a:r>
              <a:rPr lang="en-CA" dirty="0" smtClean="0">
                <a:latin typeface="+mn-lt"/>
              </a:rPr>
              <a:t>Development of a Community Stakeholder Park Audit Tool project (RWJF-ALR)</a:t>
            </a:r>
          </a:p>
          <a:p>
            <a:pPr marL="687388" lvl="1" indent="-230188">
              <a:buFontTx/>
              <a:buChar char="•"/>
              <a:defRPr/>
            </a:pPr>
            <a:r>
              <a:rPr lang="en-CA" dirty="0" smtClean="0"/>
              <a:t>Kansas City Neighborhood and Park Study</a:t>
            </a:r>
          </a:p>
          <a:p>
            <a:pPr marL="174625" indent="-174625">
              <a:buFontTx/>
              <a:buChar char="•"/>
              <a:defRPr/>
            </a:pPr>
            <a:endParaRPr lang="en-CA" dirty="0" smtClean="0"/>
          </a:p>
          <a:p>
            <a:pPr marL="174625" indent="-174625">
              <a:buFontTx/>
              <a:buChar char="•"/>
              <a:defRPr/>
            </a:pPr>
            <a:r>
              <a:rPr lang="en-CA" dirty="0" smtClean="0"/>
              <a:t>The Healthy Young People Empowerment (HYPE) Project</a:t>
            </a:r>
          </a:p>
          <a:p>
            <a:pPr marL="631825" lvl="1" indent="-174625">
              <a:defRPr/>
            </a:pPr>
            <a:endParaRPr lang="en-CA" dirty="0"/>
          </a:p>
          <a:p>
            <a:pPr marL="0" lvl="1">
              <a:buFontTx/>
              <a:buChar char="•"/>
              <a:defRPr/>
            </a:pPr>
            <a:r>
              <a:rPr lang="en-CA" dirty="0"/>
              <a:t> Questions and </a:t>
            </a:r>
            <a:r>
              <a:rPr lang="en-CA" dirty="0" smtClean="0"/>
              <a:t>discussion</a:t>
            </a:r>
            <a:endParaRPr lang="en-CA" dirty="0"/>
          </a:p>
          <a:p>
            <a:pPr marL="228600" indent="-228600">
              <a:buFontTx/>
              <a:buChar char="•"/>
              <a:defRPr/>
            </a:pPr>
            <a:endParaRPr lang="en-CA" dirty="0" smtClean="0">
              <a:latin typeface="+mn-lt"/>
            </a:endParaRPr>
          </a:p>
          <a:p>
            <a:pPr marL="228600" indent="-228600">
              <a:buFontTx/>
              <a:buChar char="•"/>
              <a:defRPr/>
            </a:pPr>
            <a:endParaRPr lang="en-US" dirty="0">
              <a:latin typeface="+mn-lt"/>
            </a:endParaRPr>
          </a:p>
        </p:txBody>
      </p:sp>
      <p:pic>
        <p:nvPicPr>
          <p:cNvPr id="6" name="Picture 7" descr="tree_path_30328653.jpg"/>
          <p:cNvPicPr>
            <a:picLocks noChangeAspect="1"/>
          </p:cNvPicPr>
          <p:nvPr/>
        </p:nvPicPr>
        <p:blipFill>
          <a:blip r:embed="rId4" cstate="print"/>
          <a:srcRect/>
          <a:stretch>
            <a:fillRect/>
          </a:stretch>
        </p:blipFill>
        <p:spPr bwMode="auto">
          <a:xfrm>
            <a:off x="6143636" y="1142984"/>
            <a:ext cx="2770187" cy="5186369"/>
          </a:xfrm>
          <a:prstGeom prst="rect">
            <a:avLst/>
          </a:prstGeom>
          <a:noFill/>
          <a:ln w="9525">
            <a:noFill/>
            <a:miter lim="800000"/>
            <a:headEnd/>
            <a:tailEnd/>
          </a:ln>
          <a:effectLst>
            <a:glow rad="101600">
              <a:schemeClr val="accent4">
                <a:satMod val="175000"/>
                <a:alpha val="40000"/>
              </a:schemeClr>
            </a:glow>
          </a:effectLst>
        </p:spPr>
      </p:pic>
    </p:spTree>
    <p:custDataLst>
      <p:tags r:id="rId1"/>
    </p:custDataLst>
    <p:extLst>
      <p:ext uri="{BB962C8B-B14F-4D97-AF65-F5344CB8AC3E}">
        <p14:creationId xmlns:p14="http://schemas.microsoft.com/office/powerpoint/2010/main" val="33548305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35843"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a:solidFill>
                  <a:srgbClr val="678489"/>
                </a:solidFill>
              </a:rPr>
              <a:t>KC </a:t>
            </a:r>
            <a:r>
              <a:rPr lang="en-CA" b="1" dirty="0" smtClean="0">
                <a:solidFill>
                  <a:srgbClr val="678489"/>
                </a:solidFill>
              </a:rPr>
              <a:t>Park Environments </a:t>
            </a:r>
            <a:r>
              <a:rPr lang="en-CA" b="1" dirty="0">
                <a:solidFill>
                  <a:srgbClr val="678489"/>
                </a:solidFill>
              </a:rPr>
              <a:t>and Physical Activity Study</a:t>
            </a:r>
          </a:p>
        </p:txBody>
      </p:sp>
      <p:sp>
        <p:nvSpPr>
          <p:cNvPr id="61444" name="Text Box 4"/>
          <p:cNvSpPr txBox="1">
            <a:spLocks noChangeArrowheads="1"/>
          </p:cNvSpPr>
          <p:nvPr/>
        </p:nvSpPr>
        <p:spPr bwMode="auto">
          <a:xfrm>
            <a:off x="285750" y="1285860"/>
            <a:ext cx="4500563" cy="5355685"/>
          </a:xfrm>
          <a:prstGeom prst="rect">
            <a:avLst/>
          </a:prstGeom>
          <a:noFill/>
          <a:ln w="9525">
            <a:noFill/>
            <a:miter lim="800000"/>
            <a:headEnd/>
            <a:tailEnd/>
          </a:ln>
          <a:effectLst/>
        </p:spPr>
        <p:txBody>
          <a:bodyPr wrap="square">
            <a:spAutoFit/>
          </a:bodyPr>
          <a:lstStyle/>
          <a:p>
            <a:pPr marL="174625" indent="-174625">
              <a:buFontTx/>
              <a:buChar char="•"/>
            </a:pPr>
            <a:r>
              <a:rPr lang="en-CA" dirty="0" smtClean="0"/>
              <a:t>Kansas City, Missouri</a:t>
            </a:r>
          </a:p>
          <a:p>
            <a:pPr marL="174625" indent="-174625">
              <a:buFontTx/>
              <a:buChar char="•"/>
            </a:pPr>
            <a:endParaRPr lang="en-CA" dirty="0" smtClean="0"/>
          </a:p>
          <a:p>
            <a:pPr marL="174625" indent="-174625">
              <a:buFontTx/>
              <a:buChar char="•"/>
            </a:pPr>
            <a:r>
              <a:rPr lang="en-CA" dirty="0" smtClean="0"/>
              <a:t>Diverse population:</a:t>
            </a:r>
          </a:p>
          <a:p>
            <a:pPr marL="631825" lvl="1" indent="-174625">
              <a:buFontTx/>
              <a:buChar char="•"/>
            </a:pPr>
            <a:r>
              <a:rPr lang="en-CA" dirty="0" smtClean="0"/>
              <a:t>18% children</a:t>
            </a:r>
          </a:p>
          <a:p>
            <a:pPr marL="631825" lvl="1" indent="-174625">
              <a:buFontTx/>
              <a:buChar char="•"/>
            </a:pPr>
            <a:r>
              <a:rPr lang="en-CA" dirty="0" smtClean="0"/>
              <a:t>61% White, 31% Black</a:t>
            </a:r>
          </a:p>
          <a:p>
            <a:pPr marL="631825" lvl="1" indent="-174625">
              <a:buFontTx/>
              <a:buChar char="•"/>
            </a:pPr>
            <a:r>
              <a:rPr lang="en-CA" dirty="0" smtClean="0"/>
              <a:t>7% Hispanic</a:t>
            </a:r>
          </a:p>
          <a:p>
            <a:pPr marL="631825" lvl="1" indent="-174625">
              <a:buFontTx/>
              <a:buChar char="•"/>
            </a:pPr>
            <a:r>
              <a:rPr lang="en-CA" dirty="0" smtClean="0"/>
              <a:t>Median income: $39,230</a:t>
            </a:r>
          </a:p>
          <a:p>
            <a:pPr marL="174625" indent="-174625">
              <a:buFontTx/>
              <a:buChar char="•"/>
            </a:pPr>
            <a:endParaRPr lang="en-CA" sz="1400" dirty="0" smtClean="0"/>
          </a:p>
          <a:p>
            <a:pPr marL="174625" indent="-174625">
              <a:buFontTx/>
              <a:buChar char="•"/>
            </a:pPr>
            <a:r>
              <a:rPr lang="en-CA" dirty="0" smtClean="0"/>
              <a:t>318 square miles</a:t>
            </a:r>
            <a:endParaRPr lang="en-US" dirty="0" smtClean="0">
              <a:latin typeface="+mn-lt"/>
            </a:endParaRPr>
          </a:p>
          <a:p>
            <a:pPr marL="228600" indent="-228600">
              <a:buFontTx/>
              <a:buChar char="•"/>
              <a:defRPr/>
            </a:pPr>
            <a:endParaRPr lang="en-US" dirty="0" smtClean="0">
              <a:latin typeface="+mn-lt"/>
            </a:endParaRPr>
          </a:p>
          <a:p>
            <a:pPr marL="228600" indent="-228600">
              <a:buFontTx/>
              <a:buChar char="•"/>
              <a:defRPr/>
            </a:pPr>
            <a:r>
              <a:rPr lang="en-US" dirty="0" smtClean="0">
                <a:latin typeface="+mn-lt"/>
              </a:rPr>
              <a:t>Total of 219 </a:t>
            </a:r>
            <a:r>
              <a:rPr lang="en-US" dirty="0">
                <a:latin typeface="+mn-lt"/>
              </a:rPr>
              <a:t>parks </a:t>
            </a:r>
            <a:endParaRPr lang="en-US" dirty="0" smtClean="0">
              <a:latin typeface="+mn-lt"/>
            </a:endParaRPr>
          </a:p>
          <a:p>
            <a:pPr marL="228600" indent="-228600">
              <a:buFontTx/>
              <a:buChar char="•"/>
              <a:defRPr/>
            </a:pPr>
            <a:endParaRPr lang="en-US" dirty="0">
              <a:latin typeface="+mn-lt"/>
            </a:endParaRPr>
          </a:p>
          <a:p>
            <a:pPr marL="228600" indent="-228600">
              <a:buFontTx/>
              <a:buChar char="•"/>
              <a:defRPr/>
            </a:pPr>
            <a:r>
              <a:rPr lang="en-US" dirty="0">
                <a:latin typeface="+mn-lt"/>
              </a:rPr>
              <a:t>Pilot study in 4 parks in central area of    KC that contained a variety of features   and amenities</a:t>
            </a:r>
          </a:p>
          <a:p>
            <a:pPr marL="685800" lvl="1" indent="-228600">
              <a:buFontTx/>
              <a:buChar char="•"/>
              <a:defRPr/>
            </a:pPr>
            <a:endParaRPr lang="en-US" dirty="0">
              <a:latin typeface="+mn-lt"/>
            </a:endParaRPr>
          </a:p>
          <a:p>
            <a:pPr marL="228600" indent="-228600">
              <a:buFontTx/>
              <a:buChar char="•"/>
              <a:defRPr/>
            </a:pPr>
            <a:r>
              <a:rPr lang="en-US" dirty="0" smtClean="0">
                <a:latin typeface="+mn-lt"/>
              </a:rPr>
              <a:t>Two methods: observation and survey</a:t>
            </a:r>
          </a:p>
          <a:p>
            <a:pPr marL="228600" indent="-228600">
              <a:buFontTx/>
              <a:buChar char="•"/>
              <a:defRPr/>
            </a:pPr>
            <a:endParaRPr lang="en-US" dirty="0" smtClean="0">
              <a:latin typeface="+mn-lt"/>
            </a:endParaRPr>
          </a:p>
          <a:p>
            <a:pPr marL="228600" indent="-228600">
              <a:buFontTx/>
              <a:buChar char="•"/>
              <a:defRPr/>
            </a:pPr>
            <a:r>
              <a:rPr lang="en-US" dirty="0" smtClean="0">
                <a:latin typeface="+mn-lt"/>
              </a:rPr>
              <a:t>Data </a:t>
            </a:r>
            <a:r>
              <a:rPr lang="en-US" dirty="0">
                <a:latin typeface="+mn-lt"/>
              </a:rPr>
              <a:t>collected in July and August </a:t>
            </a:r>
            <a:r>
              <a:rPr lang="en-US" dirty="0" smtClean="0">
                <a:latin typeface="+mn-lt"/>
              </a:rPr>
              <a:t>2009</a:t>
            </a:r>
            <a:endParaRPr lang="en-US" dirty="0">
              <a:latin typeface="+mn-lt"/>
            </a:endParaRPr>
          </a:p>
        </p:txBody>
      </p:sp>
      <p:pic>
        <p:nvPicPr>
          <p:cNvPr id="35845" name="Picture 1" descr="KCMO_ParksRec_rev"/>
          <p:cNvPicPr>
            <a:picLocks noChangeAspect="1" noChangeArrowheads="1"/>
          </p:cNvPicPr>
          <p:nvPr/>
        </p:nvPicPr>
        <p:blipFill>
          <a:blip r:embed="rId4" cstate="print"/>
          <a:srcRect/>
          <a:stretch>
            <a:fillRect/>
          </a:stretch>
        </p:blipFill>
        <p:spPr bwMode="auto">
          <a:xfrm>
            <a:off x="4954588" y="1357298"/>
            <a:ext cx="4046568" cy="521493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772329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a:solidFill>
                  <a:srgbClr val="678489"/>
                </a:solidFill>
              </a:rPr>
              <a:t>Budd Park</a:t>
            </a:r>
          </a:p>
        </p:txBody>
      </p:sp>
      <p:sp>
        <p:nvSpPr>
          <p:cNvPr id="6" name="Text Box 4"/>
          <p:cNvSpPr txBox="1">
            <a:spLocks noChangeArrowheads="1"/>
          </p:cNvSpPr>
          <p:nvPr/>
        </p:nvSpPr>
        <p:spPr bwMode="auto">
          <a:xfrm>
            <a:off x="214313" y="4071938"/>
            <a:ext cx="2071687" cy="923925"/>
          </a:xfrm>
          <a:prstGeom prst="rect">
            <a:avLst/>
          </a:prstGeom>
          <a:noFill/>
          <a:ln w="9525">
            <a:noFill/>
            <a:miter lim="800000"/>
            <a:headEnd/>
            <a:tailEnd/>
          </a:ln>
          <a:effectLst/>
        </p:spPr>
        <p:txBody>
          <a:bodyPr>
            <a:spAutoFit/>
          </a:bodyPr>
          <a:lstStyle/>
          <a:p>
            <a:pPr marL="228600" indent="-228600">
              <a:buFontTx/>
              <a:buChar char="•"/>
              <a:defRPr/>
            </a:pPr>
            <a:r>
              <a:rPr lang="en-US" dirty="0">
                <a:latin typeface="+mn-lt"/>
              </a:rPr>
              <a:t>26.4 acres</a:t>
            </a:r>
          </a:p>
          <a:p>
            <a:pPr marL="228600" indent="-228600">
              <a:buFontTx/>
              <a:buChar char="•"/>
              <a:defRPr/>
            </a:pPr>
            <a:endParaRPr lang="en-US" dirty="0">
              <a:latin typeface="+mn-lt"/>
            </a:endParaRPr>
          </a:p>
          <a:p>
            <a:pPr marL="228600" indent="-228600">
              <a:buFontTx/>
              <a:buChar char="•"/>
              <a:defRPr/>
            </a:pPr>
            <a:r>
              <a:rPr lang="en-US" dirty="0">
                <a:latin typeface="+mn-lt"/>
              </a:rPr>
              <a:t>20 target areas </a:t>
            </a:r>
            <a:endParaRPr lang="en-CA" dirty="0">
              <a:latin typeface="+mn-lt"/>
            </a:endParaRPr>
          </a:p>
        </p:txBody>
      </p:sp>
      <p:pic>
        <p:nvPicPr>
          <p:cNvPr id="36868" name="Picture 3"/>
          <p:cNvPicPr>
            <a:picLocks noChangeAspect="1" noChangeArrowheads="1"/>
          </p:cNvPicPr>
          <p:nvPr/>
        </p:nvPicPr>
        <p:blipFill>
          <a:blip r:embed="rId4" cstate="print"/>
          <a:srcRect/>
          <a:stretch>
            <a:fillRect/>
          </a:stretch>
        </p:blipFill>
        <p:spPr bwMode="auto">
          <a:xfrm>
            <a:off x="2786063" y="1285875"/>
            <a:ext cx="6343650" cy="4929188"/>
          </a:xfrm>
          <a:prstGeom prst="rect">
            <a:avLst/>
          </a:prstGeom>
          <a:noFill/>
          <a:ln w="9525">
            <a:noFill/>
            <a:miter lim="800000"/>
            <a:headEnd/>
            <a:tailEnd/>
          </a:ln>
        </p:spPr>
      </p:pic>
      <p:pic>
        <p:nvPicPr>
          <p:cNvPr id="124931" name="Picture 3"/>
          <p:cNvPicPr>
            <a:picLocks noChangeAspect="1" noChangeArrowheads="1"/>
          </p:cNvPicPr>
          <p:nvPr/>
        </p:nvPicPr>
        <p:blipFill>
          <a:blip r:embed="rId5" cstate="print"/>
          <a:srcRect/>
          <a:stretch>
            <a:fillRect/>
          </a:stretch>
        </p:blipFill>
        <p:spPr bwMode="auto">
          <a:xfrm>
            <a:off x="2786063" y="1285875"/>
            <a:ext cx="6286500" cy="4929188"/>
          </a:xfrm>
          <a:prstGeom prst="rect">
            <a:avLst/>
          </a:prstGeom>
          <a:noFill/>
          <a:ln w="9525">
            <a:noFill/>
            <a:miter lim="800000"/>
            <a:headEnd/>
            <a:tailEnd/>
          </a:ln>
        </p:spPr>
      </p:pic>
      <p:pic>
        <p:nvPicPr>
          <p:cNvPr id="36870" name="Picture 6"/>
          <p:cNvPicPr>
            <a:picLocks noChangeAspect="1" noChangeArrowheads="1"/>
          </p:cNvPicPr>
          <p:nvPr/>
        </p:nvPicPr>
        <p:blipFill>
          <a:blip r:embed="rId6" cstate="print"/>
          <a:srcRect/>
          <a:stretch>
            <a:fillRect/>
          </a:stretch>
        </p:blipFill>
        <p:spPr bwMode="auto">
          <a:xfrm>
            <a:off x="149225" y="1357313"/>
            <a:ext cx="2565400" cy="235743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26890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4931"/>
                                        </p:tgtEl>
                                        <p:attrNameLst>
                                          <p:attrName>style.visibility</p:attrName>
                                        </p:attrNameLst>
                                      </p:cBhvr>
                                      <p:to>
                                        <p:strVal val="visible"/>
                                      </p:to>
                                    </p:set>
                                    <p:animEffect transition="in" filter="fade">
                                      <p:cBhvr>
                                        <p:cTn id="9" dur="10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a:solidFill>
                  <a:srgbClr val="678489"/>
                </a:solidFill>
              </a:rPr>
              <a:t>Jacob Loose Memorial Park</a:t>
            </a:r>
          </a:p>
        </p:txBody>
      </p:sp>
      <p:pic>
        <p:nvPicPr>
          <p:cNvPr id="37891" name="Picture 2"/>
          <p:cNvPicPr>
            <a:picLocks noChangeAspect="1" noChangeArrowheads="1"/>
          </p:cNvPicPr>
          <p:nvPr/>
        </p:nvPicPr>
        <p:blipFill>
          <a:blip r:embed="rId4" cstate="print"/>
          <a:srcRect/>
          <a:stretch>
            <a:fillRect/>
          </a:stretch>
        </p:blipFill>
        <p:spPr bwMode="auto">
          <a:xfrm>
            <a:off x="4286250" y="698500"/>
            <a:ext cx="4500563" cy="5873750"/>
          </a:xfrm>
          <a:prstGeom prst="rect">
            <a:avLst/>
          </a:prstGeom>
          <a:noFill/>
          <a:ln w="9525">
            <a:noFill/>
            <a:miter lim="800000"/>
            <a:headEnd/>
            <a:tailEnd/>
          </a:ln>
        </p:spPr>
      </p:pic>
      <p:sp>
        <p:nvSpPr>
          <p:cNvPr id="6" name="Text Box 4"/>
          <p:cNvSpPr txBox="1">
            <a:spLocks noChangeArrowheads="1"/>
          </p:cNvSpPr>
          <p:nvPr/>
        </p:nvSpPr>
        <p:spPr bwMode="auto">
          <a:xfrm>
            <a:off x="214313" y="5286375"/>
            <a:ext cx="3643312" cy="1200150"/>
          </a:xfrm>
          <a:prstGeom prst="rect">
            <a:avLst/>
          </a:prstGeom>
          <a:noFill/>
          <a:ln w="9525">
            <a:noFill/>
            <a:miter lim="800000"/>
            <a:headEnd/>
            <a:tailEnd/>
          </a:ln>
          <a:effectLst/>
        </p:spPr>
        <p:txBody>
          <a:bodyPr>
            <a:spAutoFit/>
          </a:bodyPr>
          <a:lstStyle/>
          <a:p>
            <a:pPr marL="228600" indent="-228600">
              <a:buFontTx/>
              <a:buChar char="•"/>
              <a:defRPr/>
            </a:pPr>
            <a:r>
              <a:rPr lang="en-US" dirty="0">
                <a:latin typeface="+mn-lt"/>
              </a:rPr>
              <a:t>74.1 acres</a:t>
            </a:r>
          </a:p>
          <a:p>
            <a:pPr marL="228600" indent="-228600">
              <a:buFontTx/>
              <a:buChar char="•"/>
              <a:defRPr/>
            </a:pPr>
            <a:endParaRPr lang="en-CA" dirty="0">
              <a:latin typeface="+mn-lt"/>
            </a:endParaRPr>
          </a:p>
          <a:p>
            <a:pPr marL="228600" indent="-228600">
              <a:buFontTx/>
              <a:buChar char="•"/>
              <a:defRPr/>
            </a:pPr>
            <a:r>
              <a:rPr lang="en-US" dirty="0">
                <a:latin typeface="+mn-lt"/>
              </a:rPr>
              <a:t>28 target areas</a:t>
            </a:r>
          </a:p>
          <a:p>
            <a:pPr marL="228600" indent="-228600">
              <a:defRPr/>
            </a:pPr>
            <a:endParaRPr lang="en-US" dirty="0">
              <a:latin typeface="+mn-lt"/>
            </a:endParaRPr>
          </a:p>
        </p:txBody>
      </p:sp>
      <p:pic>
        <p:nvPicPr>
          <p:cNvPr id="125954" name="Picture 2"/>
          <p:cNvPicPr>
            <a:picLocks noChangeAspect="1" noChangeArrowheads="1"/>
          </p:cNvPicPr>
          <p:nvPr/>
        </p:nvPicPr>
        <p:blipFill>
          <a:blip r:embed="rId5" cstate="print"/>
          <a:srcRect/>
          <a:stretch>
            <a:fillRect/>
          </a:stretch>
        </p:blipFill>
        <p:spPr bwMode="auto">
          <a:xfrm>
            <a:off x="4286250" y="714375"/>
            <a:ext cx="4470400" cy="5915025"/>
          </a:xfrm>
          <a:prstGeom prst="rect">
            <a:avLst/>
          </a:prstGeom>
          <a:noFill/>
          <a:ln w="9525">
            <a:noFill/>
            <a:miter lim="800000"/>
            <a:headEnd/>
            <a:tailEnd/>
          </a:ln>
        </p:spPr>
      </p:pic>
      <p:pic>
        <p:nvPicPr>
          <p:cNvPr id="37894" name="Picture 4"/>
          <p:cNvPicPr>
            <a:picLocks noChangeAspect="1" noChangeArrowheads="1"/>
          </p:cNvPicPr>
          <p:nvPr/>
        </p:nvPicPr>
        <p:blipFill>
          <a:blip r:embed="rId6" cstate="print"/>
          <a:srcRect/>
          <a:stretch>
            <a:fillRect/>
          </a:stretch>
        </p:blipFill>
        <p:spPr bwMode="auto">
          <a:xfrm>
            <a:off x="285750" y="1357313"/>
            <a:ext cx="3440113" cy="37147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9350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5954"/>
                                        </p:tgtEl>
                                        <p:attrNameLst>
                                          <p:attrName>style.visibility</p:attrName>
                                        </p:attrNameLst>
                                      </p:cBhvr>
                                      <p:to>
                                        <p:strVal val="visible"/>
                                      </p:to>
                                    </p:set>
                                    <p:animEffect transition="in" filter="fade">
                                      <p:cBhvr>
                                        <p:cTn id="9" dur="1000"/>
                                        <p:tgtEl>
                                          <p:spTgt spid="125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a:solidFill>
                  <a:srgbClr val="678489"/>
                </a:solidFill>
              </a:rPr>
              <a:t>Penn Valley Park</a:t>
            </a:r>
          </a:p>
        </p:txBody>
      </p:sp>
      <p:sp>
        <p:nvSpPr>
          <p:cNvPr id="61444" name="Text Box 4"/>
          <p:cNvSpPr txBox="1">
            <a:spLocks noChangeArrowheads="1"/>
          </p:cNvSpPr>
          <p:nvPr/>
        </p:nvSpPr>
        <p:spPr bwMode="auto">
          <a:xfrm>
            <a:off x="285750" y="5214938"/>
            <a:ext cx="3714750" cy="1200150"/>
          </a:xfrm>
          <a:prstGeom prst="rect">
            <a:avLst/>
          </a:prstGeom>
          <a:noFill/>
          <a:ln w="9525">
            <a:noFill/>
            <a:miter lim="800000"/>
            <a:headEnd/>
            <a:tailEnd/>
          </a:ln>
          <a:effectLst/>
        </p:spPr>
        <p:txBody>
          <a:bodyPr>
            <a:spAutoFit/>
          </a:bodyPr>
          <a:lstStyle/>
          <a:p>
            <a:pPr marL="228600" indent="-228600">
              <a:buFontTx/>
              <a:buChar char="•"/>
              <a:defRPr/>
            </a:pPr>
            <a:r>
              <a:rPr lang="en-US" dirty="0">
                <a:latin typeface="+mn-lt"/>
              </a:rPr>
              <a:t>129.6 acres</a:t>
            </a:r>
          </a:p>
          <a:p>
            <a:pPr marL="228600" indent="-228600">
              <a:buFontTx/>
              <a:buChar char="•"/>
              <a:defRPr/>
            </a:pPr>
            <a:endParaRPr lang="en-CA" dirty="0">
              <a:latin typeface="+mn-lt"/>
            </a:endParaRPr>
          </a:p>
          <a:p>
            <a:pPr marL="228600" indent="-228600">
              <a:buFontTx/>
              <a:buChar char="•"/>
              <a:defRPr/>
            </a:pPr>
            <a:r>
              <a:rPr lang="en-US" dirty="0">
                <a:latin typeface="+mn-lt"/>
              </a:rPr>
              <a:t>21 target areas</a:t>
            </a:r>
          </a:p>
          <a:p>
            <a:pPr marL="228600" indent="-228600">
              <a:defRPr/>
            </a:pPr>
            <a:endParaRPr lang="en-US" dirty="0">
              <a:latin typeface="+mn-lt"/>
            </a:endParaRPr>
          </a:p>
        </p:txBody>
      </p:sp>
      <p:pic>
        <p:nvPicPr>
          <p:cNvPr id="38916" name="Picture 2"/>
          <p:cNvPicPr>
            <a:picLocks noChangeAspect="1" noChangeArrowheads="1"/>
          </p:cNvPicPr>
          <p:nvPr/>
        </p:nvPicPr>
        <p:blipFill>
          <a:blip r:embed="rId4" cstate="print"/>
          <a:srcRect/>
          <a:stretch>
            <a:fillRect/>
          </a:stretch>
        </p:blipFill>
        <p:spPr bwMode="auto">
          <a:xfrm>
            <a:off x="4286250" y="714375"/>
            <a:ext cx="4548188" cy="5951538"/>
          </a:xfrm>
          <a:prstGeom prst="rect">
            <a:avLst/>
          </a:prstGeom>
          <a:noFill/>
          <a:ln w="9525">
            <a:noFill/>
            <a:miter lim="800000"/>
            <a:headEnd/>
            <a:tailEnd/>
          </a:ln>
        </p:spPr>
      </p:pic>
      <p:pic>
        <p:nvPicPr>
          <p:cNvPr id="126978" name="Picture 2"/>
          <p:cNvPicPr>
            <a:picLocks noChangeAspect="1" noChangeArrowheads="1"/>
          </p:cNvPicPr>
          <p:nvPr/>
        </p:nvPicPr>
        <p:blipFill>
          <a:blip r:embed="rId5" cstate="print"/>
          <a:srcRect/>
          <a:stretch>
            <a:fillRect/>
          </a:stretch>
        </p:blipFill>
        <p:spPr bwMode="auto">
          <a:xfrm>
            <a:off x="4286250" y="714375"/>
            <a:ext cx="4572000" cy="5937250"/>
          </a:xfrm>
          <a:prstGeom prst="rect">
            <a:avLst/>
          </a:prstGeom>
          <a:noFill/>
          <a:ln w="9525">
            <a:noFill/>
            <a:miter lim="800000"/>
            <a:headEnd/>
            <a:tailEnd/>
          </a:ln>
        </p:spPr>
      </p:pic>
      <p:pic>
        <p:nvPicPr>
          <p:cNvPr id="38918" name="Picture 3"/>
          <p:cNvPicPr>
            <a:picLocks noChangeAspect="1" noChangeArrowheads="1"/>
          </p:cNvPicPr>
          <p:nvPr/>
        </p:nvPicPr>
        <p:blipFill>
          <a:blip r:embed="rId6" cstate="print"/>
          <a:srcRect/>
          <a:stretch>
            <a:fillRect/>
          </a:stretch>
        </p:blipFill>
        <p:spPr bwMode="auto">
          <a:xfrm>
            <a:off x="357188" y="1214438"/>
            <a:ext cx="3500437" cy="37147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99265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4">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6978"/>
                                        </p:tgtEl>
                                        <p:attrNameLst>
                                          <p:attrName>style.visibility</p:attrName>
                                        </p:attrNameLst>
                                      </p:cBhvr>
                                      <p:to>
                                        <p:strVal val="visible"/>
                                      </p:to>
                                    </p:set>
                                    <p:animEffect transition="in" filter="fade">
                                      <p:cBhvr>
                                        <p:cTn id="9" dur="1000"/>
                                        <p:tgtEl>
                                          <p:spTgt spid="126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a:solidFill>
                  <a:srgbClr val="678489"/>
                </a:solidFill>
              </a:rPr>
              <a:t>Presentation </a:t>
            </a:r>
            <a:r>
              <a:rPr lang="en-CA" b="1" dirty="0" smtClean="0">
                <a:solidFill>
                  <a:srgbClr val="678489"/>
                </a:solidFill>
              </a:rPr>
              <a:t>Outline</a:t>
            </a:r>
            <a:endParaRPr lang="en-CA" b="1" dirty="0">
              <a:solidFill>
                <a:srgbClr val="678489"/>
              </a:solidFill>
            </a:endParaRPr>
          </a:p>
        </p:txBody>
      </p:sp>
      <p:sp>
        <p:nvSpPr>
          <p:cNvPr id="57348" name="Text Box 4"/>
          <p:cNvSpPr txBox="1">
            <a:spLocks noChangeArrowheads="1"/>
          </p:cNvSpPr>
          <p:nvPr/>
        </p:nvSpPr>
        <p:spPr bwMode="auto">
          <a:xfrm>
            <a:off x="214282" y="1357298"/>
            <a:ext cx="5357850" cy="4524315"/>
          </a:xfrm>
          <a:prstGeom prst="rect">
            <a:avLst/>
          </a:prstGeom>
          <a:noFill/>
          <a:ln w="9525">
            <a:noFill/>
            <a:miter lim="800000"/>
            <a:headEnd/>
            <a:tailEnd/>
          </a:ln>
          <a:effectLst/>
        </p:spPr>
        <p:txBody>
          <a:bodyPr wrap="square">
            <a:spAutoFit/>
          </a:bodyPr>
          <a:lstStyle/>
          <a:p>
            <a:pPr marL="228600" indent="-228600">
              <a:buFontTx/>
              <a:buChar char="•"/>
              <a:defRPr/>
            </a:pPr>
            <a:r>
              <a:rPr lang="en-CA" dirty="0" smtClean="0"/>
              <a:t>Overview of the </a:t>
            </a:r>
            <a:r>
              <a:rPr lang="en-CA" dirty="0" smtClean="0">
                <a:latin typeface="+mn-lt"/>
              </a:rPr>
              <a:t>built environment, parks, environmental justice and physical activity</a:t>
            </a:r>
          </a:p>
          <a:p>
            <a:pPr marL="228600" indent="-228600">
              <a:buFontTx/>
              <a:buChar char="•"/>
              <a:defRPr/>
            </a:pPr>
            <a:endParaRPr lang="en-CA" dirty="0" smtClean="0">
              <a:latin typeface="+mn-lt"/>
            </a:endParaRPr>
          </a:p>
          <a:p>
            <a:pPr marL="228600" indent="-228600">
              <a:buFontTx/>
              <a:buChar char="•"/>
              <a:defRPr/>
            </a:pPr>
            <a:r>
              <a:rPr lang="en-CA" dirty="0" smtClean="0">
                <a:latin typeface="+mn-lt"/>
              </a:rPr>
              <a:t>Kansas City Parks and Physical Activity Project</a:t>
            </a:r>
          </a:p>
          <a:p>
            <a:pPr marL="685800" lvl="1" indent="-228600">
              <a:buFontTx/>
              <a:buChar char="•"/>
              <a:defRPr/>
            </a:pPr>
            <a:r>
              <a:rPr lang="en-CA" dirty="0" smtClean="0">
                <a:latin typeface="+mn-lt"/>
              </a:rPr>
              <a:t>Park Environments and Physical Activity pilot study</a:t>
            </a:r>
          </a:p>
          <a:p>
            <a:pPr marL="685800" lvl="1" indent="-228600">
              <a:buFontTx/>
              <a:buChar char="•"/>
              <a:defRPr/>
            </a:pPr>
            <a:r>
              <a:rPr lang="en-CA" dirty="0" smtClean="0">
                <a:latin typeface="+mn-lt"/>
              </a:rPr>
              <a:t>Development of a Community Stakeholder Park Audit Tool project</a:t>
            </a:r>
          </a:p>
          <a:p>
            <a:pPr marL="687388" lvl="1" indent="-230188">
              <a:buFontTx/>
              <a:buChar char="•"/>
              <a:defRPr/>
            </a:pPr>
            <a:r>
              <a:rPr lang="en-CA" dirty="0" smtClean="0"/>
              <a:t>Kansas City Neighborhood and Park Study</a:t>
            </a:r>
          </a:p>
          <a:p>
            <a:pPr marL="174625" indent="-174625">
              <a:buFontTx/>
              <a:buChar char="•"/>
              <a:defRPr/>
            </a:pPr>
            <a:endParaRPr lang="en-CA" dirty="0" smtClean="0"/>
          </a:p>
          <a:p>
            <a:pPr marL="174625" indent="-174625">
              <a:buFontTx/>
              <a:buChar char="•"/>
              <a:defRPr/>
            </a:pPr>
            <a:r>
              <a:rPr lang="en-CA" dirty="0" smtClean="0"/>
              <a:t>The Healthy Young People Empowerment (HYPE) Project</a:t>
            </a:r>
          </a:p>
          <a:p>
            <a:pPr marL="631825" lvl="1" indent="-174625">
              <a:defRPr/>
            </a:pPr>
            <a:endParaRPr lang="en-CA" dirty="0"/>
          </a:p>
          <a:p>
            <a:pPr marL="0" lvl="1">
              <a:buFontTx/>
              <a:buChar char="•"/>
              <a:defRPr/>
            </a:pPr>
            <a:r>
              <a:rPr lang="en-CA" dirty="0"/>
              <a:t> Questions and </a:t>
            </a:r>
            <a:r>
              <a:rPr lang="en-CA" dirty="0" smtClean="0"/>
              <a:t>discussion</a:t>
            </a:r>
            <a:endParaRPr lang="en-CA" dirty="0"/>
          </a:p>
          <a:p>
            <a:pPr marL="228600" indent="-228600">
              <a:buFontTx/>
              <a:buChar char="•"/>
              <a:defRPr/>
            </a:pPr>
            <a:endParaRPr lang="en-CA" dirty="0" smtClean="0">
              <a:latin typeface="+mn-lt"/>
            </a:endParaRPr>
          </a:p>
          <a:p>
            <a:pPr marL="228600" indent="-228600">
              <a:buFontTx/>
              <a:buChar char="•"/>
              <a:defRPr/>
            </a:pPr>
            <a:endParaRPr lang="en-US" dirty="0">
              <a:latin typeface="+mn-lt"/>
            </a:endParaRPr>
          </a:p>
        </p:txBody>
      </p:sp>
      <p:pic>
        <p:nvPicPr>
          <p:cNvPr id="6" name="Picture 7" descr="tree_path_30328653.jpg"/>
          <p:cNvPicPr>
            <a:picLocks noChangeAspect="1"/>
          </p:cNvPicPr>
          <p:nvPr/>
        </p:nvPicPr>
        <p:blipFill>
          <a:blip r:embed="rId4" cstate="print"/>
          <a:srcRect/>
          <a:stretch>
            <a:fillRect/>
          </a:stretch>
        </p:blipFill>
        <p:spPr bwMode="auto">
          <a:xfrm>
            <a:off x="5857884" y="1071546"/>
            <a:ext cx="2770187" cy="5186369"/>
          </a:xfrm>
          <a:prstGeom prst="rect">
            <a:avLst/>
          </a:prstGeom>
          <a:noFill/>
          <a:ln w="9525">
            <a:noFill/>
            <a:miter lim="800000"/>
            <a:headEnd/>
            <a:tailEnd/>
          </a:ln>
          <a:effectLst>
            <a:glow rad="101600">
              <a:schemeClr val="accent4">
                <a:satMod val="175000"/>
                <a:alpha val="40000"/>
              </a:schemeClr>
            </a:glow>
          </a:effectLst>
        </p:spPr>
      </p:pic>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a:solidFill>
                  <a:srgbClr val="678489"/>
                </a:solidFill>
              </a:rPr>
              <a:t>Roanoke Park</a:t>
            </a:r>
          </a:p>
        </p:txBody>
      </p:sp>
      <p:sp>
        <p:nvSpPr>
          <p:cNvPr id="61444" name="Text Box 4"/>
          <p:cNvSpPr txBox="1">
            <a:spLocks noChangeArrowheads="1"/>
          </p:cNvSpPr>
          <p:nvPr/>
        </p:nvSpPr>
        <p:spPr bwMode="auto">
          <a:xfrm>
            <a:off x="71438" y="4094163"/>
            <a:ext cx="8758237" cy="1477962"/>
          </a:xfrm>
          <a:prstGeom prst="rect">
            <a:avLst/>
          </a:prstGeom>
          <a:noFill/>
          <a:ln w="9525">
            <a:noFill/>
            <a:miter lim="800000"/>
            <a:headEnd/>
            <a:tailEnd/>
          </a:ln>
          <a:effectLst/>
        </p:spPr>
        <p:txBody>
          <a:bodyPr>
            <a:spAutoFit/>
          </a:bodyPr>
          <a:lstStyle/>
          <a:p>
            <a:pPr marL="228600" indent="-228600">
              <a:buFontTx/>
              <a:buChar char="•"/>
              <a:defRPr/>
            </a:pPr>
            <a:r>
              <a:rPr lang="en-US" dirty="0">
                <a:latin typeface="+mn-lt"/>
              </a:rPr>
              <a:t>37.6 acres</a:t>
            </a:r>
          </a:p>
          <a:p>
            <a:pPr marL="228600" indent="-228600">
              <a:buFontTx/>
              <a:buChar char="•"/>
              <a:defRPr/>
            </a:pPr>
            <a:endParaRPr lang="en-CA" dirty="0">
              <a:latin typeface="+mn-lt"/>
            </a:endParaRPr>
          </a:p>
          <a:p>
            <a:pPr marL="228600" indent="-228600">
              <a:buFontTx/>
              <a:buChar char="•"/>
              <a:defRPr/>
            </a:pPr>
            <a:r>
              <a:rPr lang="en-US" dirty="0">
                <a:latin typeface="+mn-lt"/>
              </a:rPr>
              <a:t>14 target areas</a:t>
            </a:r>
          </a:p>
          <a:p>
            <a:pPr marL="228600" indent="-228600">
              <a:buFontTx/>
              <a:buChar char="•"/>
              <a:defRPr/>
            </a:pPr>
            <a:endParaRPr lang="en-US" dirty="0">
              <a:latin typeface="+mn-lt"/>
            </a:endParaRPr>
          </a:p>
          <a:p>
            <a:pPr marL="228600" indent="-228600">
              <a:buFontTx/>
              <a:buChar char="•"/>
              <a:defRPr/>
            </a:pPr>
            <a:endParaRPr lang="en-CA" dirty="0">
              <a:latin typeface="+mn-lt"/>
            </a:endParaRPr>
          </a:p>
        </p:txBody>
      </p:sp>
      <p:pic>
        <p:nvPicPr>
          <p:cNvPr id="39940" name="Picture 2"/>
          <p:cNvPicPr>
            <a:picLocks noChangeAspect="1" noChangeArrowheads="1"/>
          </p:cNvPicPr>
          <p:nvPr/>
        </p:nvPicPr>
        <p:blipFill>
          <a:blip r:embed="rId4" cstate="print"/>
          <a:srcRect/>
          <a:stretch>
            <a:fillRect/>
          </a:stretch>
        </p:blipFill>
        <p:spPr bwMode="auto">
          <a:xfrm>
            <a:off x="2798763" y="1357313"/>
            <a:ext cx="6280150" cy="4857750"/>
          </a:xfrm>
          <a:prstGeom prst="rect">
            <a:avLst/>
          </a:prstGeom>
          <a:noFill/>
          <a:ln w="9525">
            <a:noFill/>
            <a:miter lim="800000"/>
            <a:headEnd/>
            <a:tailEnd/>
          </a:ln>
        </p:spPr>
      </p:pic>
      <p:pic>
        <p:nvPicPr>
          <p:cNvPr id="39941" name="Picture 2"/>
          <p:cNvPicPr>
            <a:picLocks noChangeAspect="1" noChangeArrowheads="1"/>
          </p:cNvPicPr>
          <p:nvPr/>
        </p:nvPicPr>
        <p:blipFill>
          <a:blip r:embed="rId5" cstate="print"/>
          <a:srcRect/>
          <a:stretch>
            <a:fillRect/>
          </a:stretch>
        </p:blipFill>
        <p:spPr bwMode="auto">
          <a:xfrm>
            <a:off x="142875" y="1428750"/>
            <a:ext cx="2571750" cy="2357438"/>
          </a:xfrm>
          <a:prstGeom prst="rect">
            <a:avLst/>
          </a:prstGeom>
          <a:noFill/>
          <a:ln w="9525">
            <a:noFill/>
            <a:miter lim="800000"/>
            <a:headEnd/>
            <a:tailEnd/>
          </a:ln>
        </p:spPr>
      </p:pic>
      <p:pic>
        <p:nvPicPr>
          <p:cNvPr id="128003" name="Picture 3"/>
          <p:cNvPicPr>
            <a:picLocks noChangeAspect="1" noChangeArrowheads="1"/>
          </p:cNvPicPr>
          <p:nvPr/>
        </p:nvPicPr>
        <p:blipFill>
          <a:blip r:embed="rId6" cstate="print"/>
          <a:srcRect/>
          <a:stretch>
            <a:fillRect/>
          </a:stretch>
        </p:blipFill>
        <p:spPr bwMode="auto">
          <a:xfrm>
            <a:off x="2786063" y="1357313"/>
            <a:ext cx="6311900" cy="48577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65086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4">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8003"/>
                                        </p:tgtEl>
                                        <p:attrNameLst>
                                          <p:attrName>style.visibility</p:attrName>
                                        </p:attrNameLst>
                                      </p:cBhvr>
                                      <p:to>
                                        <p:strVal val="visible"/>
                                      </p:to>
                                    </p:set>
                                    <p:animEffect transition="in" filter="fade">
                                      <p:cBhvr>
                                        <p:cTn id="9" dur="1000"/>
                                        <p:tgtEl>
                                          <p:spTgt spid="12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a:solidFill>
                  <a:srgbClr val="678489"/>
                </a:solidFill>
              </a:rPr>
              <a:t>KC </a:t>
            </a:r>
            <a:r>
              <a:rPr lang="en-CA" b="1" dirty="0" smtClean="0">
                <a:solidFill>
                  <a:srgbClr val="678489"/>
                </a:solidFill>
              </a:rPr>
              <a:t>Park Environments </a:t>
            </a:r>
            <a:r>
              <a:rPr lang="en-CA" b="1" dirty="0">
                <a:solidFill>
                  <a:srgbClr val="678489"/>
                </a:solidFill>
              </a:rPr>
              <a:t>and Physical Activity Study </a:t>
            </a:r>
            <a:r>
              <a:rPr lang="en-CA" b="1" dirty="0" smtClean="0">
                <a:solidFill>
                  <a:srgbClr val="678489"/>
                </a:solidFill>
              </a:rPr>
              <a:t>– Methods</a:t>
            </a:r>
            <a:endParaRPr lang="en-CA" b="1" dirty="0">
              <a:solidFill>
                <a:srgbClr val="678489"/>
              </a:solidFill>
            </a:endParaRPr>
          </a:p>
        </p:txBody>
      </p:sp>
      <p:sp>
        <p:nvSpPr>
          <p:cNvPr id="61444" name="Text Box 4"/>
          <p:cNvSpPr txBox="1">
            <a:spLocks noChangeArrowheads="1"/>
          </p:cNvSpPr>
          <p:nvPr/>
        </p:nvSpPr>
        <p:spPr bwMode="auto">
          <a:xfrm>
            <a:off x="285750" y="1285875"/>
            <a:ext cx="8686800" cy="646113"/>
          </a:xfrm>
          <a:prstGeom prst="rect">
            <a:avLst/>
          </a:prstGeom>
          <a:noFill/>
          <a:ln w="9525">
            <a:noFill/>
            <a:miter lim="800000"/>
            <a:headEnd/>
            <a:tailEnd/>
          </a:ln>
          <a:effectLst/>
        </p:spPr>
        <p:txBody>
          <a:bodyPr>
            <a:spAutoFit/>
          </a:bodyPr>
          <a:lstStyle/>
          <a:p>
            <a:pPr marL="228600" indent="-228600">
              <a:buFontTx/>
              <a:buChar char="•"/>
              <a:defRPr/>
            </a:pPr>
            <a:r>
              <a:rPr lang="en-US" b="1" dirty="0">
                <a:latin typeface="+mn-lt"/>
              </a:rPr>
              <a:t>SOPARC – </a:t>
            </a:r>
            <a:r>
              <a:rPr lang="en-US" dirty="0">
                <a:latin typeface="+mn-lt"/>
              </a:rPr>
              <a:t>System for Observing Play and Recreation in Communities </a:t>
            </a:r>
            <a:br>
              <a:rPr lang="en-US" dirty="0">
                <a:latin typeface="+mn-lt"/>
              </a:rPr>
            </a:br>
            <a:r>
              <a:rPr lang="en-US" dirty="0">
                <a:latin typeface="+mn-lt"/>
              </a:rPr>
              <a:t>(McKenzie et al., 2006)</a:t>
            </a:r>
            <a:endParaRPr lang="en-CA" dirty="0">
              <a:latin typeface="+mn-lt"/>
            </a:endParaRPr>
          </a:p>
        </p:txBody>
      </p:sp>
      <p:sp>
        <p:nvSpPr>
          <p:cNvPr id="9222" name="TextBox 6"/>
          <p:cNvSpPr txBox="1">
            <a:spLocks noChangeArrowheads="1"/>
          </p:cNvSpPr>
          <p:nvPr/>
        </p:nvSpPr>
        <p:spPr bwMode="auto">
          <a:xfrm>
            <a:off x="285750" y="1785938"/>
            <a:ext cx="4929192" cy="4801314"/>
          </a:xfrm>
          <a:prstGeom prst="rect">
            <a:avLst/>
          </a:prstGeom>
          <a:noFill/>
          <a:ln w="9525">
            <a:noFill/>
            <a:miter lim="800000"/>
            <a:headEnd/>
            <a:tailEnd/>
          </a:ln>
        </p:spPr>
        <p:txBody>
          <a:bodyPr wrap="square">
            <a:spAutoFit/>
          </a:bodyPr>
          <a:lstStyle/>
          <a:p>
            <a:pPr marL="231775" lvl="1" indent="-231775">
              <a:defRPr/>
            </a:pPr>
            <a:endParaRPr lang="en-US" dirty="0"/>
          </a:p>
          <a:p>
            <a:pPr marL="174625" indent="-174625">
              <a:buFontTx/>
              <a:buChar char="•"/>
              <a:defRPr/>
            </a:pPr>
            <a:r>
              <a:rPr lang="en-CA" dirty="0"/>
              <a:t>Parks divided into definable, observable target areas</a:t>
            </a:r>
          </a:p>
          <a:p>
            <a:pPr marL="631825" lvl="1" indent="-174625">
              <a:buFontTx/>
              <a:buChar char="•"/>
              <a:defRPr/>
            </a:pPr>
            <a:r>
              <a:rPr lang="en-CA" dirty="0"/>
              <a:t>Total of 83 target areas</a:t>
            </a:r>
          </a:p>
          <a:p>
            <a:pPr marL="631825" lvl="1" indent="-174625">
              <a:buFontTx/>
              <a:buChar char="•"/>
              <a:defRPr/>
            </a:pPr>
            <a:r>
              <a:rPr lang="en-CA" dirty="0"/>
              <a:t>Wide range of areas: open space, </a:t>
            </a:r>
            <a:r>
              <a:rPr lang="en-CA" dirty="0" smtClean="0"/>
              <a:t>  trails</a:t>
            </a:r>
            <a:r>
              <a:rPr lang="en-CA" dirty="0"/>
              <a:t>, playgrounds, sports courts and fields, picnic shelters, dog park, skate park, pool</a:t>
            </a:r>
          </a:p>
          <a:p>
            <a:pPr marL="174625" indent="-174625">
              <a:buFontTx/>
              <a:buChar char="•"/>
              <a:defRPr/>
            </a:pPr>
            <a:endParaRPr lang="en-CA" dirty="0"/>
          </a:p>
          <a:p>
            <a:pPr marL="174625" indent="-174625">
              <a:buFontTx/>
              <a:buChar char="•"/>
              <a:defRPr/>
            </a:pPr>
            <a:r>
              <a:rPr lang="en-CA" dirty="0" smtClean="0"/>
              <a:t>Systemic observation and sampling protocol:</a:t>
            </a:r>
            <a:endParaRPr lang="en-CA" dirty="0"/>
          </a:p>
          <a:p>
            <a:pPr marL="631825" lvl="1" indent="-174625">
              <a:buFontTx/>
              <a:buChar char="•"/>
              <a:defRPr/>
            </a:pPr>
            <a:r>
              <a:rPr lang="en-CA" dirty="0"/>
              <a:t>Total of 39 hours per park</a:t>
            </a:r>
          </a:p>
          <a:p>
            <a:pPr marL="631825" lvl="1" indent="-174625">
              <a:buFontTx/>
              <a:buChar char="•"/>
              <a:defRPr/>
            </a:pPr>
            <a:r>
              <a:rPr lang="en-CA" dirty="0"/>
              <a:t>Friday, Saturday, Sunday only (Floyd et al., 2008)</a:t>
            </a:r>
          </a:p>
          <a:p>
            <a:pPr marL="631825" lvl="1" indent="-174625">
              <a:buFontTx/>
              <a:buChar char="•"/>
              <a:defRPr/>
            </a:pPr>
            <a:r>
              <a:rPr lang="en-CA" dirty="0"/>
              <a:t>Full 13 hour day (7 am-8 pm) spread across </a:t>
            </a:r>
            <a:r>
              <a:rPr lang="en-CA" dirty="0" smtClean="0"/>
              <a:t>two </a:t>
            </a:r>
            <a:r>
              <a:rPr lang="en-CA" dirty="0"/>
              <a:t>weekends</a:t>
            </a:r>
          </a:p>
          <a:p>
            <a:pPr marL="631825" lvl="1" indent="-174625">
              <a:buFontTx/>
              <a:buChar char="•"/>
              <a:defRPr/>
            </a:pPr>
            <a:r>
              <a:rPr lang="en-CA" dirty="0"/>
              <a:t>Total of 39 scans per target area and 3125 total target area </a:t>
            </a:r>
            <a:r>
              <a:rPr lang="en-CA" dirty="0" smtClean="0"/>
              <a:t>scans</a:t>
            </a:r>
            <a:endParaRPr lang="en-US" dirty="0"/>
          </a:p>
        </p:txBody>
      </p:sp>
      <p:pic>
        <p:nvPicPr>
          <p:cNvPr id="40965" name="Picture 2"/>
          <p:cNvPicPr>
            <a:picLocks noChangeAspect="1" noChangeArrowheads="1"/>
          </p:cNvPicPr>
          <p:nvPr/>
        </p:nvPicPr>
        <p:blipFill>
          <a:blip r:embed="rId4" cstate="print"/>
          <a:srcRect/>
          <a:stretch>
            <a:fillRect/>
          </a:stretch>
        </p:blipFill>
        <p:spPr bwMode="auto">
          <a:xfrm>
            <a:off x="5286380" y="1857364"/>
            <a:ext cx="3000375" cy="2305050"/>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5286380" y="4286256"/>
            <a:ext cx="3000375" cy="235267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18998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a:solidFill>
                  <a:srgbClr val="678489"/>
                </a:solidFill>
              </a:rPr>
              <a:t>SOPARC – System for Observing Play and Recreation in Communities</a:t>
            </a:r>
          </a:p>
        </p:txBody>
      </p:sp>
      <p:sp>
        <p:nvSpPr>
          <p:cNvPr id="61444" name="Text Box 4"/>
          <p:cNvSpPr txBox="1">
            <a:spLocks noChangeArrowheads="1"/>
          </p:cNvSpPr>
          <p:nvPr/>
        </p:nvSpPr>
        <p:spPr bwMode="auto">
          <a:xfrm>
            <a:off x="285750" y="1282700"/>
            <a:ext cx="8686800" cy="646113"/>
          </a:xfrm>
          <a:prstGeom prst="rect">
            <a:avLst/>
          </a:prstGeom>
          <a:noFill/>
          <a:ln w="9525">
            <a:noFill/>
            <a:miter lim="800000"/>
            <a:headEnd/>
            <a:tailEnd/>
          </a:ln>
          <a:effectLst/>
        </p:spPr>
        <p:txBody>
          <a:bodyPr>
            <a:spAutoFit/>
          </a:bodyPr>
          <a:lstStyle/>
          <a:p>
            <a:pPr marL="228600" lvl="1" indent="-228600">
              <a:buFontTx/>
              <a:buChar char="•"/>
              <a:defRPr/>
            </a:pPr>
            <a:r>
              <a:rPr lang="en-US" dirty="0"/>
              <a:t>Reliable &amp; validated method to observe the physical activity behaviors of park users </a:t>
            </a:r>
            <a:r>
              <a:rPr lang="en-US" dirty="0">
                <a:latin typeface="+mn-lt"/>
              </a:rPr>
              <a:t>(McKenzie et al., 2006)</a:t>
            </a:r>
            <a:endParaRPr lang="en-CA" dirty="0">
              <a:latin typeface="+mn-lt"/>
            </a:endParaRPr>
          </a:p>
        </p:txBody>
      </p:sp>
      <p:pic>
        <p:nvPicPr>
          <p:cNvPr id="41988" name="Picture 5" descr="Andy_Observe_Form.jpg"/>
          <p:cNvPicPr>
            <a:picLocks noChangeAspect="1"/>
          </p:cNvPicPr>
          <p:nvPr/>
        </p:nvPicPr>
        <p:blipFill>
          <a:blip r:embed="rId4" cstate="print"/>
          <a:srcRect/>
          <a:stretch>
            <a:fillRect/>
          </a:stretch>
        </p:blipFill>
        <p:spPr bwMode="auto">
          <a:xfrm>
            <a:off x="3786188" y="1785938"/>
            <a:ext cx="5214937" cy="4929187"/>
          </a:xfrm>
          <a:prstGeom prst="rect">
            <a:avLst/>
          </a:prstGeom>
          <a:noFill/>
          <a:ln w="9525">
            <a:noFill/>
            <a:miter lim="800000"/>
            <a:headEnd/>
            <a:tailEnd/>
          </a:ln>
        </p:spPr>
      </p:pic>
      <p:sp>
        <p:nvSpPr>
          <p:cNvPr id="9222" name="TextBox 6"/>
          <p:cNvSpPr txBox="1">
            <a:spLocks noChangeArrowheads="1"/>
          </p:cNvSpPr>
          <p:nvPr/>
        </p:nvSpPr>
        <p:spPr bwMode="auto">
          <a:xfrm>
            <a:off x="285750" y="2006600"/>
            <a:ext cx="3500438" cy="4154488"/>
          </a:xfrm>
          <a:prstGeom prst="rect">
            <a:avLst/>
          </a:prstGeom>
          <a:noFill/>
          <a:ln w="9525">
            <a:noFill/>
            <a:miter lim="800000"/>
            <a:headEnd/>
            <a:tailEnd/>
          </a:ln>
        </p:spPr>
        <p:txBody>
          <a:bodyPr>
            <a:spAutoFit/>
          </a:bodyPr>
          <a:lstStyle/>
          <a:p>
            <a:pPr marL="231775" lvl="1" indent="-231775">
              <a:spcBef>
                <a:spcPts val="1200"/>
              </a:spcBef>
              <a:buFontTx/>
              <a:buChar char="•"/>
            </a:pPr>
            <a:r>
              <a:rPr lang="en-US"/>
              <a:t>Systematic scans rotating </a:t>
            </a:r>
            <a:br>
              <a:rPr lang="en-US"/>
            </a:br>
            <a:r>
              <a:rPr lang="en-US"/>
              <a:t>through park target areas from the start of each hour</a:t>
            </a:r>
          </a:p>
          <a:p>
            <a:pPr marL="231775" lvl="1" indent="-231775">
              <a:spcBef>
                <a:spcPts val="1200"/>
              </a:spcBef>
              <a:buFontTx/>
              <a:buChar char="•"/>
            </a:pPr>
            <a:r>
              <a:rPr lang="en-US"/>
              <a:t>Modified standard observation form to record age, gender, race, and intensity level simultaneously for each user in the target area</a:t>
            </a:r>
          </a:p>
          <a:p>
            <a:pPr marL="231775" lvl="1" indent="-231775">
              <a:spcBef>
                <a:spcPts val="1200"/>
              </a:spcBef>
              <a:buFontTx/>
              <a:buChar char="•"/>
            </a:pPr>
            <a:r>
              <a:rPr lang="en-US"/>
              <a:t>Two days of classroom and on-site training with 4 data collection staff</a:t>
            </a:r>
          </a:p>
          <a:p>
            <a:pPr marL="231775" lvl="1" indent="-231775">
              <a:spcBef>
                <a:spcPts val="1200"/>
              </a:spcBef>
              <a:buFontTx/>
              <a:buChar char="•"/>
            </a:pPr>
            <a:r>
              <a:rPr lang="en-US"/>
              <a:t>Inter-observer reliabilities =0.84-0.98</a:t>
            </a:r>
          </a:p>
        </p:txBody>
      </p:sp>
    </p:spTree>
    <p:custDataLst>
      <p:tags r:id="rId1"/>
    </p:custDataLst>
    <p:extLst>
      <p:ext uri="{BB962C8B-B14F-4D97-AF65-F5344CB8AC3E}">
        <p14:creationId xmlns:p14="http://schemas.microsoft.com/office/powerpoint/2010/main" val="409404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222">
                                            <p:txEl>
                                              <p:pRg st="3" end="3"/>
                                            </p:txEl>
                                          </p:spTgt>
                                        </p:tgtEl>
                                        <p:attrNameLst>
                                          <p:attrName>style.visibility</p:attrName>
                                        </p:attrNameLst>
                                      </p:cBhvr>
                                      <p:to>
                                        <p:strVal val="visible"/>
                                      </p:to>
                                    </p:set>
                                    <p:animEffect transition="in" filter="fade">
                                      <p:cBhvr>
                                        <p:cTn id="7" dur="500"/>
                                        <p:tgtEl>
                                          <p:spTgt spid="9222">
                                            <p:txEl>
                                              <p:pRg st="3" end="3"/>
                                            </p:txEl>
                                          </p:spTgt>
                                        </p:tgtEl>
                                      </p:cBhvr>
                                    </p:animEffect>
                                    <p:anim calcmode="lin" valueType="num">
                                      <p:cBhvr>
                                        <p:cTn id="8" dur="500" fill="hold"/>
                                        <p:tgtEl>
                                          <p:spTgt spid="9222">
                                            <p:txEl>
                                              <p:pRg st="3" end="3"/>
                                            </p:txEl>
                                          </p:spTgt>
                                        </p:tgtEl>
                                        <p:attrNameLst>
                                          <p:attrName>ppt_x</p:attrName>
                                        </p:attrNameLst>
                                      </p:cBhvr>
                                      <p:tavLst>
                                        <p:tav tm="0">
                                          <p:val>
                                            <p:strVal val="#ppt_x"/>
                                          </p:val>
                                        </p:tav>
                                        <p:tav tm="100000">
                                          <p:val>
                                            <p:strVal val="#ppt_x"/>
                                          </p:val>
                                        </p:tav>
                                      </p:tavLst>
                                    </p:anim>
                                    <p:anim calcmode="lin" valueType="num">
                                      <p:cBhvr>
                                        <p:cTn id="9" dur="500" fill="hold"/>
                                        <p:tgtEl>
                                          <p:spTgt spid="922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22">
                                            <p:txEl>
                                              <p:pRg st="0" end="0"/>
                                            </p:txEl>
                                          </p:spTgt>
                                        </p:tgtEl>
                                        <p:attrNameLst>
                                          <p:attrName>style.visibility</p:attrName>
                                        </p:attrNameLst>
                                      </p:cBhvr>
                                      <p:to>
                                        <p:strVal val="visible"/>
                                      </p:to>
                                    </p:set>
                                    <p:animEffect transition="in" filter="fade">
                                      <p:cBhvr>
                                        <p:cTn id="12" dur="500"/>
                                        <p:tgtEl>
                                          <p:spTgt spid="9222">
                                            <p:txEl>
                                              <p:pRg st="0" end="0"/>
                                            </p:txEl>
                                          </p:spTgt>
                                        </p:tgtEl>
                                      </p:cBhvr>
                                    </p:animEffect>
                                    <p:anim calcmode="lin" valueType="num">
                                      <p:cBhvr>
                                        <p:cTn id="13" dur="500" fill="hold"/>
                                        <p:tgtEl>
                                          <p:spTgt spid="922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22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222">
                                            <p:txEl>
                                              <p:pRg st="1" end="1"/>
                                            </p:txEl>
                                          </p:spTgt>
                                        </p:tgtEl>
                                        <p:attrNameLst>
                                          <p:attrName>style.visibility</p:attrName>
                                        </p:attrNameLst>
                                      </p:cBhvr>
                                      <p:to>
                                        <p:strVal val="visible"/>
                                      </p:to>
                                    </p:set>
                                    <p:animEffect transition="in" filter="fade">
                                      <p:cBhvr>
                                        <p:cTn id="17" dur="500"/>
                                        <p:tgtEl>
                                          <p:spTgt spid="9222">
                                            <p:txEl>
                                              <p:pRg st="1" end="1"/>
                                            </p:txEl>
                                          </p:spTgt>
                                        </p:tgtEl>
                                      </p:cBhvr>
                                    </p:animEffect>
                                    <p:anim calcmode="lin" valueType="num">
                                      <p:cBhvr>
                                        <p:cTn id="18" dur="500" fill="hold"/>
                                        <p:tgtEl>
                                          <p:spTgt spid="922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9222">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222">
                                            <p:txEl>
                                              <p:pRg st="2" end="2"/>
                                            </p:txEl>
                                          </p:spTgt>
                                        </p:tgtEl>
                                        <p:attrNameLst>
                                          <p:attrName>style.visibility</p:attrName>
                                        </p:attrNameLst>
                                      </p:cBhvr>
                                      <p:to>
                                        <p:strVal val="visible"/>
                                      </p:to>
                                    </p:set>
                                    <p:animEffect transition="in" filter="fade">
                                      <p:cBhvr>
                                        <p:cTn id="22" dur="500"/>
                                        <p:tgtEl>
                                          <p:spTgt spid="9222">
                                            <p:txEl>
                                              <p:pRg st="2" end="2"/>
                                            </p:txEl>
                                          </p:spTgt>
                                        </p:tgtEl>
                                      </p:cBhvr>
                                    </p:animEffect>
                                    <p:anim calcmode="lin" valueType="num">
                                      <p:cBhvr>
                                        <p:cTn id="23" dur="500" fill="hold"/>
                                        <p:tgtEl>
                                          <p:spTgt spid="922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922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44035"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Park Visitor Survey</a:t>
            </a:r>
            <a:endParaRPr lang="en-CA" b="1" dirty="0">
              <a:solidFill>
                <a:srgbClr val="678489"/>
              </a:solidFill>
            </a:endParaRPr>
          </a:p>
        </p:txBody>
      </p:sp>
      <p:sp>
        <p:nvSpPr>
          <p:cNvPr id="61444" name="Text Box 4"/>
          <p:cNvSpPr txBox="1">
            <a:spLocks noChangeArrowheads="1"/>
          </p:cNvSpPr>
          <p:nvPr/>
        </p:nvSpPr>
        <p:spPr bwMode="auto">
          <a:xfrm>
            <a:off x="285750" y="1285875"/>
            <a:ext cx="8686800" cy="646113"/>
          </a:xfrm>
          <a:prstGeom prst="rect">
            <a:avLst/>
          </a:prstGeom>
          <a:noFill/>
          <a:ln w="9525">
            <a:noFill/>
            <a:miter lim="800000"/>
            <a:headEnd/>
            <a:tailEnd/>
          </a:ln>
          <a:effectLst/>
        </p:spPr>
        <p:txBody>
          <a:bodyPr>
            <a:spAutoFit/>
          </a:bodyPr>
          <a:lstStyle/>
          <a:p>
            <a:pPr marL="228600" indent="-228600">
              <a:buFontTx/>
              <a:buChar char="•"/>
              <a:defRPr/>
            </a:pPr>
            <a:r>
              <a:rPr lang="en-US" dirty="0" smtClean="0">
                <a:latin typeface="+mn-lt"/>
              </a:rPr>
              <a:t>Combination </a:t>
            </a:r>
            <a:r>
              <a:rPr lang="en-US" dirty="0">
                <a:latin typeface="+mn-lt"/>
              </a:rPr>
              <a:t>of existing and developed questions and scales to capture behaviors and influences related to park-based physical activity</a:t>
            </a:r>
            <a:endParaRPr lang="en-CA" dirty="0">
              <a:latin typeface="+mn-lt"/>
            </a:endParaRPr>
          </a:p>
        </p:txBody>
      </p:sp>
      <p:sp>
        <p:nvSpPr>
          <p:cNvPr id="47109" name="TextBox 6"/>
          <p:cNvSpPr txBox="1">
            <a:spLocks noChangeArrowheads="1"/>
          </p:cNvSpPr>
          <p:nvPr/>
        </p:nvSpPr>
        <p:spPr bwMode="auto">
          <a:xfrm>
            <a:off x="285750" y="2071688"/>
            <a:ext cx="4643438" cy="4524375"/>
          </a:xfrm>
          <a:prstGeom prst="rect">
            <a:avLst/>
          </a:prstGeom>
          <a:noFill/>
          <a:ln w="9525">
            <a:noFill/>
            <a:miter lim="800000"/>
            <a:headEnd/>
            <a:tailEnd/>
          </a:ln>
        </p:spPr>
        <p:txBody>
          <a:bodyPr>
            <a:spAutoFit/>
          </a:bodyPr>
          <a:lstStyle/>
          <a:p>
            <a:pPr marL="395288" lvl="1" indent="-168275">
              <a:buFontTx/>
              <a:buChar char="•"/>
              <a:defRPr/>
            </a:pPr>
            <a:r>
              <a:rPr lang="en-US" dirty="0"/>
              <a:t>Motivations for park visit</a:t>
            </a:r>
          </a:p>
          <a:p>
            <a:pPr marL="395288" lvl="1" indent="-168275">
              <a:buFontTx/>
              <a:buChar char="•"/>
              <a:defRPr/>
            </a:pPr>
            <a:r>
              <a:rPr lang="en-US" dirty="0"/>
              <a:t>Place attachment</a:t>
            </a:r>
          </a:p>
          <a:p>
            <a:pPr marL="395288" lvl="1" indent="-168275">
              <a:buFontTx/>
              <a:buChar char="•"/>
              <a:defRPr/>
            </a:pPr>
            <a:r>
              <a:rPr lang="en-US" dirty="0"/>
              <a:t>Level of physical activity during park visit</a:t>
            </a:r>
          </a:p>
          <a:p>
            <a:pPr marL="395288" lvl="1" indent="-168275">
              <a:buFontTx/>
              <a:buChar char="•"/>
              <a:defRPr/>
            </a:pPr>
            <a:r>
              <a:rPr lang="en-US" dirty="0"/>
              <a:t>Importance of site attributes for physical activity participation</a:t>
            </a:r>
          </a:p>
          <a:p>
            <a:pPr marL="395288" lvl="1" indent="-168275">
              <a:buFontTx/>
              <a:buChar char="•"/>
              <a:defRPr/>
            </a:pPr>
            <a:r>
              <a:rPr lang="en-US" dirty="0"/>
              <a:t>Constraints to park-based physical activity</a:t>
            </a:r>
          </a:p>
          <a:p>
            <a:pPr marL="395288" lvl="1" indent="-168275">
              <a:buFontTx/>
              <a:buChar char="•"/>
              <a:defRPr/>
            </a:pPr>
            <a:r>
              <a:rPr lang="en-US" dirty="0"/>
              <a:t>Socio-demographic characteristics (including address)</a:t>
            </a:r>
          </a:p>
          <a:p>
            <a:pPr marL="231775" lvl="1" indent="-231775">
              <a:buFontTx/>
              <a:buChar char="•"/>
              <a:defRPr/>
            </a:pPr>
            <a:endParaRPr lang="en-US" dirty="0"/>
          </a:p>
          <a:p>
            <a:pPr marL="231775" lvl="1" indent="-231775">
              <a:buFontTx/>
              <a:buChar char="•"/>
              <a:defRPr/>
            </a:pPr>
            <a:r>
              <a:rPr lang="en-US" dirty="0"/>
              <a:t>Sampled park users by systematically moving through target areas</a:t>
            </a:r>
          </a:p>
          <a:p>
            <a:pPr marL="688975" lvl="2" indent="-231775">
              <a:buFontTx/>
              <a:buChar char="•"/>
              <a:defRPr/>
            </a:pPr>
            <a:r>
              <a:rPr lang="en-US" dirty="0"/>
              <a:t>474 valid completed surveys    (60.5% response rate)</a:t>
            </a:r>
          </a:p>
          <a:p>
            <a:pPr marL="231775" lvl="1" indent="-231775">
              <a:buFontTx/>
              <a:buChar char="•"/>
              <a:defRPr/>
            </a:pPr>
            <a:endParaRPr lang="en-US" dirty="0"/>
          </a:p>
        </p:txBody>
      </p:sp>
      <p:pic>
        <p:nvPicPr>
          <p:cNvPr id="44038" name="Picture 7" descr="Andy_Survey.jpg"/>
          <p:cNvPicPr>
            <a:picLocks noChangeAspect="1"/>
          </p:cNvPicPr>
          <p:nvPr/>
        </p:nvPicPr>
        <p:blipFill>
          <a:blip r:embed="rId4" cstate="print"/>
          <a:srcRect/>
          <a:stretch>
            <a:fillRect/>
          </a:stretch>
        </p:blipFill>
        <p:spPr bwMode="auto">
          <a:xfrm>
            <a:off x="5000625" y="2143125"/>
            <a:ext cx="4143375" cy="471487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1483166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p>
        </p:txBody>
      </p:sp>
      <p:sp>
        <p:nvSpPr>
          <p:cNvPr id="55299" name="Rectangle 2"/>
          <p:cNvSpPr>
            <a:spLocks noChangeArrowheads="1"/>
          </p:cNvSpPr>
          <p:nvPr/>
        </p:nvSpPr>
        <p:spPr bwMode="auto">
          <a:xfrm>
            <a:off x="214283" y="692150"/>
            <a:ext cx="8739218" cy="431800"/>
          </a:xfrm>
          <a:prstGeom prst="rect">
            <a:avLst/>
          </a:prstGeom>
          <a:noFill/>
          <a:ln w="9525">
            <a:noFill/>
            <a:miter lim="800000"/>
            <a:headEnd/>
            <a:tailEnd/>
          </a:ln>
        </p:spPr>
        <p:txBody>
          <a:bodyPr anchor="ctr"/>
          <a:lstStyle/>
          <a:p>
            <a:r>
              <a:rPr lang="en-CA" b="1" dirty="0" smtClean="0">
                <a:solidFill>
                  <a:srgbClr val="678489"/>
                </a:solidFill>
              </a:rPr>
              <a:t>Sample Research Questions</a:t>
            </a:r>
            <a:endParaRPr lang="en-CA" b="1" dirty="0">
              <a:solidFill>
                <a:srgbClr val="678489"/>
              </a:solidFill>
            </a:endParaRPr>
          </a:p>
        </p:txBody>
      </p:sp>
      <p:sp>
        <p:nvSpPr>
          <p:cNvPr id="55300" name="Text Box 4"/>
          <p:cNvSpPr txBox="1">
            <a:spLocks noChangeArrowheads="1"/>
          </p:cNvSpPr>
          <p:nvPr/>
        </p:nvSpPr>
        <p:spPr bwMode="auto">
          <a:xfrm>
            <a:off x="285750" y="1285875"/>
            <a:ext cx="8643938" cy="2308324"/>
          </a:xfrm>
          <a:prstGeom prst="rect">
            <a:avLst/>
          </a:prstGeom>
          <a:noFill/>
          <a:ln w="9525">
            <a:noFill/>
            <a:miter lim="800000"/>
            <a:headEnd/>
            <a:tailEnd/>
          </a:ln>
        </p:spPr>
        <p:txBody>
          <a:bodyPr>
            <a:spAutoFit/>
          </a:bodyPr>
          <a:lstStyle/>
          <a:p>
            <a:pPr marL="228600" indent="-228600">
              <a:buFontTx/>
              <a:buChar char="•"/>
            </a:pPr>
            <a:r>
              <a:rPr lang="en-US" dirty="0" smtClean="0"/>
              <a:t>Are there differences in the physical activity intensity levels of park visitors according to gender, race, and age?  </a:t>
            </a:r>
            <a:endParaRPr lang="en-US" dirty="0"/>
          </a:p>
          <a:p>
            <a:pPr marL="228600" indent="-228600">
              <a:buFontTx/>
              <a:buChar char="•"/>
            </a:pPr>
            <a:endParaRPr lang="en-US" dirty="0"/>
          </a:p>
          <a:p>
            <a:pPr marL="228600" indent="-228600">
              <a:buFontTx/>
              <a:buChar char="•"/>
            </a:pPr>
            <a:r>
              <a:rPr lang="en-US" dirty="0" smtClean="0"/>
              <a:t>Does the physical activity of park visitors vary across park settings? </a:t>
            </a:r>
          </a:p>
          <a:p>
            <a:pPr marL="228600" indent="-228600">
              <a:buFontTx/>
              <a:buChar char="•"/>
            </a:pPr>
            <a:endParaRPr lang="en-US" dirty="0" smtClean="0"/>
          </a:p>
          <a:p>
            <a:pPr marL="228600" indent="-228600">
              <a:buFontTx/>
              <a:buChar char="•"/>
            </a:pPr>
            <a:r>
              <a:rPr lang="en-US" dirty="0" smtClean="0"/>
              <a:t>Are certain park attributes perceived as more important for physical activity participation by different groups? </a:t>
            </a:r>
            <a:endParaRPr lang="en-US" dirty="0"/>
          </a:p>
          <a:p>
            <a:pPr marL="228600" indent="-228600">
              <a:buFontTx/>
              <a:buChar char="•"/>
            </a:pPr>
            <a:endParaRPr lang="en-US" dirty="0"/>
          </a:p>
        </p:txBody>
      </p:sp>
      <p:pic>
        <p:nvPicPr>
          <p:cNvPr id="55301" name="Picture 4" descr="http://www.sartellmn.com/images/nav/parks.jpg"/>
          <p:cNvPicPr>
            <a:picLocks noChangeAspect="1" noChangeArrowheads="1"/>
          </p:cNvPicPr>
          <p:nvPr/>
        </p:nvPicPr>
        <p:blipFill>
          <a:blip r:embed="rId4" cstate="print"/>
          <a:srcRect/>
          <a:stretch>
            <a:fillRect/>
          </a:stretch>
        </p:blipFill>
        <p:spPr bwMode="auto">
          <a:xfrm>
            <a:off x="2000250" y="3571876"/>
            <a:ext cx="5376863" cy="304482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186156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12291"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endParaRPr lang="en-CA" b="1" dirty="0" smtClean="0">
              <a:solidFill>
                <a:srgbClr val="678489"/>
              </a:solidFill>
            </a:endParaRPr>
          </a:p>
          <a:p>
            <a:r>
              <a:rPr lang="en-CA" b="1" dirty="0" smtClean="0">
                <a:solidFill>
                  <a:srgbClr val="678489"/>
                </a:solidFill>
              </a:rPr>
              <a:t>Variations in Park PA Intensity by Gender and Race Across Age Groups</a:t>
            </a:r>
          </a:p>
          <a:p>
            <a:endParaRPr lang="en-CA" b="1" dirty="0">
              <a:solidFill>
                <a:srgbClr val="678489"/>
              </a:solidFill>
            </a:endParaRPr>
          </a:p>
        </p:txBody>
      </p:sp>
      <p:sp>
        <p:nvSpPr>
          <p:cNvPr id="14340" name="Text Box 4"/>
          <p:cNvSpPr txBox="1">
            <a:spLocks noChangeArrowheads="1"/>
          </p:cNvSpPr>
          <p:nvPr/>
        </p:nvSpPr>
        <p:spPr bwMode="auto">
          <a:xfrm>
            <a:off x="285751" y="1285875"/>
            <a:ext cx="6000761" cy="5355312"/>
          </a:xfrm>
          <a:prstGeom prst="rect">
            <a:avLst/>
          </a:prstGeom>
          <a:noFill/>
          <a:ln w="9525">
            <a:noFill/>
            <a:miter lim="800000"/>
            <a:headEnd/>
            <a:tailEnd/>
          </a:ln>
        </p:spPr>
        <p:txBody>
          <a:bodyPr wrap="square">
            <a:spAutoFit/>
          </a:bodyPr>
          <a:lstStyle/>
          <a:p>
            <a:pPr marL="174625" indent="-174625">
              <a:buFontTx/>
              <a:buChar char="•"/>
              <a:defRPr/>
            </a:pPr>
            <a:r>
              <a:rPr lang="en-CA" sz="1900" dirty="0"/>
              <a:t>Four groups of observed users created: </a:t>
            </a:r>
          </a:p>
          <a:p>
            <a:pPr marL="631825" lvl="1" indent="-174625">
              <a:buFontTx/>
              <a:buChar char="•"/>
              <a:tabLst>
                <a:tab pos="2913063" algn="l"/>
              </a:tabLst>
              <a:defRPr/>
            </a:pPr>
            <a:r>
              <a:rPr lang="en-CA" sz="1900" dirty="0" smtClean="0"/>
              <a:t>Male/White </a:t>
            </a:r>
            <a:r>
              <a:rPr lang="en-CA" sz="1900" dirty="0"/>
              <a:t>	n=2675 (30.2%)</a:t>
            </a:r>
          </a:p>
          <a:p>
            <a:pPr marL="631825" lvl="1" indent="-174625">
              <a:buFontTx/>
              <a:buChar char="•"/>
              <a:tabLst>
                <a:tab pos="2913063" algn="l"/>
              </a:tabLst>
              <a:defRPr/>
            </a:pPr>
            <a:r>
              <a:rPr lang="en-CA" sz="1900" dirty="0" smtClean="0"/>
              <a:t>Male/Non-White </a:t>
            </a:r>
            <a:r>
              <a:rPr lang="en-CA" sz="1900" dirty="0"/>
              <a:t>	n=1551 (17.5%)</a:t>
            </a:r>
          </a:p>
          <a:p>
            <a:pPr marL="631825" lvl="1" indent="-174625">
              <a:buFontTx/>
              <a:buChar char="•"/>
              <a:tabLst>
                <a:tab pos="2913063" algn="l"/>
              </a:tabLst>
              <a:defRPr/>
            </a:pPr>
            <a:r>
              <a:rPr lang="en-CA" sz="1900" dirty="0" smtClean="0"/>
              <a:t>Female/White </a:t>
            </a:r>
            <a:r>
              <a:rPr lang="en-CA" sz="1900" dirty="0"/>
              <a:t>	n=2939 (33.2%)</a:t>
            </a:r>
          </a:p>
          <a:p>
            <a:pPr marL="631825" lvl="1" indent="-174625">
              <a:buFontTx/>
              <a:buChar char="•"/>
              <a:tabLst>
                <a:tab pos="2913063" algn="l"/>
              </a:tabLst>
              <a:defRPr/>
            </a:pPr>
            <a:r>
              <a:rPr lang="en-CA" sz="1900" dirty="0" smtClean="0"/>
              <a:t>Female/Non-White 	n=1447 </a:t>
            </a:r>
            <a:r>
              <a:rPr lang="en-CA" sz="1900" dirty="0"/>
              <a:t>(16.3</a:t>
            </a:r>
            <a:r>
              <a:rPr lang="en-CA" sz="1900" dirty="0" smtClean="0"/>
              <a:t>%)</a:t>
            </a:r>
          </a:p>
          <a:p>
            <a:pPr marL="1089025" lvl="2" indent="-174625">
              <a:buFontTx/>
              <a:buChar char="•"/>
              <a:tabLst>
                <a:tab pos="4064000" algn="l"/>
              </a:tabLst>
              <a:defRPr/>
            </a:pPr>
            <a:r>
              <a:rPr lang="en-CA" sz="1900" dirty="0" smtClean="0"/>
              <a:t>Female/Non-White used as reference group</a:t>
            </a:r>
            <a:endParaRPr lang="en-CA" sz="1900" dirty="0"/>
          </a:p>
          <a:p>
            <a:pPr marL="174625" indent="-174625">
              <a:buFontTx/>
              <a:buChar char="•"/>
              <a:defRPr/>
            </a:pPr>
            <a:endParaRPr lang="en-CA" sz="1900" dirty="0"/>
          </a:p>
          <a:p>
            <a:pPr marL="174625" indent="-174625">
              <a:buFontTx/>
              <a:buChar char="•"/>
              <a:defRPr/>
            </a:pPr>
            <a:r>
              <a:rPr lang="en-CA" sz="1900" dirty="0"/>
              <a:t>Logistic regression used to examine whether park users in certain gender/race groups were more likely to be observed engaging in moderate-to-vigorous physical activity (MVPA) rather than sedentary </a:t>
            </a:r>
            <a:r>
              <a:rPr lang="en-CA" sz="1900" dirty="0" smtClean="0"/>
              <a:t>activity</a:t>
            </a:r>
            <a:endParaRPr lang="en-CA" sz="1900" dirty="0"/>
          </a:p>
          <a:p>
            <a:pPr marL="174625" indent="-174625">
              <a:buFontTx/>
              <a:buChar char="•"/>
              <a:defRPr/>
            </a:pPr>
            <a:endParaRPr lang="en-CA" sz="1900" dirty="0"/>
          </a:p>
          <a:p>
            <a:pPr marL="174625" indent="-174625">
              <a:buFontTx/>
              <a:buChar char="•"/>
              <a:defRPr/>
            </a:pPr>
            <a:r>
              <a:rPr lang="en-CA" sz="1900" dirty="0"/>
              <a:t>Tests conducted separately for the four different SOPARC-defined age groups:</a:t>
            </a:r>
          </a:p>
          <a:p>
            <a:pPr marL="517525" lvl="1" indent="-176213">
              <a:buFontTx/>
              <a:buChar char="•"/>
              <a:defRPr/>
            </a:pPr>
            <a:r>
              <a:rPr lang="en-CA" sz="1900" dirty="0"/>
              <a:t>child (2-12 yrs), teen (13-20 yrs), adult (21-59 yrs), senior (60+ yrs)</a:t>
            </a:r>
          </a:p>
          <a:p>
            <a:pPr marL="174625" indent="-174625">
              <a:buFontTx/>
              <a:buChar char="•"/>
              <a:defRPr/>
            </a:pPr>
            <a:endParaRPr lang="en-CA" sz="1900" dirty="0"/>
          </a:p>
        </p:txBody>
      </p:sp>
      <p:pic>
        <p:nvPicPr>
          <p:cNvPr id="6" name="Picture 11" descr="http://www.corbisimages.com/images/67/46FDC5D9-DDD0-4800-BB3B-F68A77B0CB33/PE-122-0365.jpg"/>
          <p:cNvPicPr>
            <a:picLocks noChangeAspect="1" noChangeArrowheads="1"/>
          </p:cNvPicPr>
          <p:nvPr/>
        </p:nvPicPr>
        <p:blipFill>
          <a:blip r:embed="rId3" cstate="print"/>
          <a:srcRect/>
          <a:stretch>
            <a:fillRect/>
          </a:stretch>
        </p:blipFill>
        <p:spPr bwMode="auto">
          <a:xfrm>
            <a:off x="6429388" y="1214422"/>
            <a:ext cx="2571768" cy="2786082"/>
          </a:xfrm>
          <a:prstGeom prst="rect">
            <a:avLst/>
          </a:prstGeom>
          <a:noFill/>
          <a:ln w="9525">
            <a:noFill/>
            <a:miter lim="800000"/>
            <a:headEnd/>
            <a:tailEnd/>
          </a:ln>
        </p:spPr>
      </p:pic>
      <p:pic>
        <p:nvPicPr>
          <p:cNvPr id="8" name="Picture 15" descr="http://image1.masterfile.com/getImage/NjAwLTAwOTQ4NTc1bi4wMDAwMDAwMA=ABzgJk/600-00948575n.jpg"/>
          <p:cNvPicPr>
            <a:picLocks noChangeAspect="1" noChangeArrowheads="1"/>
          </p:cNvPicPr>
          <p:nvPr/>
        </p:nvPicPr>
        <p:blipFill>
          <a:blip r:embed="rId4" cstate="print"/>
          <a:srcRect/>
          <a:stretch>
            <a:fillRect/>
          </a:stretch>
        </p:blipFill>
        <p:spPr bwMode="auto">
          <a:xfrm>
            <a:off x="6429388" y="4000504"/>
            <a:ext cx="2571768" cy="2714620"/>
          </a:xfrm>
          <a:prstGeom prst="rect">
            <a:avLst/>
          </a:prstGeom>
          <a:noFill/>
          <a:ln w="9525">
            <a:noFill/>
            <a:miter lim="800000"/>
            <a:headEnd/>
            <a:tailEnd/>
          </a:ln>
        </p:spPr>
      </p:pic>
    </p:spTree>
    <p:extLst>
      <p:ext uri="{BB962C8B-B14F-4D97-AF65-F5344CB8AC3E}">
        <p14:creationId xmlns:p14="http://schemas.microsoft.com/office/powerpoint/2010/main" val="28901709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14339"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Variations in Park PA Intensity by Gender and Race Across Age Groups</a:t>
            </a:r>
            <a:endParaRPr lang="en-CA" b="1" dirty="0">
              <a:solidFill>
                <a:srgbClr val="678489"/>
              </a:solidFill>
            </a:endParaRPr>
          </a:p>
        </p:txBody>
      </p:sp>
      <p:sp>
        <p:nvSpPr>
          <p:cNvPr id="14340" name="Text Box 3"/>
          <p:cNvSpPr txBox="1">
            <a:spLocks noChangeArrowheads="1"/>
          </p:cNvSpPr>
          <p:nvPr/>
        </p:nvSpPr>
        <p:spPr bwMode="auto">
          <a:xfrm>
            <a:off x="285750" y="1285875"/>
            <a:ext cx="3786188" cy="2446824"/>
          </a:xfrm>
          <a:prstGeom prst="rect">
            <a:avLst/>
          </a:prstGeom>
          <a:noFill/>
          <a:ln w="9525">
            <a:noFill/>
            <a:miter lim="800000"/>
            <a:headEnd/>
            <a:tailEnd/>
          </a:ln>
        </p:spPr>
        <p:txBody>
          <a:bodyPr>
            <a:spAutoFit/>
          </a:bodyPr>
          <a:lstStyle/>
          <a:p>
            <a:pPr marL="284163" indent="-284163">
              <a:spcBef>
                <a:spcPct val="50000"/>
              </a:spcBef>
              <a:buFontTx/>
              <a:buChar char="•"/>
            </a:pPr>
            <a:r>
              <a:rPr lang="en-US" dirty="0" smtClean="0">
                <a:solidFill>
                  <a:srgbClr val="FF0000"/>
                </a:solidFill>
              </a:rPr>
              <a:t>Children (2-12 years)</a:t>
            </a:r>
          </a:p>
          <a:p>
            <a:pPr marL="284163" indent="-284163">
              <a:spcBef>
                <a:spcPct val="50000"/>
              </a:spcBef>
              <a:buFontTx/>
              <a:buChar char="•"/>
            </a:pPr>
            <a:r>
              <a:rPr lang="en-US" dirty="0" smtClean="0"/>
              <a:t>N=1857 </a:t>
            </a:r>
            <a:r>
              <a:rPr lang="en-US" dirty="0"/>
              <a:t>observations</a:t>
            </a:r>
          </a:p>
          <a:p>
            <a:pPr marL="284163" indent="-284163">
              <a:spcBef>
                <a:spcPct val="50000"/>
              </a:spcBef>
              <a:buFontTx/>
              <a:buChar char="•"/>
            </a:pPr>
            <a:r>
              <a:rPr lang="en-US" dirty="0"/>
              <a:t>Male/White users significantly </a:t>
            </a:r>
            <a:r>
              <a:rPr lang="en-US" dirty="0">
                <a:solidFill>
                  <a:srgbClr val="FF0000"/>
                </a:solidFill>
              </a:rPr>
              <a:t>more</a:t>
            </a:r>
            <a:r>
              <a:rPr lang="en-US" dirty="0"/>
              <a:t> likely to be observed in MVPA than female/non-white users (OR=1.46, CI=1.12-1.91)</a:t>
            </a:r>
          </a:p>
          <a:p>
            <a:pPr marL="741363" lvl="1" indent="-284163">
              <a:spcBef>
                <a:spcPct val="50000"/>
              </a:spcBef>
              <a:buFontTx/>
              <a:buChar char="•"/>
            </a:pPr>
            <a:endParaRPr lang="en-US" dirty="0"/>
          </a:p>
        </p:txBody>
      </p:sp>
      <p:cxnSp>
        <p:nvCxnSpPr>
          <p:cNvPr id="9" name="Straight Connector 8"/>
          <p:cNvCxnSpPr/>
          <p:nvPr/>
        </p:nvCxnSpPr>
        <p:spPr>
          <a:xfrm rot="16200000" flipH="1">
            <a:off x="4179094" y="5072856"/>
            <a:ext cx="2571750" cy="1588"/>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Chart 5"/>
          <p:cNvGraphicFramePr/>
          <p:nvPr/>
        </p:nvGraphicFramePr>
        <p:xfrm>
          <a:off x="4214810" y="1142984"/>
          <a:ext cx="4786314" cy="5286412"/>
        </p:xfrm>
        <a:graphic>
          <a:graphicData uri="http://schemas.openxmlformats.org/drawingml/2006/chart">
            <c:chart xmlns:c="http://schemas.openxmlformats.org/drawingml/2006/chart" xmlns:r="http://schemas.openxmlformats.org/officeDocument/2006/relationships" r:id="rId4"/>
          </a:graphicData>
        </a:graphic>
      </p:graphicFrame>
      <p:sp>
        <p:nvSpPr>
          <p:cNvPr id="10" name="Oval 9"/>
          <p:cNvSpPr/>
          <p:nvPr/>
        </p:nvSpPr>
        <p:spPr>
          <a:xfrm>
            <a:off x="5000628" y="1714488"/>
            <a:ext cx="500066" cy="285752"/>
          </a:xfrm>
          <a:prstGeom prst="ellipse">
            <a:avLst/>
          </a:prstGeom>
          <a:noFill/>
          <a:ln w="38100">
            <a:solidFill>
              <a:srgbClr val="009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5"/>
          <p:cNvSpPr txBox="1">
            <a:spLocks noChangeArrowheads="1"/>
          </p:cNvSpPr>
          <p:nvPr/>
        </p:nvSpPr>
        <p:spPr bwMode="auto">
          <a:xfrm>
            <a:off x="107504" y="6357958"/>
            <a:ext cx="9036496" cy="492443"/>
          </a:xfrm>
          <a:prstGeom prst="rect">
            <a:avLst/>
          </a:prstGeom>
          <a:noFill/>
          <a:ln w="9525">
            <a:noFill/>
            <a:miter lim="800000"/>
            <a:headEnd/>
            <a:tailEnd/>
          </a:ln>
        </p:spPr>
        <p:txBody>
          <a:bodyPr wrap="square">
            <a:spAutoFit/>
          </a:bodyPr>
          <a:lstStyle/>
          <a:p>
            <a:r>
              <a:rPr lang="en-US" sz="1250" dirty="0"/>
              <a:t>Kaczynski, A.T., Wilhelm Stanis, S.A., </a:t>
            </a:r>
            <a:r>
              <a:rPr lang="en-US" sz="1250" dirty="0" err="1"/>
              <a:t>Hastmann</a:t>
            </a:r>
            <a:r>
              <a:rPr lang="en-US" sz="1250" dirty="0"/>
              <a:t>, T., &amp; Besenyi, G.M. (2011). Variations in observed park physical activity intensity level by gender, race, and age: Individual and joint effects. </a:t>
            </a:r>
            <a:r>
              <a:rPr lang="en-US" sz="1250" i="1" dirty="0"/>
              <a:t>Journal of Physical Activity and Health, 8</a:t>
            </a:r>
            <a:r>
              <a:rPr lang="en-US" sz="1250" dirty="0"/>
              <a:t>(S2), </a:t>
            </a:r>
            <a:r>
              <a:rPr lang="en-US" sz="1250" dirty="0" smtClean="0"/>
              <a:t>150-161.</a:t>
            </a:r>
            <a:endParaRPr lang="en-US" sz="1250" dirty="0"/>
          </a:p>
        </p:txBody>
      </p:sp>
    </p:spTree>
    <p:custDataLst>
      <p:tags r:id="rId1"/>
    </p:custDataLst>
    <p:extLst>
      <p:ext uri="{BB962C8B-B14F-4D97-AF65-F5344CB8AC3E}">
        <p14:creationId xmlns:p14="http://schemas.microsoft.com/office/powerpoint/2010/main" val="9043306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15363"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Variations in Park PA Intensity by Gender and Race Across Age Groups</a:t>
            </a:r>
            <a:endParaRPr lang="en-CA" b="1" dirty="0">
              <a:solidFill>
                <a:srgbClr val="678489"/>
              </a:solidFill>
            </a:endParaRPr>
          </a:p>
        </p:txBody>
      </p:sp>
      <p:sp>
        <p:nvSpPr>
          <p:cNvPr id="15364" name="Text Box 3"/>
          <p:cNvSpPr txBox="1">
            <a:spLocks noChangeArrowheads="1"/>
          </p:cNvSpPr>
          <p:nvPr/>
        </p:nvSpPr>
        <p:spPr bwMode="auto">
          <a:xfrm>
            <a:off x="285750" y="1285875"/>
            <a:ext cx="3786188" cy="4108817"/>
          </a:xfrm>
          <a:prstGeom prst="rect">
            <a:avLst/>
          </a:prstGeom>
          <a:noFill/>
          <a:ln w="9525">
            <a:noFill/>
            <a:miter lim="800000"/>
            <a:headEnd/>
            <a:tailEnd/>
          </a:ln>
        </p:spPr>
        <p:txBody>
          <a:bodyPr>
            <a:spAutoFit/>
          </a:bodyPr>
          <a:lstStyle/>
          <a:p>
            <a:pPr marL="284163" indent="-284163">
              <a:spcBef>
                <a:spcPct val="50000"/>
              </a:spcBef>
              <a:buFontTx/>
              <a:buChar char="•"/>
            </a:pPr>
            <a:r>
              <a:rPr lang="en-US" dirty="0" smtClean="0">
                <a:solidFill>
                  <a:srgbClr val="FF0000"/>
                </a:solidFill>
              </a:rPr>
              <a:t>Teens (13-20 years)</a:t>
            </a:r>
          </a:p>
          <a:p>
            <a:pPr marL="284163" indent="-284163">
              <a:spcBef>
                <a:spcPct val="50000"/>
              </a:spcBef>
              <a:buFontTx/>
              <a:buChar char="•"/>
            </a:pPr>
            <a:r>
              <a:rPr lang="en-US" dirty="0" smtClean="0"/>
              <a:t>N=495 </a:t>
            </a:r>
            <a:r>
              <a:rPr lang="en-US" dirty="0"/>
              <a:t>observations</a:t>
            </a:r>
          </a:p>
          <a:p>
            <a:pPr marL="284163" indent="-284163">
              <a:spcBef>
                <a:spcPct val="50000"/>
              </a:spcBef>
              <a:buFontTx/>
              <a:buChar char="•"/>
            </a:pPr>
            <a:r>
              <a:rPr lang="en-US" dirty="0" smtClean="0"/>
              <a:t>Male/White users significantly </a:t>
            </a:r>
            <a:r>
              <a:rPr lang="en-US" dirty="0" smtClean="0">
                <a:solidFill>
                  <a:srgbClr val="FF0000"/>
                </a:solidFill>
              </a:rPr>
              <a:t>less</a:t>
            </a:r>
            <a:r>
              <a:rPr lang="en-US" dirty="0" smtClean="0"/>
              <a:t> likely to be observed in MVPA than female/non-white users (OR=0.49, CI=0.28-0.95)</a:t>
            </a:r>
          </a:p>
          <a:p>
            <a:pPr marL="284163" indent="-284163">
              <a:spcBef>
                <a:spcPct val="50000"/>
              </a:spcBef>
              <a:buFontTx/>
              <a:buChar char="•"/>
            </a:pPr>
            <a:r>
              <a:rPr lang="en-US" dirty="0" smtClean="0"/>
              <a:t>Female/White </a:t>
            </a:r>
            <a:r>
              <a:rPr lang="en-US" dirty="0"/>
              <a:t>users significantly </a:t>
            </a:r>
            <a:r>
              <a:rPr lang="en-US" dirty="0">
                <a:solidFill>
                  <a:srgbClr val="FF0000"/>
                </a:solidFill>
              </a:rPr>
              <a:t>less</a:t>
            </a:r>
            <a:r>
              <a:rPr lang="en-US" dirty="0"/>
              <a:t> likely to be observed in MVPA than female/non-white users (OR=0.50, CI=0.29-0.89)</a:t>
            </a:r>
          </a:p>
          <a:p>
            <a:pPr marL="284163" indent="-284163">
              <a:spcBef>
                <a:spcPct val="50000"/>
              </a:spcBef>
              <a:buFontTx/>
              <a:buChar char="•"/>
            </a:pPr>
            <a:endParaRPr lang="en-US" dirty="0"/>
          </a:p>
          <a:p>
            <a:pPr marL="741363" lvl="1" indent="-284163">
              <a:spcBef>
                <a:spcPct val="50000"/>
              </a:spcBef>
              <a:buFontTx/>
              <a:buChar char="•"/>
            </a:pPr>
            <a:endParaRPr lang="en-US" dirty="0"/>
          </a:p>
        </p:txBody>
      </p:sp>
      <p:cxnSp>
        <p:nvCxnSpPr>
          <p:cNvPr id="9" name="Straight Connector 8"/>
          <p:cNvCxnSpPr/>
          <p:nvPr/>
        </p:nvCxnSpPr>
        <p:spPr>
          <a:xfrm rot="16200000" flipH="1">
            <a:off x="4179094" y="5072856"/>
            <a:ext cx="2571750" cy="1588"/>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Chart 5"/>
          <p:cNvGraphicFramePr/>
          <p:nvPr/>
        </p:nvGraphicFramePr>
        <p:xfrm>
          <a:off x="4214810" y="1071546"/>
          <a:ext cx="4786314" cy="528641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 Box 5"/>
          <p:cNvSpPr txBox="1">
            <a:spLocks noChangeArrowheads="1"/>
          </p:cNvSpPr>
          <p:nvPr/>
        </p:nvSpPr>
        <p:spPr bwMode="auto">
          <a:xfrm>
            <a:off x="107504" y="6357958"/>
            <a:ext cx="9036496" cy="492443"/>
          </a:xfrm>
          <a:prstGeom prst="rect">
            <a:avLst/>
          </a:prstGeom>
          <a:noFill/>
          <a:ln w="9525">
            <a:noFill/>
            <a:miter lim="800000"/>
            <a:headEnd/>
            <a:tailEnd/>
          </a:ln>
        </p:spPr>
        <p:txBody>
          <a:bodyPr wrap="square">
            <a:spAutoFit/>
          </a:bodyPr>
          <a:lstStyle/>
          <a:p>
            <a:r>
              <a:rPr lang="en-US" sz="1250" dirty="0"/>
              <a:t>Kaczynski, A.T., Wilhelm Stanis, S.A., </a:t>
            </a:r>
            <a:r>
              <a:rPr lang="en-US" sz="1250" dirty="0" err="1"/>
              <a:t>Hastmann</a:t>
            </a:r>
            <a:r>
              <a:rPr lang="en-US" sz="1250" dirty="0"/>
              <a:t>, T., &amp; Besenyi, G.M. (2011). Variations in observed park physical activity intensity level by gender, race, and age: Individual and joint effects. </a:t>
            </a:r>
            <a:r>
              <a:rPr lang="en-US" sz="1250" i="1" dirty="0"/>
              <a:t>Journal of Physical Activity and Health, 8</a:t>
            </a:r>
            <a:r>
              <a:rPr lang="en-US" sz="1250" dirty="0"/>
              <a:t>(S2), </a:t>
            </a:r>
            <a:r>
              <a:rPr lang="en-US" sz="1250" dirty="0" smtClean="0"/>
              <a:t>150-161.</a:t>
            </a:r>
            <a:endParaRPr lang="en-US" sz="1250" dirty="0"/>
          </a:p>
        </p:txBody>
      </p:sp>
    </p:spTree>
    <p:custDataLst>
      <p:tags r:id="rId1"/>
    </p:custDataLst>
    <p:extLst>
      <p:ext uri="{BB962C8B-B14F-4D97-AF65-F5344CB8AC3E}">
        <p14:creationId xmlns:p14="http://schemas.microsoft.com/office/powerpoint/2010/main" val="8786387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16387"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Variations in Park PA Intensity by Gender and Race Across Age Groups</a:t>
            </a:r>
            <a:endParaRPr lang="en-CA" b="1" dirty="0">
              <a:solidFill>
                <a:srgbClr val="678489"/>
              </a:solidFill>
            </a:endParaRPr>
          </a:p>
        </p:txBody>
      </p:sp>
      <p:sp>
        <p:nvSpPr>
          <p:cNvPr id="16388" name="Text Box 3"/>
          <p:cNvSpPr txBox="1">
            <a:spLocks noChangeArrowheads="1"/>
          </p:cNvSpPr>
          <p:nvPr/>
        </p:nvSpPr>
        <p:spPr bwMode="auto">
          <a:xfrm>
            <a:off x="285750" y="1285875"/>
            <a:ext cx="3786188" cy="4524315"/>
          </a:xfrm>
          <a:prstGeom prst="rect">
            <a:avLst/>
          </a:prstGeom>
          <a:noFill/>
          <a:ln w="9525">
            <a:noFill/>
            <a:miter lim="800000"/>
            <a:headEnd/>
            <a:tailEnd/>
          </a:ln>
        </p:spPr>
        <p:txBody>
          <a:bodyPr>
            <a:spAutoFit/>
          </a:bodyPr>
          <a:lstStyle/>
          <a:p>
            <a:pPr marL="284163" indent="-284163">
              <a:spcBef>
                <a:spcPct val="50000"/>
              </a:spcBef>
              <a:buFontTx/>
              <a:buChar char="•"/>
            </a:pPr>
            <a:r>
              <a:rPr lang="en-US" dirty="0" smtClean="0">
                <a:solidFill>
                  <a:srgbClr val="FF0000"/>
                </a:solidFill>
              </a:rPr>
              <a:t>Adults (21-59 years)</a:t>
            </a:r>
          </a:p>
          <a:p>
            <a:pPr marL="284163" indent="-284163">
              <a:spcBef>
                <a:spcPct val="50000"/>
              </a:spcBef>
              <a:buFontTx/>
              <a:buChar char="•"/>
            </a:pPr>
            <a:r>
              <a:rPr lang="en-US" dirty="0" smtClean="0"/>
              <a:t>N=5798 </a:t>
            </a:r>
            <a:r>
              <a:rPr lang="en-US" dirty="0"/>
              <a:t>observations</a:t>
            </a:r>
          </a:p>
          <a:p>
            <a:pPr marL="284163" indent="-284163">
              <a:spcBef>
                <a:spcPct val="50000"/>
              </a:spcBef>
              <a:buFontTx/>
              <a:buChar char="•"/>
            </a:pPr>
            <a:r>
              <a:rPr lang="en-US" dirty="0" smtClean="0"/>
              <a:t>Male/White users significantly </a:t>
            </a:r>
            <a:r>
              <a:rPr lang="en-US" dirty="0" smtClean="0">
                <a:solidFill>
                  <a:srgbClr val="FF0000"/>
                </a:solidFill>
              </a:rPr>
              <a:t>more</a:t>
            </a:r>
            <a:r>
              <a:rPr lang="en-US" dirty="0" smtClean="0"/>
              <a:t> likely to be observed in MVPA than female/non-white users (OR=1.45, CI=1.23-1.72)</a:t>
            </a:r>
          </a:p>
          <a:p>
            <a:pPr marL="284163" indent="-284163">
              <a:spcBef>
                <a:spcPct val="50000"/>
              </a:spcBef>
              <a:buFontTx/>
              <a:buChar char="•"/>
            </a:pPr>
            <a:r>
              <a:rPr lang="en-US" dirty="0" smtClean="0"/>
              <a:t>Female/White </a:t>
            </a:r>
            <a:r>
              <a:rPr lang="en-US" dirty="0"/>
              <a:t>users significantly </a:t>
            </a:r>
            <a:r>
              <a:rPr lang="en-US" dirty="0">
                <a:solidFill>
                  <a:srgbClr val="FF0000"/>
                </a:solidFill>
              </a:rPr>
              <a:t>more</a:t>
            </a:r>
            <a:r>
              <a:rPr lang="en-US" dirty="0"/>
              <a:t> likely to be observed in MVPA than female/non-white users (OR=1.36, CI=1.15-1.61)</a:t>
            </a:r>
          </a:p>
          <a:p>
            <a:pPr marL="284163" indent="-284163">
              <a:spcBef>
                <a:spcPct val="50000"/>
              </a:spcBef>
              <a:buFontTx/>
              <a:buChar char="•"/>
            </a:pPr>
            <a:endParaRPr lang="en-US" dirty="0"/>
          </a:p>
          <a:p>
            <a:pPr marL="284163" indent="-284163">
              <a:spcBef>
                <a:spcPct val="50000"/>
              </a:spcBef>
              <a:buFontTx/>
              <a:buChar char="•"/>
            </a:pPr>
            <a:endParaRPr lang="en-US" dirty="0"/>
          </a:p>
          <a:p>
            <a:pPr marL="741363" lvl="1" indent="-284163">
              <a:spcBef>
                <a:spcPct val="50000"/>
              </a:spcBef>
              <a:buFontTx/>
              <a:buChar char="•"/>
            </a:pPr>
            <a:endParaRPr lang="en-US" dirty="0"/>
          </a:p>
        </p:txBody>
      </p:sp>
      <p:cxnSp>
        <p:nvCxnSpPr>
          <p:cNvPr id="9" name="Straight Connector 8"/>
          <p:cNvCxnSpPr/>
          <p:nvPr/>
        </p:nvCxnSpPr>
        <p:spPr>
          <a:xfrm rot="16200000" flipH="1">
            <a:off x="4179094" y="5072856"/>
            <a:ext cx="2571750" cy="1588"/>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Chart 5"/>
          <p:cNvGraphicFramePr/>
          <p:nvPr/>
        </p:nvGraphicFramePr>
        <p:xfrm>
          <a:off x="4214810" y="1142984"/>
          <a:ext cx="4786314" cy="521497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 Box 5"/>
          <p:cNvSpPr txBox="1">
            <a:spLocks noChangeArrowheads="1"/>
          </p:cNvSpPr>
          <p:nvPr/>
        </p:nvSpPr>
        <p:spPr bwMode="auto">
          <a:xfrm>
            <a:off x="107504" y="6357958"/>
            <a:ext cx="9036496" cy="492443"/>
          </a:xfrm>
          <a:prstGeom prst="rect">
            <a:avLst/>
          </a:prstGeom>
          <a:noFill/>
          <a:ln w="9525">
            <a:noFill/>
            <a:miter lim="800000"/>
            <a:headEnd/>
            <a:tailEnd/>
          </a:ln>
        </p:spPr>
        <p:txBody>
          <a:bodyPr wrap="square">
            <a:spAutoFit/>
          </a:bodyPr>
          <a:lstStyle/>
          <a:p>
            <a:r>
              <a:rPr lang="en-US" sz="1250" dirty="0"/>
              <a:t>Kaczynski, A.T., Wilhelm Stanis, S.A., </a:t>
            </a:r>
            <a:r>
              <a:rPr lang="en-US" sz="1250" dirty="0" err="1"/>
              <a:t>Hastmann</a:t>
            </a:r>
            <a:r>
              <a:rPr lang="en-US" sz="1250" dirty="0"/>
              <a:t>, T., &amp; Besenyi, G.M. (2011). Variations in observed park physical activity intensity level by gender, race, and age: Individual and joint effects. </a:t>
            </a:r>
            <a:r>
              <a:rPr lang="en-US" sz="1250" i="1" dirty="0"/>
              <a:t>Journal of Physical Activity and Health, 8</a:t>
            </a:r>
            <a:r>
              <a:rPr lang="en-US" sz="1250" dirty="0"/>
              <a:t>(S2), </a:t>
            </a:r>
            <a:r>
              <a:rPr lang="en-US" sz="1250" dirty="0" smtClean="0"/>
              <a:t>150-161.</a:t>
            </a:r>
            <a:endParaRPr lang="en-US" sz="1250" dirty="0"/>
          </a:p>
        </p:txBody>
      </p:sp>
    </p:spTree>
    <p:custDataLst>
      <p:tags r:id="rId1"/>
    </p:custDataLst>
    <p:extLst>
      <p:ext uri="{BB962C8B-B14F-4D97-AF65-F5344CB8AC3E}">
        <p14:creationId xmlns:p14="http://schemas.microsoft.com/office/powerpoint/2010/main" val="13603238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17411"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Variations in Park PA Intensity by Gender and Race Across Age Groups</a:t>
            </a:r>
            <a:endParaRPr lang="en-CA" b="1" dirty="0">
              <a:solidFill>
                <a:srgbClr val="678489"/>
              </a:solidFill>
            </a:endParaRPr>
          </a:p>
        </p:txBody>
      </p:sp>
      <p:sp>
        <p:nvSpPr>
          <p:cNvPr id="17412" name="Text Box 3"/>
          <p:cNvSpPr txBox="1">
            <a:spLocks noChangeArrowheads="1"/>
          </p:cNvSpPr>
          <p:nvPr/>
        </p:nvSpPr>
        <p:spPr bwMode="auto">
          <a:xfrm>
            <a:off x="285750" y="1285875"/>
            <a:ext cx="3857625" cy="4524315"/>
          </a:xfrm>
          <a:prstGeom prst="rect">
            <a:avLst/>
          </a:prstGeom>
          <a:noFill/>
          <a:ln w="9525">
            <a:noFill/>
            <a:miter lim="800000"/>
            <a:headEnd/>
            <a:tailEnd/>
          </a:ln>
        </p:spPr>
        <p:txBody>
          <a:bodyPr>
            <a:spAutoFit/>
          </a:bodyPr>
          <a:lstStyle/>
          <a:p>
            <a:pPr marL="284163" indent="-284163">
              <a:spcBef>
                <a:spcPct val="50000"/>
              </a:spcBef>
              <a:buFontTx/>
              <a:buChar char="•"/>
            </a:pPr>
            <a:r>
              <a:rPr lang="en-US" dirty="0" smtClean="0"/>
              <a:t>Older Adults (60+ years)</a:t>
            </a:r>
          </a:p>
          <a:p>
            <a:pPr marL="284163" indent="-284163">
              <a:spcBef>
                <a:spcPct val="50000"/>
              </a:spcBef>
              <a:buFontTx/>
              <a:buChar char="•"/>
            </a:pPr>
            <a:r>
              <a:rPr lang="en-US" dirty="0" smtClean="0"/>
              <a:t>N=462 observations</a:t>
            </a:r>
          </a:p>
          <a:p>
            <a:pPr marL="284163" indent="-284163">
              <a:spcBef>
                <a:spcPct val="50000"/>
              </a:spcBef>
              <a:buFontTx/>
              <a:buChar char="•"/>
            </a:pPr>
            <a:r>
              <a:rPr lang="en-US" dirty="0" smtClean="0"/>
              <a:t>Male/White users significantly </a:t>
            </a:r>
            <a:r>
              <a:rPr lang="en-US" dirty="0" smtClean="0">
                <a:solidFill>
                  <a:srgbClr val="FF0000"/>
                </a:solidFill>
              </a:rPr>
              <a:t>more</a:t>
            </a:r>
            <a:r>
              <a:rPr lang="en-US" dirty="0" smtClean="0"/>
              <a:t> likely to be observed in MVPA than female/non-white users (OR=4.23, CI=1.78-10.35)</a:t>
            </a:r>
          </a:p>
          <a:p>
            <a:pPr marL="284163" indent="-284163">
              <a:spcBef>
                <a:spcPct val="50000"/>
              </a:spcBef>
              <a:buFontTx/>
              <a:buChar char="•"/>
            </a:pPr>
            <a:r>
              <a:rPr lang="en-US" dirty="0" smtClean="0"/>
              <a:t>Female/White </a:t>
            </a:r>
            <a:r>
              <a:rPr lang="en-US" dirty="0"/>
              <a:t>users significantly </a:t>
            </a:r>
            <a:r>
              <a:rPr lang="en-US" dirty="0">
                <a:solidFill>
                  <a:srgbClr val="FF0000"/>
                </a:solidFill>
              </a:rPr>
              <a:t>more</a:t>
            </a:r>
            <a:r>
              <a:rPr lang="en-US" dirty="0"/>
              <a:t> likely to be observed in MVPA than female/non-white users (OR=3.15, CI=1.23-7.72)</a:t>
            </a:r>
          </a:p>
          <a:p>
            <a:pPr marL="284163" indent="-284163">
              <a:spcBef>
                <a:spcPct val="50000"/>
              </a:spcBef>
              <a:buFontTx/>
              <a:buChar char="•"/>
            </a:pPr>
            <a:endParaRPr lang="en-US" dirty="0"/>
          </a:p>
          <a:p>
            <a:pPr marL="284163" indent="-284163">
              <a:spcBef>
                <a:spcPct val="50000"/>
              </a:spcBef>
              <a:buFontTx/>
              <a:buChar char="•"/>
            </a:pPr>
            <a:endParaRPr lang="en-US" dirty="0"/>
          </a:p>
          <a:p>
            <a:pPr marL="741363" lvl="1" indent="-284163">
              <a:spcBef>
                <a:spcPct val="50000"/>
              </a:spcBef>
              <a:buFontTx/>
              <a:buChar char="•"/>
            </a:pPr>
            <a:endParaRPr lang="en-US" dirty="0"/>
          </a:p>
        </p:txBody>
      </p:sp>
      <p:cxnSp>
        <p:nvCxnSpPr>
          <p:cNvPr id="9" name="Straight Connector 8"/>
          <p:cNvCxnSpPr/>
          <p:nvPr/>
        </p:nvCxnSpPr>
        <p:spPr>
          <a:xfrm rot="16200000" flipH="1">
            <a:off x="6214269" y="1537494"/>
            <a:ext cx="646112"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Chart 5"/>
          <p:cNvGraphicFramePr/>
          <p:nvPr/>
        </p:nvGraphicFramePr>
        <p:xfrm>
          <a:off x="4214810" y="1142984"/>
          <a:ext cx="4786314" cy="528641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 Box 5"/>
          <p:cNvSpPr txBox="1">
            <a:spLocks noChangeArrowheads="1"/>
          </p:cNvSpPr>
          <p:nvPr/>
        </p:nvSpPr>
        <p:spPr bwMode="auto">
          <a:xfrm>
            <a:off x="107504" y="6357958"/>
            <a:ext cx="9036496" cy="492443"/>
          </a:xfrm>
          <a:prstGeom prst="rect">
            <a:avLst/>
          </a:prstGeom>
          <a:noFill/>
          <a:ln w="9525">
            <a:noFill/>
            <a:miter lim="800000"/>
            <a:headEnd/>
            <a:tailEnd/>
          </a:ln>
        </p:spPr>
        <p:txBody>
          <a:bodyPr wrap="square">
            <a:spAutoFit/>
          </a:bodyPr>
          <a:lstStyle/>
          <a:p>
            <a:r>
              <a:rPr lang="en-US" sz="1250" dirty="0"/>
              <a:t>Kaczynski, A.T., Wilhelm Stanis, S.A., </a:t>
            </a:r>
            <a:r>
              <a:rPr lang="en-US" sz="1250" dirty="0" err="1"/>
              <a:t>Hastmann</a:t>
            </a:r>
            <a:r>
              <a:rPr lang="en-US" sz="1250" dirty="0"/>
              <a:t>, T., &amp; Besenyi, G.M. (2011). Variations in observed park physical activity intensity level by gender, race, and age: Individual and joint effects. </a:t>
            </a:r>
            <a:r>
              <a:rPr lang="en-US" sz="1250" i="1" dirty="0"/>
              <a:t>Journal of Physical Activity and Health, 8</a:t>
            </a:r>
            <a:r>
              <a:rPr lang="en-US" sz="1250" dirty="0"/>
              <a:t>(S2), </a:t>
            </a:r>
            <a:r>
              <a:rPr lang="en-US" sz="1250" dirty="0" smtClean="0"/>
              <a:t>150-161.</a:t>
            </a:r>
            <a:endParaRPr lang="en-US" sz="1250" dirty="0"/>
          </a:p>
        </p:txBody>
      </p:sp>
    </p:spTree>
    <p:custDataLst>
      <p:tags r:id="rId1"/>
    </p:custDataLst>
    <p:extLst>
      <p:ext uri="{BB962C8B-B14F-4D97-AF65-F5344CB8AC3E}">
        <p14:creationId xmlns:p14="http://schemas.microsoft.com/office/powerpoint/2010/main" val="27212789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a:spLocks noChangeAspect="1"/>
          </p:cNvSpPr>
          <p:nvPr/>
        </p:nvSpPr>
        <p:spPr>
          <a:xfrm>
            <a:off x="5962650" y="2281238"/>
            <a:ext cx="2965450" cy="2965450"/>
          </a:xfrm>
          <a:prstGeom prst="ellipse">
            <a:avLst/>
          </a:prstGeom>
          <a:solidFill>
            <a:srgbClr val="B5C4C7">
              <a:alpha val="20000"/>
            </a:srgb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
        <p:nvSpPr>
          <p:cNvPr id="12291"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12292" name="Rectangle 2"/>
          <p:cNvSpPr>
            <a:spLocks noChangeArrowheads="1"/>
          </p:cNvSpPr>
          <p:nvPr/>
        </p:nvSpPr>
        <p:spPr bwMode="auto">
          <a:xfrm>
            <a:off x="242888" y="692150"/>
            <a:ext cx="8713787" cy="431800"/>
          </a:xfrm>
          <a:prstGeom prst="rect">
            <a:avLst/>
          </a:prstGeom>
          <a:noFill/>
          <a:ln w="9525">
            <a:noFill/>
            <a:miter lim="800000"/>
            <a:headEnd/>
            <a:tailEnd/>
          </a:ln>
        </p:spPr>
        <p:txBody>
          <a:bodyPr anchor="ctr"/>
          <a:lstStyle/>
          <a:p>
            <a:r>
              <a:rPr lang="en-CA" b="1">
                <a:solidFill>
                  <a:srgbClr val="678489"/>
                </a:solidFill>
              </a:rPr>
              <a:t>Social Ecological Models of Health Behavior</a:t>
            </a:r>
          </a:p>
        </p:txBody>
      </p:sp>
      <p:sp>
        <p:nvSpPr>
          <p:cNvPr id="61444" name="Text Box 4"/>
          <p:cNvSpPr txBox="1">
            <a:spLocks noChangeArrowheads="1"/>
          </p:cNvSpPr>
          <p:nvPr/>
        </p:nvSpPr>
        <p:spPr bwMode="auto">
          <a:xfrm>
            <a:off x="428625" y="1347788"/>
            <a:ext cx="8832850" cy="4740275"/>
          </a:xfrm>
          <a:prstGeom prst="rect">
            <a:avLst/>
          </a:prstGeom>
          <a:noFill/>
          <a:ln w="9525">
            <a:noFill/>
            <a:miter lim="800000"/>
            <a:headEnd/>
            <a:tailEnd/>
          </a:ln>
          <a:effectLst/>
        </p:spPr>
        <p:txBody>
          <a:bodyPr>
            <a:spAutoFit/>
          </a:bodyPr>
          <a:lstStyle/>
          <a:p>
            <a:pPr marL="228600" indent="-228600">
              <a:spcAft>
                <a:spcPts val="600"/>
              </a:spcAft>
              <a:buClr>
                <a:schemeClr val="tx1"/>
              </a:buClr>
              <a:buFontTx/>
              <a:buChar char="•"/>
              <a:defRPr/>
            </a:pPr>
            <a:r>
              <a:rPr lang="en-US" b="1" dirty="0">
                <a:solidFill>
                  <a:srgbClr val="678489"/>
                </a:solidFill>
                <a:latin typeface="+mn-lt"/>
              </a:rPr>
              <a:t>Intrapersonal</a:t>
            </a:r>
          </a:p>
          <a:p>
            <a:pPr lvl="1">
              <a:spcAft>
                <a:spcPts val="600"/>
              </a:spcAft>
              <a:buClr>
                <a:schemeClr val="tx1"/>
              </a:buClr>
              <a:buFontTx/>
              <a:buChar char="•"/>
              <a:defRPr/>
            </a:pPr>
            <a:r>
              <a:rPr lang="en-US" dirty="0">
                <a:latin typeface="+mn-lt"/>
              </a:rPr>
              <a:t> knowledge, skills, attitudes, behaviors of potential participants</a:t>
            </a:r>
          </a:p>
          <a:p>
            <a:pPr marL="228600" indent="-228600">
              <a:spcAft>
                <a:spcPts val="600"/>
              </a:spcAft>
              <a:buClr>
                <a:schemeClr val="tx1"/>
              </a:buClr>
              <a:buFontTx/>
              <a:buChar char="•"/>
              <a:defRPr/>
            </a:pPr>
            <a:r>
              <a:rPr lang="en-US" b="1" dirty="0">
                <a:solidFill>
                  <a:srgbClr val="678489"/>
                </a:solidFill>
                <a:latin typeface="+mn-lt"/>
              </a:rPr>
              <a:t>Interpersonal</a:t>
            </a:r>
          </a:p>
          <a:p>
            <a:pPr lvl="1">
              <a:spcAft>
                <a:spcPts val="600"/>
              </a:spcAft>
              <a:buClr>
                <a:schemeClr val="tx1"/>
              </a:buClr>
              <a:buFontTx/>
              <a:buChar char="•"/>
              <a:defRPr/>
            </a:pPr>
            <a:r>
              <a:rPr lang="en-US" dirty="0">
                <a:latin typeface="+mn-lt"/>
              </a:rPr>
              <a:t> relationships with family members, friends,</a:t>
            </a:r>
            <a:br>
              <a:rPr lang="en-US" dirty="0">
                <a:latin typeface="+mn-lt"/>
              </a:rPr>
            </a:br>
            <a:r>
              <a:rPr lang="en-US" dirty="0">
                <a:latin typeface="+mn-lt"/>
              </a:rPr>
              <a:t>  co-workers, etc.</a:t>
            </a:r>
          </a:p>
          <a:p>
            <a:pPr marL="228600" indent="-228600">
              <a:spcAft>
                <a:spcPts val="600"/>
              </a:spcAft>
              <a:buClr>
                <a:schemeClr val="tx1"/>
              </a:buClr>
              <a:buFontTx/>
              <a:buChar char="•"/>
              <a:defRPr/>
            </a:pPr>
            <a:r>
              <a:rPr lang="en-US" b="1" dirty="0">
                <a:solidFill>
                  <a:srgbClr val="678489"/>
                </a:solidFill>
                <a:latin typeface="+mn-lt"/>
              </a:rPr>
              <a:t>Organizational/Institutional</a:t>
            </a:r>
          </a:p>
          <a:p>
            <a:pPr lvl="1">
              <a:spcAft>
                <a:spcPts val="600"/>
              </a:spcAft>
              <a:buClr>
                <a:schemeClr val="tx1"/>
              </a:buClr>
              <a:buFontTx/>
              <a:buChar char="•"/>
              <a:defRPr/>
            </a:pPr>
            <a:r>
              <a:rPr lang="en-US" dirty="0">
                <a:latin typeface="+mn-lt"/>
              </a:rPr>
              <a:t> schools, workplaces, etc. </a:t>
            </a:r>
          </a:p>
          <a:p>
            <a:pPr marL="228600" indent="-228600">
              <a:spcAft>
                <a:spcPts val="600"/>
              </a:spcAft>
              <a:buClr>
                <a:schemeClr val="tx1"/>
              </a:buClr>
              <a:buFontTx/>
              <a:buChar char="•"/>
              <a:defRPr/>
            </a:pPr>
            <a:r>
              <a:rPr lang="en-US" b="1" dirty="0">
                <a:solidFill>
                  <a:srgbClr val="678489"/>
                </a:solidFill>
                <a:latin typeface="+mn-lt"/>
              </a:rPr>
              <a:t>Community</a:t>
            </a:r>
          </a:p>
          <a:p>
            <a:pPr lvl="1">
              <a:spcAft>
                <a:spcPts val="600"/>
              </a:spcAft>
              <a:buClr>
                <a:schemeClr val="tx1"/>
              </a:buClr>
              <a:buFontTx/>
              <a:buChar char="•"/>
              <a:defRPr/>
            </a:pPr>
            <a:r>
              <a:rPr lang="en-US" dirty="0">
                <a:latin typeface="+mn-lt"/>
              </a:rPr>
              <a:t> community agencies</a:t>
            </a:r>
            <a:br>
              <a:rPr lang="en-US" dirty="0">
                <a:latin typeface="+mn-lt"/>
              </a:rPr>
            </a:br>
            <a:r>
              <a:rPr lang="en-US" dirty="0">
                <a:latin typeface="+mn-lt"/>
              </a:rPr>
              <a:t>  (e.g., churches, recreation providers)</a:t>
            </a:r>
          </a:p>
          <a:p>
            <a:pPr lvl="1">
              <a:spcAft>
                <a:spcPts val="600"/>
              </a:spcAft>
              <a:buClr>
                <a:schemeClr val="tx1"/>
              </a:buClr>
              <a:buFontTx/>
              <a:buChar char="•"/>
              <a:defRPr/>
            </a:pPr>
            <a:r>
              <a:rPr lang="en-US" dirty="0">
                <a:latin typeface="+mn-lt"/>
              </a:rPr>
              <a:t> environmental factors</a:t>
            </a:r>
            <a:br>
              <a:rPr lang="en-US" dirty="0">
                <a:latin typeface="+mn-lt"/>
              </a:rPr>
            </a:br>
            <a:r>
              <a:rPr lang="en-US" dirty="0">
                <a:latin typeface="+mn-lt"/>
              </a:rPr>
              <a:t>  (e.g., sidewalks, urban design, etc.)</a:t>
            </a:r>
          </a:p>
          <a:p>
            <a:pPr marL="228600" indent="-228600">
              <a:spcAft>
                <a:spcPts val="600"/>
              </a:spcAft>
              <a:buClr>
                <a:schemeClr val="tx1"/>
              </a:buClr>
              <a:buFontTx/>
              <a:buChar char="•"/>
              <a:defRPr/>
            </a:pPr>
            <a:r>
              <a:rPr lang="en-US" b="1" dirty="0">
                <a:solidFill>
                  <a:srgbClr val="678489"/>
                </a:solidFill>
                <a:latin typeface="+mn-lt"/>
              </a:rPr>
              <a:t>Policy</a:t>
            </a:r>
          </a:p>
          <a:p>
            <a:pPr lvl="1">
              <a:spcAft>
                <a:spcPts val="600"/>
              </a:spcAft>
              <a:buFontTx/>
              <a:buChar char="•"/>
              <a:defRPr/>
            </a:pPr>
            <a:r>
              <a:rPr lang="en-US" dirty="0">
                <a:latin typeface="+mn-lt"/>
              </a:rPr>
              <a:t> laws/regulations that promote positive or discourage negative actions</a:t>
            </a:r>
          </a:p>
        </p:txBody>
      </p:sp>
      <p:sp>
        <p:nvSpPr>
          <p:cNvPr id="61445" name="Text Box 5"/>
          <p:cNvSpPr txBox="1">
            <a:spLocks noChangeArrowheads="1"/>
          </p:cNvSpPr>
          <p:nvPr/>
        </p:nvSpPr>
        <p:spPr bwMode="auto">
          <a:xfrm>
            <a:off x="428596" y="6286500"/>
            <a:ext cx="8643967" cy="523875"/>
          </a:xfrm>
          <a:prstGeom prst="rect">
            <a:avLst/>
          </a:prstGeom>
          <a:noFill/>
          <a:ln w="15875" algn="ctr">
            <a:noFill/>
            <a:miter lim="800000"/>
            <a:headEnd/>
            <a:tailEnd/>
          </a:ln>
          <a:effectLst/>
        </p:spPr>
        <p:txBody>
          <a:bodyPr wrap="square">
            <a:spAutoFit/>
          </a:bodyPr>
          <a:lstStyle/>
          <a:p>
            <a:pPr defTabSz="1077913">
              <a:defRPr/>
            </a:pPr>
            <a:r>
              <a:rPr lang="en-CA" sz="1400" dirty="0" err="1">
                <a:latin typeface="+mn-lt"/>
              </a:rPr>
              <a:t>McLeroy</a:t>
            </a:r>
            <a:r>
              <a:rPr lang="en-CA" sz="1400" dirty="0">
                <a:latin typeface="+mn-lt"/>
              </a:rPr>
              <a:t>, K.R., </a:t>
            </a:r>
            <a:r>
              <a:rPr lang="en-CA" sz="1400" dirty="0" err="1">
                <a:latin typeface="+mn-lt"/>
              </a:rPr>
              <a:t>Bibeau</a:t>
            </a:r>
            <a:r>
              <a:rPr lang="en-CA" sz="1400" dirty="0">
                <a:latin typeface="+mn-lt"/>
              </a:rPr>
              <a:t>, D., </a:t>
            </a:r>
            <a:r>
              <a:rPr lang="en-CA" sz="1400" dirty="0" err="1">
                <a:latin typeface="+mn-lt"/>
              </a:rPr>
              <a:t>Steckler</a:t>
            </a:r>
            <a:r>
              <a:rPr lang="en-CA" sz="1400" dirty="0">
                <a:latin typeface="+mn-lt"/>
              </a:rPr>
              <a:t>, A., </a:t>
            </a:r>
            <a:r>
              <a:rPr lang="en-CA" sz="1400" dirty="0" err="1">
                <a:latin typeface="+mn-lt"/>
              </a:rPr>
              <a:t>Glanz</a:t>
            </a:r>
            <a:r>
              <a:rPr lang="en-CA" sz="1400" dirty="0">
                <a:latin typeface="+mn-lt"/>
              </a:rPr>
              <a:t>, K. (1988). An ecological perspective on health promotion programs. </a:t>
            </a:r>
            <a:r>
              <a:rPr lang="en-CA" sz="1400" i="1" dirty="0">
                <a:latin typeface="+mn-lt"/>
              </a:rPr>
              <a:t>Heath Education Quarterly, 15</a:t>
            </a:r>
            <a:r>
              <a:rPr lang="en-CA" sz="1400" dirty="0">
                <a:latin typeface="+mn-lt"/>
              </a:rPr>
              <a:t>, 351-377.</a:t>
            </a:r>
            <a:endParaRPr lang="en-US" sz="1400" dirty="0">
              <a:latin typeface="+mn-lt"/>
            </a:endParaRPr>
          </a:p>
        </p:txBody>
      </p:sp>
      <p:sp>
        <p:nvSpPr>
          <p:cNvPr id="9" name="Oval 8"/>
          <p:cNvSpPr>
            <a:spLocks noChangeAspect="1"/>
          </p:cNvSpPr>
          <p:nvPr/>
        </p:nvSpPr>
        <p:spPr>
          <a:xfrm>
            <a:off x="6269038" y="2587625"/>
            <a:ext cx="2352675" cy="2352675"/>
          </a:xfrm>
          <a:prstGeom prst="ellipse">
            <a:avLst/>
          </a:prstGeom>
          <a:solidFill>
            <a:srgbClr val="B5C4C7">
              <a:alpha val="40000"/>
            </a:srgb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 name="Oval 7"/>
          <p:cNvSpPr>
            <a:spLocks noChangeAspect="1"/>
          </p:cNvSpPr>
          <p:nvPr/>
        </p:nvSpPr>
        <p:spPr>
          <a:xfrm>
            <a:off x="6545263" y="2863850"/>
            <a:ext cx="1800225" cy="1800225"/>
          </a:xfrm>
          <a:prstGeom prst="ellipse">
            <a:avLst/>
          </a:prstGeom>
          <a:solidFill>
            <a:srgbClr val="B5C4C7">
              <a:alpha val="60000"/>
            </a:srgb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Oval 6"/>
          <p:cNvSpPr>
            <a:spLocks noChangeAspect="1"/>
          </p:cNvSpPr>
          <p:nvPr/>
        </p:nvSpPr>
        <p:spPr>
          <a:xfrm>
            <a:off x="6780213" y="3098800"/>
            <a:ext cx="1330325" cy="1330325"/>
          </a:xfrm>
          <a:prstGeom prst="ellipse">
            <a:avLst/>
          </a:prstGeom>
          <a:solidFill>
            <a:srgbClr val="B5C4C7">
              <a:alpha val="80000"/>
            </a:srgb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Oval 5"/>
          <p:cNvSpPr/>
          <p:nvPr/>
        </p:nvSpPr>
        <p:spPr>
          <a:xfrm>
            <a:off x="7045325" y="3363913"/>
            <a:ext cx="800100" cy="800100"/>
          </a:xfrm>
          <a:prstGeom prst="ellipse">
            <a:avLst/>
          </a:prstGeom>
          <a:solidFill>
            <a:srgbClr val="A3B5B9"/>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 name="TextBox 13"/>
          <p:cNvSpPr txBox="1"/>
          <p:nvPr/>
        </p:nvSpPr>
        <p:spPr>
          <a:xfrm>
            <a:off x="6267466" y="4953010"/>
            <a:ext cx="708030" cy="307777"/>
          </a:xfrm>
          <a:prstGeom prst="homePlate">
            <a:avLst/>
          </a:prstGeom>
          <a:solidFill>
            <a:schemeClr val="bg1"/>
          </a:solidFill>
          <a:ln>
            <a:solidFill>
              <a:schemeClr val="tx1"/>
            </a:solidFill>
          </a:ln>
          <a:scene3d>
            <a:camera prst="perspectiveContrastingRightFacing"/>
            <a:lightRig rig="threePt" dir="t"/>
          </a:scene3d>
        </p:spPr>
        <p:txBody>
          <a:bodyPr wrap="none">
            <a:spAutoFit/>
          </a:bodyPr>
          <a:lstStyle/>
          <a:p>
            <a:pPr>
              <a:defRPr/>
            </a:pPr>
            <a:r>
              <a:rPr lang="en-CA" sz="1400" dirty="0"/>
              <a:t>Policy</a:t>
            </a:r>
          </a:p>
        </p:txBody>
      </p:sp>
      <p:sp>
        <p:nvSpPr>
          <p:cNvPr id="15" name="TextBox 14"/>
          <p:cNvSpPr txBox="1"/>
          <p:nvPr/>
        </p:nvSpPr>
        <p:spPr>
          <a:xfrm>
            <a:off x="5938846" y="4643445"/>
            <a:ext cx="1152404" cy="307777"/>
          </a:xfrm>
          <a:prstGeom prst="homePlate">
            <a:avLst/>
          </a:prstGeom>
          <a:solidFill>
            <a:schemeClr val="bg1"/>
          </a:solidFill>
          <a:ln>
            <a:solidFill>
              <a:schemeClr val="tx1"/>
            </a:solidFill>
          </a:ln>
          <a:scene3d>
            <a:camera prst="perspectiveContrastingRightFacing"/>
            <a:lightRig rig="threePt" dir="t"/>
          </a:scene3d>
        </p:spPr>
        <p:txBody>
          <a:bodyPr wrap="none">
            <a:spAutoFit/>
          </a:bodyPr>
          <a:lstStyle/>
          <a:p>
            <a:pPr>
              <a:defRPr/>
            </a:pPr>
            <a:r>
              <a:rPr lang="en-CA" sz="1400" dirty="0"/>
              <a:t>Community</a:t>
            </a:r>
          </a:p>
        </p:txBody>
      </p:sp>
      <p:sp>
        <p:nvSpPr>
          <p:cNvPr id="16" name="TextBox 15"/>
          <p:cNvSpPr txBox="1"/>
          <p:nvPr/>
        </p:nvSpPr>
        <p:spPr>
          <a:xfrm>
            <a:off x="4967290" y="4405319"/>
            <a:ext cx="2395553" cy="307777"/>
          </a:xfrm>
          <a:prstGeom prst="homePlate">
            <a:avLst/>
          </a:prstGeom>
          <a:solidFill>
            <a:schemeClr val="bg1"/>
          </a:solidFill>
          <a:ln>
            <a:solidFill>
              <a:schemeClr val="tx1"/>
            </a:solidFill>
          </a:ln>
          <a:scene3d>
            <a:camera prst="perspectiveContrastingRightFacing"/>
            <a:lightRig rig="threePt" dir="t"/>
          </a:scene3d>
        </p:spPr>
        <p:txBody>
          <a:bodyPr wrap="none">
            <a:spAutoFit/>
          </a:bodyPr>
          <a:lstStyle/>
          <a:p>
            <a:pPr>
              <a:defRPr/>
            </a:pPr>
            <a:r>
              <a:rPr lang="en-CA" sz="1400" dirty="0"/>
              <a:t>Organizational/Institutional</a:t>
            </a:r>
          </a:p>
        </p:txBody>
      </p:sp>
      <p:sp>
        <p:nvSpPr>
          <p:cNvPr id="17" name="TextBox 16"/>
          <p:cNvSpPr txBox="1"/>
          <p:nvPr/>
        </p:nvSpPr>
        <p:spPr>
          <a:xfrm>
            <a:off x="5907857" y="3986216"/>
            <a:ext cx="1312110" cy="307777"/>
          </a:xfrm>
          <a:prstGeom prst="homePlate">
            <a:avLst/>
          </a:prstGeom>
          <a:solidFill>
            <a:schemeClr val="bg1"/>
          </a:solidFill>
          <a:ln>
            <a:solidFill>
              <a:schemeClr val="tx1"/>
            </a:solidFill>
          </a:ln>
          <a:scene3d>
            <a:camera prst="perspectiveContrastingRightFacing"/>
            <a:lightRig rig="threePt" dir="t"/>
          </a:scene3d>
        </p:spPr>
        <p:txBody>
          <a:bodyPr wrap="none">
            <a:spAutoFit/>
          </a:bodyPr>
          <a:lstStyle/>
          <a:p>
            <a:pPr>
              <a:defRPr/>
            </a:pPr>
            <a:r>
              <a:rPr lang="en-CA" sz="1400" dirty="0"/>
              <a:t>Interpersonal</a:t>
            </a:r>
          </a:p>
        </p:txBody>
      </p:sp>
      <p:sp>
        <p:nvSpPr>
          <p:cNvPr id="18" name="TextBox 17"/>
          <p:cNvSpPr txBox="1"/>
          <p:nvPr/>
        </p:nvSpPr>
        <p:spPr>
          <a:xfrm>
            <a:off x="6082565" y="3616526"/>
            <a:ext cx="1308853" cy="307777"/>
          </a:xfrm>
          <a:prstGeom prst="homePlate">
            <a:avLst/>
          </a:prstGeom>
          <a:solidFill>
            <a:schemeClr val="bg1"/>
          </a:solidFill>
          <a:ln>
            <a:solidFill>
              <a:schemeClr val="tx1"/>
            </a:solidFill>
          </a:ln>
          <a:scene3d>
            <a:camera prst="perspectiveContrastingRightFacing"/>
            <a:lightRig rig="threePt" dir="t"/>
          </a:scene3d>
        </p:spPr>
        <p:txBody>
          <a:bodyPr wrap="none">
            <a:spAutoFit/>
          </a:bodyPr>
          <a:lstStyle/>
          <a:p>
            <a:pPr>
              <a:defRPr/>
            </a:pPr>
            <a:r>
              <a:rPr lang="en-CA" sz="1400" dirty="0"/>
              <a:t>Intrapersonal</a:t>
            </a:r>
          </a:p>
        </p:txBody>
      </p:sp>
      <p:pic>
        <p:nvPicPr>
          <p:cNvPr id="12304" name="Picture 7" descr="man.png"/>
          <p:cNvPicPr>
            <a:picLocks noChangeAspect="1"/>
          </p:cNvPicPr>
          <p:nvPr/>
        </p:nvPicPr>
        <p:blipFill>
          <a:blip r:embed="rId4" cstate="print"/>
          <a:srcRect/>
          <a:stretch>
            <a:fillRect/>
          </a:stretch>
        </p:blipFill>
        <p:spPr bwMode="auto">
          <a:xfrm>
            <a:off x="7332663" y="3409950"/>
            <a:ext cx="223837" cy="565150"/>
          </a:xfrm>
          <a:prstGeom prst="rect">
            <a:avLst/>
          </a:prstGeom>
          <a:noFill/>
          <a:ln w="9525">
            <a:noFill/>
            <a:miter lim="800000"/>
            <a:headEnd/>
            <a:tailEnd/>
          </a:ln>
        </p:spPr>
      </p:pic>
      <p:sp>
        <p:nvSpPr>
          <p:cNvPr id="12305" name="TextBox 20"/>
          <p:cNvSpPr txBox="1">
            <a:spLocks noChangeArrowheads="1"/>
          </p:cNvSpPr>
          <p:nvPr/>
        </p:nvSpPr>
        <p:spPr bwMode="auto">
          <a:xfrm>
            <a:off x="7226300" y="3913188"/>
            <a:ext cx="436563" cy="277812"/>
          </a:xfrm>
          <a:prstGeom prst="rect">
            <a:avLst/>
          </a:prstGeom>
          <a:noFill/>
          <a:ln w="9525">
            <a:noFill/>
            <a:miter lim="800000"/>
            <a:headEnd/>
            <a:tailEnd/>
          </a:ln>
        </p:spPr>
        <p:txBody>
          <a:bodyPr wrap="none">
            <a:spAutoFit/>
          </a:bodyPr>
          <a:lstStyle/>
          <a:p>
            <a:r>
              <a:rPr lang="en-CA" sz="1200"/>
              <a:t>Self</a:t>
            </a:r>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2"/>
            <p:extLst>
              <p:ext uri="{D42A27DB-BD31-4B8C-83A1-F6EECF244321}">
                <p14:modId xmlns:p14="http://schemas.microsoft.com/office/powerpoint/2010/main" val="2594010357"/>
              </p:ext>
            </p:extLst>
          </p:nvPr>
        </p:nvGraphicFramePr>
        <p:xfrm>
          <a:off x="4286248" y="914400"/>
          <a:ext cx="5086352"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786314" y="2000240"/>
            <a:ext cx="4129086" cy="400110"/>
          </a:xfrm>
          <a:prstGeom prst="rect">
            <a:avLst/>
          </a:prstGeom>
          <a:noFill/>
        </p:spPr>
        <p:txBody>
          <a:bodyPr wrap="square" rtlCol="0">
            <a:spAutoFit/>
          </a:bodyPr>
          <a:lstStyle/>
          <a:p>
            <a:r>
              <a:rPr lang="en-US" sz="2000" dirty="0" smtClean="0"/>
              <a:t>Top Target Areas Used by Youth</a:t>
            </a:r>
            <a:endParaRPr lang="en-US" sz="2000" dirty="0"/>
          </a:p>
        </p:txBody>
      </p:sp>
      <p:sp>
        <p:nvSpPr>
          <p:cNvPr id="8"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Does Youth Physical Activity Level Vary Across Park Areas?</a:t>
            </a:r>
            <a:endParaRPr lang="en-CA" b="1" dirty="0">
              <a:solidFill>
                <a:srgbClr val="678489"/>
              </a:solidFill>
            </a:endParaRPr>
          </a:p>
        </p:txBody>
      </p:sp>
      <p:sp>
        <p:nvSpPr>
          <p:cNvPr id="7" name="Text Box 5"/>
          <p:cNvSpPr txBox="1">
            <a:spLocks noChangeArrowheads="1"/>
          </p:cNvSpPr>
          <p:nvPr/>
        </p:nvSpPr>
        <p:spPr bwMode="auto">
          <a:xfrm>
            <a:off x="239713" y="6286500"/>
            <a:ext cx="8796784" cy="523220"/>
          </a:xfrm>
          <a:prstGeom prst="rect">
            <a:avLst/>
          </a:prstGeom>
          <a:noFill/>
          <a:ln w="9525">
            <a:noFill/>
            <a:miter lim="800000"/>
            <a:headEnd/>
            <a:tailEnd/>
          </a:ln>
        </p:spPr>
        <p:txBody>
          <a:bodyPr wrap="square">
            <a:spAutoFit/>
          </a:bodyPr>
          <a:lstStyle/>
          <a:p>
            <a:pPr lvl="0"/>
            <a:r>
              <a:rPr lang="en-US" sz="1400" dirty="0"/>
              <a:t>Besenyi, G.M</a:t>
            </a:r>
            <a:r>
              <a:rPr lang="en-US" sz="1400" dirty="0" smtClean="0"/>
              <a:t>., </a:t>
            </a:r>
            <a:r>
              <a:rPr lang="en-US" sz="1400" dirty="0"/>
              <a:t>Kaczynski, A.T., Wilhelm Stanis, S.A., &amp; Vaughan, K.B. (in press). Demographic variations in observed energy expenditure across park activity areas. </a:t>
            </a:r>
            <a:r>
              <a:rPr lang="en-US" sz="1400" i="1" dirty="0" smtClean="0"/>
              <a:t>Preventive </a:t>
            </a:r>
            <a:r>
              <a:rPr lang="en-US" sz="1400" i="1" dirty="0"/>
              <a:t>Medicine</a:t>
            </a:r>
            <a:r>
              <a:rPr lang="en-US" sz="1400" dirty="0" smtClean="0"/>
              <a:t>.</a:t>
            </a:r>
            <a:endParaRPr lang="en-US" sz="1300" dirty="0">
              <a:solidFill>
                <a:srgbClr val="FF8D8D"/>
              </a:solidFill>
            </a:endParaRPr>
          </a:p>
        </p:txBody>
      </p:sp>
      <p:sp>
        <p:nvSpPr>
          <p:cNvPr id="10" name="Text Box 3"/>
          <p:cNvSpPr txBox="1">
            <a:spLocks noChangeArrowheads="1"/>
          </p:cNvSpPr>
          <p:nvPr/>
        </p:nvSpPr>
        <p:spPr bwMode="auto">
          <a:xfrm>
            <a:off x="285720" y="1500174"/>
            <a:ext cx="4357718" cy="3508653"/>
          </a:xfrm>
          <a:prstGeom prst="rect">
            <a:avLst/>
          </a:prstGeom>
          <a:noFill/>
          <a:ln w="9525">
            <a:noFill/>
            <a:miter lim="800000"/>
            <a:headEnd/>
            <a:tailEnd/>
          </a:ln>
        </p:spPr>
        <p:txBody>
          <a:bodyPr wrap="square">
            <a:spAutoFit/>
          </a:bodyPr>
          <a:lstStyle/>
          <a:p>
            <a:pPr marL="284163" indent="-284163">
              <a:spcBef>
                <a:spcPct val="50000"/>
              </a:spcBef>
              <a:buFontTx/>
              <a:buChar char="•"/>
            </a:pPr>
            <a:r>
              <a:rPr lang="en-US" dirty="0" smtClean="0"/>
              <a:t>Compared the mean level of energy expenditure (METs) per observed youth visitor across the five most  used target areas</a:t>
            </a:r>
          </a:p>
          <a:p>
            <a:pPr marL="284163" indent="-284163">
              <a:spcBef>
                <a:spcPct val="50000"/>
              </a:spcBef>
              <a:buFontTx/>
              <a:buChar char="•"/>
            </a:pPr>
            <a:endParaRPr lang="en-US" dirty="0" smtClean="0"/>
          </a:p>
          <a:p>
            <a:pPr marL="284163" indent="-284163">
              <a:spcBef>
                <a:spcPct val="50000"/>
              </a:spcBef>
              <a:buFontTx/>
              <a:buChar char="•"/>
            </a:pPr>
            <a:r>
              <a:rPr lang="en-US" dirty="0" smtClean="0"/>
              <a:t>Total of 2451 youth visitors observed:</a:t>
            </a:r>
          </a:p>
          <a:p>
            <a:pPr marL="461963" lvl="1" indent="-292100">
              <a:spcBef>
                <a:spcPts val="600"/>
              </a:spcBef>
              <a:buFont typeface="Wingdings" pitchFamily="2" charset="2"/>
              <a:buChar char="Ø"/>
            </a:pPr>
            <a:r>
              <a:rPr lang="en-US" dirty="0" smtClean="0"/>
              <a:t>49.7% male; 50.3% female</a:t>
            </a:r>
          </a:p>
          <a:p>
            <a:pPr marL="461963" lvl="1" indent="-292100">
              <a:spcBef>
                <a:spcPts val="600"/>
              </a:spcBef>
              <a:buFont typeface="Wingdings" pitchFamily="2" charset="2"/>
              <a:buChar char="Ø"/>
            </a:pPr>
            <a:r>
              <a:rPr lang="en-US" dirty="0" smtClean="0"/>
              <a:t>78.9% child; 21.2% teen</a:t>
            </a:r>
          </a:p>
          <a:p>
            <a:pPr marL="461963" lvl="1" indent="-292100">
              <a:spcBef>
                <a:spcPts val="600"/>
              </a:spcBef>
              <a:buFont typeface="Wingdings" pitchFamily="2" charset="2"/>
              <a:buChar char="Ø"/>
            </a:pPr>
            <a:r>
              <a:rPr lang="en-US" dirty="0" smtClean="0"/>
              <a:t>50.2% White; 49.8% non-White</a:t>
            </a:r>
          </a:p>
          <a:p>
            <a:pPr marL="741363" lvl="1" indent="-284163">
              <a:spcBef>
                <a:spcPct val="50000"/>
              </a:spcBef>
              <a:buFontTx/>
              <a:buChar char="•"/>
            </a:pPr>
            <a:endParaRPr lang="en-US" dirty="0"/>
          </a:p>
        </p:txBody>
      </p:sp>
    </p:spTree>
    <p:extLst>
      <p:ext uri="{BB962C8B-B14F-4D97-AF65-F5344CB8AC3E}">
        <p14:creationId xmlns:p14="http://schemas.microsoft.com/office/powerpoint/2010/main" val="29749334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PHA table.png"/>
          <p:cNvPicPr>
            <a:picLocks noGrp="1" noChangeAspect="1"/>
          </p:cNvPicPr>
          <p:nvPr>
            <p:ph idx="1"/>
          </p:nvPr>
        </p:nvPicPr>
        <p:blipFill>
          <a:blip r:embed="rId3" cstate="print"/>
          <a:stretch>
            <a:fillRect/>
          </a:stretch>
        </p:blipFill>
        <p:spPr>
          <a:xfrm>
            <a:off x="84397" y="1371600"/>
            <a:ext cx="8907203" cy="2819400"/>
          </a:xfrm>
        </p:spPr>
      </p:pic>
      <p:sp>
        <p:nvSpPr>
          <p:cNvPr id="6" name="TextBox 5"/>
          <p:cNvSpPr txBox="1"/>
          <p:nvPr/>
        </p:nvSpPr>
        <p:spPr>
          <a:xfrm>
            <a:off x="228600" y="4191000"/>
            <a:ext cx="8610600" cy="1840504"/>
          </a:xfrm>
          <a:prstGeom prst="rect">
            <a:avLst/>
          </a:prstGeom>
          <a:noFill/>
        </p:spPr>
        <p:txBody>
          <a:bodyPr wrap="square" rtlCol="0">
            <a:spAutoFit/>
          </a:bodyPr>
          <a:lstStyle/>
          <a:p>
            <a:pPr marL="112713" indent="-112713">
              <a:lnSpc>
                <a:spcPct val="90000"/>
              </a:lnSpc>
            </a:pPr>
            <a:r>
              <a:rPr lang="en-US" sz="1600" dirty="0" smtClean="0"/>
              <a:t>*p&lt;.05; </a:t>
            </a:r>
            <a:r>
              <a:rPr lang="en-US" sz="1600" baseline="30000" dirty="0" smtClean="0">
                <a:cs typeface="Arial"/>
              </a:rPr>
              <a:t>†</a:t>
            </a:r>
            <a:r>
              <a:rPr lang="en-US" sz="1600" dirty="0" smtClean="0"/>
              <a:t> Indicates mean energy expenditure was significantly different (</a:t>
            </a:r>
            <a:r>
              <a:rPr lang="en-US" sz="1600" i="1" dirty="0" smtClean="0"/>
              <a:t>p &lt; .</a:t>
            </a:r>
            <a:r>
              <a:rPr lang="en-US" sz="1600" dirty="0" smtClean="0"/>
              <a:t>05) between target areas for observed users in that group (reading across rows)</a:t>
            </a:r>
          </a:p>
          <a:p>
            <a:pPr>
              <a:lnSpc>
                <a:spcPct val="90000"/>
              </a:lnSpc>
            </a:pPr>
            <a:endParaRPr lang="en-US" sz="1600" dirty="0" smtClean="0"/>
          </a:p>
          <a:p>
            <a:pPr>
              <a:lnSpc>
                <a:spcPct val="90000"/>
              </a:lnSpc>
            </a:pPr>
            <a:endParaRPr lang="en-US" sz="1600" b="1" dirty="0" smtClean="0"/>
          </a:p>
          <a:p>
            <a:pPr marL="169863" indent="-169863">
              <a:buFont typeface="Arial" pitchFamily="34" charset="0"/>
              <a:buChar char="•"/>
            </a:pPr>
            <a:r>
              <a:rPr lang="en-US" dirty="0" smtClean="0"/>
              <a:t>For each significant ANOVA, post hoc tests indicated that playgrounds had greater mean EE than picnic shelters</a:t>
            </a:r>
          </a:p>
          <a:p>
            <a:pPr marL="457200" indent="-457200"/>
            <a:endParaRPr lang="en-US" sz="1600" dirty="0" smtClean="0"/>
          </a:p>
        </p:txBody>
      </p:sp>
      <p:sp>
        <p:nvSpPr>
          <p:cNvPr id="7" name="Rectangle 6"/>
          <p:cNvSpPr/>
          <p:nvPr/>
        </p:nvSpPr>
        <p:spPr>
          <a:xfrm>
            <a:off x="3810000" y="3276600"/>
            <a:ext cx="1371600" cy="3048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10000" y="2743200"/>
            <a:ext cx="1371600" cy="3048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10000" y="3886200"/>
            <a:ext cx="1371600" cy="3048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0" y="2743200"/>
            <a:ext cx="1371600" cy="3048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77000" y="3276600"/>
            <a:ext cx="1371600" cy="3048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3886200"/>
            <a:ext cx="1371600" cy="3048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Does Youth Physical Activity Level Vary Across Park Areas?</a:t>
            </a:r>
            <a:endParaRPr lang="en-CA" b="1" dirty="0">
              <a:solidFill>
                <a:srgbClr val="678489"/>
              </a:solidFill>
            </a:endParaRPr>
          </a:p>
        </p:txBody>
      </p:sp>
      <p:sp>
        <p:nvSpPr>
          <p:cNvPr id="14" name="Text Box 5"/>
          <p:cNvSpPr txBox="1">
            <a:spLocks noChangeArrowheads="1"/>
          </p:cNvSpPr>
          <p:nvPr/>
        </p:nvSpPr>
        <p:spPr bwMode="auto">
          <a:xfrm>
            <a:off x="239713" y="6286500"/>
            <a:ext cx="8796784" cy="523220"/>
          </a:xfrm>
          <a:prstGeom prst="rect">
            <a:avLst/>
          </a:prstGeom>
          <a:noFill/>
          <a:ln w="9525">
            <a:noFill/>
            <a:miter lim="800000"/>
            <a:headEnd/>
            <a:tailEnd/>
          </a:ln>
        </p:spPr>
        <p:txBody>
          <a:bodyPr wrap="square">
            <a:spAutoFit/>
          </a:bodyPr>
          <a:lstStyle/>
          <a:p>
            <a:pPr lvl="0"/>
            <a:r>
              <a:rPr lang="en-US" sz="1400" dirty="0"/>
              <a:t>Besenyi, G.M</a:t>
            </a:r>
            <a:r>
              <a:rPr lang="en-US" sz="1400" dirty="0" smtClean="0"/>
              <a:t>., </a:t>
            </a:r>
            <a:r>
              <a:rPr lang="en-US" sz="1400" dirty="0"/>
              <a:t>Kaczynski, A.T., Wilhelm Stanis, S.A., &amp; Vaughan, K.B. (in press). Demographic variations in observed energy expenditure across park activity areas. </a:t>
            </a:r>
            <a:r>
              <a:rPr lang="en-US" sz="1400" i="1" dirty="0" smtClean="0"/>
              <a:t>Preventive </a:t>
            </a:r>
            <a:r>
              <a:rPr lang="en-US" sz="1400" i="1" dirty="0"/>
              <a:t>Medicine</a:t>
            </a:r>
            <a:r>
              <a:rPr lang="en-US" sz="1400" dirty="0" smtClean="0"/>
              <a:t>.</a:t>
            </a:r>
            <a:endParaRPr lang="en-US" sz="1300" dirty="0">
              <a:solidFill>
                <a:srgbClr val="FF8D8D"/>
              </a:solidFill>
            </a:endParaRPr>
          </a:p>
        </p:txBody>
      </p:sp>
    </p:spTree>
    <p:extLst>
      <p:ext uri="{BB962C8B-B14F-4D97-AF65-F5344CB8AC3E}">
        <p14:creationId xmlns:p14="http://schemas.microsoft.com/office/powerpoint/2010/main" val="404072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412776"/>
            <a:ext cx="4648200" cy="5184575"/>
          </a:xfrm>
        </p:spPr>
        <p:txBody>
          <a:bodyPr>
            <a:normAutofit/>
          </a:bodyPr>
          <a:lstStyle/>
          <a:p>
            <a:pPr marL="452437" indent="-342900">
              <a:buClrTx/>
            </a:pPr>
            <a:r>
              <a:rPr lang="en-US" sz="2200" dirty="0" smtClean="0"/>
              <a:t>Compared the likelihood of engaging in MVPA within specific park activity areas</a:t>
            </a:r>
          </a:p>
          <a:p>
            <a:pPr marL="852487" lvl="1" indent="-342900">
              <a:buFont typeface="Wingdings" pitchFamily="2" charset="2"/>
              <a:buChar char="Ø"/>
            </a:pPr>
            <a:r>
              <a:rPr lang="en-US" sz="1800" dirty="0" smtClean="0"/>
              <a:t>Males vs. Females</a:t>
            </a:r>
          </a:p>
          <a:p>
            <a:pPr marL="852487" lvl="1" indent="-342900">
              <a:buFont typeface="Wingdings" pitchFamily="2" charset="2"/>
              <a:buChar char="Ø"/>
            </a:pPr>
            <a:r>
              <a:rPr lang="en-US" sz="1800" dirty="0" smtClean="0"/>
              <a:t>Whites vs. non-Whites</a:t>
            </a:r>
          </a:p>
          <a:p>
            <a:pPr marL="120650" indent="-11113">
              <a:buNone/>
            </a:pPr>
            <a:endParaRPr lang="en-US" sz="2200" dirty="0" smtClean="0"/>
          </a:p>
          <a:p>
            <a:pPr marL="363537" indent="-342900" algn="just" defTabSz="5048250">
              <a:lnSpc>
                <a:spcPct val="120000"/>
              </a:lnSpc>
              <a:spcBef>
                <a:spcPts val="600"/>
              </a:spcBef>
              <a:spcAft>
                <a:spcPts val="600"/>
              </a:spcAft>
              <a:buClrTx/>
              <a:defRPr/>
            </a:pPr>
            <a:r>
              <a:rPr lang="en-US" sz="2200" dirty="0" smtClean="0"/>
              <a:t>6401 adults observed:</a:t>
            </a:r>
          </a:p>
          <a:p>
            <a:pPr marL="568833" lvl="1" defTabSz="5048250">
              <a:lnSpc>
                <a:spcPct val="120000"/>
              </a:lnSpc>
              <a:spcBef>
                <a:spcPts val="600"/>
              </a:spcBef>
              <a:spcAft>
                <a:spcPts val="600"/>
              </a:spcAft>
              <a:buClr>
                <a:schemeClr val="tx1"/>
              </a:buClr>
              <a:buFont typeface="Wingdings" pitchFamily="2" charset="2"/>
              <a:buChar char="Ø"/>
              <a:defRPr/>
            </a:pPr>
            <a:r>
              <a:rPr lang="en-US" sz="1900" dirty="0" smtClean="0">
                <a:solidFill>
                  <a:schemeClr val="tx1"/>
                </a:solidFill>
              </a:rPr>
              <a:t>48.5% Male; 51.5% Female</a:t>
            </a:r>
          </a:p>
          <a:p>
            <a:pPr marL="568833" lvl="1" defTabSz="5048250">
              <a:lnSpc>
                <a:spcPct val="120000"/>
              </a:lnSpc>
              <a:spcBef>
                <a:spcPts val="600"/>
              </a:spcBef>
              <a:spcAft>
                <a:spcPts val="600"/>
              </a:spcAft>
              <a:buClr>
                <a:schemeClr val="tx1"/>
              </a:buClr>
              <a:buFont typeface="Wingdings" pitchFamily="2" charset="2"/>
              <a:buChar char="Ø"/>
              <a:defRPr/>
            </a:pPr>
            <a:r>
              <a:rPr lang="en-US" sz="1900" dirty="0" smtClean="0">
                <a:solidFill>
                  <a:schemeClr val="tx1"/>
                </a:solidFill>
              </a:rPr>
              <a:t>68.4% White; 31.6% Non-White</a:t>
            </a:r>
          </a:p>
          <a:p>
            <a:pPr marL="568833" lvl="1" defTabSz="5048250">
              <a:lnSpc>
                <a:spcPct val="120000"/>
              </a:lnSpc>
              <a:spcBef>
                <a:spcPts val="600"/>
              </a:spcBef>
              <a:spcAft>
                <a:spcPts val="600"/>
              </a:spcAft>
              <a:buClr>
                <a:schemeClr val="tx1"/>
              </a:buClr>
              <a:buFont typeface="Wingdings" pitchFamily="2" charset="2"/>
              <a:buChar char="Ø"/>
              <a:defRPr/>
            </a:pPr>
            <a:r>
              <a:rPr lang="en-US" sz="1900" dirty="0" smtClean="0">
                <a:solidFill>
                  <a:schemeClr val="tx1"/>
                </a:solidFill>
              </a:rPr>
              <a:t>44.6% MVPA; 55.4% sedentary</a:t>
            </a:r>
          </a:p>
          <a:p>
            <a:pPr marL="120650" indent="-11113">
              <a:buNone/>
            </a:pPr>
            <a:endParaRPr lang="en-US" dirty="0" smtClean="0"/>
          </a:p>
          <a:p>
            <a:endParaRPr lang="en-US" dirty="0"/>
          </a:p>
        </p:txBody>
      </p:sp>
      <p:sp>
        <p:nvSpPr>
          <p:cNvPr id="6" name="TextBox 5"/>
          <p:cNvSpPr txBox="1"/>
          <p:nvPr/>
        </p:nvSpPr>
        <p:spPr>
          <a:xfrm>
            <a:off x="4648200" y="1653807"/>
            <a:ext cx="4303486" cy="430887"/>
          </a:xfrm>
          <a:prstGeom prst="rect">
            <a:avLst/>
          </a:prstGeom>
          <a:noFill/>
        </p:spPr>
        <p:txBody>
          <a:bodyPr wrap="square" rtlCol="0">
            <a:spAutoFit/>
          </a:bodyPr>
          <a:lstStyle/>
          <a:p>
            <a:pPr algn="ctr"/>
            <a:r>
              <a:rPr lang="en-US" sz="2200" dirty="0" smtClean="0"/>
              <a:t>Top Target Areas Used by Adults</a:t>
            </a:r>
            <a:endParaRPr lang="en-US" sz="2200"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304126277"/>
              </p:ext>
            </p:extLst>
          </p:nvPr>
        </p:nvGraphicFramePr>
        <p:xfrm>
          <a:off x="4566557" y="1752600"/>
          <a:ext cx="47244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848100" y="3305406"/>
            <a:ext cx="1752600" cy="646331"/>
          </a:xfrm>
          <a:prstGeom prst="rect">
            <a:avLst/>
          </a:prstGeom>
          <a:noFill/>
        </p:spPr>
        <p:txBody>
          <a:bodyPr wrap="square" rtlCol="0">
            <a:spAutoFit/>
          </a:bodyPr>
          <a:lstStyle/>
          <a:p>
            <a:pPr algn="ctr"/>
            <a:r>
              <a:rPr lang="en-US" dirty="0" smtClean="0"/>
              <a:t>Playgrounds</a:t>
            </a:r>
          </a:p>
          <a:p>
            <a:pPr algn="ctr"/>
            <a:r>
              <a:rPr lang="en-US" dirty="0" smtClean="0"/>
              <a:t>10%</a:t>
            </a:r>
            <a:endParaRPr lang="en-US" dirty="0"/>
          </a:p>
        </p:txBody>
      </p:sp>
      <p:cxnSp>
        <p:nvCxnSpPr>
          <p:cNvPr id="10" name="Straight Connector 9"/>
          <p:cNvCxnSpPr/>
          <p:nvPr/>
        </p:nvCxnSpPr>
        <p:spPr>
          <a:xfrm>
            <a:off x="4876800" y="3892827"/>
            <a:ext cx="304800" cy="70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Do Adult Physical Activity Levels Vary Within Park Areas?</a:t>
            </a:r>
            <a:endParaRPr lang="en-CA" b="1" dirty="0">
              <a:solidFill>
                <a:srgbClr val="678489"/>
              </a:solidFill>
            </a:endParaRPr>
          </a:p>
        </p:txBody>
      </p:sp>
      <p:sp>
        <p:nvSpPr>
          <p:cNvPr id="11" name="Text Box 5"/>
          <p:cNvSpPr txBox="1">
            <a:spLocks noChangeArrowheads="1"/>
          </p:cNvSpPr>
          <p:nvPr/>
        </p:nvSpPr>
        <p:spPr bwMode="auto">
          <a:xfrm>
            <a:off x="239713" y="6286500"/>
            <a:ext cx="8796784" cy="523220"/>
          </a:xfrm>
          <a:prstGeom prst="rect">
            <a:avLst/>
          </a:prstGeom>
          <a:noFill/>
          <a:ln w="9525">
            <a:noFill/>
            <a:miter lim="800000"/>
            <a:headEnd/>
            <a:tailEnd/>
          </a:ln>
        </p:spPr>
        <p:txBody>
          <a:bodyPr wrap="square">
            <a:spAutoFit/>
          </a:bodyPr>
          <a:lstStyle/>
          <a:p>
            <a:pPr lvl="0"/>
            <a:r>
              <a:rPr lang="en-US" sz="1400" dirty="0"/>
              <a:t>Kaczynski, A.T., Wilhelm Stanis, S.A., Besenyi, G.M., &amp; Child, S. </a:t>
            </a:r>
            <a:r>
              <a:rPr lang="en-US" sz="1400" dirty="0" smtClean="0"/>
              <a:t>(in press). </a:t>
            </a:r>
            <a:r>
              <a:rPr lang="en-US" sz="1400" dirty="0"/>
              <a:t>Differences in youth and adult physical activity by gender and race/ethnicity within park settings. </a:t>
            </a:r>
            <a:r>
              <a:rPr lang="en-US" sz="1400" i="1" dirty="0" smtClean="0"/>
              <a:t>Preventing </a:t>
            </a:r>
            <a:r>
              <a:rPr lang="en-US" sz="1400" i="1" dirty="0"/>
              <a:t>Chronic </a:t>
            </a:r>
            <a:r>
              <a:rPr lang="en-US" sz="1400" i="1" dirty="0" smtClean="0"/>
              <a:t>Disease</a:t>
            </a:r>
            <a:r>
              <a:rPr lang="en-US" sz="1400" dirty="0" smtClean="0"/>
              <a:t>.</a:t>
            </a:r>
            <a:endParaRPr lang="en-US" sz="1400" dirty="0"/>
          </a:p>
        </p:txBody>
      </p:sp>
    </p:spTree>
    <p:extLst>
      <p:ext uri="{BB962C8B-B14F-4D97-AF65-F5344CB8AC3E}">
        <p14:creationId xmlns:p14="http://schemas.microsoft.com/office/powerpoint/2010/main" val="9882723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Does Adult Physical Activity Differ Within Park Activity Areas? </a:t>
            </a:r>
            <a:endParaRPr lang="en-CA" b="1" dirty="0">
              <a:solidFill>
                <a:srgbClr val="678489"/>
              </a:solidFill>
            </a:endParaRPr>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64677567"/>
              </p:ext>
            </p:extLst>
          </p:nvPr>
        </p:nvGraphicFramePr>
        <p:xfrm>
          <a:off x="114299" y="1447800"/>
          <a:ext cx="8953503" cy="2341880"/>
        </p:xfrm>
        <a:graphic>
          <a:graphicData uri="http://schemas.openxmlformats.org/drawingml/2006/table">
            <a:tbl>
              <a:tblPr firstRow="1" bandRow="1">
                <a:tableStyleId>{5C22544A-7EE6-4342-B048-85BDC9FD1C3A}</a:tableStyleId>
              </a:tblPr>
              <a:tblGrid>
                <a:gridCol w="827636"/>
                <a:gridCol w="827636"/>
                <a:gridCol w="1128593"/>
                <a:gridCol w="1203831"/>
                <a:gridCol w="1145132"/>
                <a:gridCol w="1382273"/>
                <a:gridCol w="1219200"/>
                <a:gridCol w="1219202"/>
              </a:tblGrid>
              <a:tr h="370840">
                <a:tc gridSpan="2">
                  <a:txBody>
                    <a:bodyPr/>
                    <a:lstStyle/>
                    <a:p>
                      <a:pPr marL="0" marR="0" algn="l">
                        <a:spcBef>
                          <a:spcPts val="0"/>
                        </a:spcBef>
                        <a:spcAft>
                          <a:spcPts val="0"/>
                        </a:spcAft>
                      </a:pPr>
                      <a:r>
                        <a:rPr lang="en-US" sz="1600" dirty="0">
                          <a:effectLst/>
                          <a:latin typeface="+mn-lt"/>
                          <a:ea typeface="Calibri"/>
                          <a:cs typeface="Times New Roman"/>
                        </a:rPr>
                        <a:t>User </a:t>
                      </a:r>
                      <a:r>
                        <a:rPr lang="en-US" sz="1600" dirty="0" smtClean="0">
                          <a:effectLst/>
                          <a:latin typeface="+mn-lt"/>
                          <a:ea typeface="Calibri"/>
                          <a:cs typeface="Times New Roman"/>
                        </a:rPr>
                        <a:t>Characteristic</a:t>
                      </a:r>
                      <a:endParaRPr lang="en-US" sz="1600" dirty="0">
                        <a:effectLst/>
                        <a:latin typeface="+mn-lt"/>
                        <a:ea typeface="Calibri"/>
                        <a:cs typeface="Times New Roman"/>
                      </a:endParaRPr>
                    </a:p>
                  </a:txBody>
                  <a:tcPr marL="68580" marR="68580" marT="0" marB="0"/>
                </a:tc>
                <a:tc hMerge="1">
                  <a:txBody>
                    <a:bodyPr/>
                    <a:lstStyle/>
                    <a:p>
                      <a:pPr marL="0" marR="0" algn="ctr">
                        <a:spcBef>
                          <a:spcPts val="0"/>
                        </a:spcBef>
                        <a:spcAft>
                          <a:spcPts val="0"/>
                        </a:spcAft>
                      </a:pPr>
                      <a:endParaRPr lang="en-US" sz="18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All </a:t>
                      </a:r>
                    </a:p>
                    <a:p>
                      <a:pPr marL="0" marR="0" algn="ctr">
                        <a:spcBef>
                          <a:spcPts val="0"/>
                        </a:spcBef>
                        <a:spcAft>
                          <a:spcPts val="0"/>
                        </a:spcAft>
                      </a:pPr>
                      <a:r>
                        <a:rPr lang="en-US" sz="1600" dirty="0">
                          <a:effectLst/>
                          <a:latin typeface="+mn-lt"/>
                          <a:ea typeface="Calibri"/>
                          <a:cs typeface="Times New Roman"/>
                        </a:rPr>
                        <a:t>Areas</a:t>
                      </a: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Paved</a:t>
                      </a:r>
                    </a:p>
                    <a:p>
                      <a:pPr marL="0" marR="0" algn="ctr">
                        <a:spcBef>
                          <a:spcPts val="0"/>
                        </a:spcBef>
                        <a:spcAft>
                          <a:spcPts val="0"/>
                        </a:spcAft>
                      </a:pPr>
                      <a:r>
                        <a:rPr lang="en-US" sz="1600" dirty="0">
                          <a:effectLst/>
                          <a:latin typeface="+mn-lt"/>
                          <a:ea typeface="Calibri"/>
                          <a:cs typeface="Times New Roman"/>
                        </a:rPr>
                        <a:t>Trail</a:t>
                      </a: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Open Space</a:t>
                      </a: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Playground</a:t>
                      </a:r>
                    </a:p>
                  </a:txBody>
                  <a:tcPr marL="68580" marR="68580" marT="0" marB="0"/>
                </a:tc>
                <a:tc>
                  <a:txBody>
                    <a:bodyPr/>
                    <a:lstStyle/>
                    <a:p>
                      <a:pPr marL="0" marR="0" algn="ctr">
                        <a:spcBef>
                          <a:spcPts val="0"/>
                        </a:spcBef>
                        <a:spcAft>
                          <a:spcPts val="0"/>
                        </a:spcAft>
                      </a:pPr>
                      <a:r>
                        <a:rPr lang="en-US" sz="1600">
                          <a:effectLst/>
                          <a:latin typeface="+mn-lt"/>
                          <a:ea typeface="Calibri"/>
                          <a:cs typeface="Times New Roman"/>
                        </a:rPr>
                        <a:t>Picnic Shelter</a:t>
                      </a:r>
                    </a:p>
                  </a:txBody>
                  <a:tcPr marL="68580" marR="68580" marT="0" marB="0"/>
                </a:tc>
                <a:tc>
                  <a:txBody>
                    <a:bodyPr/>
                    <a:lstStyle/>
                    <a:p>
                      <a:pPr marL="0" marR="0" algn="ctr">
                        <a:spcBef>
                          <a:spcPts val="0"/>
                        </a:spcBef>
                        <a:spcAft>
                          <a:spcPts val="0"/>
                        </a:spcAft>
                      </a:pPr>
                      <a:r>
                        <a:rPr lang="en-US" sz="1600">
                          <a:effectLst/>
                          <a:latin typeface="+mn-lt"/>
                          <a:ea typeface="Calibri"/>
                          <a:cs typeface="Times New Roman"/>
                        </a:rPr>
                        <a:t>Tennis Court</a:t>
                      </a:r>
                    </a:p>
                  </a:txBody>
                  <a:tcPr marL="68580" marR="68580" marT="0" marB="0"/>
                </a:tc>
              </a:tr>
              <a:tr h="370840">
                <a:tc>
                  <a:txBody>
                    <a:bodyPr/>
                    <a:lstStyle/>
                    <a:p>
                      <a:pPr marL="0" marR="0" algn="ctr">
                        <a:spcBef>
                          <a:spcPts val="0"/>
                        </a:spcBef>
                        <a:spcAft>
                          <a:spcPts val="0"/>
                        </a:spcAft>
                      </a:pPr>
                      <a:r>
                        <a:rPr lang="en-US" sz="1400" dirty="0" err="1" smtClean="0">
                          <a:effectLst/>
                          <a:latin typeface="+mn-lt"/>
                          <a:ea typeface="Calibri"/>
                          <a:cs typeface="Times New Roman"/>
                        </a:rPr>
                        <a:t>Male</a:t>
                      </a:r>
                      <a:r>
                        <a:rPr lang="en-US" sz="1400" baseline="30000" dirty="0" err="1" smtClean="0">
                          <a:effectLst/>
                          <a:latin typeface="+mn-lt"/>
                          <a:ea typeface="Calibri"/>
                          <a:cs typeface="Calibri"/>
                        </a:rPr>
                        <a:t>i</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OR</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1.07</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0.99</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1.30</a:t>
                      </a:r>
                      <a:r>
                        <a:rPr lang="en-US" sz="1400" baseline="30000" dirty="0">
                          <a:effectLst/>
                          <a:latin typeface="+mn-lt"/>
                          <a:ea typeface="Calibri"/>
                          <a:cs typeface="Calibri"/>
                        </a:rPr>
                        <a:t>a</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1.14</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1.52</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1.06</a:t>
                      </a:r>
                    </a:p>
                  </a:txBody>
                  <a:tcPr marL="68580" marR="68580" marT="0" marB="0"/>
                </a:tc>
              </a:tr>
              <a:tr h="370840">
                <a:tc>
                  <a:txBody>
                    <a:bodyPr/>
                    <a:lstStyle/>
                    <a:p>
                      <a:pPr marL="0" marR="0" algn="ctr">
                        <a:spcBef>
                          <a:spcPts val="0"/>
                        </a:spcBef>
                        <a:spcAft>
                          <a:spcPts val="0"/>
                        </a:spcAft>
                      </a:pPr>
                      <a:r>
                        <a:rPr lang="en-US" sz="1400" dirty="0" smtClean="0">
                          <a:effectLst/>
                          <a:latin typeface="+mn-lt"/>
                          <a:ea typeface="Calibri"/>
                          <a:cs typeface="Times New Roman"/>
                        </a:rPr>
                        <a:t> </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smtClean="0">
                          <a:effectLst/>
                          <a:latin typeface="+mn-lt"/>
                          <a:ea typeface="Calibri"/>
                          <a:cs typeface="Times New Roman"/>
                        </a:rPr>
                        <a:t>95% CI</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(0.97-1.18)</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(0.84-1.16)</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(1.02-1.66)</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(0.75-1.74)</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(0.90-2.59)</a:t>
                      </a:r>
                    </a:p>
                  </a:txBody>
                  <a:tcPr marL="68580" marR="68580" marT="0" marB="0"/>
                </a:tc>
                <a:tc>
                  <a:txBody>
                    <a:bodyPr/>
                    <a:lstStyle/>
                    <a:p>
                      <a:pPr marL="0" marR="0" algn="ctr">
                        <a:lnSpc>
                          <a:spcPct val="115000"/>
                        </a:lnSpc>
                        <a:spcBef>
                          <a:spcPts val="0"/>
                        </a:spcBef>
                        <a:spcAft>
                          <a:spcPts val="0"/>
                        </a:spcAft>
                      </a:pPr>
                      <a:r>
                        <a:rPr lang="en-US" sz="1400">
                          <a:effectLst/>
                          <a:latin typeface="+mn-lt"/>
                          <a:ea typeface="Calibri"/>
                          <a:cs typeface="Times New Roman"/>
                        </a:rPr>
                        <a:t>(0.63-1.77)</a:t>
                      </a:r>
                    </a:p>
                  </a:txBody>
                  <a:tcPr marL="68580" marR="68580" marT="0" marB="0"/>
                </a:tc>
              </a:tr>
              <a:tr h="370840">
                <a:tc>
                  <a:txBody>
                    <a:bodyPr/>
                    <a:lstStyle/>
                    <a:p>
                      <a:pPr marL="0" marR="0" algn="ctr">
                        <a:spcBef>
                          <a:spcPts val="0"/>
                        </a:spcBef>
                        <a:spcAft>
                          <a:spcPts val="0"/>
                        </a:spcAft>
                      </a:pPr>
                      <a:r>
                        <a:rPr lang="en-US" sz="140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r>
              <a:tr h="370840">
                <a:tc>
                  <a:txBody>
                    <a:bodyPr/>
                    <a:lstStyle/>
                    <a:p>
                      <a:pPr marL="0" marR="0" algn="ctr">
                        <a:spcBef>
                          <a:spcPts val="0"/>
                        </a:spcBef>
                        <a:spcAft>
                          <a:spcPts val="0"/>
                        </a:spcAft>
                      </a:pPr>
                      <a:r>
                        <a:rPr lang="en-US" sz="1400" dirty="0" err="1" smtClean="0">
                          <a:effectLst/>
                          <a:latin typeface="+mn-lt"/>
                          <a:ea typeface="Calibri"/>
                          <a:cs typeface="Times New Roman"/>
                        </a:rPr>
                        <a:t>White</a:t>
                      </a:r>
                      <a:r>
                        <a:rPr lang="en-US" sz="1400" baseline="30000" dirty="0" err="1" smtClean="0">
                          <a:effectLst/>
                          <a:latin typeface="+mn-lt"/>
                          <a:ea typeface="Calibri"/>
                          <a:cs typeface="Calibri"/>
                        </a:rPr>
                        <a:t>ii</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OR</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1.32</a:t>
                      </a:r>
                      <a:r>
                        <a:rPr lang="en-US" sz="1400" baseline="30000" dirty="0">
                          <a:effectLst/>
                          <a:latin typeface="+mn-lt"/>
                          <a:ea typeface="Calibri"/>
                          <a:cs typeface="Calibri"/>
                        </a:rPr>
                        <a:t>b</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1.20</a:t>
                      </a:r>
                      <a:r>
                        <a:rPr lang="en-US" sz="1400" baseline="30000" dirty="0">
                          <a:effectLst/>
                          <a:latin typeface="+mn-lt"/>
                          <a:ea typeface="Calibri"/>
                          <a:cs typeface="Calibri"/>
                        </a:rPr>
                        <a:t>a</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0.91</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1.19</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0.36</a:t>
                      </a:r>
                      <a:r>
                        <a:rPr lang="en-US" sz="1400" baseline="30000" dirty="0">
                          <a:effectLst/>
                          <a:latin typeface="+mn-lt"/>
                          <a:ea typeface="Calibri"/>
                          <a:cs typeface="Calibri"/>
                        </a:rPr>
                        <a:t>b</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0.81</a:t>
                      </a:r>
                    </a:p>
                  </a:txBody>
                  <a:tcPr marL="68580" marR="68580" marT="0" marB="0"/>
                </a:tc>
              </a:tr>
              <a:tr h="370840">
                <a:tc>
                  <a:txBody>
                    <a:bodyPr/>
                    <a:lstStyle/>
                    <a:p>
                      <a:pPr marL="0" marR="0" algn="ctr">
                        <a:spcBef>
                          <a:spcPts val="0"/>
                        </a:spcBef>
                        <a:spcAft>
                          <a:spcPts val="0"/>
                        </a:spcAft>
                      </a:pPr>
                      <a:r>
                        <a:rPr lang="en-US" sz="1400" dirty="0" smtClean="0">
                          <a:effectLst/>
                          <a:latin typeface="+mn-lt"/>
                          <a:ea typeface="Calibri"/>
                          <a:cs typeface="Times New Roman"/>
                        </a:rPr>
                        <a:t> </a:t>
                      </a:r>
                      <a:endParaRPr lang="en-US" sz="1400" dirty="0">
                        <a:effectLst/>
                        <a:latin typeface="+mn-l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dirty="0" smtClean="0">
                          <a:effectLst/>
                          <a:latin typeface="+mn-lt"/>
                          <a:ea typeface="Calibri"/>
                          <a:cs typeface="Times New Roman"/>
                        </a:rPr>
                        <a:t>95% CI</a:t>
                      </a:r>
                      <a:endParaRPr lang="en-US" sz="1400" dirty="0">
                        <a:effectLst/>
                        <a:latin typeface="+mn-l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(1.19-1.48)</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(1.01-1.45)</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(0.71-1.17)</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(0.78-1.83)</a:t>
                      </a:r>
                    </a:p>
                  </a:txBody>
                  <a:tcPr marL="68580" marR="68580" marT="0" marB="0"/>
                </a:tc>
                <a:tc>
                  <a:txBody>
                    <a:bodyPr/>
                    <a:lstStyle/>
                    <a:p>
                      <a:pPr marL="0" marR="0" algn="ctr">
                        <a:lnSpc>
                          <a:spcPct val="115000"/>
                        </a:lnSpc>
                        <a:spcBef>
                          <a:spcPts val="0"/>
                        </a:spcBef>
                        <a:spcAft>
                          <a:spcPts val="0"/>
                        </a:spcAft>
                      </a:pPr>
                      <a:r>
                        <a:rPr lang="en-US" sz="1400">
                          <a:effectLst/>
                          <a:latin typeface="+mn-lt"/>
                          <a:ea typeface="Calibri"/>
                          <a:cs typeface="Times New Roman"/>
                        </a:rPr>
                        <a:t>(0.21-0.62)</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(0.51-1.30)</a:t>
                      </a:r>
                    </a:p>
                  </a:txBody>
                  <a:tcPr marL="68580" marR="68580" marT="0" marB="0"/>
                </a:tc>
              </a:tr>
            </a:tbl>
          </a:graphicData>
        </a:graphic>
      </p:graphicFrame>
      <p:sp>
        <p:nvSpPr>
          <p:cNvPr id="11" name="Rectangle 10"/>
          <p:cNvSpPr/>
          <p:nvPr/>
        </p:nvSpPr>
        <p:spPr>
          <a:xfrm>
            <a:off x="1752600" y="1905000"/>
            <a:ext cx="1143000"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28600" y="3810000"/>
            <a:ext cx="8915400" cy="2185214"/>
          </a:xfrm>
          <a:prstGeom prst="rect">
            <a:avLst/>
          </a:prstGeom>
          <a:noFill/>
        </p:spPr>
        <p:txBody>
          <a:bodyPr wrap="square" rtlCol="0">
            <a:spAutoFit/>
          </a:bodyPr>
          <a:lstStyle/>
          <a:p>
            <a:r>
              <a:rPr lang="en-US" sz="1400" baseline="30000" dirty="0" err="1" smtClean="0"/>
              <a:t>i</a:t>
            </a:r>
            <a:r>
              <a:rPr lang="en-US" sz="1400" baseline="30000" dirty="0" smtClean="0"/>
              <a:t> </a:t>
            </a:r>
            <a:r>
              <a:rPr lang="en-US" sz="1400" dirty="0"/>
              <a:t>Reference category is </a:t>
            </a:r>
            <a:r>
              <a:rPr lang="en-US" sz="1400" dirty="0" smtClean="0"/>
              <a:t>Female</a:t>
            </a:r>
          </a:p>
          <a:p>
            <a:r>
              <a:rPr lang="en-US" sz="1400" baseline="30000" dirty="0" smtClean="0"/>
              <a:t>ii</a:t>
            </a:r>
            <a:r>
              <a:rPr lang="en-US" sz="1400" dirty="0" smtClean="0"/>
              <a:t> </a:t>
            </a:r>
            <a:r>
              <a:rPr lang="en-US" sz="1400" dirty="0"/>
              <a:t>Reference category is Non-White</a:t>
            </a:r>
          </a:p>
          <a:p>
            <a:r>
              <a:rPr lang="en-US" sz="1400" baseline="30000" dirty="0"/>
              <a:t>a</a:t>
            </a:r>
            <a:r>
              <a:rPr lang="en-US" sz="1400" dirty="0"/>
              <a:t> p &lt; .</a:t>
            </a:r>
            <a:r>
              <a:rPr lang="en-US" sz="1400" dirty="0" smtClean="0"/>
              <a:t>05</a:t>
            </a:r>
          </a:p>
          <a:p>
            <a:r>
              <a:rPr lang="en-US" sz="1400" baseline="30000" dirty="0" smtClean="0"/>
              <a:t>b</a:t>
            </a:r>
            <a:r>
              <a:rPr lang="en-US" sz="1400" dirty="0" smtClean="0"/>
              <a:t> </a:t>
            </a:r>
            <a:r>
              <a:rPr lang="en-US" sz="1400" dirty="0"/>
              <a:t>p &lt;.</a:t>
            </a:r>
            <a:r>
              <a:rPr lang="en-US" sz="1400" dirty="0" smtClean="0"/>
              <a:t>01</a:t>
            </a:r>
          </a:p>
          <a:p>
            <a:endParaRPr lang="en-US" sz="1600" dirty="0"/>
          </a:p>
          <a:p>
            <a:endParaRPr lang="en-US" sz="1600" dirty="0" smtClean="0"/>
          </a:p>
          <a:p>
            <a:pPr marL="231775" indent="-231775">
              <a:buFont typeface="Arial" pitchFamily="34" charset="0"/>
              <a:buChar char="•"/>
            </a:pPr>
            <a:r>
              <a:rPr lang="en-US" sz="2200" dirty="0" smtClean="0"/>
              <a:t>Across all areas, males </a:t>
            </a:r>
            <a:r>
              <a:rPr lang="en-US" sz="2200" i="1" dirty="0" smtClean="0"/>
              <a:t>not</a:t>
            </a:r>
            <a:r>
              <a:rPr lang="en-US" sz="2200" dirty="0" smtClean="0"/>
              <a:t> more likely than females to be observed engaged in MVPA</a:t>
            </a:r>
          </a:p>
        </p:txBody>
      </p:sp>
      <p:sp>
        <p:nvSpPr>
          <p:cNvPr id="13" name="Text Box 5"/>
          <p:cNvSpPr txBox="1">
            <a:spLocks noChangeArrowheads="1"/>
          </p:cNvSpPr>
          <p:nvPr/>
        </p:nvSpPr>
        <p:spPr bwMode="auto">
          <a:xfrm>
            <a:off x="239713" y="6286500"/>
            <a:ext cx="8796784" cy="523220"/>
          </a:xfrm>
          <a:prstGeom prst="rect">
            <a:avLst/>
          </a:prstGeom>
          <a:noFill/>
          <a:ln w="9525">
            <a:noFill/>
            <a:miter lim="800000"/>
            <a:headEnd/>
            <a:tailEnd/>
          </a:ln>
        </p:spPr>
        <p:txBody>
          <a:bodyPr wrap="square">
            <a:spAutoFit/>
          </a:bodyPr>
          <a:lstStyle/>
          <a:p>
            <a:pPr lvl="0"/>
            <a:r>
              <a:rPr lang="en-US" sz="1400" dirty="0"/>
              <a:t>Kaczynski, A.T., Wilhelm Stanis, S.A., Besenyi, G.M., &amp; Child, S. </a:t>
            </a:r>
            <a:r>
              <a:rPr lang="en-US" sz="1400" dirty="0" smtClean="0"/>
              <a:t>(in press). </a:t>
            </a:r>
            <a:r>
              <a:rPr lang="en-US" sz="1400" dirty="0"/>
              <a:t>Differences in youth and adult physical activity by gender and race/ethnicity within park settings. </a:t>
            </a:r>
            <a:r>
              <a:rPr lang="en-US" sz="1400" i="1" dirty="0" smtClean="0"/>
              <a:t>Preventing </a:t>
            </a:r>
            <a:r>
              <a:rPr lang="en-US" sz="1400" i="1" dirty="0"/>
              <a:t>Chronic </a:t>
            </a:r>
            <a:r>
              <a:rPr lang="en-US" sz="1400" i="1" dirty="0" smtClean="0"/>
              <a:t>Disease</a:t>
            </a:r>
            <a:r>
              <a:rPr lang="en-US" sz="1400" dirty="0" smtClean="0"/>
              <a:t>.</a:t>
            </a:r>
            <a:endParaRPr lang="en-US" sz="1400" dirty="0"/>
          </a:p>
        </p:txBody>
      </p:sp>
    </p:spTree>
    <p:extLst>
      <p:ext uri="{BB962C8B-B14F-4D97-AF65-F5344CB8AC3E}">
        <p14:creationId xmlns:p14="http://schemas.microsoft.com/office/powerpoint/2010/main" val="324389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Does Adult Physical Activity Differ Within Park Activity Areas? </a:t>
            </a:r>
            <a:endParaRPr lang="en-CA" b="1" dirty="0">
              <a:solidFill>
                <a:srgbClr val="678489"/>
              </a:solidFill>
            </a:endParaRPr>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2090848172"/>
              </p:ext>
            </p:extLst>
          </p:nvPr>
        </p:nvGraphicFramePr>
        <p:xfrm>
          <a:off x="114299" y="1447800"/>
          <a:ext cx="8953503" cy="2341880"/>
        </p:xfrm>
        <a:graphic>
          <a:graphicData uri="http://schemas.openxmlformats.org/drawingml/2006/table">
            <a:tbl>
              <a:tblPr firstRow="1" bandRow="1">
                <a:tableStyleId>{5C22544A-7EE6-4342-B048-85BDC9FD1C3A}</a:tableStyleId>
              </a:tblPr>
              <a:tblGrid>
                <a:gridCol w="827636"/>
                <a:gridCol w="827636"/>
                <a:gridCol w="1128593"/>
                <a:gridCol w="1203831"/>
                <a:gridCol w="1145132"/>
                <a:gridCol w="1382273"/>
                <a:gridCol w="1219200"/>
                <a:gridCol w="1219202"/>
              </a:tblGrid>
              <a:tr h="370840">
                <a:tc gridSpan="2">
                  <a:txBody>
                    <a:bodyPr/>
                    <a:lstStyle/>
                    <a:p>
                      <a:pPr marL="0" marR="0" algn="l">
                        <a:spcBef>
                          <a:spcPts val="0"/>
                        </a:spcBef>
                        <a:spcAft>
                          <a:spcPts val="0"/>
                        </a:spcAft>
                      </a:pPr>
                      <a:r>
                        <a:rPr lang="en-US" sz="1600" dirty="0">
                          <a:effectLst/>
                          <a:latin typeface="+mn-lt"/>
                          <a:ea typeface="Calibri"/>
                          <a:cs typeface="Times New Roman"/>
                        </a:rPr>
                        <a:t>User </a:t>
                      </a:r>
                      <a:r>
                        <a:rPr lang="en-US" sz="1600" dirty="0" smtClean="0">
                          <a:effectLst/>
                          <a:latin typeface="+mn-lt"/>
                          <a:ea typeface="Calibri"/>
                          <a:cs typeface="Times New Roman"/>
                        </a:rPr>
                        <a:t>Characteristic</a:t>
                      </a:r>
                      <a:endParaRPr lang="en-US" sz="1600" dirty="0">
                        <a:effectLst/>
                        <a:latin typeface="+mn-lt"/>
                        <a:ea typeface="Calibri"/>
                        <a:cs typeface="Times New Roman"/>
                      </a:endParaRPr>
                    </a:p>
                  </a:txBody>
                  <a:tcPr marL="68580" marR="68580" marT="0" marB="0"/>
                </a:tc>
                <a:tc hMerge="1">
                  <a:txBody>
                    <a:bodyPr/>
                    <a:lstStyle/>
                    <a:p>
                      <a:pPr marL="0" marR="0" algn="ctr">
                        <a:spcBef>
                          <a:spcPts val="0"/>
                        </a:spcBef>
                        <a:spcAft>
                          <a:spcPts val="0"/>
                        </a:spcAft>
                      </a:pPr>
                      <a:endParaRPr lang="en-US" sz="18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All </a:t>
                      </a:r>
                    </a:p>
                    <a:p>
                      <a:pPr marL="0" marR="0" algn="ctr">
                        <a:spcBef>
                          <a:spcPts val="0"/>
                        </a:spcBef>
                        <a:spcAft>
                          <a:spcPts val="0"/>
                        </a:spcAft>
                      </a:pPr>
                      <a:r>
                        <a:rPr lang="en-US" sz="1600" dirty="0">
                          <a:effectLst/>
                          <a:latin typeface="+mn-lt"/>
                          <a:ea typeface="Calibri"/>
                          <a:cs typeface="Times New Roman"/>
                        </a:rPr>
                        <a:t>Areas</a:t>
                      </a: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Paved</a:t>
                      </a:r>
                    </a:p>
                    <a:p>
                      <a:pPr marL="0" marR="0" algn="ctr">
                        <a:spcBef>
                          <a:spcPts val="0"/>
                        </a:spcBef>
                        <a:spcAft>
                          <a:spcPts val="0"/>
                        </a:spcAft>
                      </a:pPr>
                      <a:r>
                        <a:rPr lang="en-US" sz="1600" dirty="0">
                          <a:effectLst/>
                          <a:latin typeface="+mn-lt"/>
                          <a:ea typeface="Calibri"/>
                          <a:cs typeface="Times New Roman"/>
                        </a:rPr>
                        <a:t>Trail</a:t>
                      </a: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Open Space</a:t>
                      </a: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Playground</a:t>
                      </a:r>
                    </a:p>
                  </a:txBody>
                  <a:tcPr marL="68580" marR="68580" marT="0" marB="0"/>
                </a:tc>
                <a:tc>
                  <a:txBody>
                    <a:bodyPr/>
                    <a:lstStyle/>
                    <a:p>
                      <a:pPr marL="0" marR="0" algn="ctr">
                        <a:spcBef>
                          <a:spcPts val="0"/>
                        </a:spcBef>
                        <a:spcAft>
                          <a:spcPts val="0"/>
                        </a:spcAft>
                      </a:pPr>
                      <a:r>
                        <a:rPr lang="en-US" sz="1600">
                          <a:effectLst/>
                          <a:latin typeface="+mn-lt"/>
                          <a:ea typeface="Calibri"/>
                          <a:cs typeface="Times New Roman"/>
                        </a:rPr>
                        <a:t>Picnic Shelter</a:t>
                      </a:r>
                    </a:p>
                  </a:txBody>
                  <a:tcPr marL="68580" marR="68580" marT="0" marB="0"/>
                </a:tc>
                <a:tc>
                  <a:txBody>
                    <a:bodyPr/>
                    <a:lstStyle/>
                    <a:p>
                      <a:pPr marL="0" marR="0" algn="ctr">
                        <a:spcBef>
                          <a:spcPts val="0"/>
                        </a:spcBef>
                        <a:spcAft>
                          <a:spcPts val="0"/>
                        </a:spcAft>
                      </a:pPr>
                      <a:r>
                        <a:rPr lang="en-US" sz="1600">
                          <a:effectLst/>
                          <a:latin typeface="+mn-lt"/>
                          <a:ea typeface="Calibri"/>
                          <a:cs typeface="Times New Roman"/>
                        </a:rPr>
                        <a:t>Tennis Court</a:t>
                      </a:r>
                    </a:p>
                  </a:txBody>
                  <a:tcPr marL="68580" marR="68580" marT="0" marB="0"/>
                </a:tc>
              </a:tr>
              <a:tr h="370840">
                <a:tc>
                  <a:txBody>
                    <a:bodyPr/>
                    <a:lstStyle/>
                    <a:p>
                      <a:pPr marL="0" marR="0" algn="ctr">
                        <a:spcBef>
                          <a:spcPts val="0"/>
                        </a:spcBef>
                        <a:spcAft>
                          <a:spcPts val="0"/>
                        </a:spcAft>
                      </a:pPr>
                      <a:r>
                        <a:rPr lang="en-US" sz="1400" dirty="0" err="1" smtClean="0">
                          <a:effectLst/>
                          <a:latin typeface="+mn-lt"/>
                          <a:ea typeface="Calibri"/>
                          <a:cs typeface="Times New Roman"/>
                        </a:rPr>
                        <a:t>Male</a:t>
                      </a:r>
                      <a:r>
                        <a:rPr lang="en-US" sz="1400" baseline="30000" dirty="0" err="1" smtClean="0">
                          <a:effectLst/>
                          <a:latin typeface="+mn-lt"/>
                          <a:ea typeface="Calibri"/>
                          <a:cs typeface="Calibri"/>
                        </a:rPr>
                        <a:t>i</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OR</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1.07</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0.99</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1.30</a:t>
                      </a:r>
                      <a:r>
                        <a:rPr lang="en-US" sz="1400" baseline="30000" dirty="0">
                          <a:effectLst/>
                          <a:latin typeface="+mn-lt"/>
                          <a:ea typeface="Calibri"/>
                          <a:cs typeface="Calibri"/>
                        </a:rPr>
                        <a:t>a</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1.14</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1.52</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1.06</a:t>
                      </a:r>
                    </a:p>
                  </a:txBody>
                  <a:tcPr marL="68580" marR="68580" marT="0" marB="0"/>
                </a:tc>
              </a:tr>
              <a:tr h="370840">
                <a:tc>
                  <a:txBody>
                    <a:bodyPr/>
                    <a:lstStyle/>
                    <a:p>
                      <a:pPr marL="0" marR="0" algn="ctr">
                        <a:spcBef>
                          <a:spcPts val="0"/>
                        </a:spcBef>
                        <a:spcAft>
                          <a:spcPts val="0"/>
                        </a:spcAft>
                      </a:pPr>
                      <a:r>
                        <a:rPr lang="en-US" sz="1400" dirty="0" smtClean="0">
                          <a:effectLst/>
                          <a:latin typeface="+mn-lt"/>
                          <a:ea typeface="Calibri"/>
                          <a:cs typeface="Times New Roman"/>
                        </a:rPr>
                        <a:t> </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smtClean="0">
                          <a:effectLst/>
                          <a:latin typeface="+mn-lt"/>
                          <a:ea typeface="Calibri"/>
                          <a:cs typeface="Times New Roman"/>
                        </a:rPr>
                        <a:t>95% CI</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(0.97-1.18)</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(0.84-1.16)</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(1.02-1.66)</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(0.75-1.74)</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(0.90-2.59)</a:t>
                      </a:r>
                    </a:p>
                  </a:txBody>
                  <a:tcPr marL="68580" marR="68580" marT="0" marB="0"/>
                </a:tc>
                <a:tc>
                  <a:txBody>
                    <a:bodyPr/>
                    <a:lstStyle/>
                    <a:p>
                      <a:pPr marL="0" marR="0" algn="ctr">
                        <a:lnSpc>
                          <a:spcPct val="115000"/>
                        </a:lnSpc>
                        <a:spcBef>
                          <a:spcPts val="0"/>
                        </a:spcBef>
                        <a:spcAft>
                          <a:spcPts val="0"/>
                        </a:spcAft>
                      </a:pPr>
                      <a:r>
                        <a:rPr lang="en-US" sz="1400">
                          <a:effectLst/>
                          <a:latin typeface="+mn-lt"/>
                          <a:ea typeface="Calibri"/>
                          <a:cs typeface="Times New Roman"/>
                        </a:rPr>
                        <a:t>(0.63-1.77)</a:t>
                      </a:r>
                    </a:p>
                  </a:txBody>
                  <a:tcPr marL="68580" marR="68580" marT="0" marB="0"/>
                </a:tc>
              </a:tr>
              <a:tr h="370840">
                <a:tc>
                  <a:txBody>
                    <a:bodyPr/>
                    <a:lstStyle/>
                    <a:p>
                      <a:pPr marL="0" marR="0" algn="ctr">
                        <a:spcBef>
                          <a:spcPts val="0"/>
                        </a:spcBef>
                        <a:spcAft>
                          <a:spcPts val="0"/>
                        </a:spcAft>
                      </a:pPr>
                      <a:r>
                        <a:rPr lang="en-US" sz="140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r>
              <a:tr h="370840">
                <a:tc>
                  <a:txBody>
                    <a:bodyPr/>
                    <a:lstStyle/>
                    <a:p>
                      <a:pPr marL="0" marR="0" algn="ctr">
                        <a:spcBef>
                          <a:spcPts val="0"/>
                        </a:spcBef>
                        <a:spcAft>
                          <a:spcPts val="0"/>
                        </a:spcAft>
                      </a:pPr>
                      <a:r>
                        <a:rPr lang="en-US" sz="1400" dirty="0" err="1" smtClean="0">
                          <a:effectLst/>
                          <a:latin typeface="+mn-lt"/>
                          <a:ea typeface="Calibri"/>
                          <a:cs typeface="Times New Roman"/>
                        </a:rPr>
                        <a:t>White</a:t>
                      </a:r>
                      <a:r>
                        <a:rPr lang="en-US" sz="1400" baseline="30000" dirty="0" err="1" smtClean="0">
                          <a:effectLst/>
                          <a:latin typeface="+mn-lt"/>
                          <a:ea typeface="Calibri"/>
                          <a:cs typeface="Calibri"/>
                        </a:rPr>
                        <a:t>ii</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OR</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1.32</a:t>
                      </a:r>
                      <a:r>
                        <a:rPr lang="en-US" sz="1400" baseline="30000" dirty="0">
                          <a:effectLst/>
                          <a:latin typeface="+mn-lt"/>
                          <a:ea typeface="Calibri"/>
                          <a:cs typeface="Calibri"/>
                        </a:rPr>
                        <a:t>b</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1.20</a:t>
                      </a:r>
                      <a:r>
                        <a:rPr lang="en-US" sz="1400" baseline="30000" dirty="0">
                          <a:effectLst/>
                          <a:latin typeface="+mn-lt"/>
                          <a:ea typeface="Calibri"/>
                          <a:cs typeface="Calibri"/>
                        </a:rPr>
                        <a:t>a</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0.91</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1.19</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0.36</a:t>
                      </a:r>
                      <a:r>
                        <a:rPr lang="en-US" sz="1400" baseline="30000" dirty="0">
                          <a:effectLst/>
                          <a:latin typeface="+mn-lt"/>
                          <a:ea typeface="Calibri"/>
                          <a:cs typeface="Calibri"/>
                        </a:rPr>
                        <a:t>b</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0.81</a:t>
                      </a:r>
                    </a:p>
                  </a:txBody>
                  <a:tcPr marL="68580" marR="68580" marT="0" marB="0"/>
                </a:tc>
              </a:tr>
              <a:tr h="370840">
                <a:tc>
                  <a:txBody>
                    <a:bodyPr/>
                    <a:lstStyle/>
                    <a:p>
                      <a:pPr marL="0" marR="0" algn="ctr">
                        <a:spcBef>
                          <a:spcPts val="0"/>
                        </a:spcBef>
                        <a:spcAft>
                          <a:spcPts val="0"/>
                        </a:spcAft>
                      </a:pPr>
                      <a:r>
                        <a:rPr lang="en-US" sz="1400" dirty="0" smtClean="0">
                          <a:effectLst/>
                          <a:latin typeface="+mn-lt"/>
                          <a:ea typeface="Calibri"/>
                          <a:cs typeface="Times New Roman"/>
                        </a:rPr>
                        <a:t> </a:t>
                      </a:r>
                      <a:endParaRPr lang="en-US" sz="1400" dirty="0">
                        <a:effectLst/>
                        <a:latin typeface="+mn-l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dirty="0" smtClean="0">
                          <a:effectLst/>
                          <a:latin typeface="+mn-lt"/>
                          <a:ea typeface="Calibri"/>
                          <a:cs typeface="Times New Roman"/>
                        </a:rPr>
                        <a:t>95% CI</a:t>
                      </a:r>
                      <a:endParaRPr lang="en-US" sz="1400" dirty="0">
                        <a:effectLst/>
                        <a:latin typeface="+mn-l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(1.19-1.48)</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(1.01-1.45)</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(0.71-1.17)</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(0.78-1.83)</a:t>
                      </a:r>
                    </a:p>
                  </a:txBody>
                  <a:tcPr marL="68580" marR="68580" marT="0" marB="0"/>
                </a:tc>
                <a:tc>
                  <a:txBody>
                    <a:bodyPr/>
                    <a:lstStyle/>
                    <a:p>
                      <a:pPr marL="0" marR="0" algn="ctr">
                        <a:lnSpc>
                          <a:spcPct val="115000"/>
                        </a:lnSpc>
                        <a:spcBef>
                          <a:spcPts val="0"/>
                        </a:spcBef>
                        <a:spcAft>
                          <a:spcPts val="0"/>
                        </a:spcAft>
                      </a:pPr>
                      <a:r>
                        <a:rPr lang="en-US" sz="1400">
                          <a:effectLst/>
                          <a:latin typeface="+mn-lt"/>
                          <a:ea typeface="Calibri"/>
                          <a:cs typeface="Times New Roman"/>
                        </a:rPr>
                        <a:t>(0.21-0.62)</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(0.51-1.30)</a:t>
                      </a:r>
                    </a:p>
                  </a:txBody>
                  <a:tcPr marL="68580" marR="68580" marT="0" marB="0"/>
                </a:tc>
              </a:tr>
            </a:tbl>
          </a:graphicData>
        </a:graphic>
      </p:graphicFrame>
      <p:sp>
        <p:nvSpPr>
          <p:cNvPr id="12" name="TextBox 11"/>
          <p:cNvSpPr txBox="1"/>
          <p:nvPr/>
        </p:nvSpPr>
        <p:spPr>
          <a:xfrm>
            <a:off x="228600" y="3810000"/>
            <a:ext cx="8915400" cy="2123658"/>
          </a:xfrm>
          <a:prstGeom prst="rect">
            <a:avLst/>
          </a:prstGeom>
          <a:noFill/>
        </p:spPr>
        <p:txBody>
          <a:bodyPr wrap="square" rtlCol="0">
            <a:spAutoFit/>
          </a:bodyPr>
          <a:lstStyle/>
          <a:p>
            <a:r>
              <a:rPr lang="en-US" sz="1400" baseline="30000" dirty="0" err="1" smtClean="0"/>
              <a:t>i</a:t>
            </a:r>
            <a:r>
              <a:rPr lang="en-US" sz="1400" baseline="30000" dirty="0" smtClean="0"/>
              <a:t> </a:t>
            </a:r>
            <a:r>
              <a:rPr lang="en-US" sz="1400" dirty="0"/>
              <a:t>Reference category is </a:t>
            </a:r>
            <a:r>
              <a:rPr lang="en-US" sz="1400" dirty="0" smtClean="0"/>
              <a:t>Female</a:t>
            </a:r>
          </a:p>
          <a:p>
            <a:r>
              <a:rPr lang="en-US" sz="1400" baseline="30000" dirty="0" smtClean="0"/>
              <a:t>ii</a:t>
            </a:r>
            <a:r>
              <a:rPr lang="en-US" sz="1400" dirty="0" smtClean="0"/>
              <a:t> </a:t>
            </a:r>
            <a:r>
              <a:rPr lang="en-US" sz="1400" dirty="0"/>
              <a:t>Reference category is Non-White</a:t>
            </a:r>
          </a:p>
          <a:p>
            <a:r>
              <a:rPr lang="en-US" sz="1400" baseline="30000" dirty="0"/>
              <a:t>a</a:t>
            </a:r>
            <a:r>
              <a:rPr lang="en-US" sz="1400" dirty="0"/>
              <a:t> p &lt; .</a:t>
            </a:r>
            <a:r>
              <a:rPr lang="en-US" sz="1400" dirty="0" smtClean="0"/>
              <a:t>05</a:t>
            </a:r>
          </a:p>
          <a:p>
            <a:r>
              <a:rPr lang="en-US" sz="1400" baseline="30000" dirty="0" smtClean="0"/>
              <a:t>b</a:t>
            </a:r>
            <a:r>
              <a:rPr lang="en-US" sz="1400" dirty="0" smtClean="0"/>
              <a:t> </a:t>
            </a:r>
            <a:r>
              <a:rPr lang="en-US" sz="1400" dirty="0"/>
              <a:t>p &lt;.</a:t>
            </a:r>
            <a:r>
              <a:rPr lang="en-US" sz="1400" dirty="0" smtClean="0"/>
              <a:t>01</a:t>
            </a:r>
          </a:p>
          <a:p>
            <a:endParaRPr lang="en-US" sz="1600" dirty="0"/>
          </a:p>
          <a:p>
            <a:endParaRPr lang="en-US" sz="1600" dirty="0" smtClean="0"/>
          </a:p>
          <a:p>
            <a:pPr marL="231775" indent="-231775">
              <a:buFont typeface="Arial" pitchFamily="34" charset="0"/>
              <a:buChar char="•"/>
            </a:pPr>
            <a:r>
              <a:rPr lang="en-US" sz="2200" dirty="0" smtClean="0"/>
              <a:t>Across all areas, Whites more likely than non-Whites to be observed engaged in MVPA</a:t>
            </a:r>
          </a:p>
        </p:txBody>
      </p:sp>
      <p:sp>
        <p:nvSpPr>
          <p:cNvPr id="6" name="Rectangle 5"/>
          <p:cNvSpPr/>
          <p:nvPr/>
        </p:nvSpPr>
        <p:spPr>
          <a:xfrm>
            <a:off x="1752600" y="3048000"/>
            <a:ext cx="11430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5"/>
          <p:cNvSpPr txBox="1">
            <a:spLocks noChangeArrowheads="1"/>
          </p:cNvSpPr>
          <p:nvPr/>
        </p:nvSpPr>
        <p:spPr bwMode="auto">
          <a:xfrm>
            <a:off x="239713" y="6286500"/>
            <a:ext cx="8796784" cy="523220"/>
          </a:xfrm>
          <a:prstGeom prst="rect">
            <a:avLst/>
          </a:prstGeom>
          <a:noFill/>
          <a:ln w="9525">
            <a:noFill/>
            <a:miter lim="800000"/>
            <a:headEnd/>
            <a:tailEnd/>
          </a:ln>
        </p:spPr>
        <p:txBody>
          <a:bodyPr wrap="square">
            <a:spAutoFit/>
          </a:bodyPr>
          <a:lstStyle/>
          <a:p>
            <a:pPr lvl="0"/>
            <a:r>
              <a:rPr lang="en-US" sz="1400" dirty="0"/>
              <a:t>Kaczynski, A.T., Wilhelm Stanis, S.A., Besenyi, G.M., &amp; Child, S. </a:t>
            </a:r>
            <a:r>
              <a:rPr lang="en-US" sz="1400" dirty="0" smtClean="0"/>
              <a:t>(in press). </a:t>
            </a:r>
            <a:r>
              <a:rPr lang="en-US" sz="1400" dirty="0"/>
              <a:t>Differences in youth and adult physical activity by gender and race/ethnicity within park settings. </a:t>
            </a:r>
            <a:r>
              <a:rPr lang="en-US" sz="1400" i="1" dirty="0" smtClean="0"/>
              <a:t>Preventing </a:t>
            </a:r>
            <a:r>
              <a:rPr lang="en-US" sz="1400" i="1" dirty="0"/>
              <a:t>Chronic </a:t>
            </a:r>
            <a:r>
              <a:rPr lang="en-US" sz="1400" i="1" dirty="0" smtClean="0"/>
              <a:t>Disease</a:t>
            </a:r>
            <a:r>
              <a:rPr lang="en-US" sz="1400" dirty="0" smtClean="0"/>
              <a:t>.</a:t>
            </a:r>
            <a:endParaRPr lang="en-US" sz="1400" dirty="0"/>
          </a:p>
        </p:txBody>
      </p:sp>
    </p:spTree>
    <p:extLst>
      <p:ext uri="{BB962C8B-B14F-4D97-AF65-F5344CB8AC3E}">
        <p14:creationId xmlns:p14="http://schemas.microsoft.com/office/powerpoint/2010/main" val="20793552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Does Adult Physical Activity Differ Within Park Activity Areas? </a:t>
            </a:r>
            <a:endParaRPr lang="en-CA" b="1" dirty="0">
              <a:solidFill>
                <a:srgbClr val="678489"/>
              </a:solidFill>
            </a:endParaRPr>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944061504"/>
              </p:ext>
            </p:extLst>
          </p:nvPr>
        </p:nvGraphicFramePr>
        <p:xfrm>
          <a:off x="114299" y="1447800"/>
          <a:ext cx="8953503" cy="2341880"/>
        </p:xfrm>
        <a:graphic>
          <a:graphicData uri="http://schemas.openxmlformats.org/drawingml/2006/table">
            <a:tbl>
              <a:tblPr firstRow="1" bandRow="1">
                <a:tableStyleId>{5C22544A-7EE6-4342-B048-85BDC9FD1C3A}</a:tableStyleId>
              </a:tblPr>
              <a:tblGrid>
                <a:gridCol w="827636"/>
                <a:gridCol w="827636"/>
                <a:gridCol w="1128593"/>
                <a:gridCol w="1203831"/>
                <a:gridCol w="1145132"/>
                <a:gridCol w="1382273"/>
                <a:gridCol w="1219200"/>
                <a:gridCol w="1219202"/>
              </a:tblGrid>
              <a:tr h="370840">
                <a:tc gridSpan="2">
                  <a:txBody>
                    <a:bodyPr/>
                    <a:lstStyle/>
                    <a:p>
                      <a:pPr marL="0" marR="0" algn="l">
                        <a:spcBef>
                          <a:spcPts val="0"/>
                        </a:spcBef>
                        <a:spcAft>
                          <a:spcPts val="0"/>
                        </a:spcAft>
                      </a:pPr>
                      <a:r>
                        <a:rPr lang="en-US" sz="1600" dirty="0">
                          <a:effectLst/>
                          <a:latin typeface="+mn-lt"/>
                          <a:ea typeface="Calibri"/>
                          <a:cs typeface="Times New Roman"/>
                        </a:rPr>
                        <a:t>User </a:t>
                      </a:r>
                      <a:r>
                        <a:rPr lang="en-US" sz="1600" dirty="0" smtClean="0">
                          <a:effectLst/>
                          <a:latin typeface="+mn-lt"/>
                          <a:ea typeface="Calibri"/>
                          <a:cs typeface="Times New Roman"/>
                        </a:rPr>
                        <a:t>Characteristic</a:t>
                      </a:r>
                      <a:endParaRPr lang="en-US" sz="1600" dirty="0">
                        <a:effectLst/>
                        <a:latin typeface="+mn-lt"/>
                        <a:ea typeface="Calibri"/>
                        <a:cs typeface="Times New Roman"/>
                      </a:endParaRPr>
                    </a:p>
                  </a:txBody>
                  <a:tcPr marL="68580" marR="68580" marT="0" marB="0"/>
                </a:tc>
                <a:tc hMerge="1">
                  <a:txBody>
                    <a:bodyPr/>
                    <a:lstStyle/>
                    <a:p>
                      <a:pPr marL="0" marR="0" algn="ctr">
                        <a:spcBef>
                          <a:spcPts val="0"/>
                        </a:spcBef>
                        <a:spcAft>
                          <a:spcPts val="0"/>
                        </a:spcAft>
                      </a:pPr>
                      <a:endParaRPr lang="en-US" sz="18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All </a:t>
                      </a:r>
                    </a:p>
                    <a:p>
                      <a:pPr marL="0" marR="0" algn="ctr">
                        <a:spcBef>
                          <a:spcPts val="0"/>
                        </a:spcBef>
                        <a:spcAft>
                          <a:spcPts val="0"/>
                        </a:spcAft>
                      </a:pPr>
                      <a:r>
                        <a:rPr lang="en-US" sz="1600" dirty="0">
                          <a:effectLst/>
                          <a:latin typeface="+mn-lt"/>
                          <a:ea typeface="Calibri"/>
                          <a:cs typeface="Times New Roman"/>
                        </a:rPr>
                        <a:t>Areas</a:t>
                      </a: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Paved</a:t>
                      </a:r>
                    </a:p>
                    <a:p>
                      <a:pPr marL="0" marR="0" algn="ctr">
                        <a:spcBef>
                          <a:spcPts val="0"/>
                        </a:spcBef>
                        <a:spcAft>
                          <a:spcPts val="0"/>
                        </a:spcAft>
                      </a:pPr>
                      <a:r>
                        <a:rPr lang="en-US" sz="1600" dirty="0">
                          <a:effectLst/>
                          <a:latin typeface="+mn-lt"/>
                          <a:ea typeface="Calibri"/>
                          <a:cs typeface="Times New Roman"/>
                        </a:rPr>
                        <a:t>Trail</a:t>
                      </a: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Open Space</a:t>
                      </a: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Playground</a:t>
                      </a:r>
                    </a:p>
                  </a:txBody>
                  <a:tcPr marL="68580" marR="68580" marT="0" marB="0"/>
                </a:tc>
                <a:tc>
                  <a:txBody>
                    <a:bodyPr/>
                    <a:lstStyle/>
                    <a:p>
                      <a:pPr marL="0" marR="0" algn="ctr">
                        <a:spcBef>
                          <a:spcPts val="0"/>
                        </a:spcBef>
                        <a:spcAft>
                          <a:spcPts val="0"/>
                        </a:spcAft>
                      </a:pPr>
                      <a:r>
                        <a:rPr lang="en-US" sz="1600">
                          <a:effectLst/>
                          <a:latin typeface="+mn-lt"/>
                          <a:ea typeface="Calibri"/>
                          <a:cs typeface="Times New Roman"/>
                        </a:rPr>
                        <a:t>Picnic Shelter</a:t>
                      </a:r>
                    </a:p>
                  </a:txBody>
                  <a:tcPr marL="68580" marR="68580" marT="0" marB="0"/>
                </a:tc>
                <a:tc>
                  <a:txBody>
                    <a:bodyPr/>
                    <a:lstStyle/>
                    <a:p>
                      <a:pPr marL="0" marR="0" algn="ctr">
                        <a:spcBef>
                          <a:spcPts val="0"/>
                        </a:spcBef>
                        <a:spcAft>
                          <a:spcPts val="0"/>
                        </a:spcAft>
                      </a:pPr>
                      <a:r>
                        <a:rPr lang="en-US" sz="1600">
                          <a:effectLst/>
                          <a:latin typeface="+mn-lt"/>
                          <a:ea typeface="Calibri"/>
                          <a:cs typeface="Times New Roman"/>
                        </a:rPr>
                        <a:t>Tennis Court</a:t>
                      </a:r>
                    </a:p>
                  </a:txBody>
                  <a:tcPr marL="68580" marR="68580" marT="0" marB="0"/>
                </a:tc>
              </a:tr>
              <a:tr h="370840">
                <a:tc>
                  <a:txBody>
                    <a:bodyPr/>
                    <a:lstStyle/>
                    <a:p>
                      <a:pPr marL="0" marR="0" algn="ctr">
                        <a:spcBef>
                          <a:spcPts val="0"/>
                        </a:spcBef>
                        <a:spcAft>
                          <a:spcPts val="0"/>
                        </a:spcAft>
                      </a:pPr>
                      <a:r>
                        <a:rPr lang="en-US" sz="1400" dirty="0" err="1" smtClean="0">
                          <a:effectLst/>
                          <a:latin typeface="+mn-lt"/>
                          <a:ea typeface="Calibri"/>
                          <a:cs typeface="Times New Roman"/>
                        </a:rPr>
                        <a:t>Male</a:t>
                      </a:r>
                      <a:r>
                        <a:rPr lang="en-US" sz="1400" baseline="30000" dirty="0" err="1" smtClean="0">
                          <a:effectLst/>
                          <a:latin typeface="+mn-lt"/>
                          <a:ea typeface="Calibri"/>
                          <a:cs typeface="Calibri"/>
                        </a:rPr>
                        <a:t>i</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OR</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1.07</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0.99</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1.30</a:t>
                      </a:r>
                      <a:r>
                        <a:rPr lang="en-US" sz="1400" baseline="30000" dirty="0">
                          <a:effectLst/>
                          <a:latin typeface="+mn-lt"/>
                          <a:ea typeface="Calibri"/>
                          <a:cs typeface="Calibri"/>
                        </a:rPr>
                        <a:t>a</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1.14</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1.52</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1.06</a:t>
                      </a:r>
                    </a:p>
                  </a:txBody>
                  <a:tcPr marL="68580" marR="68580" marT="0" marB="0"/>
                </a:tc>
              </a:tr>
              <a:tr h="370840">
                <a:tc>
                  <a:txBody>
                    <a:bodyPr/>
                    <a:lstStyle/>
                    <a:p>
                      <a:pPr marL="0" marR="0" algn="ctr">
                        <a:spcBef>
                          <a:spcPts val="0"/>
                        </a:spcBef>
                        <a:spcAft>
                          <a:spcPts val="0"/>
                        </a:spcAft>
                      </a:pPr>
                      <a:r>
                        <a:rPr lang="en-US" sz="1400" dirty="0" smtClean="0">
                          <a:effectLst/>
                          <a:latin typeface="+mn-lt"/>
                          <a:ea typeface="Calibri"/>
                          <a:cs typeface="Times New Roman"/>
                        </a:rPr>
                        <a:t> </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smtClean="0">
                          <a:effectLst/>
                          <a:latin typeface="+mn-lt"/>
                          <a:ea typeface="Calibri"/>
                          <a:cs typeface="Times New Roman"/>
                        </a:rPr>
                        <a:t>95% CI</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(0.97-1.18)</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(0.84-1.16)</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(1.02-1.66)</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(0.75-1.74)</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(0.90-2.59)</a:t>
                      </a:r>
                    </a:p>
                  </a:txBody>
                  <a:tcPr marL="68580" marR="68580" marT="0" marB="0"/>
                </a:tc>
                <a:tc>
                  <a:txBody>
                    <a:bodyPr/>
                    <a:lstStyle/>
                    <a:p>
                      <a:pPr marL="0" marR="0" algn="ctr">
                        <a:lnSpc>
                          <a:spcPct val="115000"/>
                        </a:lnSpc>
                        <a:spcBef>
                          <a:spcPts val="0"/>
                        </a:spcBef>
                        <a:spcAft>
                          <a:spcPts val="0"/>
                        </a:spcAft>
                      </a:pPr>
                      <a:r>
                        <a:rPr lang="en-US" sz="1400">
                          <a:effectLst/>
                          <a:latin typeface="+mn-lt"/>
                          <a:ea typeface="Calibri"/>
                          <a:cs typeface="Times New Roman"/>
                        </a:rPr>
                        <a:t>(0.63-1.77)</a:t>
                      </a:r>
                    </a:p>
                  </a:txBody>
                  <a:tcPr marL="68580" marR="68580" marT="0" marB="0"/>
                </a:tc>
              </a:tr>
              <a:tr h="370840">
                <a:tc>
                  <a:txBody>
                    <a:bodyPr/>
                    <a:lstStyle/>
                    <a:p>
                      <a:pPr marL="0" marR="0" algn="ctr">
                        <a:spcBef>
                          <a:spcPts val="0"/>
                        </a:spcBef>
                        <a:spcAft>
                          <a:spcPts val="0"/>
                        </a:spcAft>
                      </a:pPr>
                      <a:r>
                        <a:rPr lang="en-US" sz="140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r>
              <a:tr h="370840">
                <a:tc>
                  <a:txBody>
                    <a:bodyPr/>
                    <a:lstStyle/>
                    <a:p>
                      <a:pPr marL="0" marR="0" algn="ctr">
                        <a:spcBef>
                          <a:spcPts val="0"/>
                        </a:spcBef>
                        <a:spcAft>
                          <a:spcPts val="0"/>
                        </a:spcAft>
                      </a:pPr>
                      <a:r>
                        <a:rPr lang="en-US" sz="1400" dirty="0" err="1" smtClean="0">
                          <a:effectLst/>
                          <a:latin typeface="+mn-lt"/>
                          <a:ea typeface="Calibri"/>
                          <a:cs typeface="Times New Roman"/>
                        </a:rPr>
                        <a:t>White</a:t>
                      </a:r>
                      <a:r>
                        <a:rPr lang="en-US" sz="1400" baseline="30000" dirty="0" err="1" smtClean="0">
                          <a:effectLst/>
                          <a:latin typeface="+mn-lt"/>
                          <a:ea typeface="Calibri"/>
                          <a:cs typeface="Calibri"/>
                        </a:rPr>
                        <a:t>ii</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OR</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1.32</a:t>
                      </a:r>
                      <a:r>
                        <a:rPr lang="en-US" sz="1400" baseline="30000" dirty="0">
                          <a:effectLst/>
                          <a:latin typeface="+mn-lt"/>
                          <a:ea typeface="Calibri"/>
                          <a:cs typeface="Calibri"/>
                        </a:rPr>
                        <a:t>b</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1.20</a:t>
                      </a:r>
                      <a:r>
                        <a:rPr lang="en-US" sz="1400" baseline="30000" dirty="0">
                          <a:effectLst/>
                          <a:latin typeface="+mn-lt"/>
                          <a:ea typeface="Calibri"/>
                          <a:cs typeface="Calibri"/>
                        </a:rPr>
                        <a:t>a</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0.91</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1.19</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0.36</a:t>
                      </a:r>
                      <a:r>
                        <a:rPr lang="en-US" sz="1400" baseline="30000" dirty="0">
                          <a:effectLst/>
                          <a:latin typeface="+mn-lt"/>
                          <a:ea typeface="Calibri"/>
                          <a:cs typeface="Calibri"/>
                        </a:rPr>
                        <a:t>b</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0.81</a:t>
                      </a:r>
                    </a:p>
                  </a:txBody>
                  <a:tcPr marL="68580" marR="68580" marT="0" marB="0"/>
                </a:tc>
              </a:tr>
              <a:tr h="370840">
                <a:tc>
                  <a:txBody>
                    <a:bodyPr/>
                    <a:lstStyle/>
                    <a:p>
                      <a:pPr marL="0" marR="0" algn="ctr">
                        <a:spcBef>
                          <a:spcPts val="0"/>
                        </a:spcBef>
                        <a:spcAft>
                          <a:spcPts val="0"/>
                        </a:spcAft>
                      </a:pPr>
                      <a:r>
                        <a:rPr lang="en-US" sz="1400" dirty="0" smtClean="0">
                          <a:effectLst/>
                          <a:latin typeface="+mn-lt"/>
                          <a:ea typeface="Calibri"/>
                          <a:cs typeface="Times New Roman"/>
                        </a:rPr>
                        <a:t> </a:t>
                      </a:r>
                      <a:endParaRPr lang="en-US" sz="1400" dirty="0">
                        <a:effectLst/>
                        <a:latin typeface="+mn-l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dirty="0" smtClean="0">
                          <a:effectLst/>
                          <a:latin typeface="+mn-lt"/>
                          <a:ea typeface="Calibri"/>
                          <a:cs typeface="Times New Roman"/>
                        </a:rPr>
                        <a:t>95% CI</a:t>
                      </a:r>
                      <a:endParaRPr lang="en-US" sz="1400" dirty="0">
                        <a:effectLst/>
                        <a:latin typeface="+mn-l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(1.19-1.48)</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(1.01-1.45)</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(0.71-1.17)</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(0.78-1.83)</a:t>
                      </a:r>
                    </a:p>
                  </a:txBody>
                  <a:tcPr marL="68580" marR="68580" marT="0" marB="0"/>
                </a:tc>
                <a:tc>
                  <a:txBody>
                    <a:bodyPr/>
                    <a:lstStyle/>
                    <a:p>
                      <a:pPr marL="0" marR="0" algn="ctr">
                        <a:lnSpc>
                          <a:spcPct val="115000"/>
                        </a:lnSpc>
                        <a:spcBef>
                          <a:spcPts val="0"/>
                        </a:spcBef>
                        <a:spcAft>
                          <a:spcPts val="0"/>
                        </a:spcAft>
                      </a:pPr>
                      <a:r>
                        <a:rPr lang="en-US" sz="1400">
                          <a:effectLst/>
                          <a:latin typeface="+mn-lt"/>
                          <a:ea typeface="Calibri"/>
                          <a:cs typeface="Times New Roman"/>
                        </a:rPr>
                        <a:t>(0.21-0.62)</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(0.51-1.30)</a:t>
                      </a:r>
                    </a:p>
                  </a:txBody>
                  <a:tcPr marL="68580" marR="68580" marT="0" marB="0"/>
                </a:tc>
              </a:tr>
            </a:tbl>
          </a:graphicData>
        </a:graphic>
      </p:graphicFrame>
      <p:sp>
        <p:nvSpPr>
          <p:cNvPr id="12" name="TextBox 11"/>
          <p:cNvSpPr txBox="1"/>
          <p:nvPr/>
        </p:nvSpPr>
        <p:spPr>
          <a:xfrm>
            <a:off x="228600" y="3810000"/>
            <a:ext cx="8915400" cy="1785104"/>
          </a:xfrm>
          <a:prstGeom prst="rect">
            <a:avLst/>
          </a:prstGeom>
          <a:noFill/>
        </p:spPr>
        <p:txBody>
          <a:bodyPr wrap="square" rtlCol="0">
            <a:spAutoFit/>
          </a:bodyPr>
          <a:lstStyle/>
          <a:p>
            <a:r>
              <a:rPr lang="en-US" sz="1400" baseline="30000" dirty="0" err="1" smtClean="0"/>
              <a:t>i</a:t>
            </a:r>
            <a:r>
              <a:rPr lang="en-US" sz="1400" baseline="30000" dirty="0" smtClean="0"/>
              <a:t> </a:t>
            </a:r>
            <a:r>
              <a:rPr lang="en-US" sz="1400" dirty="0"/>
              <a:t>Reference category is </a:t>
            </a:r>
            <a:r>
              <a:rPr lang="en-US" sz="1400" dirty="0" smtClean="0"/>
              <a:t>Female</a:t>
            </a:r>
          </a:p>
          <a:p>
            <a:r>
              <a:rPr lang="en-US" sz="1400" baseline="30000" dirty="0" smtClean="0"/>
              <a:t>ii</a:t>
            </a:r>
            <a:r>
              <a:rPr lang="en-US" sz="1400" dirty="0" smtClean="0"/>
              <a:t> </a:t>
            </a:r>
            <a:r>
              <a:rPr lang="en-US" sz="1400" dirty="0"/>
              <a:t>Reference category is Non-White</a:t>
            </a:r>
          </a:p>
          <a:p>
            <a:r>
              <a:rPr lang="en-US" sz="1400" baseline="30000" dirty="0"/>
              <a:t>a</a:t>
            </a:r>
            <a:r>
              <a:rPr lang="en-US" sz="1400" dirty="0"/>
              <a:t> p &lt; .</a:t>
            </a:r>
            <a:r>
              <a:rPr lang="en-US" sz="1400" dirty="0" smtClean="0"/>
              <a:t>05</a:t>
            </a:r>
          </a:p>
          <a:p>
            <a:r>
              <a:rPr lang="en-US" sz="1400" baseline="30000" dirty="0" smtClean="0"/>
              <a:t>b</a:t>
            </a:r>
            <a:r>
              <a:rPr lang="en-US" sz="1400" dirty="0" smtClean="0"/>
              <a:t> </a:t>
            </a:r>
            <a:r>
              <a:rPr lang="en-US" sz="1400" dirty="0"/>
              <a:t>p &lt;.</a:t>
            </a:r>
            <a:r>
              <a:rPr lang="en-US" sz="1400" dirty="0" smtClean="0"/>
              <a:t>01</a:t>
            </a:r>
          </a:p>
          <a:p>
            <a:endParaRPr lang="en-US" sz="1600" dirty="0"/>
          </a:p>
          <a:p>
            <a:endParaRPr lang="en-US" sz="1600" dirty="0" smtClean="0"/>
          </a:p>
          <a:p>
            <a:pPr marL="231775" indent="-231775">
              <a:buFont typeface="Arial" pitchFamily="34" charset="0"/>
              <a:buChar char="•"/>
            </a:pPr>
            <a:r>
              <a:rPr lang="en-US" sz="2200" dirty="0" smtClean="0"/>
              <a:t>Males more active than females in open spaces</a:t>
            </a:r>
          </a:p>
        </p:txBody>
      </p:sp>
      <p:sp>
        <p:nvSpPr>
          <p:cNvPr id="7" name="Rectangle 6"/>
          <p:cNvSpPr/>
          <p:nvPr/>
        </p:nvSpPr>
        <p:spPr>
          <a:xfrm>
            <a:off x="4067944" y="1915886"/>
            <a:ext cx="1189856"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5"/>
          <p:cNvSpPr txBox="1">
            <a:spLocks noChangeArrowheads="1"/>
          </p:cNvSpPr>
          <p:nvPr/>
        </p:nvSpPr>
        <p:spPr bwMode="auto">
          <a:xfrm>
            <a:off x="239713" y="6286500"/>
            <a:ext cx="8796784" cy="523220"/>
          </a:xfrm>
          <a:prstGeom prst="rect">
            <a:avLst/>
          </a:prstGeom>
          <a:noFill/>
          <a:ln w="9525">
            <a:noFill/>
            <a:miter lim="800000"/>
            <a:headEnd/>
            <a:tailEnd/>
          </a:ln>
        </p:spPr>
        <p:txBody>
          <a:bodyPr wrap="square">
            <a:spAutoFit/>
          </a:bodyPr>
          <a:lstStyle/>
          <a:p>
            <a:pPr lvl="0"/>
            <a:r>
              <a:rPr lang="en-US" sz="1400" dirty="0"/>
              <a:t>Kaczynski, A.T., Wilhelm Stanis, S.A., Besenyi, G.M., &amp; Child, S. </a:t>
            </a:r>
            <a:r>
              <a:rPr lang="en-US" sz="1400" dirty="0" smtClean="0"/>
              <a:t>(in press). </a:t>
            </a:r>
            <a:r>
              <a:rPr lang="en-US" sz="1400" dirty="0"/>
              <a:t>Differences in youth and adult physical activity by gender and race/ethnicity within park settings. </a:t>
            </a:r>
            <a:r>
              <a:rPr lang="en-US" sz="1400" i="1" dirty="0" smtClean="0"/>
              <a:t>Preventing </a:t>
            </a:r>
            <a:r>
              <a:rPr lang="en-US" sz="1400" i="1" dirty="0"/>
              <a:t>Chronic </a:t>
            </a:r>
            <a:r>
              <a:rPr lang="en-US" sz="1400" i="1" dirty="0" smtClean="0"/>
              <a:t>Disease</a:t>
            </a:r>
            <a:r>
              <a:rPr lang="en-US" sz="1400" dirty="0" smtClean="0"/>
              <a:t>.</a:t>
            </a:r>
            <a:endParaRPr lang="en-US" sz="1400" dirty="0"/>
          </a:p>
        </p:txBody>
      </p:sp>
    </p:spTree>
    <p:extLst>
      <p:ext uri="{BB962C8B-B14F-4D97-AF65-F5344CB8AC3E}">
        <p14:creationId xmlns:p14="http://schemas.microsoft.com/office/powerpoint/2010/main" val="16002656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Does Adult Physical Activity Differ Within Park Activity Areas? </a:t>
            </a:r>
            <a:endParaRPr lang="en-CA" b="1" dirty="0">
              <a:solidFill>
                <a:srgbClr val="678489"/>
              </a:solidFill>
            </a:endParaRPr>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4002839705"/>
              </p:ext>
            </p:extLst>
          </p:nvPr>
        </p:nvGraphicFramePr>
        <p:xfrm>
          <a:off x="114299" y="1447800"/>
          <a:ext cx="8953503" cy="2341880"/>
        </p:xfrm>
        <a:graphic>
          <a:graphicData uri="http://schemas.openxmlformats.org/drawingml/2006/table">
            <a:tbl>
              <a:tblPr firstRow="1" bandRow="1">
                <a:tableStyleId>{5C22544A-7EE6-4342-B048-85BDC9FD1C3A}</a:tableStyleId>
              </a:tblPr>
              <a:tblGrid>
                <a:gridCol w="827636"/>
                <a:gridCol w="827636"/>
                <a:gridCol w="1128593"/>
                <a:gridCol w="1203831"/>
                <a:gridCol w="1145132"/>
                <a:gridCol w="1382273"/>
                <a:gridCol w="1219200"/>
                <a:gridCol w="1219202"/>
              </a:tblGrid>
              <a:tr h="370840">
                <a:tc gridSpan="2">
                  <a:txBody>
                    <a:bodyPr/>
                    <a:lstStyle/>
                    <a:p>
                      <a:pPr marL="0" marR="0" algn="l">
                        <a:spcBef>
                          <a:spcPts val="0"/>
                        </a:spcBef>
                        <a:spcAft>
                          <a:spcPts val="0"/>
                        </a:spcAft>
                      </a:pPr>
                      <a:r>
                        <a:rPr lang="en-US" sz="1600" dirty="0">
                          <a:effectLst/>
                          <a:latin typeface="+mn-lt"/>
                          <a:ea typeface="Calibri"/>
                          <a:cs typeface="Times New Roman"/>
                        </a:rPr>
                        <a:t>User </a:t>
                      </a:r>
                      <a:r>
                        <a:rPr lang="en-US" sz="1600" dirty="0" smtClean="0">
                          <a:effectLst/>
                          <a:latin typeface="+mn-lt"/>
                          <a:ea typeface="Calibri"/>
                          <a:cs typeface="Times New Roman"/>
                        </a:rPr>
                        <a:t>Characteristic</a:t>
                      </a:r>
                      <a:endParaRPr lang="en-US" sz="1600" dirty="0">
                        <a:effectLst/>
                        <a:latin typeface="+mn-lt"/>
                        <a:ea typeface="Calibri"/>
                        <a:cs typeface="Times New Roman"/>
                      </a:endParaRPr>
                    </a:p>
                  </a:txBody>
                  <a:tcPr marL="68580" marR="68580" marT="0" marB="0"/>
                </a:tc>
                <a:tc hMerge="1">
                  <a:txBody>
                    <a:bodyPr/>
                    <a:lstStyle/>
                    <a:p>
                      <a:pPr marL="0" marR="0" algn="ctr">
                        <a:spcBef>
                          <a:spcPts val="0"/>
                        </a:spcBef>
                        <a:spcAft>
                          <a:spcPts val="0"/>
                        </a:spcAft>
                      </a:pPr>
                      <a:endParaRPr lang="en-US" sz="18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All </a:t>
                      </a:r>
                    </a:p>
                    <a:p>
                      <a:pPr marL="0" marR="0" algn="ctr">
                        <a:spcBef>
                          <a:spcPts val="0"/>
                        </a:spcBef>
                        <a:spcAft>
                          <a:spcPts val="0"/>
                        </a:spcAft>
                      </a:pPr>
                      <a:r>
                        <a:rPr lang="en-US" sz="1600" dirty="0">
                          <a:effectLst/>
                          <a:latin typeface="+mn-lt"/>
                          <a:ea typeface="Calibri"/>
                          <a:cs typeface="Times New Roman"/>
                        </a:rPr>
                        <a:t>Areas</a:t>
                      </a: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Paved</a:t>
                      </a:r>
                    </a:p>
                    <a:p>
                      <a:pPr marL="0" marR="0" algn="ctr">
                        <a:spcBef>
                          <a:spcPts val="0"/>
                        </a:spcBef>
                        <a:spcAft>
                          <a:spcPts val="0"/>
                        </a:spcAft>
                      </a:pPr>
                      <a:r>
                        <a:rPr lang="en-US" sz="1600" dirty="0">
                          <a:effectLst/>
                          <a:latin typeface="+mn-lt"/>
                          <a:ea typeface="Calibri"/>
                          <a:cs typeface="Times New Roman"/>
                        </a:rPr>
                        <a:t>Trail</a:t>
                      </a: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Open Space</a:t>
                      </a: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Playground</a:t>
                      </a:r>
                    </a:p>
                  </a:txBody>
                  <a:tcPr marL="68580" marR="68580" marT="0" marB="0"/>
                </a:tc>
                <a:tc>
                  <a:txBody>
                    <a:bodyPr/>
                    <a:lstStyle/>
                    <a:p>
                      <a:pPr marL="0" marR="0" algn="ctr">
                        <a:spcBef>
                          <a:spcPts val="0"/>
                        </a:spcBef>
                        <a:spcAft>
                          <a:spcPts val="0"/>
                        </a:spcAft>
                      </a:pPr>
                      <a:r>
                        <a:rPr lang="en-US" sz="1600">
                          <a:effectLst/>
                          <a:latin typeface="+mn-lt"/>
                          <a:ea typeface="Calibri"/>
                          <a:cs typeface="Times New Roman"/>
                        </a:rPr>
                        <a:t>Picnic Shelter</a:t>
                      </a:r>
                    </a:p>
                  </a:txBody>
                  <a:tcPr marL="68580" marR="68580" marT="0" marB="0"/>
                </a:tc>
                <a:tc>
                  <a:txBody>
                    <a:bodyPr/>
                    <a:lstStyle/>
                    <a:p>
                      <a:pPr marL="0" marR="0" algn="ctr">
                        <a:spcBef>
                          <a:spcPts val="0"/>
                        </a:spcBef>
                        <a:spcAft>
                          <a:spcPts val="0"/>
                        </a:spcAft>
                      </a:pPr>
                      <a:r>
                        <a:rPr lang="en-US" sz="1600">
                          <a:effectLst/>
                          <a:latin typeface="+mn-lt"/>
                          <a:ea typeface="Calibri"/>
                          <a:cs typeface="Times New Roman"/>
                        </a:rPr>
                        <a:t>Tennis Court</a:t>
                      </a:r>
                    </a:p>
                  </a:txBody>
                  <a:tcPr marL="68580" marR="68580" marT="0" marB="0"/>
                </a:tc>
              </a:tr>
              <a:tr h="370840">
                <a:tc>
                  <a:txBody>
                    <a:bodyPr/>
                    <a:lstStyle/>
                    <a:p>
                      <a:pPr marL="0" marR="0" algn="ctr">
                        <a:spcBef>
                          <a:spcPts val="0"/>
                        </a:spcBef>
                        <a:spcAft>
                          <a:spcPts val="0"/>
                        </a:spcAft>
                      </a:pPr>
                      <a:r>
                        <a:rPr lang="en-US" sz="1400" dirty="0" err="1" smtClean="0">
                          <a:effectLst/>
                          <a:latin typeface="+mn-lt"/>
                          <a:ea typeface="Calibri"/>
                          <a:cs typeface="Times New Roman"/>
                        </a:rPr>
                        <a:t>Male</a:t>
                      </a:r>
                      <a:r>
                        <a:rPr lang="en-US" sz="1400" baseline="30000" dirty="0" err="1" smtClean="0">
                          <a:effectLst/>
                          <a:latin typeface="+mn-lt"/>
                          <a:ea typeface="Calibri"/>
                          <a:cs typeface="Calibri"/>
                        </a:rPr>
                        <a:t>i</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OR</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1.07</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0.99</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1.30</a:t>
                      </a:r>
                      <a:r>
                        <a:rPr lang="en-US" sz="1400" baseline="30000" dirty="0">
                          <a:effectLst/>
                          <a:latin typeface="+mn-lt"/>
                          <a:ea typeface="Calibri"/>
                          <a:cs typeface="Calibri"/>
                        </a:rPr>
                        <a:t>a</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1.14</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1.52</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1.06</a:t>
                      </a:r>
                    </a:p>
                  </a:txBody>
                  <a:tcPr marL="68580" marR="68580" marT="0" marB="0"/>
                </a:tc>
              </a:tr>
              <a:tr h="370840">
                <a:tc>
                  <a:txBody>
                    <a:bodyPr/>
                    <a:lstStyle/>
                    <a:p>
                      <a:pPr marL="0" marR="0" algn="ctr">
                        <a:spcBef>
                          <a:spcPts val="0"/>
                        </a:spcBef>
                        <a:spcAft>
                          <a:spcPts val="0"/>
                        </a:spcAft>
                      </a:pPr>
                      <a:r>
                        <a:rPr lang="en-US" sz="1400" dirty="0" smtClean="0">
                          <a:effectLst/>
                          <a:latin typeface="+mn-lt"/>
                          <a:ea typeface="Calibri"/>
                          <a:cs typeface="Times New Roman"/>
                        </a:rPr>
                        <a:t> </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smtClean="0">
                          <a:effectLst/>
                          <a:latin typeface="+mn-lt"/>
                          <a:ea typeface="Calibri"/>
                          <a:cs typeface="Times New Roman"/>
                        </a:rPr>
                        <a:t>95% CI</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(0.97-1.18)</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(0.84-1.16)</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(1.02-1.66)</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(0.75-1.74)</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(0.90-2.59)</a:t>
                      </a:r>
                    </a:p>
                  </a:txBody>
                  <a:tcPr marL="68580" marR="68580" marT="0" marB="0"/>
                </a:tc>
                <a:tc>
                  <a:txBody>
                    <a:bodyPr/>
                    <a:lstStyle/>
                    <a:p>
                      <a:pPr marL="0" marR="0" algn="ctr">
                        <a:lnSpc>
                          <a:spcPct val="115000"/>
                        </a:lnSpc>
                        <a:spcBef>
                          <a:spcPts val="0"/>
                        </a:spcBef>
                        <a:spcAft>
                          <a:spcPts val="0"/>
                        </a:spcAft>
                      </a:pPr>
                      <a:r>
                        <a:rPr lang="en-US" sz="1400">
                          <a:effectLst/>
                          <a:latin typeface="+mn-lt"/>
                          <a:ea typeface="Calibri"/>
                          <a:cs typeface="Times New Roman"/>
                        </a:rPr>
                        <a:t>(0.63-1.77)</a:t>
                      </a:r>
                    </a:p>
                  </a:txBody>
                  <a:tcPr marL="68580" marR="68580" marT="0" marB="0"/>
                </a:tc>
              </a:tr>
              <a:tr h="370840">
                <a:tc>
                  <a:txBody>
                    <a:bodyPr/>
                    <a:lstStyle/>
                    <a:p>
                      <a:pPr marL="0" marR="0" algn="ctr">
                        <a:spcBef>
                          <a:spcPts val="0"/>
                        </a:spcBef>
                        <a:spcAft>
                          <a:spcPts val="0"/>
                        </a:spcAft>
                      </a:pPr>
                      <a:r>
                        <a:rPr lang="en-US" sz="140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r>
              <a:tr h="370840">
                <a:tc>
                  <a:txBody>
                    <a:bodyPr/>
                    <a:lstStyle/>
                    <a:p>
                      <a:pPr marL="0" marR="0" algn="ctr">
                        <a:spcBef>
                          <a:spcPts val="0"/>
                        </a:spcBef>
                        <a:spcAft>
                          <a:spcPts val="0"/>
                        </a:spcAft>
                      </a:pPr>
                      <a:r>
                        <a:rPr lang="en-US" sz="1400" dirty="0" err="1" smtClean="0">
                          <a:effectLst/>
                          <a:latin typeface="+mn-lt"/>
                          <a:ea typeface="Calibri"/>
                          <a:cs typeface="Times New Roman"/>
                        </a:rPr>
                        <a:t>White</a:t>
                      </a:r>
                      <a:r>
                        <a:rPr lang="en-US" sz="1400" baseline="30000" dirty="0" err="1" smtClean="0">
                          <a:effectLst/>
                          <a:latin typeface="+mn-lt"/>
                          <a:ea typeface="Calibri"/>
                          <a:cs typeface="Calibri"/>
                        </a:rPr>
                        <a:t>ii</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OR</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1.32</a:t>
                      </a:r>
                      <a:r>
                        <a:rPr lang="en-US" sz="1400" baseline="30000" dirty="0">
                          <a:effectLst/>
                          <a:latin typeface="+mn-lt"/>
                          <a:ea typeface="Calibri"/>
                          <a:cs typeface="Calibri"/>
                        </a:rPr>
                        <a:t>b</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1.20</a:t>
                      </a:r>
                      <a:r>
                        <a:rPr lang="en-US" sz="1400" baseline="30000" dirty="0">
                          <a:effectLst/>
                          <a:latin typeface="+mn-lt"/>
                          <a:ea typeface="Calibri"/>
                          <a:cs typeface="Calibri"/>
                        </a:rPr>
                        <a:t>a</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0.91</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1.19</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0.36</a:t>
                      </a:r>
                      <a:r>
                        <a:rPr lang="en-US" sz="1400" baseline="30000" dirty="0">
                          <a:effectLst/>
                          <a:latin typeface="+mn-lt"/>
                          <a:ea typeface="Calibri"/>
                          <a:cs typeface="Calibri"/>
                        </a:rPr>
                        <a:t>b</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0.81</a:t>
                      </a:r>
                    </a:p>
                  </a:txBody>
                  <a:tcPr marL="68580" marR="68580" marT="0" marB="0"/>
                </a:tc>
              </a:tr>
              <a:tr h="370840">
                <a:tc>
                  <a:txBody>
                    <a:bodyPr/>
                    <a:lstStyle/>
                    <a:p>
                      <a:pPr marL="0" marR="0" algn="ctr">
                        <a:spcBef>
                          <a:spcPts val="0"/>
                        </a:spcBef>
                        <a:spcAft>
                          <a:spcPts val="0"/>
                        </a:spcAft>
                      </a:pPr>
                      <a:r>
                        <a:rPr lang="en-US" sz="1400" dirty="0" smtClean="0">
                          <a:effectLst/>
                          <a:latin typeface="+mn-lt"/>
                          <a:ea typeface="Calibri"/>
                          <a:cs typeface="Times New Roman"/>
                        </a:rPr>
                        <a:t> </a:t>
                      </a:r>
                      <a:endParaRPr lang="en-US" sz="1400" dirty="0">
                        <a:effectLst/>
                        <a:latin typeface="+mn-l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dirty="0" smtClean="0">
                          <a:effectLst/>
                          <a:latin typeface="+mn-lt"/>
                          <a:ea typeface="Calibri"/>
                          <a:cs typeface="Times New Roman"/>
                        </a:rPr>
                        <a:t>95% CI</a:t>
                      </a:r>
                      <a:endParaRPr lang="en-US" sz="1400" dirty="0">
                        <a:effectLst/>
                        <a:latin typeface="+mn-l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(1.19-1.48)</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(1.01-1.45)</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(0.71-1.17)</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(0.78-1.83)</a:t>
                      </a:r>
                    </a:p>
                  </a:txBody>
                  <a:tcPr marL="68580" marR="68580" marT="0" marB="0"/>
                </a:tc>
                <a:tc>
                  <a:txBody>
                    <a:bodyPr/>
                    <a:lstStyle/>
                    <a:p>
                      <a:pPr marL="0" marR="0" algn="ctr">
                        <a:lnSpc>
                          <a:spcPct val="115000"/>
                        </a:lnSpc>
                        <a:spcBef>
                          <a:spcPts val="0"/>
                        </a:spcBef>
                        <a:spcAft>
                          <a:spcPts val="0"/>
                        </a:spcAft>
                      </a:pPr>
                      <a:r>
                        <a:rPr lang="en-US" sz="1400">
                          <a:effectLst/>
                          <a:latin typeface="+mn-lt"/>
                          <a:ea typeface="Calibri"/>
                          <a:cs typeface="Times New Roman"/>
                        </a:rPr>
                        <a:t>(0.21-0.62)</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(0.51-1.30)</a:t>
                      </a:r>
                    </a:p>
                  </a:txBody>
                  <a:tcPr marL="68580" marR="68580" marT="0" marB="0"/>
                </a:tc>
              </a:tr>
            </a:tbl>
          </a:graphicData>
        </a:graphic>
      </p:graphicFrame>
      <p:sp>
        <p:nvSpPr>
          <p:cNvPr id="12" name="TextBox 11"/>
          <p:cNvSpPr txBox="1"/>
          <p:nvPr/>
        </p:nvSpPr>
        <p:spPr>
          <a:xfrm>
            <a:off x="228600" y="3810000"/>
            <a:ext cx="8915400" cy="1785104"/>
          </a:xfrm>
          <a:prstGeom prst="rect">
            <a:avLst/>
          </a:prstGeom>
          <a:noFill/>
        </p:spPr>
        <p:txBody>
          <a:bodyPr wrap="square" rtlCol="0">
            <a:spAutoFit/>
          </a:bodyPr>
          <a:lstStyle/>
          <a:p>
            <a:r>
              <a:rPr lang="en-US" sz="1400" baseline="30000" dirty="0" err="1" smtClean="0"/>
              <a:t>i</a:t>
            </a:r>
            <a:r>
              <a:rPr lang="en-US" sz="1400" baseline="30000" dirty="0" smtClean="0"/>
              <a:t> </a:t>
            </a:r>
            <a:r>
              <a:rPr lang="en-US" sz="1400" dirty="0"/>
              <a:t>Reference category is </a:t>
            </a:r>
            <a:r>
              <a:rPr lang="en-US" sz="1400" dirty="0" smtClean="0"/>
              <a:t>Female</a:t>
            </a:r>
          </a:p>
          <a:p>
            <a:r>
              <a:rPr lang="en-US" sz="1400" baseline="30000" dirty="0" smtClean="0"/>
              <a:t>ii</a:t>
            </a:r>
            <a:r>
              <a:rPr lang="en-US" sz="1400" dirty="0" smtClean="0"/>
              <a:t> </a:t>
            </a:r>
            <a:r>
              <a:rPr lang="en-US" sz="1400" dirty="0"/>
              <a:t>Reference category is Non-White</a:t>
            </a:r>
          </a:p>
          <a:p>
            <a:r>
              <a:rPr lang="en-US" sz="1400" baseline="30000" dirty="0"/>
              <a:t>a</a:t>
            </a:r>
            <a:r>
              <a:rPr lang="en-US" sz="1400" dirty="0"/>
              <a:t> p &lt; .</a:t>
            </a:r>
            <a:r>
              <a:rPr lang="en-US" sz="1400" dirty="0" smtClean="0"/>
              <a:t>05</a:t>
            </a:r>
          </a:p>
          <a:p>
            <a:r>
              <a:rPr lang="en-US" sz="1400" baseline="30000" dirty="0" smtClean="0"/>
              <a:t>b</a:t>
            </a:r>
            <a:r>
              <a:rPr lang="en-US" sz="1400" dirty="0" smtClean="0"/>
              <a:t> </a:t>
            </a:r>
            <a:r>
              <a:rPr lang="en-US" sz="1400" dirty="0"/>
              <a:t>p &lt;.</a:t>
            </a:r>
            <a:r>
              <a:rPr lang="en-US" sz="1400" dirty="0" smtClean="0"/>
              <a:t>01</a:t>
            </a:r>
          </a:p>
          <a:p>
            <a:endParaRPr lang="en-US" sz="1600" dirty="0"/>
          </a:p>
          <a:p>
            <a:endParaRPr lang="en-US" sz="1600" dirty="0" smtClean="0"/>
          </a:p>
          <a:p>
            <a:pPr marL="231775" indent="-231775">
              <a:buFont typeface="Arial" pitchFamily="34" charset="0"/>
              <a:buChar char="•"/>
            </a:pPr>
            <a:r>
              <a:rPr lang="en-US" sz="2200" dirty="0" smtClean="0"/>
              <a:t>Whites more likely than non-Whites to be active on trails</a:t>
            </a:r>
          </a:p>
        </p:txBody>
      </p:sp>
      <p:sp>
        <p:nvSpPr>
          <p:cNvPr id="6" name="Rectangle 5"/>
          <p:cNvSpPr/>
          <p:nvPr/>
        </p:nvSpPr>
        <p:spPr>
          <a:xfrm>
            <a:off x="2933700" y="3048000"/>
            <a:ext cx="11811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5"/>
          <p:cNvSpPr txBox="1">
            <a:spLocks noChangeArrowheads="1"/>
          </p:cNvSpPr>
          <p:nvPr/>
        </p:nvSpPr>
        <p:spPr bwMode="auto">
          <a:xfrm>
            <a:off x="239713" y="6286500"/>
            <a:ext cx="8796784" cy="523220"/>
          </a:xfrm>
          <a:prstGeom prst="rect">
            <a:avLst/>
          </a:prstGeom>
          <a:noFill/>
          <a:ln w="9525">
            <a:noFill/>
            <a:miter lim="800000"/>
            <a:headEnd/>
            <a:tailEnd/>
          </a:ln>
        </p:spPr>
        <p:txBody>
          <a:bodyPr wrap="square">
            <a:spAutoFit/>
          </a:bodyPr>
          <a:lstStyle/>
          <a:p>
            <a:pPr lvl="0"/>
            <a:r>
              <a:rPr lang="en-US" sz="1400" dirty="0"/>
              <a:t>Kaczynski, A.T., Wilhelm Stanis, S.A., Besenyi, G.M., &amp; Child, S. </a:t>
            </a:r>
            <a:r>
              <a:rPr lang="en-US" sz="1400" dirty="0" smtClean="0"/>
              <a:t>(in press). </a:t>
            </a:r>
            <a:r>
              <a:rPr lang="en-US" sz="1400" dirty="0"/>
              <a:t>Differences in youth and adult physical activity by gender and race/ethnicity within park settings. </a:t>
            </a:r>
            <a:r>
              <a:rPr lang="en-US" sz="1400" i="1" dirty="0" smtClean="0"/>
              <a:t>Preventing </a:t>
            </a:r>
            <a:r>
              <a:rPr lang="en-US" sz="1400" i="1" dirty="0"/>
              <a:t>Chronic </a:t>
            </a:r>
            <a:r>
              <a:rPr lang="en-US" sz="1400" i="1" dirty="0" smtClean="0"/>
              <a:t>Disease</a:t>
            </a:r>
            <a:r>
              <a:rPr lang="en-US" sz="1400" dirty="0" smtClean="0"/>
              <a:t>.</a:t>
            </a:r>
            <a:endParaRPr lang="en-US" sz="1400" dirty="0"/>
          </a:p>
        </p:txBody>
      </p:sp>
    </p:spTree>
    <p:extLst>
      <p:ext uri="{BB962C8B-B14F-4D97-AF65-F5344CB8AC3E}">
        <p14:creationId xmlns:p14="http://schemas.microsoft.com/office/powerpoint/2010/main" val="3508377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Does Adult Physical Activity Differ Within Park Activity Areas? </a:t>
            </a:r>
            <a:endParaRPr lang="en-CA" b="1" dirty="0">
              <a:solidFill>
                <a:srgbClr val="678489"/>
              </a:solidFill>
            </a:endParaRPr>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2595320555"/>
              </p:ext>
            </p:extLst>
          </p:nvPr>
        </p:nvGraphicFramePr>
        <p:xfrm>
          <a:off x="114299" y="1447800"/>
          <a:ext cx="8953503" cy="2341880"/>
        </p:xfrm>
        <a:graphic>
          <a:graphicData uri="http://schemas.openxmlformats.org/drawingml/2006/table">
            <a:tbl>
              <a:tblPr firstRow="1" bandRow="1">
                <a:tableStyleId>{5C22544A-7EE6-4342-B048-85BDC9FD1C3A}</a:tableStyleId>
              </a:tblPr>
              <a:tblGrid>
                <a:gridCol w="827636"/>
                <a:gridCol w="827636"/>
                <a:gridCol w="1128593"/>
                <a:gridCol w="1203831"/>
                <a:gridCol w="1145132"/>
                <a:gridCol w="1382273"/>
                <a:gridCol w="1219200"/>
                <a:gridCol w="1219202"/>
              </a:tblGrid>
              <a:tr h="370840">
                <a:tc gridSpan="2">
                  <a:txBody>
                    <a:bodyPr/>
                    <a:lstStyle/>
                    <a:p>
                      <a:pPr marL="0" marR="0" algn="l">
                        <a:spcBef>
                          <a:spcPts val="0"/>
                        </a:spcBef>
                        <a:spcAft>
                          <a:spcPts val="0"/>
                        </a:spcAft>
                      </a:pPr>
                      <a:r>
                        <a:rPr lang="en-US" sz="1600" dirty="0">
                          <a:effectLst/>
                          <a:latin typeface="+mn-lt"/>
                          <a:ea typeface="Calibri"/>
                          <a:cs typeface="Times New Roman"/>
                        </a:rPr>
                        <a:t>User </a:t>
                      </a:r>
                      <a:r>
                        <a:rPr lang="en-US" sz="1600" dirty="0" smtClean="0">
                          <a:effectLst/>
                          <a:latin typeface="+mn-lt"/>
                          <a:ea typeface="Calibri"/>
                          <a:cs typeface="Times New Roman"/>
                        </a:rPr>
                        <a:t>Characteristic</a:t>
                      </a:r>
                      <a:endParaRPr lang="en-US" sz="1600" dirty="0">
                        <a:effectLst/>
                        <a:latin typeface="+mn-lt"/>
                        <a:ea typeface="Calibri"/>
                        <a:cs typeface="Times New Roman"/>
                      </a:endParaRPr>
                    </a:p>
                  </a:txBody>
                  <a:tcPr marL="68580" marR="68580" marT="0" marB="0"/>
                </a:tc>
                <a:tc hMerge="1">
                  <a:txBody>
                    <a:bodyPr/>
                    <a:lstStyle/>
                    <a:p>
                      <a:pPr marL="0" marR="0" algn="ctr">
                        <a:spcBef>
                          <a:spcPts val="0"/>
                        </a:spcBef>
                        <a:spcAft>
                          <a:spcPts val="0"/>
                        </a:spcAft>
                      </a:pPr>
                      <a:endParaRPr lang="en-US" sz="18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All </a:t>
                      </a:r>
                    </a:p>
                    <a:p>
                      <a:pPr marL="0" marR="0" algn="ctr">
                        <a:spcBef>
                          <a:spcPts val="0"/>
                        </a:spcBef>
                        <a:spcAft>
                          <a:spcPts val="0"/>
                        </a:spcAft>
                      </a:pPr>
                      <a:r>
                        <a:rPr lang="en-US" sz="1600" dirty="0">
                          <a:effectLst/>
                          <a:latin typeface="+mn-lt"/>
                          <a:ea typeface="Calibri"/>
                          <a:cs typeface="Times New Roman"/>
                        </a:rPr>
                        <a:t>Areas</a:t>
                      </a: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Paved</a:t>
                      </a:r>
                    </a:p>
                    <a:p>
                      <a:pPr marL="0" marR="0" algn="ctr">
                        <a:spcBef>
                          <a:spcPts val="0"/>
                        </a:spcBef>
                        <a:spcAft>
                          <a:spcPts val="0"/>
                        </a:spcAft>
                      </a:pPr>
                      <a:r>
                        <a:rPr lang="en-US" sz="1600" dirty="0">
                          <a:effectLst/>
                          <a:latin typeface="+mn-lt"/>
                          <a:ea typeface="Calibri"/>
                          <a:cs typeface="Times New Roman"/>
                        </a:rPr>
                        <a:t>Trail</a:t>
                      </a: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Open Space</a:t>
                      </a:r>
                    </a:p>
                  </a:txBody>
                  <a:tcPr marL="68580" marR="68580" marT="0" marB="0"/>
                </a:tc>
                <a:tc>
                  <a:txBody>
                    <a:bodyPr/>
                    <a:lstStyle/>
                    <a:p>
                      <a:pPr marL="0" marR="0" algn="ctr">
                        <a:spcBef>
                          <a:spcPts val="0"/>
                        </a:spcBef>
                        <a:spcAft>
                          <a:spcPts val="0"/>
                        </a:spcAft>
                      </a:pPr>
                      <a:r>
                        <a:rPr lang="en-US" sz="1600" dirty="0">
                          <a:effectLst/>
                          <a:latin typeface="+mn-lt"/>
                          <a:ea typeface="Calibri"/>
                          <a:cs typeface="Times New Roman"/>
                        </a:rPr>
                        <a:t>Playground</a:t>
                      </a:r>
                    </a:p>
                  </a:txBody>
                  <a:tcPr marL="68580" marR="68580" marT="0" marB="0"/>
                </a:tc>
                <a:tc>
                  <a:txBody>
                    <a:bodyPr/>
                    <a:lstStyle/>
                    <a:p>
                      <a:pPr marL="0" marR="0" algn="ctr">
                        <a:spcBef>
                          <a:spcPts val="0"/>
                        </a:spcBef>
                        <a:spcAft>
                          <a:spcPts val="0"/>
                        </a:spcAft>
                      </a:pPr>
                      <a:r>
                        <a:rPr lang="en-US" sz="1600">
                          <a:effectLst/>
                          <a:latin typeface="+mn-lt"/>
                          <a:ea typeface="Calibri"/>
                          <a:cs typeface="Times New Roman"/>
                        </a:rPr>
                        <a:t>Picnic Shelter</a:t>
                      </a:r>
                    </a:p>
                  </a:txBody>
                  <a:tcPr marL="68580" marR="68580" marT="0" marB="0"/>
                </a:tc>
                <a:tc>
                  <a:txBody>
                    <a:bodyPr/>
                    <a:lstStyle/>
                    <a:p>
                      <a:pPr marL="0" marR="0" algn="ctr">
                        <a:spcBef>
                          <a:spcPts val="0"/>
                        </a:spcBef>
                        <a:spcAft>
                          <a:spcPts val="0"/>
                        </a:spcAft>
                      </a:pPr>
                      <a:r>
                        <a:rPr lang="en-US" sz="1600">
                          <a:effectLst/>
                          <a:latin typeface="+mn-lt"/>
                          <a:ea typeface="Calibri"/>
                          <a:cs typeface="Times New Roman"/>
                        </a:rPr>
                        <a:t>Tennis Court</a:t>
                      </a:r>
                    </a:p>
                  </a:txBody>
                  <a:tcPr marL="68580" marR="68580" marT="0" marB="0"/>
                </a:tc>
              </a:tr>
              <a:tr h="370840">
                <a:tc>
                  <a:txBody>
                    <a:bodyPr/>
                    <a:lstStyle/>
                    <a:p>
                      <a:pPr marL="0" marR="0" algn="ctr">
                        <a:spcBef>
                          <a:spcPts val="0"/>
                        </a:spcBef>
                        <a:spcAft>
                          <a:spcPts val="0"/>
                        </a:spcAft>
                      </a:pPr>
                      <a:r>
                        <a:rPr lang="en-US" sz="1400" dirty="0" err="1" smtClean="0">
                          <a:effectLst/>
                          <a:latin typeface="+mn-lt"/>
                          <a:ea typeface="Calibri"/>
                          <a:cs typeface="Times New Roman"/>
                        </a:rPr>
                        <a:t>Male</a:t>
                      </a:r>
                      <a:r>
                        <a:rPr lang="en-US" sz="1400" baseline="30000" dirty="0" err="1" smtClean="0">
                          <a:effectLst/>
                          <a:latin typeface="+mn-lt"/>
                          <a:ea typeface="Calibri"/>
                          <a:cs typeface="Calibri"/>
                        </a:rPr>
                        <a:t>i</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OR</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1.07</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0.99</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1.30</a:t>
                      </a:r>
                      <a:r>
                        <a:rPr lang="en-US" sz="1400" baseline="30000" dirty="0">
                          <a:effectLst/>
                          <a:latin typeface="+mn-lt"/>
                          <a:ea typeface="Calibri"/>
                          <a:cs typeface="Calibri"/>
                        </a:rPr>
                        <a:t>a</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1.14</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1.52</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1.06</a:t>
                      </a:r>
                    </a:p>
                  </a:txBody>
                  <a:tcPr marL="68580" marR="68580" marT="0" marB="0"/>
                </a:tc>
              </a:tr>
              <a:tr h="370840">
                <a:tc>
                  <a:txBody>
                    <a:bodyPr/>
                    <a:lstStyle/>
                    <a:p>
                      <a:pPr marL="0" marR="0" algn="ctr">
                        <a:spcBef>
                          <a:spcPts val="0"/>
                        </a:spcBef>
                        <a:spcAft>
                          <a:spcPts val="0"/>
                        </a:spcAft>
                      </a:pPr>
                      <a:r>
                        <a:rPr lang="en-US" sz="1400" dirty="0" smtClean="0">
                          <a:effectLst/>
                          <a:latin typeface="+mn-lt"/>
                          <a:ea typeface="Calibri"/>
                          <a:cs typeface="Times New Roman"/>
                        </a:rPr>
                        <a:t> </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smtClean="0">
                          <a:effectLst/>
                          <a:latin typeface="+mn-lt"/>
                          <a:ea typeface="Calibri"/>
                          <a:cs typeface="Times New Roman"/>
                        </a:rPr>
                        <a:t>95% CI</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(0.97-1.18)</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(0.84-1.16)</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(1.02-1.66)</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(0.75-1.74)</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(0.90-2.59)</a:t>
                      </a:r>
                    </a:p>
                  </a:txBody>
                  <a:tcPr marL="68580" marR="68580" marT="0" marB="0"/>
                </a:tc>
                <a:tc>
                  <a:txBody>
                    <a:bodyPr/>
                    <a:lstStyle/>
                    <a:p>
                      <a:pPr marL="0" marR="0" algn="ctr">
                        <a:lnSpc>
                          <a:spcPct val="115000"/>
                        </a:lnSpc>
                        <a:spcBef>
                          <a:spcPts val="0"/>
                        </a:spcBef>
                        <a:spcAft>
                          <a:spcPts val="0"/>
                        </a:spcAft>
                      </a:pPr>
                      <a:r>
                        <a:rPr lang="en-US" sz="1400">
                          <a:effectLst/>
                          <a:latin typeface="+mn-lt"/>
                          <a:ea typeface="Calibri"/>
                          <a:cs typeface="Times New Roman"/>
                        </a:rPr>
                        <a:t>(0.63-1.77)</a:t>
                      </a:r>
                    </a:p>
                  </a:txBody>
                  <a:tcPr marL="68580" marR="68580" marT="0" marB="0"/>
                </a:tc>
              </a:tr>
              <a:tr h="370840">
                <a:tc>
                  <a:txBody>
                    <a:bodyPr/>
                    <a:lstStyle/>
                    <a:p>
                      <a:pPr marL="0" marR="0" algn="ctr">
                        <a:spcBef>
                          <a:spcPts val="0"/>
                        </a:spcBef>
                        <a:spcAft>
                          <a:spcPts val="0"/>
                        </a:spcAft>
                      </a:pPr>
                      <a:r>
                        <a:rPr lang="en-US" sz="140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a:t>
                      </a:r>
                    </a:p>
                  </a:txBody>
                  <a:tcPr marL="68580" marR="68580" marT="0" marB="0"/>
                </a:tc>
              </a:tr>
              <a:tr h="370840">
                <a:tc>
                  <a:txBody>
                    <a:bodyPr/>
                    <a:lstStyle/>
                    <a:p>
                      <a:pPr marL="0" marR="0" algn="ctr">
                        <a:spcBef>
                          <a:spcPts val="0"/>
                        </a:spcBef>
                        <a:spcAft>
                          <a:spcPts val="0"/>
                        </a:spcAft>
                      </a:pPr>
                      <a:r>
                        <a:rPr lang="en-US" sz="1400" dirty="0" err="1" smtClean="0">
                          <a:effectLst/>
                          <a:latin typeface="+mn-lt"/>
                          <a:ea typeface="Calibri"/>
                          <a:cs typeface="Times New Roman"/>
                        </a:rPr>
                        <a:t>White</a:t>
                      </a:r>
                      <a:r>
                        <a:rPr lang="en-US" sz="1400" baseline="30000" dirty="0" err="1" smtClean="0">
                          <a:effectLst/>
                          <a:latin typeface="+mn-lt"/>
                          <a:ea typeface="Calibri"/>
                          <a:cs typeface="Calibri"/>
                        </a:rPr>
                        <a:t>ii</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OR</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1.32</a:t>
                      </a:r>
                      <a:r>
                        <a:rPr lang="en-US" sz="1400" baseline="30000" dirty="0">
                          <a:effectLst/>
                          <a:latin typeface="+mn-lt"/>
                          <a:ea typeface="Calibri"/>
                          <a:cs typeface="Calibri"/>
                        </a:rPr>
                        <a:t>b</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1.20</a:t>
                      </a:r>
                      <a:r>
                        <a:rPr lang="en-US" sz="1400" baseline="30000" dirty="0">
                          <a:effectLst/>
                          <a:latin typeface="+mn-lt"/>
                          <a:ea typeface="Calibri"/>
                          <a:cs typeface="Calibri"/>
                        </a:rPr>
                        <a:t>a</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a:effectLst/>
                          <a:latin typeface="+mn-lt"/>
                          <a:ea typeface="Calibri"/>
                          <a:cs typeface="Times New Roman"/>
                        </a:rPr>
                        <a:t>0.91</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1.19</a:t>
                      </a: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  0.36</a:t>
                      </a:r>
                      <a:r>
                        <a:rPr lang="en-US" sz="1400" baseline="30000" dirty="0">
                          <a:effectLst/>
                          <a:latin typeface="+mn-lt"/>
                          <a:ea typeface="Calibri"/>
                          <a:cs typeface="Calibri"/>
                        </a:rPr>
                        <a:t>b</a:t>
                      </a:r>
                      <a:endParaRPr lang="en-US" sz="14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400" dirty="0">
                          <a:effectLst/>
                          <a:latin typeface="+mn-lt"/>
                          <a:ea typeface="Calibri"/>
                          <a:cs typeface="Times New Roman"/>
                        </a:rPr>
                        <a:t>0.81</a:t>
                      </a:r>
                    </a:p>
                  </a:txBody>
                  <a:tcPr marL="68580" marR="68580" marT="0" marB="0"/>
                </a:tc>
              </a:tr>
              <a:tr h="370840">
                <a:tc>
                  <a:txBody>
                    <a:bodyPr/>
                    <a:lstStyle/>
                    <a:p>
                      <a:pPr marL="0" marR="0" algn="ctr">
                        <a:spcBef>
                          <a:spcPts val="0"/>
                        </a:spcBef>
                        <a:spcAft>
                          <a:spcPts val="0"/>
                        </a:spcAft>
                      </a:pPr>
                      <a:r>
                        <a:rPr lang="en-US" sz="1400" dirty="0" smtClean="0">
                          <a:effectLst/>
                          <a:latin typeface="+mn-lt"/>
                          <a:ea typeface="Calibri"/>
                          <a:cs typeface="Times New Roman"/>
                        </a:rPr>
                        <a:t> </a:t>
                      </a:r>
                      <a:endParaRPr lang="en-US" sz="1400" dirty="0">
                        <a:effectLst/>
                        <a:latin typeface="+mn-l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dirty="0" smtClean="0">
                          <a:effectLst/>
                          <a:latin typeface="+mn-lt"/>
                          <a:ea typeface="Calibri"/>
                          <a:cs typeface="Times New Roman"/>
                        </a:rPr>
                        <a:t>95% CI</a:t>
                      </a:r>
                      <a:endParaRPr lang="en-US" sz="1400" dirty="0">
                        <a:effectLst/>
                        <a:latin typeface="+mn-l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(1.19-1.48)</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(1.01-1.45)</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(0.71-1.17)</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(0.78-1.83)</a:t>
                      </a:r>
                    </a:p>
                  </a:txBody>
                  <a:tcPr marL="68580" marR="68580" marT="0" marB="0"/>
                </a:tc>
                <a:tc>
                  <a:txBody>
                    <a:bodyPr/>
                    <a:lstStyle/>
                    <a:p>
                      <a:pPr marL="0" marR="0" algn="ctr">
                        <a:lnSpc>
                          <a:spcPct val="115000"/>
                        </a:lnSpc>
                        <a:spcBef>
                          <a:spcPts val="0"/>
                        </a:spcBef>
                        <a:spcAft>
                          <a:spcPts val="0"/>
                        </a:spcAft>
                      </a:pPr>
                      <a:r>
                        <a:rPr lang="en-US" sz="1400">
                          <a:effectLst/>
                          <a:latin typeface="+mn-lt"/>
                          <a:ea typeface="Calibri"/>
                          <a:cs typeface="Times New Roman"/>
                        </a:rPr>
                        <a:t>(0.21-0.62)</a:t>
                      </a:r>
                    </a:p>
                  </a:txBody>
                  <a:tcPr marL="68580" marR="68580" marT="0" marB="0"/>
                </a:tc>
                <a:tc>
                  <a:txBody>
                    <a:bodyPr/>
                    <a:lstStyle/>
                    <a:p>
                      <a:pPr marL="0" marR="0" algn="ctr">
                        <a:lnSpc>
                          <a:spcPct val="115000"/>
                        </a:lnSpc>
                        <a:spcBef>
                          <a:spcPts val="0"/>
                        </a:spcBef>
                        <a:spcAft>
                          <a:spcPts val="0"/>
                        </a:spcAft>
                      </a:pPr>
                      <a:r>
                        <a:rPr lang="en-US" sz="1400" dirty="0">
                          <a:effectLst/>
                          <a:latin typeface="+mn-lt"/>
                          <a:ea typeface="Calibri"/>
                          <a:cs typeface="Times New Roman"/>
                        </a:rPr>
                        <a:t>(0.51-1.30)</a:t>
                      </a:r>
                    </a:p>
                  </a:txBody>
                  <a:tcPr marL="68580" marR="68580" marT="0" marB="0"/>
                </a:tc>
              </a:tr>
            </a:tbl>
          </a:graphicData>
        </a:graphic>
      </p:graphicFrame>
      <p:sp>
        <p:nvSpPr>
          <p:cNvPr id="12" name="TextBox 11"/>
          <p:cNvSpPr txBox="1"/>
          <p:nvPr/>
        </p:nvSpPr>
        <p:spPr>
          <a:xfrm>
            <a:off x="228600" y="3810000"/>
            <a:ext cx="8915400" cy="2123658"/>
          </a:xfrm>
          <a:prstGeom prst="rect">
            <a:avLst/>
          </a:prstGeom>
          <a:noFill/>
        </p:spPr>
        <p:txBody>
          <a:bodyPr wrap="square" rtlCol="0">
            <a:spAutoFit/>
          </a:bodyPr>
          <a:lstStyle/>
          <a:p>
            <a:r>
              <a:rPr lang="en-US" sz="1400" baseline="30000" dirty="0" err="1" smtClean="0"/>
              <a:t>i</a:t>
            </a:r>
            <a:r>
              <a:rPr lang="en-US" sz="1400" baseline="30000" dirty="0" smtClean="0"/>
              <a:t> </a:t>
            </a:r>
            <a:r>
              <a:rPr lang="en-US" sz="1400" dirty="0"/>
              <a:t>Reference category is </a:t>
            </a:r>
            <a:r>
              <a:rPr lang="en-US" sz="1400" dirty="0" smtClean="0"/>
              <a:t>Female</a:t>
            </a:r>
          </a:p>
          <a:p>
            <a:r>
              <a:rPr lang="en-US" sz="1400" baseline="30000" dirty="0" smtClean="0"/>
              <a:t>ii</a:t>
            </a:r>
            <a:r>
              <a:rPr lang="en-US" sz="1400" dirty="0" smtClean="0"/>
              <a:t> </a:t>
            </a:r>
            <a:r>
              <a:rPr lang="en-US" sz="1400" dirty="0"/>
              <a:t>Reference category is Non-White</a:t>
            </a:r>
          </a:p>
          <a:p>
            <a:r>
              <a:rPr lang="en-US" sz="1400" baseline="30000" dirty="0"/>
              <a:t>a</a:t>
            </a:r>
            <a:r>
              <a:rPr lang="en-US" sz="1400" dirty="0"/>
              <a:t> p &lt; .</a:t>
            </a:r>
            <a:r>
              <a:rPr lang="en-US" sz="1400" dirty="0" smtClean="0"/>
              <a:t>05</a:t>
            </a:r>
          </a:p>
          <a:p>
            <a:r>
              <a:rPr lang="en-US" sz="1400" baseline="30000" dirty="0" smtClean="0"/>
              <a:t>b</a:t>
            </a:r>
            <a:r>
              <a:rPr lang="en-US" sz="1400" dirty="0" smtClean="0"/>
              <a:t> </a:t>
            </a:r>
            <a:r>
              <a:rPr lang="en-US" sz="1400" dirty="0"/>
              <a:t>p &lt;.</a:t>
            </a:r>
            <a:r>
              <a:rPr lang="en-US" sz="1400" dirty="0" smtClean="0"/>
              <a:t>01</a:t>
            </a:r>
          </a:p>
          <a:p>
            <a:endParaRPr lang="en-US" sz="1600" dirty="0"/>
          </a:p>
          <a:p>
            <a:endParaRPr lang="en-US" sz="1600" dirty="0" smtClean="0"/>
          </a:p>
          <a:p>
            <a:pPr marL="231775" indent="-231775">
              <a:buFont typeface="Arial" pitchFamily="34" charset="0"/>
              <a:buChar char="•"/>
            </a:pPr>
            <a:r>
              <a:rPr lang="en-US" sz="2200" dirty="0" smtClean="0"/>
              <a:t>Whites less likely than non-Whites to be active around picnic shelters</a:t>
            </a:r>
          </a:p>
        </p:txBody>
      </p:sp>
      <p:sp>
        <p:nvSpPr>
          <p:cNvPr id="7" name="Rectangle 6"/>
          <p:cNvSpPr/>
          <p:nvPr/>
        </p:nvSpPr>
        <p:spPr>
          <a:xfrm>
            <a:off x="6624084" y="3048000"/>
            <a:ext cx="12192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5"/>
          <p:cNvSpPr txBox="1">
            <a:spLocks noChangeArrowheads="1"/>
          </p:cNvSpPr>
          <p:nvPr/>
        </p:nvSpPr>
        <p:spPr bwMode="auto">
          <a:xfrm>
            <a:off x="239713" y="6286500"/>
            <a:ext cx="8796784" cy="523220"/>
          </a:xfrm>
          <a:prstGeom prst="rect">
            <a:avLst/>
          </a:prstGeom>
          <a:noFill/>
          <a:ln w="9525">
            <a:noFill/>
            <a:miter lim="800000"/>
            <a:headEnd/>
            <a:tailEnd/>
          </a:ln>
        </p:spPr>
        <p:txBody>
          <a:bodyPr wrap="square">
            <a:spAutoFit/>
          </a:bodyPr>
          <a:lstStyle/>
          <a:p>
            <a:pPr lvl="0"/>
            <a:r>
              <a:rPr lang="en-US" sz="1400" dirty="0"/>
              <a:t>Kaczynski, A.T., Wilhelm Stanis, S.A., Besenyi, G.M., &amp; Child, S. </a:t>
            </a:r>
            <a:r>
              <a:rPr lang="en-US" sz="1400" dirty="0" smtClean="0"/>
              <a:t>(in press). </a:t>
            </a:r>
            <a:r>
              <a:rPr lang="en-US" sz="1400" dirty="0"/>
              <a:t>Differences in youth and adult physical activity by gender and race/ethnicity within park settings. </a:t>
            </a:r>
            <a:r>
              <a:rPr lang="en-US" sz="1400" i="1" dirty="0" smtClean="0"/>
              <a:t>Preventing </a:t>
            </a:r>
            <a:r>
              <a:rPr lang="en-US" sz="1400" i="1" dirty="0"/>
              <a:t>Chronic </a:t>
            </a:r>
            <a:r>
              <a:rPr lang="en-US" sz="1400" i="1" dirty="0" smtClean="0"/>
              <a:t>Disease</a:t>
            </a:r>
            <a:r>
              <a:rPr lang="en-US" sz="1400" dirty="0" smtClean="0"/>
              <a:t>.</a:t>
            </a:r>
            <a:endParaRPr lang="en-US" sz="1400" dirty="0"/>
          </a:p>
        </p:txBody>
      </p:sp>
    </p:spTree>
    <p:extLst>
      <p:ext uri="{BB962C8B-B14F-4D97-AF65-F5344CB8AC3E}">
        <p14:creationId xmlns:p14="http://schemas.microsoft.com/office/powerpoint/2010/main" val="25216326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18435"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Importance of Park Site Attributes by Race/Ethnicity</a:t>
            </a:r>
            <a:endParaRPr lang="en-CA" b="1" dirty="0">
              <a:solidFill>
                <a:srgbClr val="678489"/>
              </a:solidFill>
            </a:endParaRPr>
          </a:p>
        </p:txBody>
      </p:sp>
      <p:sp>
        <p:nvSpPr>
          <p:cNvPr id="18436" name="Text Box 3"/>
          <p:cNvSpPr txBox="1">
            <a:spLocks noChangeArrowheads="1"/>
          </p:cNvSpPr>
          <p:nvPr/>
        </p:nvSpPr>
        <p:spPr bwMode="auto">
          <a:xfrm>
            <a:off x="285720" y="1500174"/>
            <a:ext cx="2571768" cy="3831818"/>
          </a:xfrm>
          <a:prstGeom prst="rect">
            <a:avLst/>
          </a:prstGeom>
          <a:noFill/>
          <a:ln w="9525">
            <a:noFill/>
            <a:miter lim="800000"/>
            <a:headEnd/>
            <a:tailEnd/>
          </a:ln>
        </p:spPr>
        <p:txBody>
          <a:bodyPr wrap="square">
            <a:spAutoFit/>
          </a:bodyPr>
          <a:lstStyle/>
          <a:p>
            <a:pPr marL="284163" indent="-284163">
              <a:spcBef>
                <a:spcPct val="50000"/>
              </a:spcBef>
              <a:buFontTx/>
              <a:buChar char="•"/>
            </a:pPr>
            <a:r>
              <a:rPr lang="en-US" dirty="0" smtClean="0"/>
              <a:t>Do visitors’ ratings of the importance of park site attributes for park-based physical activity vary by race/ ethnicity? </a:t>
            </a:r>
          </a:p>
          <a:p>
            <a:pPr marL="284163" indent="-284163">
              <a:spcBef>
                <a:spcPct val="50000"/>
              </a:spcBef>
              <a:buFontTx/>
              <a:buChar char="•"/>
            </a:pPr>
            <a:endParaRPr lang="en-US" sz="1200" dirty="0" smtClean="0"/>
          </a:p>
          <a:p>
            <a:pPr marL="284163" indent="-284163">
              <a:spcBef>
                <a:spcPct val="50000"/>
              </a:spcBef>
              <a:buFontTx/>
              <a:buChar char="•"/>
            </a:pPr>
            <a:r>
              <a:rPr lang="en-US" dirty="0" smtClean="0"/>
              <a:t>Several park site attributes rated more important by Black and Hispanic visitors compared to White visitors</a:t>
            </a:r>
            <a:endParaRPr lang="en-US" dirty="0"/>
          </a:p>
        </p:txBody>
      </p:sp>
      <p:cxnSp>
        <p:nvCxnSpPr>
          <p:cNvPr id="9" name="Straight Connector 8"/>
          <p:cNvCxnSpPr/>
          <p:nvPr/>
        </p:nvCxnSpPr>
        <p:spPr>
          <a:xfrm rot="16200000" flipH="1">
            <a:off x="4179094" y="5072856"/>
            <a:ext cx="2571750" cy="1588"/>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p:nvGraphicFramePr>
        <p:xfrm>
          <a:off x="2928926" y="1428736"/>
          <a:ext cx="5929354" cy="3901120"/>
        </p:xfrm>
        <a:graphic>
          <a:graphicData uri="http://schemas.openxmlformats.org/drawingml/2006/table">
            <a:tbl>
              <a:tblPr/>
              <a:tblGrid>
                <a:gridCol w="1785950"/>
                <a:gridCol w="928694"/>
                <a:gridCol w="1000132"/>
                <a:gridCol w="1000132"/>
                <a:gridCol w="1214446"/>
              </a:tblGrid>
              <a:tr h="243114">
                <a:tc rowSpan="2">
                  <a:txBody>
                    <a:bodyPr/>
                    <a:lstStyle/>
                    <a:p>
                      <a:pPr marL="0" marR="0">
                        <a:lnSpc>
                          <a:spcPct val="115000"/>
                        </a:lnSpc>
                        <a:spcBef>
                          <a:spcPts val="0"/>
                        </a:spcBef>
                        <a:spcAft>
                          <a:spcPts val="1000"/>
                        </a:spcAft>
                      </a:pPr>
                      <a:r>
                        <a:rPr lang="en-US" sz="1800" b="1" dirty="0">
                          <a:latin typeface="Calibri"/>
                          <a:ea typeface="Calibri"/>
                          <a:cs typeface="Times New Roman"/>
                        </a:rPr>
                        <a:t>Site Attributes</a:t>
                      </a:r>
                      <a:endParaRPr lang="en-US" sz="1800" dirty="0">
                        <a:latin typeface="Calibri"/>
                        <a:ea typeface="Calibri"/>
                        <a:cs typeface="Times New Roman"/>
                      </a:endParaRPr>
                    </a:p>
                  </a:txBody>
                  <a:tcPr marL="74645" marR="74645" marT="37322" marB="3732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5A765"/>
                    </a:solidFill>
                  </a:tcPr>
                </a:tc>
                <a:tc gridSpan="3">
                  <a:txBody>
                    <a:bodyPr/>
                    <a:lstStyle/>
                    <a:p>
                      <a:pPr marL="0" marR="0" algn="ctr">
                        <a:lnSpc>
                          <a:spcPct val="115000"/>
                        </a:lnSpc>
                        <a:spcBef>
                          <a:spcPts val="0"/>
                        </a:spcBef>
                        <a:spcAft>
                          <a:spcPts val="1000"/>
                        </a:spcAft>
                      </a:pPr>
                      <a:r>
                        <a:rPr lang="en-US" sz="1800" b="1" dirty="0">
                          <a:latin typeface="Calibri"/>
                          <a:ea typeface="Calibri"/>
                          <a:cs typeface="Times New Roman"/>
                        </a:rPr>
                        <a:t>Race/Ethnicity (Mean)</a:t>
                      </a:r>
                      <a:r>
                        <a:rPr lang="en-US" sz="1800" b="1" baseline="30000" dirty="0">
                          <a:latin typeface="Calibri"/>
                          <a:ea typeface="Calibri"/>
                          <a:cs typeface="Times New Roman"/>
                        </a:rPr>
                        <a:t>1</a:t>
                      </a:r>
                      <a:r>
                        <a:rPr lang="en-US" sz="1800" b="1" dirty="0">
                          <a:latin typeface="Calibri"/>
                          <a:ea typeface="Calibri"/>
                          <a:cs typeface="Times New Roman"/>
                        </a:rPr>
                        <a:t> </a:t>
                      </a:r>
                      <a:endParaRPr lang="en-US" sz="1800" dirty="0">
                        <a:latin typeface="Calibri"/>
                        <a:ea typeface="Calibri"/>
                        <a:cs typeface="Times New Roman"/>
                      </a:endParaRPr>
                    </a:p>
                  </a:txBody>
                  <a:tcPr marL="74645" marR="74645" marT="37322" marB="3732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5A765"/>
                    </a:solidFill>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1000"/>
                        </a:spcAft>
                      </a:pPr>
                      <a:r>
                        <a:rPr lang="en-US" sz="1800" b="1" dirty="0">
                          <a:latin typeface="Calibri"/>
                          <a:ea typeface="Calibri"/>
                          <a:cs typeface="Times New Roman"/>
                        </a:rPr>
                        <a:t>F Value </a:t>
                      </a:r>
                      <a:endParaRPr lang="en-US" sz="1800" dirty="0">
                        <a:latin typeface="Calibri"/>
                        <a:ea typeface="Calibri"/>
                        <a:cs typeface="Times New Roman"/>
                      </a:endParaRPr>
                    </a:p>
                  </a:txBody>
                  <a:tcPr marL="74645" marR="74645" marT="37322" marB="3732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5A765"/>
                    </a:solidFill>
                  </a:tcPr>
                </a:tc>
              </a:tr>
              <a:tr h="232021">
                <a:tc vMerge="1">
                  <a:txBody>
                    <a:bodyPr/>
                    <a:lstStyle/>
                    <a:p>
                      <a:endParaRPr lang="en-US"/>
                    </a:p>
                  </a:txBody>
                  <a:tcPr/>
                </a:tc>
                <a:tc>
                  <a:txBody>
                    <a:bodyPr/>
                    <a:lstStyle/>
                    <a:p>
                      <a:pPr marL="0" marR="0" algn="ctr">
                        <a:lnSpc>
                          <a:spcPct val="115000"/>
                        </a:lnSpc>
                        <a:spcBef>
                          <a:spcPts val="0"/>
                        </a:spcBef>
                        <a:spcAft>
                          <a:spcPts val="1000"/>
                        </a:spcAft>
                      </a:pPr>
                      <a:r>
                        <a:rPr lang="en-US" sz="1800" b="1" dirty="0">
                          <a:latin typeface="Calibri"/>
                          <a:ea typeface="Calibri"/>
                          <a:cs typeface="Times New Roman"/>
                        </a:rPr>
                        <a:t>Black </a:t>
                      </a:r>
                      <a:endParaRPr lang="en-US" sz="1800" dirty="0">
                        <a:latin typeface="Calibri"/>
                        <a:ea typeface="Calibri"/>
                        <a:cs typeface="Times New Roman"/>
                      </a:endParaRPr>
                    </a:p>
                  </a:txBody>
                  <a:tcPr marL="74645" marR="74645" marT="37322" marB="3732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9933"/>
                    </a:solidFill>
                  </a:tcPr>
                </a:tc>
                <a:tc>
                  <a:txBody>
                    <a:bodyPr/>
                    <a:lstStyle/>
                    <a:p>
                      <a:pPr marL="0" marR="0" algn="ctr">
                        <a:lnSpc>
                          <a:spcPct val="115000"/>
                        </a:lnSpc>
                        <a:spcBef>
                          <a:spcPts val="0"/>
                        </a:spcBef>
                        <a:spcAft>
                          <a:spcPts val="1000"/>
                        </a:spcAft>
                      </a:pPr>
                      <a:r>
                        <a:rPr lang="en-US" sz="1800" b="1" dirty="0">
                          <a:latin typeface="Calibri"/>
                          <a:ea typeface="Calibri"/>
                          <a:cs typeface="Times New Roman"/>
                        </a:rPr>
                        <a:t>Hispanic </a:t>
                      </a:r>
                      <a:endParaRPr lang="en-US" sz="1800" dirty="0">
                        <a:latin typeface="Calibri"/>
                        <a:ea typeface="Calibri"/>
                        <a:cs typeface="Times New Roman"/>
                      </a:endParaRPr>
                    </a:p>
                  </a:txBody>
                  <a:tcPr marL="74645" marR="74645" marT="37322" marB="3732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9933"/>
                    </a:solidFill>
                  </a:tcPr>
                </a:tc>
                <a:tc>
                  <a:txBody>
                    <a:bodyPr/>
                    <a:lstStyle/>
                    <a:p>
                      <a:pPr marL="0" marR="0" algn="ctr">
                        <a:lnSpc>
                          <a:spcPct val="115000"/>
                        </a:lnSpc>
                        <a:spcBef>
                          <a:spcPts val="0"/>
                        </a:spcBef>
                        <a:spcAft>
                          <a:spcPts val="1000"/>
                        </a:spcAft>
                      </a:pPr>
                      <a:r>
                        <a:rPr lang="en-US" sz="1800" b="1" dirty="0">
                          <a:latin typeface="Calibri"/>
                          <a:ea typeface="Calibri"/>
                          <a:cs typeface="Times New Roman"/>
                        </a:rPr>
                        <a:t>White </a:t>
                      </a:r>
                      <a:endParaRPr lang="en-US" sz="1800" dirty="0">
                        <a:latin typeface="Calibri"/>
                        <a:ea typeface="Calibri"/>
                        <a:cs typeface="Times New Roman"/>
                      </a:endParaRPr>
                    </a:p>
                  </a:txBody>
                  <a:tcPr marL="74645" marR="74645" marT="37322" marB="3732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9933"/>
                    </a:solidFill>
                  </a:tcPr>
                </a:tc>
                <a:tc vMerge="1">
                  <a:txBody>
                    <a:bodyPr/>
                    <a:lstStyle/>
                    <a:p>
                      <a:endParaRPr lang="en-US"/>
                    </a:p>
                  </a:txBody>
                  <a:tcPr/>
                </a:tc>
              </a:tr>
              <a:tr h="232021">
                <a:tc>
                  <a:txBody>
                    <a:bodyPr/>
                    <a:lstStyle/>
                    <a:p>
                      <a:pPr marL="0" marR="0">
                        <a:lnSpc>
                          <a:spcPct val="115000"/>
                        </a:lnSpc>
                        <a:spcBef>
                          <a:spcPts val="0"/>
                        </a:spcBef>
                        <a:spcAft>
                          <a:spcPts val="1000"/>
                        </a:spcAft>
                      </a:pPr>
                      <a:r>
                        <a:rPr lang="en-US" sz="1800">
                          <a:latin typeface="Calibri"/>
                          <a:ea typeface="Calibri"/>
                          <a:cs typeface="Times New Roman"/>
                        </a:rPr>
                        <a:t>Cleanliness </a:t>
                      </a:r>
                    </a:p>
                  </a:txBody>
                  <a:tcPr marL="74645" marR="74645" marT="37322" marB="3732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4.49</a:t>
                      </a:r>
                      <a:r>
                        <a:rPr lang="en-US" sz="1800" baseline="30000" dirty="0">
                          <a:latin typeface="Calibri"/>
                          <a:ea typeface="Calibri"/>
                          <a:cs typeface="Times New Roman"/>
                        </a:rPr>
                        <a:t>a</a:t>
                      </a:r>
                      <a:r>
                        <a:rPr lang="en-US" sz="1800" dirty="0">
                          <a:latin typeface="Calibri"/>
                          <a:ea typeface="Calibri"/>
                          <a:cs typeface="Times New Roman"/>
                        </a:rPr>
                        <a:t> </a:t>
                      </a:r>
                    </a:p>
                  </a:txBody>
                  <a:tcPr marL="149290"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4.51</a:t>
                      </a:r>
                      <a:r>
                        <a:rPr lang="en-US" sz="1800" baseline="30000" dirty="0">
                          <a:latin typeface="Calibri"/>
                          <a:ea typeface="Calibri"/>
                          <a:cs typeface="Times New Roman"/>
                        </a:rPr>
                        <a:t>a</a:t>
                      </a:r>
                      <a:r>
                        <a:rPr lang="en-US" sz="1800" dirty="0">
                          <a:latin typeface="Calibri"/>
                          <a:ea typeface="Calibri"/>
                          <a:cs typeface="Times New Roman"/>
                        </a:rPr>
                        <a:t> </a:t>
                      </a:r>
                    </a:p>
                  </a:txBody>
                  <a:tcPr marL="7464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4.02</a:t>
                      </a:r>
                      <a:r>
                        <a:rPr lang="en-US" sz="1800" baseline="30000" dirty="0">
                          <a:latin typeface="Calibri"/>
                          <a:ea typeface="Calibri"/>
                          <a:cs typeface="Times New Roman"/>
                        </a:rPr>
                        <a:t>b</a:t>
                      </a:r>
                      <a:r>
                        <a:rPr lang="en-US" sz="1800" dirty="0">
                          <a:latin typeface="Calibri"/>
                          <a:ea typeface="Calibri"/>
                          <a:cs typeface="Times New Roman"/>
                        </a:rPr>
                        <a:t> </a:t>
                      </a:r>
                    </a:p>
                  </a:txBody>
                  <a:tcPr marL="7464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marL="0" marR="0">
                        <a:lnSpc>
                          <a:spcPct val="115000"/>
                        </a:lnSpc>
                        <a:spcBef>
                          <a:spcPts val="0"/>
                        </a:spcBef>
                        <a:spcAft>
                          <a:spcPts val="1000"/>
                        </a:spcAft>
                      </a:pPr>
                      <a:r>
                        <a:rPr lang="en-US" sz="1800" dirty="0">
                          <a:latin typeface="Calibri"/>
                          <a:ea typeface="Calibri"/>
                          <a:cs typeface="Times New Roman"/>
                        </a:rPr>
                        <a:t>9.75*** </a:t>
                      </a:r>
                    </a:p>
                  </a:txBody>
                  <a:tcPr marL="22393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r>
              <a:tr h="232021">
                <a:tc>
                  <a:txBody>
                    <a:bodyPr/>
                    <a:lstStyle/>
                    <a:p>
                      <a:pPr marL="0" marR="0">
                        <a:lnSpc>
                          <a:spcPct val="115000"/>
                        </a:lnSpc>
                        <a:spcBef>
                          <a:spcPts val="0"/>
                        </a:spcBef>
                        <a:spcAft>
                          <a:spcPts val="1000"/>
                        </a:spcAft>
                      </a:pPr>
                      <a:r>
                        <a:rPr lang="en-US" sz="1800">
                          <a:latin typeface="Calibri"/>
                          <a:ea typeface="Calibri"/>
                          <a:cs typeface="Times New Roman"/>
                        </a:rPr>
                        <a:t>Parking </a:t>
                      </a:r>
                    </a:p>
                  </a:txBody>
                  <a:tcPr marL="74645" marR="74645" marT="37322" marB="3732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4.26</a:t>
                      </a:r>
                      <a:r>
                        <a:rPr lang="en-US" sz="1800" baseline="30000" dirty="0">
                          <a:latin typeface="Calibri"/>
                          <a:ea typeface="Calibri"/>
                          <a:cs typeface="Times New Roman"/>
                        </a:rPr>
                        <a:t>a</a:t>
                      </a:r>
                      <a:r>
                        <a:rPr lang="en-US" sz="1800" dirty="0">
                          <a:latin typeface="Calibri"/>
                          <a:ea typeface="Calibri"/>
                          <a:cs typeface="Times New Roman"/>
                        </a:rPr>
                        <a:t> </a:t>
                      </a:r>
                    </a:p>
                  </a:txBody>
                  <a:tcPr marL="149290"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4.23</a:t>
                      </a:r>
                      <a:r>
                        <a:rPr lang="en-US" sz="1800" baseline="30000" dirty="0">
                          <a:latin typeface="Calibri"/>
                          <a:ea typeface="Calibri"/>
                          <a:cs typeface="Times New Roman"/>
                        </a:rPr>
                        <a:t>a</a:t>
                      </a:r>
                      <a:r>
                        <a:rPr lang="en-US" sz="1800" dirty="0">
                          <a:latin typeface="Calibri"/>
                          <a:ea typeface="Calibri"/>
                          <a:cs typeface="Times New Roman"/>
                        </a:rPr>
                        <a:t> </a:t>
                      </a:r>
                    </a:p>
                  </a:txBody>
                  <a:tcPr marL="7464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3.88</a:t>
                      </a:r>
                      <a:r>
                        <a:rPr lang="en-US" sz="1800" baseline="30000" dirty="0">
                          <a:latin typeface="Calibri"/>
                          <a:ea typeface="Calibri"/>
                          <a:cs typeface="Times New Roman"/>
                        </a:rPr>
                        <a:t>b</a:t>
                      </a:r>
                      <a:r>
                        <a:rPr lang="en-US" sz="1800" dirty="0">
                          <a:latin typeface="Calibri"/>
                          <a:ea typeface="Calibri"/>
                          <a:cs typeface="Times New Roman"/>
                        </a:rPr>
                        <a:t> </a:t>
                      </a:r>
                    </a:p>
                  </a:txBody>
                  <a:tcPr marL="7464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c>
                  <a:txBody>
                    <a:bodyPr/>
                    <a:lstStyle/>
                    <a:p>
                      <a:pPr marL="0" marR="0">
                        <a:lnSpc>
                          <a:spcPct val="115000"/>
                        </a:lnSpc>
                        <a:spcBef>
                          <a:spcPts val="0"/>
                        </a:spcBef>
                        <a:spcAft>
                          <a:spcPts val="1000"/>
                        </a:spcAft>
                      </a:pPr>
                      <a:r>
                        <a:rPr lang="en-US" sz="1800">
                          <a:latin typeface="Calibri"/>
                          <a:ea typeface="Calibri"/>
                          <a:cs typeface="Times New Roman"/>
                        </a:rPr>
                        <a:t>5.64** </a:t>
                      </a:r>
                    </a:p>
                  </a:txBody>
                  <a:tcPr marL="22393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r>
              <a:tr h="232021">
                <a:tc>
                  <a:txBody>
                    <a:bodyPr/>
                    <a:lstStyle/>
                    <a:p>
                      <a:pPr marL="0" marR="0">
                        <a:lnSpc>
                          <a:spcPct val="115000"/>
                        </a:lnSpc>
                        <a:spcBef>
                          <a:spcPts val="0"/>
                        </a:spcBef>
                        <a:spcAft>
                          <a:spcPts val="1000"/>
                        </a:spcAft>
                      </a:pPr>
                      <a:r>
                        <a:rPr lang="en-US" sz="1800">
                          <a:latin typeface="Calibri"/>
                          <a:ea typeface="Calibri"/>
                          <a:cs typeface="Times New Roman"/>
                        </a:rPr>
                        <a:t>Restrooms </a:t>
                      </a:r>
                    </a:p>
                  </a:txBody>
                  <a:tcPr marL="74645" marR="74645" marT="37322" marB="3732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4.16</a:t>
                      </a:r>
                      <a:r>
                        <a:rPr lang="en-US" sz="1800" baseline="30000" dirty="0">
                          <a:latin typeface="Calibri"/>
                          <a:ea typeface="Calibri"/>
                          <a:cs typeface="Times New Roman"/>
                        </a:rPr>
                        <a:t>a,b</a:t>
                      </a:r>
                      <a:r>
                        <a:rPr lang="en-US" sz="1800" dirty="0">
                          <a:latin typeface="Calibri"/>
                          <a:ea typeface="Calibri"/>
                          <a:cs typeface="Times New Roman"/>
                        </a:rPr>
                        <a:t> </a:t>
                      </a:r>
                    </a:p>
                  </a:txBody>
                  <a:tcPr marL="149290"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marL="0" marR="0" algn="ctr">
                        <a:lnSpc>
                          <a:spcPct val="115000"/>
                        </a:lnSpc>
                        <a:spcBef>
                          <a:spcPts val="0"/>
                        </a:spcBef>
                        <a:spcAft>
                          <a:spcPts val="1000"/>
                        </a:spcAft>
                      </a:pPr>
                      <a:r>
                        <a:rPr lang="en-US" sz="1800">
                          <a:latin typeface="Calibri"/>
                          <a:ea typeface="Calibri"/>
                          <a:cs typeface="Times New Roman"/>
                        </a:rPr>
                        <a:t>4.28</a:t>
                      </a:r>
                      <a:r>
                        <a:rPr lang="en-US" sz="1800" baseline="30000">
                          <a:latin typeface="Calibri"/>
                          <a:ea typeface="Calibri"/>
                          <a:cs typeface="Times New Roman"/>
                        </a:rPr>
                        <a:t>a</a:t>
                      </a:r>
                      <a:r>
                        <a:rPr lang="en-US" sz="1800">
                          <a:latin typeface="Calibri"/>
                          <a:ea typeface="Calibri"/>
                          <a:cs typeface="Times New Roman"/>
                        </a:rPr>
                        <a:t> </a:t>
                      </a:r>
                    </a:p>
                  </a:txBody>
                  <a:tcPr marL="7464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3.85</a:t>
                      </a:r>
                      <a:r>
                        <a:rPr lang="en-US" sz="1800" baseline="30000" dirty="0">
                          <a:latin typeface="Calibri"/>
                          <a:ea typeface="Calibri"/>
                          <a:cs typeface="Times New Roman"/>
                        </a:rPr>
                        <a:t>b</a:t>
                      </a:r>
                      <a:r>
                        <a:rPr lang="en-US" sz="1800" dirty="0">
                          <a:latin typeface="Calibri"/>
                          <a:ea typeface="Calibri"/>
                          <a:cs typeface="Times New Roman"/>
                        </a:rPr>
                        <a:t> </a:t>
                      </a:r>
                    </a:p>
                  </a:txBody>
                  <a:tcPr marL="7464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marL="0" marR="0">
                        <a:lnSpc>
                          <a:spcPct val="115000"/>
                        </a:lnSpc>
                        <a:spcBef>
                          <a:spcPts val="0"/>
                        </a:spcBef>
                        <a:spcAft>
                          <a:spcPts val="1000"/>
                        </a:spcAft>
                      </a:pPr>
                      <a:r>
                        <a:rPr lang="en-US" sz="1800">
                          <a:latin typeface="Calibri"/>
                          <a:ea typeface="Calibri"/>
                          <a:cs typeface="Times New Roman"/>
                        </a:rPr>
                        <a:t>5.54** </a:t>
                      </a:r>
                    </a:p>
                  </a:txBody>
                  <a:tcPr marL="22393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232021">
                <a:tc>
                  <a:txBody>
                    <a:bodyPr/>
                    <a:lstStyle/>
                    <a:p>
                      <a:pPr marL="0" marR="0">
                        <a:lnSpc>
                          <a:spcPct val="115000"/>
                        </a:lnSpc>
                        <a:spcBef>
                          <a:spcPts val="0"/>
                        </a:spcBef>
                        <a:spcAft>
                          <a:spcPts val="1000"/>
                        </a:spcAft>
                      </a:pPr>
                      <a:r>
                        <a:rPr lang="en-US" sz="1800">
                          <a:latin typeface="Calibri"/>
                          <a:ea typeface="Calibri"/>
                          <a:cs typeface="Times New Roman"/>
                        </a:rPr>
                        <a:t>Lighting </a:t>
                      </a:r>
                    </a:p>
                  </a:txBody>
                  <a:tcPr marL="74645" marR="74645" marT="37322" marB="3732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4.14</a:t>
                      </a:r>
                      <a:r>
                        <a:rPr lang="en-US" sz="1800" baseline="30000" dirty="0">
                          <a:latin typeface="Calibri"/>
                          <a:ea typeface="Calibri"/>
                          <a:cs typeface="Times New Roman"/>
                        </a:rPr>
                        <a:t>a,b</a:t>
                      </a:r>
                      <a:r>
                        <a:rPr lang="en-US" sz="1800" dirty="0">
                          <a:latin typeface="Calibri"/>
                          <a:ea typeface="Calibri"/>
                          <a:cs typeface="Times New Roman"/>
                        </a:rPr>
                        <a:t> </a:t>
                      </a:r>
                    </a:p>
                  </a:txBody>
                  <a:tcPr marL="149290"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c>
                  <a:txBody>
                    <a:bodyPr/>
                    <a:lstStyle/>
                    <a:p>
                      <a:pPr marL="0" marR="0" algn="ctr">
                        <a:lnSpc>
                          <a:spcPct val="115000"/>
                        </a:lnSpc>
                        <a:spcBef>
                          <a:spcPts val="0"/>
                        </a:spcBef>
                        <a:spcAft>
                          <a:spcPts val="1000"/>
                        </a:spcAft>
                      </a:pPr>
                      <a:r>
                        <a:rPr lang="en-US" sz="1800">
                          <a:latin typeface="Calibri"/>
                          <a:ea typeface="Calibri"/>
                          <a:cs typeface="Times New Roman"/>
                        </a:rPr>
                        <a:t>4.30</a:t>
                      </a:r>
                      <a:r>
                        <a:rPr lang="en-US" sz="1800" baseline="30000">
                          <a:latin typeface="Calibri"/>
                          <a:ea typeface="Calibri"/>
                          <a:cs typeface="Times New Roman"/>
                        </a:rPr>
                        <a:t>a</a:t>
                      </a:r>
                      <a:r>
                        <a:rPr lang="en-US" sz="1800">
                          <a:latin typeface="Calibri"/>
                          <a:ea typeface="Calibri"/>
                          <a:cs typeface="Times New Roman"/>
                        </a:rPr>
                        <a:t> </a:t>
                      </a:r>
                    </a:p>
                  </a:txBody>
                  <a:tcPr marL="7464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3.83</a:t>
                      </a:r>
                      <a:r>
                        <a:rPr lang="en-US" sz="1800" baseline="30000" dirty="0">
                          <a:latin typeface="Calibri"/>
                          <a:ea typeface="Calibri"/>
                          <a:cs typeface="Times New Roman"/>
                        </a:rPr>
                        <a:t>b</a:t>
                      </a:r>
                      <a:r>
                        <a:rPr lang="en-US" sz="1800" dirty="0">
                          <a:latin typeface="Calibri"/>
                          <a:ea typeface="Calibri"/>
                          <a:cs typeface="Times New Roman"/>
                        </a:rPr>
                        <a:t> </a:t>
                      </a:r>
                    </a:p>
                  </a:txBody>
                  <a:tcPr marL="7464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c>
                  <a:txBody>
                    <a:bodyPr/>
                    <a:lstStyle/>
                    <a:p>
                      <a:pPr marL="0" marR="0">
                        <a:lnSpc>
                          <a:spcPct val="115000"/>
                        </a:lnSpc>
                        <a:spcBef>
                          <a:spcPts val="0"/>
                        </a:spcBef>
                        <a:spcAft>
                          <a:spcPts val="1000"/>
                        </a:spcAft>
                      </a:pPr>
                      <a:r>
                        <a:rPr lang="en-US" sz="1800">
                          <a:latin typeface="Calibri"/>
                          <a:ea typeface="Calibri"/>
                          <a:cs typeface="Times New Roman"/>
                        </a:rPr>
                        <a:t>7.39*** </a:t>
                      </a:r>
                    </a:p>
                  </a:txBody>
                  <a:tcPr marL="22393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r>
              <a:tr h="243114">
                <a:tc>
                  <a:txBody>
                    <a:bodyPr/>
                    <a:lstStyle/>
                    <a:p>
                      <a:pPr marL="0" marR="0">
                        <a:lnSpc>
                          <a:spcPct val="115000"/>
                        </a:lnSpc>
                        <a:spcBef>
                          <a:spcPts val="0"/>
                        </a:spcBef>
                        <a:spcAft>
                          <a:spcPts val="1000"/>
                        </a:spcAft>
                      </a:pPr>
                      <a:r>
                        <a:rPr lang="en-US" sz="1800">
                          <a:latin typeface="Calibri"/>
                          <a:ea typeface="Calibri"/>
                          <a:cs typeface="Times New Roman"/>
                        </a:rPr>
                        <a:t>Playgrounds </a:t>
                      </a:r>
                    </a:p>
                  </a:txBody>
                  <a:tcPr marL="74645" marR="74645" marT="37322" marB="3732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4.13</a:t>
                      </a:r>
                      <a:r>
                        <a:rPr lang="en-US" sz="1800" baseline="30000" dirty="0">
                          <a:latin typeface="Calibri"/>
                          <a:ea typeface="Calibri"/>
                          <a:cs typeface="Times New Roman"/>
                        </a:rPr>
                        <a:t>a</a:t>
                      </a:r>
                      <a:r>
                        <a:rPr lang="en-US" sz="1800" dirty="0">
                          <a:latin typeface="Calibri"/>
                          <a:ea typeface="Calibri"/>
                          <a:cs typeface="Times New Roman"/>
                        </a:rPr>
                        <a:t> </a:t>
                      </a:r>
                    </a:p>
                  </a:txBody>
                  <a:tcPr marL="149290"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marL="0" marR="0" algn="ctr">
                        <a:lnSpc>
                          <a:spcPct val="115000"/>
                        </a:lnSpc>
                        <a:spcBef>
                          <a:spcPts val="0"/>
                        </a:spcBef>
                        <a:spcAft>
                          <a:spcPts val="1000"/>
                        </a:spcAft>
                      </a:pPr>
                      <a:r>
                        <a:rPr lang="en-US" sz="1800">
                          <a:latin typeface="Calibri"/>
                          <a:ea typeface="Calibri"/>
                          <a:cs typeface="Times New Roman"/>
                        </a:rPr>
                        <a:t>4.20</a:t>
                      </a:r>
                      <a:r>
                        <a:rPr lang="en-US" sz="1800" baseline="30000">
                          <a:latin typeface="Calibri"/>
                          <a:ea typeface="Calibri"/>
                          <a:cs typeface="Times New Roman"/>
                        </a:rPr>
                        <a:t>a</a:t>
                      </a:r>
                      <a:r>
                        <a:rPr lang="en-US" sz="1800">
                          <a:latin typeface="Calibri"/>
                          <a:ea typeface="Calibri"/>
                          <a:cs typeface="Times New Roman"/>
                        </a:rPr>
                        <a:t> </a:t>
                      </a:r>
                    </a:p>
                  </a:txBody>
                  <a:tcPr marL="7464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3.36</a:t>
                      </a:r>
                      <a:r>
                        <a:rPr lang="en-US" sz="1800" baseline="30000" dirty="0">
                          <a:latin typeface="Calibri"/>
                          <a:ea typeface="Calibri"/>
                          <a:cs typeface="Times New Roman"/>
                        </a:rPr>
                        <a:t>b</a:t>
                      </a:r>
                      <a:r>
                        <a:rPr lang="en-US" sz="1800" dirty="0">
                          <a:latin typeface="Calibri"/>
                          <a:ea typeface="Calibri"/>
                          <a:cs typeface="Times New Roman"/>
                        </a:rPr>
                        <a:t> </a:t>
                      </a:r>
                    </a:p>
                  </a:txBody>
                  <a:tcPr marL="7464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marL="0" marR="0">
                        <a:lnSpc>
                          <a:spcPct val="115000"/>
                        </a:lnSpc>
                        <a:spcBef>
                          <a:spcPts val="0"/>
                        </a:spcBef>
                        <a:spcAft>
                          <a:spcPts val="1000"/>
                        </a:spcAft>
                      </a:pPr>
                      <a:r>
                        <a:rPr lang="en-US" sz="1800" dirty="0">
                          <a:latin typeface="Calibri"/>
                          <a:ea typeface="Calibri"/>
                          <a:cs typeface="Times New Roman"/>
                        </a:rPr>
                        <a:t>18.46*** </a:t>
                      </a:r>
                    </a:p>
                  </a:txBody>
                  <a:tcPr marL="22393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r>
              <a:tr h="243114">
                <a:tc>
                  <a:txBody>
                    <a:bodyPr/>
                    <a:lstStyle/>
                    <a:p>
                      <a:pPr marL="0" marR="0">
                        <a:lnSpc>
                          <a:spcPct val="115000"/>
                        </a:lnSpc>
                        <a:spcBef>
                          <a:spcPts val="0"/>
                        </a:spcBef>
                        <a:spcAft>
                          <a:spcPts val="1000"/>
                        </a:spcAft>
                      </a:pPr>
                      <a:r>
                        <a:rPr lang="en-US" sz="1800">
                          <a:latin typeface="Calibri"/>
                          <a:ea typeface="Calibri"/>
                          <a:cs typeface="Times New Roman"/>
                        </a:rPr>
                        <a:t>Picnic areas </a:t>
                      </a:r>
                    </a:p>
                  </a:txBody>
                  <a:tcPr marL="74645" marR="74645" marT="37322" marB="3732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4.05</a:t>
                      </a:r>
                      <a:r>
                        <a:rPr lang="en-US" sz="1800" baseline="30000" dirty="0">
                          <a:latin typeface="Calibri"/>
                          <a:ea typeface="Calibri"/>
                          <a:cs typeface="Times New Roman"/>
                        </a:rPr>
                        <a:t>a</a:t>
                      </a:r>
                      <a:r>
                        <a:rPr lang="en-US" sz="1800" dirty="0">
                          <a:latin typeface="Calibri"/>
                          <a:ea typeface="Calibri"/>
                          <a:cs typeface="Times New Roman"/>
                        </a:rPr>
                        <a:t> </a:t>
                      </a:r>
                    </a:p>
                  </a:txBody>
                  <a:tcPr marL="149290"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c>
                  <a:txBody>
                    <a:bodyPr/>
                    <a:lstStyle/>
                    <a:p>
                      <a:pPr marL="0" marR="0" algn="ctr">
                        <a:lnSpc>
                          <a:spcPct val="115000"/>
                        </a:lnSpc>
                        <a:spcBef>
                          <a:spcPts val="0"/>
                        </a:spcBef>
                        <a:spcAft>
                          <a:spcPts val="1000"/>
                        </a:spcAft>
                      </a:pPr>
                      <a:r>
                        <a:rPr lang="en-US" sz="1800">
                          <a:latin typeface="Calibri"/>
                          <a:ea typeface="Calibri"/>
                          <a:cs typeface="Times New Roman"/>
                        </a:rPr>
                        <a:t>4.18</a:t>
                      </a:r>
                      <a:r>
                        <a:rPr lang="en-US" sz="1800" baseline="30000">
                          <a:latin typeface="Calibri"/>
                          <a:ea typeface="Calibri"/>
                          <a:cs typeface="Times New Roman"/>
                        </a:rPr>
                        <a:t>a</a:t>
                      </a:r>
                      <a:r>
                        <a:rPr lang="en-US" sz="1800">
                          <a:latin typeface="Calibri"/>
                          <a:ea typeface="Calibri"/>
                          <a:cs typeface="Times New Roman"/>
                        </a:rPr>
                        <a:t> </a:t>
                      </a:r>
                    </a:p>
                  </a:txBody>
                  <a:tcPr marL="7464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3.46</a:t>
                      </a:r>
                      <a:r>
                        <a:rPr lang="en-US" sz="1800" baseline="30000" dirty="0">
                          <a:latin typeface="Calibri"/>
                          <a:ea typeface="Calibri"/>
                          <a:cs typeface="Times New Roman"/>
                        </a:rPr>
                        <a:t>b</a:t>
                      </a:r>
                      <a:r>
                        <a:rPr lang="en-US" sz="1800" dirty="0">
                          <a:latin typeface="Calibri"/>
                          <a:ea typeface="Calibri"/>
                          <a:cs typeface="Times New Roman"/>
                        </a:rPr>
                        <a:t> </a:t>
                      </a:r>
                    </a:p>
                  </a:txBody>
                  <a:tcPr marL="7464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c>
                  <a:txBody>
                    <a:bodyPr/>
                    <a:lstStyle/>
                    <a:p>
                      <a:pPr marL="0" marR="0">
                        <a:lnSpc>
                          <a:spcPct val="115000"/>
                        </a:lnSpc>
                        <a:spcBef>
                          <a:spcPts val="0"/>
                        </a:spcBef>
                        <a:spcAft>
                          <a:spcPts val="1000"/>
                        </a:spcAft>
                      </a:pPr>
                      <a:r>
                        <a:rPr lang="en-US" sz="1800" dirty="0">
                          <a:latin typeface="Calibri"/>
                          <a:ea typeface="Calibri"/>
                          <a:cs typeface="Times New Roman"/>
                        </a:rPr>
                        <a:t>14.14*** </a:t>
                      </a:r>
                    </a:p>
                  </a:txBody>
                  <a:tcPr marL="22393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r>
              <a:tr h="243114">
                <a:tc>
                  <a:txBody>
                    <a:bodyPr/>
                    <a:lstStyle/>
                    <a:p>
                      <a:pPr marL="0" marR="0">
                        <a:lnSpc>
                          <a:spcPct val="115000"/>
                        </a:lnSpc>
                        <a:spcBef>
                          <a:spcPts val="0"/>
                        </a:spcBef>
                        <a:spcAft>
                          <a:spcPts val="1000"/>
                        </a:spcAft>
                      </a:pPr>
                      <a:r>
                        <a:rPr lang="en-US" sz="1800">
                          <a:latin typeface="Calibri"/>
                          <a:ea typeface="Calibri"/>
                          <a:cs typeface="Times New Roman"/>
                        </a:rPr>
                        <a:t>Sport fields </a:t>
                      </a:r>
                    </a:p>
                  </a:txBody>
                  <a:tcPr marL="74645" marR="74645" marT="37322" marB="3732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3.86</a:t>
                      </a:r>
                      <a:r>
                        <a:rPr lang="en-US" sz="1800" baseline="30000" dirty="0">
                          <a:latin typeface="Calibri"/>
                          <a:ea typeface="Calibri"/>
                          <a:cs typeface="Times New Roman"/>
                        </a:rPr>
                        <a:t>a</a:t>
                      </a:r>
                      <a:r>
                        <a:rPr lang="en-US" sz="1800" dirty="0">
                          <a:latin typeface="Calibri"/>
                          <a:ea typeface="Calibri"/>
                          <a:cs typeface="Times New Roman"/>
                        </a:rPr>
                        <a:t> </a:t>
                      </a:r>
                    </a:p>
                  </a:txBody>
                  <a:tcPr marL="149290"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marL="0" marR="0" algn="ctr">
                        <a:lnSpc>
                          <a:spcPct val="115000"/>
                        </a:lnSpc>
                        <a:spcBef>
                          <a:spcPts val="0"/>
                        </a:spcBef>
                        <a:spcAft>
                          <a:spcPts val="1000"/>
                        </a:spcAft>
                      </a:pPr>
                      <a:r>
                        <a:rPr lang="en-US" sz="1800">
                          <a:latin typeface="Calibri"/>
                          <a:ea typeface="Calibri"/>
                          <a:cs typeface="Times New Roman"/>
                        </a:rPr>
                        <a:t>3.94</a:t>
                      </a:r>
                      <a:r>
                        <a:rPr lang="en-US" sz="1800" baseline="30000">
                          <a:latin typeface="Calibri"/>
                          <a:ea typeface="Calibri"/>
                          <a:cs typeface="Times New Roman"/>
                        </a:rPr>
                        <a:t>a</a:t>
                      </a:r>
                      <a:r>
                        <a:rPr lang="en-US" sz="1800">
                          <a:latin typeface="Calibri"/>
                          <a:ea typeface="Calibri"/>
                          <a:cs typeface="Times New Roman"/>
                        </a:rPr>
                        <a:t> </a:t>
                      </a:r>
                    </a:p>
                  </a:txBody>
                  <a:tcPr marL="7464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3.09</a:t>
                      </a:r>
                      <a:r>
                        <a:rPr lang="en-US" sz="1800" baseline="30000" dirty="0">
                          <a:latin typeface="Calibri"/>
                          <a:ea typeface="Calibri"/>
                          <a:cs typeface="Times New Roman"/>
                        </a:rPr>
                        <a:t>b</a:t>
                      </a:r>
                      <a:r>
                        <a:rPr lang="en-US" sz="1800" dirty="0">
                          <a:latin typeface="Calibri"/>
                          <a:ea typeface="Calibri"/>
                          <a:cs typeface="Times New Roman"/>
                        </a:rPr>
                        <a:t> </a:t>
                      </a:r>
                    </a:p>
                  </a:txBody>
                  <a:tcPr marL="7464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marL="0" marR="0">
                        <a:lnSpc>
                          <a:spcPct val="115000"/>
                        </a:lnSpc>
                        <a:spcBef>
                          <a:spcPts val="0"/>
                        </a:spcBef>
                        <a:spcAft>
                          <a:spcPts val="1000"/>
                        </a:spcAft>
                      </a:pPr>
                      <a:r>
                        <a:rPr lang="en-US" sz="1800" dirty="0">
                          <a:latin typeface="Calibri"/>
                          <a:ea typeface="Calibri"/>
                          <a:cs typeface="Times New Roman"/>
                        </a:rPr>
                        <a:t>19.93*** </a:t>
                      </a:r>
                    </a:p>
                  </a:txBody>
                  <a:tcPr marL="22393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243114">
                <a:tc>
                  <a:txBody>
                    <a:bodyPr/>
                    <a:lstStyle/>
                    <a:p>
                      <a:pPr marL="0" marR="0">
                        <a:lnSpc>
                          <a:spcPct val="115000"/>
                        </a:lnSpc>
                        <a:spcBef>
                          <a:spcPts val="0"/>
                        </a:spcBef>
                        <a:spcAft>
                          <a:spcPts val="1000"/>
                        </a:spcAft>
                      </a:pPr>
                      <a:r>
                        <a:rPr lang="en-US" sz="1800">
                          <a:latin typeface="Calibri"/>
                          <a:ea typeface="Calibri"/>
                          <a:cs typeface="Times New Roman"/>
                        </a:rPr>
                        <a:t>Being near water </a:t>
                      </a:r>
                    </a:p>
                  </a:txBody>
                  <a:tcPr marL="74645" marR="74645" marT="37322" marB="3732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3.87</a:t>
                      </a:r>
                      <a:r>
                        <a:rPr lang="en-US" sz="1800" baseline="30000" dirty="0">
                          <a:latin typeface="Calibri"/>
                          <a:ea typeface="Calibri"/>
                          <a:cs typeface="Times New Roman"/>
                        </a:rPr>
                        <a:t>a</a:t>
                      </a:r>
                      <a:r>
                        <a:rPr lang="en-US" sz="1800" dirty="0">
                          <a:latin typeface="Calibri"/>
                          <a:ea typeface="Calibri"/>
                          <a:cs typeface="Times New Roman"/>
                        </a:rPr>
                        <a:t> </a:t>
                      </a:r>
                    </a:p>
                  </a:txBody>
                  <a:tcPr marL="149290"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c>
                  <a:txBody>
                    <a:bodyPr/>
                    <a:lstStyle/>
                    <a:p>
                      <a:pPr marL="0" marR="0" algn="ctr">
                        <a:lnSpc>
                          <a:spcPct val="115000"/>
                        </a:lnSpc>
                        <a:spcBef>
                          <a:spcPts val="0"/>
                        </a:spcBef>
                        <a:spcAft>
                          <a:spcPts val="1000"/>
                        </a:spcAft>
                      </a:pPr>
                      <a:r>
                        <a:rPr lang="en-US" sz="1800">
                          <a:latin typeface="Calibri"/>
                          <a:ea typeface="Calibri"/>
                          <a:cs typeface="Times New Roman"/>
                        </a:rPr>
                        <a:t>3.92</a:t>
                      </a:r>
                      <a:r>
                        <a:rPr lang="en-US" sz="1800" baseline="30000">
                          <a:latin typeface="Calibri"/>
                          <a:ea typeface="Calibri"/>
                          <a:cs typeface="Times New Roman"/>
                        </a:rPr>
                        <a:t>a</a:t>
                      </a:r>
                      <a:r>
                        <a:rPr lang="en-US" sz="1800">
                          <a:latin typeface="Calibri"/>
                          <a:ea typeface="Calibri"/>
                          <a:cs typeface="Times New Roman"/>
                        </a:rPr>
                        <a:t> </a:t>
                      </a:r>
                    </a:p>
                  </a:txBody>
                  <a:tcPr marL="7464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c>
                  <a:txBody>
                    <a:bodyPr/>
                    <a:lstStyle/>
                    <a:p>
                      <a:pPr marL="0" marR="0" algn="ctr">
                        <a:lnSpc>
                          <a:spcPct val="115000"/>
                        </a:lnSpc>
                        <a:spcBef>
                          <a:spcPts val="0"/>
                        </a:spcBef>
                        <a:spcAft>
                          <a:spcPts val="1000"/>
                        </a:spcAft>
                      </a:pPr>
                      <a:r>
                        <a:rPr lang="en-US" sz="1800" dirty="0">
                          <a:latin typeface="Calibri"/>
                          <a:ea typeface="Calibri"/>
                          <a:cs typeface="Times New Roman"/>
                        </a:rPr>
                        <a:t>3.51</a:t>
                      </a:r>
                      <a:r>
                        <a:rPr lang="en-US" sz="1800" baseline="30000" dirty="0">
                          <a:latin typeface="Calibri"/>
                          <a:ea typeface="Calibri"/>
                          <a:cs typeface="Times New Roman"/>
                        </a:rPr>
                        <a:t>b</a:t>
                      </a:r>
                      <a:r>
                        <a:rPr lang="en-US" sz="1800" dirty="0">
                          <a:latin typeface="Calibri"/>
                          <a:ea typeface="Calibri"/>
                          <a:cs typeface="Times New Roman"/>
                        </a:rPr>
                        <a:t> </a:t>
                      </a:r>
                    </a:p>
                  </a:txBody>
                  <a:tcPr marL="7464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c>
                  <a:txBody>
                    <a:bodyPr/>
                    <a:lstStyle/>
                    <a:p>
                      <a:pPr marL="0" marR="0">
                        <a:lnSpc>
                          <a:spcPct val="115000"/>
                        </a:lnSpc>
                        <a:spcBef>
                          <a:spcPts val="0"/>
                        </a:spcBef>
                        <a:spcAft>
                          <a:spcPts val="1000"/>
                        </a:spcAft>
                      </a:pPr>
                      <a:r>
                        <a:rPr lang="en-US" sz="1800" dirty="0">
                          <a:latin typeface="Calibri"/>
                          <a:ea typeface="Calibri"/>
                          <a:cs typeface="Times New Roman"/>
                        </a:rPr>
                        <a:t>5.34** </a:t>
                      </a:r>
                    </a:p>
                  </a:txBody>
                  <a:tcPr marL="223935" marR="74645" marT="37322" marB="3732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CE3"/>
                    </a:solidFill>
                  </a:tcPr>
                </a:tc>
              </a:tr>
            </a:tbl>
          </a:graphicData>
        </a:graphic>
      </p:graphicFrame>
      <p:sp>
        <p:nvSpPr>
          <p:cNvPr id="12" name="TextBox 11"/>
          <p:cNvSpPr txBox="1"/>
          <p:nvPr/>
        </p:nvSpPr>
        <p:spPr>
          <a:xfrm>
            <a:off x="2928926" y="5500702"/>
            <a:ext cx="5929354" cy="523220"/>
          </a:xfrm>
          <a:prstGeom prst="rect">
            <a:avLst/>
          </a:prstGeom>
          <a:noFill/>
        </p:spPr>
        <p:txBody>
          <a:bodyPr wrap="square" rtlCol="0">
            <a:spAutoFit/>
          </a:bodyPr>
          <a:lstStyle/>
          <a:p>
            <a:pPr marL="173038" indent="-173038"/>
            <a:r>
              <a:rPr lang="en-US" sz="1400" dirty="0" smtClean="0"/>
              <a:t>1. 5-pt scale, controlling for age and gender; *p&lt;.01, **p&lt;.05, ***p&lt;.001; </a:t>
            </a:r>
            <a:r>
              <a:rPr lang="en-US" sz="1400" baseline="30000" dirty="0" err="1" smtClean="0"/>
              <a:t>a,b</a:t>
            </a:r>
            <a:r>
              <a:rPr lang="en-US" sz="1400" dirty="0" err="1" smtClean="0"/>
              <a:t>Means</a:t>
            </a:r>
            <a:r>
              <a:rPr lang="en-US" sz="1400" dirty="0" smtClean="0"/>
              <a:t> significantly different at </a:t>
            </a:r>
            <a:r>
              <a:rPr lang="en-US" sz="1400" i="1" dirty="0" smtClean="0"/>
              <a:t>p</a:t>
            </a:r>
            <a:r>
              <a:rPr lang="en-US" sz="1400" dirty="0" smtClean="0"/>
              <a:t>&lt;.05  </a:t>
            </a:r>
            <a:endParaRPr lang="en-US" sz="1400" dirty="0"/>
          </a:p>
        </p:txBody>
      </p:sp>
      <p:sp>
        <p:nvSpPr>
          <p:cNvPr id="11" name="Text Box 5"/>
          <p:cNvSpPr txBox="1">
            <a:spLocks noChangeArrowheads="1"/>
          </p:cNvSpPr>
          <p:nvPr/>
        </p:nvSpPr>
        <p:spPr bwMode="auto">
          <a:xfrm>
            <a:off x="214282" y="6286500"/>
            <a:ext cx="9144064" cy="723275"/>
          </a:xfrm>
          <a:prstGeom prst="rect">
            <a:avLst/>
          </a:prstGeom>
          <a:noFill/>
          <a:ln w="9525">
            <a:noFill/>
            <a:miter lim="800000"/>
            <a:headEnd/>
            <a:tailEnd/>
          </a:ln>
        </p:spPr>
        <p:txBody>
          <a:bodyPr wrap="square">
            <a:spAutoFit/>
          </a:bodyPr>
          <a:lstStyle/>
          <a:p>
            <a:pPr lvl="0"/>
            <a:r>
              <a:rPr lang="en-US" sz="1400" dirty="0" smtClean="0"/>
              <a:t>Wilhelm </a:t>
            </a:r>
            <a:r>
              <a:rPr lang="en-US" sz="1400" dirty="0" err="1" smtClean="0"/>
              <a:t>Stanis</a:t>
            </a:r>
            <a:r>
              <a:rPr lang="en-US" sz="1400" dirty="0" smtClean="0"/>
              <a:t>, S.A., &amp; Kaczynski, A.T. (under review). Important park site attributes for physical activity: Differences in respondent perceptions by race/ethnicity, gender, and age. Manuscript submitted for publication.  </a:t>
            </a:r>
          </a:p>
          <a:p>
            <a:endParaRPr lang="en-US" sz="1300" dirty="0">
              <a:solidFill>
                <a:srgbClr val="FF8D8D"/>
              </a:solidFill>
            </a:endParaRPr>
          </a:p>
        </p:txBody>
      </p:sp>
    </p:spTree>
    <p:custDataLst>
      <p:tags r:id="rId1"/>
    </p:custDataLst>
    <p:extLst>
      <p:ext uri="{BB962C8B-B14F-4D97-AF65-F5344CB8AC3E}">
        <p14:creationId xmlns:p14="http://schemas.microsoft.com/office/powerpoint/2010/main" val="16079109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a:solidFill>
                  <a:srgbClr val="678489"/>
                </a:solidFill>
              </a:rPr>
              <a:t>Presentation </a:t>
            </a:r>
            <a:r>
              <a:rPr lang="en-CA" b="1" dirty="0" smtClean="0">
                <a:solidFill>
                  <a:srgbClr val="678489"/>
                </a:solidFill>
              </a:rPr>
              <a:t>Outline</a:t>
            </a:r>
            <a:endParaRPr lang="en-CA" b="1" dirty="0">
              <a:solidFill>
                <a:srgbClr val="678489"/>
              </a:solidFill>
            </a:endParaRPr>
          </a:p>
        </p:txBody>
      </p:sp>
      <p:sp>
        <p:nvSpPr>
          <p:cNvPr id="57348" name="Text Box 4"/>
          <p:cNvSpPr txBox="1">
            <a:spLocks noChangeArrowheads="1"/>
          </p:cNvSpPr>
          <p:nvPr/>
        </p:nvSpPr>
        <p:spPr bwMode="auto">
          <a:xfrm>
            <a:off x="214282" y="1357298"/>
            <a:ext cx="5357850" cy="4524315"/>
          </a:xfrm>
          <a:prstGeom prst="rect">
            <a:avLst/>
          </a:prstGeom>
          <a:noFill/>
          <a:ln w="9525">
            <a:noFill/>
            <a:miter lim="800000"/>
            <a:headEnd/>
            <a:tailEnd/>
          </a:ln>
          <a:effectLst/>
        </p:spPr>
        <p:txBody>
          <a:bodyPr wrap="square">
            <a:spAutoFit/>
          </a:bodyPr>
          <a:lstStyle/>
          <a:p>
            <a:pPr marL="228600" indent="-228600">
              <a:buFontTx/>
              <a:buChar char="•"/>
              <a:defRPr/>
            </a:pPr>
            <a:r>
              <a:rPr lang="en-CA" dirty="0" smtClean="0"/>
              <a:t>Overview of the </a:t>
            </a:r>
            <a:r>
              <a:rPr lang="en-CA" dirty="0" smtClean="0">
                <a:latin typeface="+mn-lt"/>
              </a:rPr>
              <a:t>built environment, parks, environmental justice and physical activity</a:t>
            </a:r>
          </a:p>
          <a:p>
            <a:pPr marL="228600" indent="-228600">
              <a:buFontTx/>
              <a:buChar char="•"/>
              <a:defRPr/>
            </a:pPr>
            <a:endParaRPr lang="en-CA" dirty="0" smtClean="0">
              <a:latin typeface="+mn-lt"/>
            </a:endParaRPr>
          </a:p>
          <a:p>
            <a:pPr marL="228600" indent="-228600">
              <a:buFontTx/>
              <a:buChar char="•"/>
              <a:defRPr/>
            </a:pPr>
            <a:r>
              <a:rPr lang="en-CA" dirty="0" smtClean="0">
                <a:latin typeface="+mn-lt"/>
              </a:rPr>
              <a:t>Kansas City Parks and Physical Activity Project</a:t>
            </a:r>
          </a:p>
          <a:p>
            <a:pPr marL="742950" lvl="1" indent="-285750">
              <a:buFont typeface="Arial" pitchFamily="34" charset="0"/>
              <a:buChar char="•"/>
              <a:defRPr/>
            </a:pPr>
            <a:r>
              <a:rPr lang="en-CA" dirty="0"/>
              <a:t>Park Environments and Physical Activity pilot study</a:t>
            </a:r>
          </a:p>
          <a:p>
            <a:pPr marL="742950" lvl="1" indent="-285750">
              <a:buFont typeface="Arial" pitchFamily="34" charset="0"/>
              <a:buChar char="•"/>
              <a:defRPr/>
            </a:pPr>
            <a:r>
              <a:rPr lang="en-CA" b="1" dirty="0" smtClean="0">
                <a:latin typeface="+mn-lt"/>
              </a:rPr>
              <a:t>Development of a Community Stakeholder Park Audit Tool project</a:t>
            </a:r>
          </a:p>
          <a:p>
            <a:pPr marL="742950" lvl="1" indent="-285750">
              <a:buFont typeface="Arial" pitchFamily="34" charset="0"/>
              <a:buChar char="•"/>
              <a:defRPr/>
            </a:pPr>
            <a:r>
              <a:rPr lang="en-CA" dirty="0" smtClean="0"/>
              <a:t>Kansas City Neighborhood and Park Study</a:t>
            </a:r>
          </a:p>
          <a:p>
            <a:pPr marL="174625" indent="-174625">
              <a:buFontTx/>
              <a:buChar char="•"/>
              <a:defRPr/>
            </a:pPr>
            <a:endParaRPr lang="en-CA" dirty="0" smtClean="0"/>
          </a:p>
          <a:p>
            <a:pPr marL="174625" indent="-174625">
              <a:buFontTx/>
              <a:buChar char="•"/>
              <a:defRPr/>
            </a:pPr>
            <a:r>
              <a:rPr lang="en-CA" dirty="0" smtClean="0"/>
              <a:t>The Healthy Young People Empowerment (HYPE) Project</a:t>
            </a:r>
          </a:p>
          <a:p>
            <a:pPr marL="631825" lvl="1" indent="-174625">
              <a:defRPr/>
            </a:pPr>
            <a:endParaRPr lang="en-CA" dirty="0"/>
          </a:p>
          <a:p>
            <a:pPr marL="0" lvl="1">
              <a:buFontTx/>
              <a:buChar char="•"/>
              <a:defRPr/>
            </a:pPr>
            <a:r>
              <a:rPr lang="en-CA" dirty="0"/>
              <a:t> Questions and </a:t>
            </a:r>
            <a:r>
              <a:rPr lang="en-CA" dirty="0" smtClean="0"/>
              <a:t>discussion</a:t>
            </a:r>
            <a:endParaRPr lang="en-CA" dirty="0"/>
          </a:p>
          <a:p>
            <a:pPr marL="228600" indent="-228600">
              <a:buFontTx/>
              <a:buChar char="•"/>
              <a:defRPr/>
            </a:pPr>
            <a:endParaRPr lang="en-CA" dirty="0" smtClean="0">
              <a:latin typeface="+mn-lt"/>
            </a:endParaRPr>
          </a:p>
          <a:p>
            <a:pPr marL="228600" indent="-228600">
              <a:buFontTx/>
              <a:buChar char="•"/>
              <a:defRPr/>
            </a:pPr>
            <a:endParaRPr lang="en-US" dirty="0">
              <a:latin typeface="+mn-lt"/>
            </a:endParaRPr>
          </a:p>
        </p:txBody>
      </p:sp>
      <p:pic>
        <p:nvPicPr>
          <p:cNvPr id="6" name="Picture 7" descr="tree_path_30328653.jpg"/>
          <p:cNvPicPr>
            <a:picLocks noChangeAspect="1"/>
          </p:cNvPicPr>
          <p:nvPr/>
        </p:nvPicPr>
        <p:blipFill>
          <a:blip r:embed="rId4" cstate="print"/>
          <a:srcRect/>
          <a:stretch>
            <a:fillRect/>
          </a:stretch>
        </p:blipFill>
        <p:spPr bwMode="auto">
          <a:xfrm>
            <a:off x="5857884" y="1071546"/>
            <a:ext cx="2770187" cy="5186369"/>
          </a:xfrm>
          <a:prstGeom prst="rect">
            <a:avLst/>
          </a:prstGeom>
          <a:noFill/>
          <a:ln w="9525">
            <a:noFill/>
            <a:miter lim="800000"/>
            <a:headEnd/>
            <a:tailEnd/>
          </a:ln>
          <a:effectLst>
            <a:glow rad="101600">
              <a:schemeClr val="accent4">
                <a:satMod val="175000"/>
                <a:alpha val="40000"/>
              </a:schemeClr>
            </a:glow>
          </a:effectLst>
        </p:spPr>
      </p:pic>
    </p:spTree>
    <p:custDataLst>
      <p:tags r:id="rId1"/>
    </p:custDataLst>
    <p:extLst>
      <p:ext uri="{BB962C8B-B14F-4D97-AF65-F5344CB8AC3E}">
        <p14:creationId xmlns:p14="http://schemas.microsoft.com/office/powerpoint/2010/main" val="3588071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15363" name="Rectangle 2"/>
          <p:cNvSpPr>
            <a:spLocks noChangeArrowheads="1"/>
          </p:cNvSpPr>
          <p:nvPr/>
        </p:nvSpPr>
        <p:spPr bwMode="auto">
          <a:xfrm>
            <a:off x="242888" y="692150"/>
            <a:ext cx="8713787" cy="431800"/>
          </a:xfrm>
          <a:prstGeom prst="rect">
            <a:avLst/>
          </a:prstGeom>
          <a:noFill/>
          <a:ln w="9525">
            <a:noFill/>
            <a:miter lim="800000"/>
            <a:headEnd/>
            <a:tailEnd/>
          </a:ln>
        </p:spPr>
        <p:txBody>
          <a:bodyPr anchor="ctr"/>
          <a:lstStyle/>
          <a:p>
            <a:r>
              <a:rPr lang="en-CA" b="1">
                <a:solidFill>
                  <a:srgbClr val="678489"/>
                </a:solidFill>
              </a:rPr>
              <a:t>Built Environment and Health</a:t>
            </a:r>
          </a:p>
        </p:txBody>
      </p:sp>
      <p:sp>
        <p:nvSpPr>
          <p:cNvPr id="3076" name="Text Box 4"/>
          <p:cNvSpPr txBox="1">
            <a:spLocks noChangeArrowheads="1"/>
          </p:cNvSpPr>
          <p:nvPr/>
        </p:nvSpPr>
        <p:spPr bwMode="auto">
          <a:xfrm>
            <a:off x="684213" y="1773238"/>
            <a:ext cx="7704137" cy="923925"/>
          </a:xfrm>
          <a:prstGeom prst="rect">
            <a:avLst/>
          </a:prstGeom>
          <a:noFill/>
          <a:ln w="9525">
            <a:noFill/>
            <a:miter lim="800000"/>
            <a:headEnd/>
            <a:tailEnd/>
          </a:ln>
        </p:spPr>
        <p:txBody>
          <a:bodyPr>
            <a:spAutoFit/>
          </a:bodyPr>
          <a:lstStyle/>
          <a:p>
            <a:pPr algn="ctr">
              <a:defRPr/>
            </a:pPr>
            <a:r>
              <a:rPr lang="en-US" dirty="0">
                <a:latin typeface="+mn-lt"/>
              </a:rPr>
              <a:t>“Most of the communities where Americans live are important contributors to current public health problems. Simultaneously, they can also be the source of important solutions to these problems”.</a:t>
            </a:r>
          </a:p>
        </p:txBody>
      </p:sp>
      <p:sp>
        <p:nvSpPr>
          <p:cNvPr id="3077" name="Text Box 5"/>
          <p:cNvSpPr txBox="1">
            <a:spLocks noChangeArrowheads="1"/>
          </p:cNvSpPr>
          <p:nvPr/>
        </p:nvSpPr>
        <p:spPr bwMode="auto">
          <a:xfrm>
            <a:off x="500034" y="6215082"/>
            <a:ext cx="8280400" cy="523875"/>
          </a:xfrm>
          <a:prstGeom prst="rect">
            <a:avLst/>
          </a:prstGeom>
          <a:noFill/>
          <a:ln w="9525">
            <a:noFill/>
            <a:miter lim="800000"/>
            <a:headEnd/>
            <a:tailEnd/>
          </a:ln>
        </p:spPr>
        <p:txBody>
          <a:bodyPr>
            <a:spAutoFit/>
          </a:bodyPr>
          <a:lstStyle/>
          <a:p>
            <a:pPr eaLnBrk="0" hangingPunct="0">
              <a:defRPr/>
            </a:pPr>
            <a:r>
              <a:rPr lang="en-CA" sz="1400" dirty="0">
                <a:latin typeface="+mn-lt"/>
              </a:rPr>
              <a:t>Frank, L. D., </a:t>
            </a:r>
            <a:r>
              <a:rPr lang="en-CA" sz="1400" dirty="0" err="1">
                <a:latin typeface="+mn-lt"/>
              </a:rPr>
              <a:t>Engelke</a:t>
            </a:r>
            <a:r>
              <a:rPr lang="en-CA" sz="1400" dirty="0">
                <a:latin typeface="+mn-lt"/>
              </a:rPr>
              <a:t>, P. O., &amp; </a:t>
            </a:r>
            <a:r>
              <a:rPr lang="en-CA" sz="1400" dirty="0" err="1">
                <a:latin typeface="+mn-lt"/>
              </a:rPr>
              <a:t>Schmid</a:t>
            </a:r>
            <a:r>
              <a:rPr lang="en-CA" sz="1400" dirty="0">
                <a:latin typeface="+mn-lt"/>
              </a:rPr>
              <a:t>, T. L. (2003). </a:t>
            </a:r>
            <a:r>
              <a:rPr lang="en-CA" sz="1400" i="1" dirty="0">
                <a:latin typeface="+mn-lt"/>
              </a:rPr>
              <a:t>Health and community design: The impact of the built environment on physical activity</a:t>
            </a:r>
            <a:r>
              <a:rPr lang="en-CA" sz="1400" dirty="0">
                <a:latin typeface="+mn-lt"/>
              </a:rPr>
              <a:t>. Washington, DC: Island Press.</a:t>
            </a:r>
            <a:endParaRPr lang="en-US" sz="1400" dirty="0">
              <a:latin typeface="+mn-lt"/>
            </a:endParaRPr>
          </a:p>
        </p:txBody>
      </p:sp>
      <p:pic>
        <p:nvPicPr>
          <p:cNvPr id="7" name="Picture 6" descr="highway_24697251.jpg"/>
          <p:cNvPicPr>
            <a:picLocks noChangeAspect="1"/>
          </p:cNvPicPr>
          <p:nvPr/>
        </p:nvPicPr>
        <p:blipFill>
          <a:blip r:embed="rId4" cstate="print"/>
          <a:srcRect t="31447" b="27904"/>
          <a:stretch>
            <a:fillRect/>
          </a:stretch>
        </p:blipFill>
        <p:spPr>
          <a:xfrm>
            <a:off x="714375" y="3143250"/>
            <a:ext cx="3578225" cy="2216150"/>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p:spPr>
      </p:pic>
      <p:pic>
        <p:nvPicPr>
          <p:cNvPr id="8" name="Picture 7" descr="suburbs_36591875.jpg"/>
          <p:cNvPicPr>
            <a:picLocks noChangeAspect="1"/>
          </p:cNvPicPr>
          <p:nvPr/>
        </p:nvPicPr>
        <p:blipFill>
          <a:blip r:embed="rId5" cstate="print">
            <a:lum bright="6000"/>
          </a:blip>
          <a:stretch>
            <a:fillRect/>
          </a:stretch>
        </p:blipFill>
        <p:spPr>
          <a:xfrm>
            <a:off x="4967288" y="3143250"/>
            <a:ext cx="3319462" cy="2216150"/>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39713" y="692150"/>
            <a:ext cx="8964612" cy="431800"/>
          </a:xfrm>
          <a:prstGeom prst="rect">
            <a:avLst/>
          </a:prstGeom>
          <a:noFill/>
          <a:ln w="9525">
            <a:noFill/>
            <a:miter lim="800000"/>
            <a:headEnd/>
            <a:tailEnd/>
          </a:ln>
        </p:spPr>
        <p:txBody>
          <a:bodyPr anchor="ctr"/>
          <a:lstStyle/>
          <a:p>
            <a:r>
              <a:rPr lang="en-CA" b="1">
                <a:solidFill>
                  <a:srgbClr val="678489"/>
                </a:solidFill>
              </a:rPr>
              <a:t>Need for a Community Stakeholder Park Audit Tool</a:t>
            </a:r>
          </a:p>
        </p:txBody>
      </p:sp>
      <p:sp>
        <p:nvSpPr>
          <p:cNvPr id="7171" name="Text Box 4"/>
          <p:cNvSpPr txBox="1">
            <a:spLocks noChangeArrowheads="1"/>
          </p:cNvSpPr>
          <p:nvPr/>
        </p:nvSpPr>
        <p:spPr bwMode="auto">
          <a:xfrm>
            <a:off x="285750" y="1285875"/>
            <a:ext cx="8358188" cy="4524315"/>
          </a:xfrm>
          <a:prstGeom prst="rect">
            <a:avLst/>
          </a:prstGeom>
          <a:noFill/>
          <a:ln w="9525">
            <a:noFill/>
            <a:miter lim="800000"/>
            <a:headEnd/>
            <a:tailEnd/>
          </a:ln>
        </p:spPr>
        <p:txBody>
          <a:bodyPr>
            <a:spAutoFit/>
          </a:bodyPr>
          <a:lstStyle/>
          <a:p>
            <a:pPr marL="228600" indent="-228600">
              <a:buFontTx/>
              <a:buChar char="•"/>
            </a:pPr>
            <a:r>
              <a:rPr lang="en-US" dirty="0"/>
              <a:t>Developing activity-friendly neighborhoods, including better parks, requires:</a:t>
            </a:r>
          </a:p>
          <a:p>
            <a:pPr marL="685800" lvl="1" indent="-228600">
              <a:buFontTx/>
              <a:buChar char="•"/>
            </a:pPr>
            <a:r>
              <a:rPr lang="en-US" dirty="0"/>
              <a:t>an accurate understanding of the current state of resources, and </a:t>
            </a:r>
          </a:p>
          <a:p>
            <a:pPr marL="685800" lvl="1" indent="-228600">
              <a:buFontTx/>
              <a:buChar char="•"/>
            </a:pPr>
            <a:r>
              <a:rPr lang="en-US" dirty="0"/>
              <a:t>the involvement and support of multiple constituencies</a:t>
            </a:r>
          </a:p>
          <a:p>
            <a:pPr marL="228600" indent="-228600">
              <a:buFontTx/>
              <a:buChar char="•"/>
            </a:pPr>
            <a:endParaRPr lang="en-US" dirty="0"/>
          </a:p>
          <a:p>
            <a:pPr marL="228600" indent="-228600">
              <a:buFontTx/>
              <a:buChar char="•"/>
            </a:pPr>
            <a:r>
              <a:rPr lang="en-US" dirty="0"/>
              <a:t>“Simplified observational measures of parks … can be created from existing measures. Creating practical measures for community groups should be a goal for researchers” (</a:t>
            </a:r>
            <a:r>
              <a:rPr lang="en-US" dirty="0" err="1"/>
              <a:t>Brownson</a:t>
            </a:r>
            <a:r>
              <a:rPr lang="en-US" dirty="0"/>
              <a:t> et al., 2009, p. 120)</a:t>
            </a:r>
          </a:p>
          <a:p>
            <a:pPr marL="228600" indent="-228600">
              <a:buFontTx/>
              <a:buChar char="•"/>
            </a:pPr>
            <a:endParaRPr lang="en-US" dirty="0"/>
          </a:p>
          <a:p>
            <a:pPr marL="228600" indent="-228600">
              <a:buFontTx/>
              <a:buChar char="•"/>
            </a:pPr>
            <a:r>
              <a:rPr lang="en-US" dirty="0"/>
              <a:t>“The incorporation of reliable observational                                            measures into health advocacy efforts                                                      should be encouraged to provide an evidence                                                             base for advocacy” (p. 120)</a:t>
            </a:r>
          </a:p>
          <a:p>
            <a:pPr marL="228600" indent="-228600">
              <a:buFontTx/>
              <a:buChar char="•"/>
            </a:pPr>
            <a:endParaRPr lang="en-US" dirty="0"/>
          </a:p>
          <a:p>
            <a:pPr marL="228600" indent="-228600">
              <a:buFontTx/>
              <a:buChar char="•"/>
            </a:pPr>
            <a:r>
              <a:rPr lang="en-US" dirty="0" smtClean="0"/>
              <a:t>Helps to facilitate </a:t>
            </a:r>
            <a:r>
              <a:rPr lang="en-US" i="1" dirty="0" smtClean="0"/>
              <a:t>meaningful </a:t>
            </a:r>
            <a:r>
              <a:rPr lang="en-US" i="1" dirty="0"/>
              <a:t>involvement</a:t>
            </a:r>
            <a:r>
              <a:rPr lang="en-US" dirty="0"/>
              <a:t> </a:t>
            </a:r>
            <a:r>
              <a:rPr lang="en-US" dirty="0" smtClean="0"/>
              <a:t>                                                      element of environmental justice (Floyd et al.,                                                                            2009)  </a:t>
            </a:r>
            <a:endParaRPr lang="en-US" dirty="0"/>
          </a:p>
        </p:txBody>
      </p:sp>
      <p:pic>
        <p:nvPicPr>
          <p:cNvPr id="7172" name="Picture 8" descr="park pic3"/>
          <p:cNvPicPr>
            <a:picLocks noChangeAspect="1" noChangeArrowheads="1"/>
          </p:cNvPicPr>
          <p:nvPr/>
        </p:nvPicPr>
        <p:blipFill>
          <a:blip r:embed="rId3" cstate="print"/>
          <a:srcRect/>
          <a:stretch>
            <a:fillRect/>
          </a:stretch>
        </p:blipFill>
        <p:spPr bwMode="auto">
          <a:xfrm>
            <a:off x="5786446" y="3286124"/>
            <a:ext cx="2928929" cy="3286126"/>
          </a:xfrm>
          <a:prstGeom prst="rect">
            <a:avLst/>
          </a:prstGeom>
          <a:noFill/>
          <a:ln w="9525">
            <a:noFill/>
            <a:miter lim="800000"/>
            <a:headEnd/>
            <a:tailEnd/>
          </a:ln>
        </p:spPr>
      </p:pic>
    </p:spTree>
    <p:extLst>
      <p:ext uri="{BB962C8B-B14F-4D97-AF65-F5344CB8AC3E}">
        <p14:creationId xmlns:p14="http://schemas.microsoft.com/office/powerpoint/2010/main" val="26668297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71500" y="3357563"/>
          <a:ext cx="7929619" cy="3143272"/>
        </p:xfrm>
        <a:graphic>
          <a:graphicData uri="http://schemas.openxmlformats.org/drawingml/2006/table">
            <a:tbl>
              <a:tblPr/>
              <a:tblGrid>
                <a:gridCol w="962410"/>
                <a:gridCol w="966417"/>
                <a:gridCol w="1331953"/>
                <a:gridCol w="963169"/>
                <a:gridCol w="1166120"/>
                <a:gridCol w="1295689"/>
                <a:gridCol w="1243861"/>
              </a:tblGrid>
              <a:tr h="529131">
                <a:tc>
                  <a:txBody>
                    <a:bodyPr/>
                    <a:lstStyle/>
                    <a:p>
                      <a:pPr marL="0" marR="0" algn="ctr">
                        <a:spcBef>
                          <a:spcPts val="0"/>
                        </a:spcBef>
                        <a:spcAft>
                          <a:spcPts val="0"/>
                        </a:spcAft>
                      </a:pPr>
                      <a:r>
                        <a:rPr lang="en-US" sz="1400" b="1" dirty="0">
                          <a:solidFill>
                            <a:srgbClr val="FFFFFF"/>
                          </a:solidFill>
                          <a:latin typeface="Arial"/>
                          <a:ea typeface="Times New Roman"/>
                          <a:cs typeface="Times New Roman"/>
                        </a:rPr>
                        <a:t>Audit </a:t>
                      </a:r>
                      <a:r>
                        <a:rPr lang="en-US" sz="1400" b="1" dirty="0" smtClean="0">
                          <a:solidFill>
                            <a:srgbClr val="FFFFFF"/>
                          </a:solidFill>
                          <a:latin typeface="Arial"/>
                          <a:ea typeface="Times New Roman"/>
                          <a:cs typeface="Times New Roman"/>
                        </a:rPr>
                        <a:t>Tool</a:t>
                      </a:r>
                      <a:endParaRPr lang="en-US" sz="1400" dirty="0">
                        <a:latin typeface="Times New Roman"/>
                        <a:ea typeface="Times New Roman"/>
                        <a:cs typeface="Times New Roman"/>
                      </a:endParaRPr>
                    </a:p>
                  </a:txBody>
                  <a:tcPr marL="59765" marR="59765"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a:txBody>
                    <a:bodyPr/>
                    <a:lstStyle/>
                    <a:p>
                      <a:pPr marL="0" marR="0" algn="ctr">
                        <a:spcBef>
                          <a:spcPts val="0"/>
                        </a:spcBef>
                        <a:spcAft>
                          <a:spcPts val="0"/>
                        </a:spcAft>
                      </a:pPr>
                      <a:r>
                        <a:rPr lang="en-US" sz="1400" b="1" dirty="0">
                          <a:solidFill>
                            <a:srgbClr val="FFFFFF"/>
                          </a:solidFill>
                          <a:latin typeface="Arial"/>
                          <a:ea typeface="Times New Roman"/>
                          <a:cs typeface="Times New Roman"/>
                        </a:rPr>
                        <a:t>Use    Setting</a:t>
                      </a:r>
                      <a:endParaRPr lang="en-US" sz="1400" dirty="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a:txBody>
                    <a:bodyPr/>
                    <a:lstStyle/>
                    <a:p>
                      <a:pPr marL="0" marR="0" algn="ctr">
                        <a:spcBef>
                          <a:spcPts val="0"/>
                        </a:spcBef>
                        <a:spcAft>
                          <a:spcPts val="0"/>
                        </a:spcAft>
                      </a:pPr>
                      <a:r>
                        <a:rPr lang="en-US" sz="1400" b="1" dirty="0">
                          <a:solidFill>
                            <a:srgbClr val="FFFFFF"/>
                          </a:solidFill>
                          <a:latin typeface="Arial"/>
                          <a:ea typeface="Times New Roman"/>
                          <a:cs typeface="Times New Roman"/>
                        </a:rPr>
                        <a:t>Length</a:t>
                      </a:r>
                      <a:endParaRPr lang="en-US" sz="1400" dirty="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a:txBody>
                    <a:bodyPr/>
                    <a:lstStyle/>
                    <a:p>
                      <a:pPr marL="0" marR="0" algn="ctr">
                        <a:spcBef>
                          <a:spcPts val="0"/>
                        </a:spcBef>
                        <a:spcAft>
                          <a:spcPts val="0"/>
                        </a:spcAft>
                      </a:pPr>
                      <a:r>
                        <a:rPr lang="en-US" sz="1400" b="1" dirty="0">
                          <a:solidFill>
                            <a:srgbClr val="FFFFFF"/>
                          </a:solidFill>
                          <a:latin typeface="Arial"/>
                          <a:ea typeface="Times New Roman"/>
                          <a:cs typeface="Times New Roman"/>
                        </a:rPr>
                        <a:t>Park   Quality</a:t>
                      </a:r>
                      <a:endParaRPr lang="en-US" sz="1400" dirty="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a:txBody>
                    <a:bodyPr/>
                    <a:lstStyle/>
                    <a:p>
                      <a:pPr marL="0" marR="0" algn="ctr">
                        <a:spcBef>
                          <a:spcPts val="0"/>
                        </a:spcBef>
                        <a:spcAft>
                          <a:spcPts val="0"/>
                        </a:spcAft>
                      </a:pPr>
                      <a:r>
                        <a:rPr lang="en-US" sz="1400" b="1">
                          <a:solidFill>
                            <a:srgbClr val="FFFFFF"/>
                          </a:solidFill>
                          <a:latin typeface="Arial"/>
                          <a:ea typeface="Times New Roman"/>
                          <a:cs typeface="Times New Roman"/>
                        </a:rPr>
                        <a:t>Youth- Oriented</a:t>
                      </a:r>
                      <a:endParaRPr lang="en-US" sz="140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a:txBody>
                    <a:bodyPr/>
                    <a:lstStyle/>
                    <a:p>
                      <a:pPr marL="0" marR="0" algn="ctr">
                        <a:spcBef>
                          <a:spcPts val="0"/>
                        </a:spcBef>
                        <a:spcAft>
                          <a:spcPts val="0"/>
                        </a:spcAft>
                      </a:pPr>
                      <a:r>
                        <a:rPr lang="en-US" sz="1400" b="1">
                          <a:solidFill>
                            <a:srgbClr val="FFFFFF"/>
                          </a:solidFill>
                          <a:latin typeface="Arial"/>
                          <a:ea typeface="Times New Roman"/>
                          <a:cs typeface="Times New Roman"/>
                        </a:rPr>
                        <a:t>Developed with stakeholders</a:t>
                      </a:r>
                      <a:endParaRPr lang="en-US" sz="140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a:txBody>
                    <a:bodyPr/>
                    <a:lstStyle/>
                    <a:p>
                      <a:pPr marL="0" marR="0" algn="ctr">
                        <a:spcBef>
                          <a:spcPts val="0"/>
                        </a:spcBef>
                        <a:spcAft>
                          <a:spcPts val="0"/>
                        </a:spcAft>
                      </a:pPr>
                      <a:r>
                        <a:rPr lang="en-US" sz="1400" b="1" dirty="0">
                          <a:solidFill>
                            <a:srgbClr val="FFFFFF"/>
                          </a:solidFill>
                          <a:latin typeface="Arial"/>
                          <a:ea typeface="Times New Roman"/>
                          <a:cs typeface="Times New Roman"/>
                        </a:rPr>
                        <a:t>Tested </a:t>
                      </a:r>
                      <a:r>
                        <a:rPr lang="en-US" sz="1400" b="1" dirty="0" smtClean="0">
                          <a:solidFill>
                            <a:srgbClr val="FFFFFF"/>
                          </a:solidFill>
                          <a:latin typeface="Arial"/>
                          <a:ea typeface="Times New Roman"/>
                          <a:cs typeface="Times New Roman"/>
                        </a:rPr>
                        <a:t>    with </a:t>
                      </a:r>
                      <a:r>
                        <a:rPr lang="en-US" sz="1400" b="1" dirty="0">
                          <a:solidFill>
                            <a:srgbClr val="FFFFFF"/>
                          </a:solidFill>
                          <a:latin typeface="Arial"/>
                          <a:ea typeface="Times New Roman"/>
                          <a:cs typeface="Times New Roman"/>
                        </a:rPr>
                        <a:t>stakeholders</a:t>
                      </a:r>
                      <a:endParaRPr lang="en-US" sz="1400" dirty="0">
                        <a:latin typeface="Times New Roman"/>
                        <a:ea typeface="Times New Roman"/>
                        <a:cs typeface="Times New Roman"/>
                      </a:endParaRPr>
                    </a:p>
                  </a:txBody>
                  <a:tcPr marL="59765" marR="59765"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r>
              <a:tr h="502928">
                <a:tc>
                  <a:txBody>
                    <a:bodyPr/>
                    <a:lstStyle/>
                    <a:p>
                      <a:pPr marL="0" marR="0">
                        <a:spcBef>
                          <a:spcPts val="0"/>
                        </a:spcBef>
                        <a:spcAft>
                          <a:spcPts val="0"/>
                        </a:spcAft>
                      </a:pPr>
                      <a:r>
                        <a:rPr lang="en-US" sz="1400" b="1" dirty="0">
                          <a:latin typeface="Arial"/>
                          <a:ea typeface="Times New Roman"/>
                          <a:cs typeface="Times New Roman"/>
                        </a:rPr>
                        <a:t>BRAT-DO</a:t>
                      </a:r>
                      <a:endParaRPr lang="en-US" sz="1400" dirty="0">
                        <a:latin typeface="Times New Roman"/>
                        <a:ea typeface="Times New Roman"/>
                        <a:cs typeface="Times New Roman"/>
                      </a:endParaRPr>
                    </a:p>
                  </a:txBody>
                  <a:tcPr marL="59765" marR="59765"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dirty="0">
                          <a:latin typeface="Arial"/>
                          <a:ea typeface="Times New Roman"/>
                          <a:cs typeface="Times New Roman"/>
                        </a:rPr>
                        <a:t>Parks</a:t>
                      </a:r>
                      <a:endParaRPr lang="en-US" sz="1400" dirty="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dirty="0">
                          <a:latin typeface="Arial"/>
                          <a:ea typeface="Times New Roman"/>
                          <a:cs typeface="Times New Roman"/>
                        </a:rPr>
                        <a:t>16 pages,   </a:t>
                      </a:r>
                      <a:endParaRPr lang="en-US" sz="1400" dirty="0" smtClean="0">
                        <a:latin typeface="Arial"/>
                        <a:ea typeface="Times New Roman"/>
                        <a:cs typeface="Times New Roman"/>
                      </a:endParaRPr>
                    </a:p>
                    <a:p>
                      <a:pPr marL="0" marR="0" algn="ctr">
                        <a:spcBef>
                          <a:spcPts val="0"/>
                        </a:spcBef>
                        <a:spcAft>
                          <a:spcPts val="0"/>
                        </a:spcAft>
                      </a:pPr>
                      <a:r>
                        <a:rPr lang="en-US" sz="1400" dirty="0" smtClean="0">
                          <a:latin typeface="Arial"/>
                          <a:ea typeface="Times New Roman"/>
                          <a:cs typeface="Times New Roman"/>
                        </a:rPr>
                        <a:t>181 </a:t>
                      </a:r>
                      <a:r>
                        <a:rPr lang="en-US" sz="1400" dirty="0">
                          <a:latin typeface="Arial"/>
                          <a:ea typeface="Times New Roman"/>
                          <a:cs typeface="Times New Roman"/>
                        </a:rPr>
                        <a:t>items</a:t>
                      </a:r>
                      <a:endParaRPr lang="en-US" sz="1400" dirty="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a:latin typeface="Arial"/>
                          <a:ea typeface="Times New Roman"/>
                          <a:cs typeface="Times New Roman"/>
                        </a:rPr>
                        <a:t>Yes</a:t>
                      </a:r>
                      <a:endParaRPr lang="en-US" sz="140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a:latin typeface="Arial"/>
                          <a:ea typeface="Times New Roman"/>
                          <a:cs typeface="Times New Roman"/>
                        </a:rPr>
                        <a:t>No</a:t>
                      </a:r>
                      <a:endParaRPr lang="en-US" sz="140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a:latin typeface="Arial"/>
                          <a:ea typeface="Times New Roman"/>
                          <a:cs typeface="Times New Roman"/>
                        </a:rPr>
                        <a:t>Some</a:t>
                      </a:r>
                      <a:endParaRPr lang="en-US" sz="140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dirty="0">
                          <a:latin typeface="Arial"/>
                          <a:ea typeface="Times New Roman"/>
                          <a:cs typeface="Times New Roman"/>
                        </a:rPr>
                        <a:t>No</a:t>
                      </a:r>
                      <a:endParaRPr lang="en-US" sz="1400" dirty="0">
                        <a:latin typeface="Times New Roman"/>
                        <a:ea typeface="Times New Roman"/>
                        <a:cs typeface="Times New Roman"/>
                      </a:endParaRPr>
                    </a:p>
                  </a:txBody>
                  <a:tcPr marL="59765" marR="59765"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500066">
                <a:tc>
                  <a:txBody>
                    <a:bodyPr/>
                    <a:lstStyle/>
                    <a:p>
                      <a:pPr marL="0" marR="0">
                        <a:spcBef>
                          <a:spcPts val="0"/>
                        </a:spcBef>
                        <a:spcAft>
                          <a:spcPts val="0"/>
                        </a:spcAft>
                      </a:pPr>
                      <a:r>
                        <a:rPr lang="en-US" sz="1400" b="1" dirty="0">
                          <a:latin typeface="Arial"/>
                          <a:ea typeface="Times New Roman"/>
                          <a:cs typeface="Times New Roman"/>
                        </a:rPr>
                        <a:t>EAPRS</a:t>
                      </a:r>
                      <a:endParaRPr lang="en-US" sz="1400" dirty="0">
                        <a:latin typeface="Times New Roman"/>
                        <a:ea typeface="Times New Roman"/>
                        <a:cs typeface="Times New Roman"/>
                      </a:endParaRPr>
                    </a:p>
                  </a:txBody>
                  <a:tcPr marL="59765" marR="59765"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dirty="0">
                          <a:latin typeface="Arial"/>
                          <a:ea typeface="Times New Roman"/>
                          <a:cs typeface="Times New Roman"/>
                        </a:rPr>
                        <a:t>Parks</a:t>
                      </a:r>
                      <a:endParaRPr lang="en-US" sz="1400" dirty="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dirty="0">
                          <a:latin typeface="Arial"/>
                          <a:ea typeface="Times New Roman"/>
                          <a:cs typeface="Times New Roman"/>
                        </a:rPr>
                        <a:t>47 pages,   </a:t>
                      </a:r>
                      <a:endParaRPr lang="en-US" sz="1400" dirty="0" smtClean="0">
                        <a:latin typeface="Arial"/>
                        <a:ea typeface="Times New Roman"/>
                        <a:cs typeface="Times New Roman"/>
                      </a:endParaRPr>
                    </a:p>
                    <a:p>
                      <a:pPr marL="0" marR="0" algn="ctr">
                        <a:spcBef>
                          <a:spcPts val="0"/>
                        </a:spcBef>
                        <a:spcAft>
                          <a:spcPts val="0"/>
                        </a:spcAft>
                      </a:pPr>
                      <a:r>
                        <a:rPr lang="en-US" sz="1400" dirty="0" smtClean="0">
                          <a:latin typeface="Arial"/>
                          <a:ea typeface="Times New Roman"/>
                          <a:cs typeface="Times New Roman"/>
                        </a:rPr>
                        <a:t>646 </a:t>
                      </a:r>
                      <a:r>
                        <a:rPr lang="en-US" sz="1400" dirty="0">
                          <a:latin typeface="Arial"/>
                          <a:ea typeface="Times New Roman"/>
                          <a:cs typeface="Times New Roman"/>
                        </a:rPr>
                        <a:t>items</a:t>
                      </a:r>
                      <a:endParaRPr lang="en-US" sz="1400" dirty="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a:latin typeface="Arial"/>
                          <a:ea typeface="Times New Roman"/>
                          <a:cs typeface="Times New Roman"/>
                        </a:rPr>
                        <a:t>Yes</a:t>
                      </a:r>
                      <a:endParaRPr lang="en-US" sz="140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a:latin typeface="Arial"/>
                          <a:ea typeface="Times New Roman"/>
                          <a:cs typeface="Times New Roman"/>
                        </a:rPr>
                        <a:t>Somewhat</a:t>
                      </a:r>
                      <a:endParaRPr lang="en-US" sz="140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a:latin typeface="Arial"/>
                          <a:ea typeface="Times New Roman"/>
                          <a:cs typeface="Times New Roman"/>
                        </a:rPr>
                        <a:t>Some</a:t>
                      </a:r>
                      <a:endParaRPr lang="en-US" sz="140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a:latin typeface="Arial"/>
                          <a:ea typeface="Times New Roman"/>
                          <a:cs typeface="Times New Roman"/>
                        </a:rPr>
                        <a:t>No</a:t>
                      </a:r>
                      <a:endParaRPr lang="en-US" sz="1400">
                        <a:latin typeface="Times New Roman"/>
                        <a:ea typeface="Times New Roman"/>
                        <a:cs typeface="Times New Roman"/>
                      </a:endParaRPr>
                    </a:p>
                  </a:txBody>
                  <a:tcPr marL="59765" marR="59765"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500066">
                <a:tc>
                  <a:txBody>
                    <a:bodyPr/>
                    <a:lstStyle/>
                    <a:p>
                      <a:pPr marL="0" marR="0">
                        <a:spcBef>
                          <a:spcPts val="0"/>
                        </a:spcBef>
                        <a:spcAft>
                          <a:spcPts val="0"/>
                        </a:spcAft>
                      </a:pPr>
                      <a:r>
                        <a:rPr lang="en-US" sz="1400" b="1">
                          <a:latin typeface="Arial"/>
                          <a:ea typeface="Times New Roman"/>
                          <a:cs typeface="Times New Roman"/>
                        </a:rPr>
                        <a:t>PARA</a:t>
                      </a:r>
                      <a:endParaRPr lang="en-US" sz="1400">
                        <a:latin typeface="Times New Roman"/>
                        <a:ea typeface="Times New Roman"/>
                        <a:cs typeface="Times New Roman"/>
                      </a:endParaRPr>
                    </a:p>
                  </a:txBody>
                  <a:tcPr marL="59765" marR="59765"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a:latin typeface="Arial"/>
                          <a:ea typeface="Times New Roman"/>
                          <a:cs typeface="Times New Roman"/>
                        </a:rPr>
                        <a:t>Varied resources</a:t>
                      </a:r>
                      <a:endParaRPr lang="en-US" sz="140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dirty="0">
                          <a:latin typeface="Arial"/>
                          <a:ea typeface="Times New Roman"/>
                          <a:cs typeface="Times New Roman"/>
                        </a:rPr>
                        <a:t>1 page,         </a:t>
                      </a:r>
                      <a:endParaRPr lang="en-US" sz="1400" dirty="0" smtClean="0">
                        <a:latin typeface="Arial"/>
                        <a:ea typeface="Times New Roman"/>
                        <a:cs typeface="Times New Roman"/>
                      </a:endParaRPr>
                    </a:p>
                    <a:p>
                      <a:pPr marL="0" marR="0" algn="ctr">
                        <a:spcBef>
                          <a:spcPts val="0"/>
                        </a:spcBef>
                        <a:spcAft>
                          <a:spcPts val="0"/>
                        </a:spcAft>
                      </a:pPr>
                      <a:r>
                        <a:rPr lang="en-US" sz="1400" dirty="0" smtClean="0">
                          <a:latin typeface="Arial"/>
                          <a:ea typeface="Times New Roman"/>
                          <a:cs typeface="Times New Roman"/>
                        </a:rPr>
                        <a:t>49 </a:t>
                      </a:r>
                      <a:r>
                        <a:rPr lang="en-US" sz="1400" dirty="0">
                          <a:latin typeface="Arial"/>
                          <a:ea typeface="Times New Roman"/>
                          <a:cs typeface="Times New Roman"/>
                        </a:rPr>
                        <a:t>items</a:t>
                      </a:r>
                      <a:endParaRPr lang="en-US" sz="1400" dirty="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dirty="0">
                          <a:latin typeface="Arial"/>
                          <a:ea typeface="Times New Roman"/>
                          <a:cs typeface="Times New Roman"/>
                        </a:rPr>
                        <a:t>Limited</a:t>
                      </a:r>
                      <a:endParaRPr lang="en-US" sz="1400" dirty="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a:latin typeface="Arial"/>
                          <a:ea typeface="Times New Roman"/>
                          <a:cs typeface="Times New Roman"/>
                        </a:rPr>
                        <a:t>No</a:t>
                      </a:r>
                      <a:endParaRPr lang="en-US" sz="140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a:latin typeface="Arial"/>
                          <a:ea typeface="Times New Roman"/>
                          <a:cs typeface="Times New Roman"/>
                        </a:rPr>
                        <a:t>No</a:t>
                      </a:r>
                      <a:endParaRPr lang="en-US" sz="140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a:latin typeface="Arial"/>
                          <a:ea typeface="Times New Roman"/>
                          <a:cs typeface="Times New Roman"/>
                        </a:rPr>
                        <a:t>No</a:t>
                      </a:r>
                      <a:endParaRPr lang="en-US" sz="1400">
                        <a:latin typeface="Times New Roman"/>
                        <a:ea typeface="Times New Roman"/>
                        <a:cs typeface="Times New Roman"/>
                      </a:endParaRPr>
                    </a:p>
                  </a:txBody>
                  <a:tcPr marL="59765" marR="59765"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500066">
                <a:tc>
                  <a:txBody>
                    <a:bodyPr/>
                    <a:lstStyle/>
                    <a:p>
                      <a:pPr marL="0" marR="0">
                        <a:spcBef>
                          <a:spcPts val="0"/>
                        </a:spcBef>
                        <a:spcAft>
                          <a:spcPts val="0"/>
                        </a:spcAft>
                      </a:pPr>
                      <a:r>
                        <a:rPr lang="en-US" sz="1400" b="1">
                          <a:latin typeface="Arial"/>
                          <a:ea typeface="Times New Roman"/>
                          <a:cs typeface="Times New Roman"/>
                        </a:rPr>
                        <a:t>POST</a:t>
                      </a:r>
                      <a:endParaRPr lang="en-US" sz="1400">
                        <a:latin typeface="Times New Roman"/>
                        <a:ea typeface="Times New Roman"/>
                        <a:cs typeface="Times New Roman"/>
                      </a:endParaRPr>
                    </a:p>
                  </a:txBody>
                  <a:tcPr marL="59765" marR="59765"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a:latin typeface="Arial"/>
                          <a:ea typeface="Times New Roman"/>
                          <a:cs typeface="Times New Roman"/>
                        </a:rPr>
                        <a:t>Parks, ovals</a:t>
                      </a:r>
                      <a:endParaRPr lang="en-US" sz="140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dirty="0">
                          <a:latin typeface="Arial"/>
                          <a:ea typeface="Times New Roman"/>
                          <a:cs typeface="Times New Roman"/>
                        </a:rPr>
                        <a:t>2.5 pages,    </a:t>
                      </a:r>
                      <a:endParaRPr lang="en-US" sz="1400" dirty="0" smtClean="0">
                        <a:latin typeface="Arial"/>
                        <a:ea typeface="Times New Roman"/>
                        <a:cs typeface="Times New Roman"/>
                      </a:endParaRPr>
                    </a:p>
                    <a:p>
                      <a:pPr marL="0" marR="0" algn="ctr">
                        <a:spcBef>
                          <a:spcPts val="0"/>
                        </a:spcBef>
                        <a:spcAft>
                          <a:spcPts val="0"/>
                        </a:spcAft>
                      </a:pPr>
                      <a:r>
                        <a:rPr lang="en-US" sz="1400" dirty="0" smtClean="0">
                          <a:latin typeface="Arial"/>
                          <a:ea typeface="Times New Roman"/>
                          <a:cs typeface="Times New Roman"/>
                        </a:rPr>
                        <a:t>88 </a:t>
                      </a:r>
                      <a:r>
                        <a:rPr lang="en-US" sz="1400" dirty="0">
                          <a:latin typeface="Arial"/>
                          <a:ea typeface="Times New Roman"/>
                          <a:cs typeface="Times New Roman"/>
                        </a:rPr>
                        <a:t>items</a:t>
                      </a:r>
                      <a:endParaRPr lang="en-US" sz="1400" dirty="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dirty="0">
                          <a:latin typeface="Arial"/>
                          <a:ea typeface="Times New Roman"/>
                          <a:cs typeface="Times New Roman"/>
                        </a:rPr>
                        <a:t>Limited</a:t>
                      </a:r>
                      <a:endParaRPr lang="en-US" sz="1400" dirty="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dirty="0">
                          <a:latin typeface="Arial"/>
                          <a:ea typeface="Times New Roman"/>
                          <a:cs typeface="Times New Roman"/>
                        </a:rPr>
                        <a:t>No</a:t>
                      </a:r>
                      <a:endParaRPr lang="en-US" sz="1400" dirty="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dirty="0">
                          <a:latin typeface="Arial"/>
                          <a:ea typeface="Times New Roman"/>
                          <a:cs typeface="Times New Roman"/>
                        </a:rPr>
                        <a:t>Some</a:t>
                      </a:r>
                      <a:endParaRPr lang="en-US" sz="1400" dirty="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a:latin typeface="Arial"/>
                          <a:ea typeface="Times New Roman"/>
                          <a:cs typeface="Times New Roman"/>
                        </a:rPr>
                        <a:t>No</a:t>
                      </a:r>
                      <a:endParaRPr lang="en-US" sz="1400">
                        <a:latin typeface="Times New Roman"/>
                        <a:ea typeface="Times New Roman"/>
                        <a:cs typeface="Times New Roman"/>
                      </a:endParaRPr>
                    </a:p>
                  </a:txBody>
                  <a:tcPr marL="59765" marR="59765"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500066">
                <a:tc>
                  <a:txBody>
                    <a:bodyPr/>
                    <a:lstStyle/>
                    <a:p>
                      <a:pPr marL="0" marR="0">
                        <a:spcBef>
                          <a:spcPts val="0"/>
                        </a:spcBef>
                        <a:spcAft>
                          <a:spcPts val="0"/>
                        </a:spcAft>
                      </a:pPr>
                      <a:r>
                        <a:rPr lang="en-US" sz="1400" b="1" dirty="0">
                          <a:latin typeface="Arial"/>
                          <a:ea typeface="Times New Roman"/>
                          <a:cs typeface="Times New Roman"/>
                        </a:rPr>
                        <a:t>SHAPE</a:t>
                      </a:r>
                      <a:endParaRPr lang="en-US" sz="1400" dirty="0">
                        <a:latin typeface="Times New Roman"/>
                        <a:ea typeface="Times New Roman"/>
                        <a:cs typeface="Times New Roman"/>
                      </a:endParaRPr>
                    </a:p>
                  </a:txBody>
                  <a:tcPr marL="59765" marR="59765"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a:latin typeface="Arial"/>
                          <a:ea typeface="Times New Roman"/>
                          <a:cs typeface="Times New Roman"/>
                        </a:rPr>
                        <a:t>Parks</a:t>
                      </a:r>
                      <a:endParaRPr lang="en-US" sz="140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dirty="0">
                          <a:latin typeface="Arial"/>
                          <a:ea typeface="Times New Roman"/>
                          <a:cs typeface="Times New Roman"/>
                        </a:rPr>
                        <a:t>1 page,         </a:t>
                      </a:r>
                      <a:endParaRPr lang="en-US" sz="1400" dirty="0" smtClean="0">
                        <a:latin typeface="Arial"/>
                        <a:ea typeface="Times New Roman"/>
                        <a:cs typeface="Times New Roman"/>
                      </a:endParaRPr>
                    </a:p>
                    <a:p>
                      <a:pPr marL="0" marR="0" algn="ctr">
                        <a:spcBef>
                          <a:spcPts val="0"/>
                        </a:spcBef>
                        <a:spcAft>
                          <a:spcPts val="0"/>
                        </a:spcAft>
                      </a:pPr>
                      <a:r>
                        <a:rPr lang="en-US" sz="1400" dirty="0" smtClean="0">
                          <a:latin typeface="Arial"/>
                          <a:ea typeface="Times New Roman"/>
                          <a:cs typeface="Times New Roman"/>
                        </a:rPr>
                        <a:t>20 </a:t>
                      </a:r>
                      <a:r>
                        <a:rPr lang="en-US" sz="1400" dirty="0">
                          <a:latin typeface="Arial"/>
                          <a:ea typeface="Times New Roman"/>
                          <a:cs typeface="Times New Roman"/>
                        </a:rPr>
                        <a:t>items</a:t>
                      </a:r>
                      <a:endParaRPr lang="en-US" sz="1400" dirty="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dirty="0">
                          <a:latin typeface="Arial"/>
                          <a:ea typeface="Times New Roman"/>
                          <a:cs typeface="Times New Roman"/>
                        </a:rPr>
                        <a:t>Yes</a:t>
                      </a:r>
                      <a:endParaRPr lang="en-US" sz="1400" dirty="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a:latin typeface="Arial"/>
                          <a:ea typeface="Times New Roman"/>
                          <a:cs typeface="Times New Roman"/>
                        </a:rPr>
                        <a:t>No</a:t>
                      </a:r>
                      <a:endParaRPr lang="en-US" sz="140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dirty="0">
                          <a:latin typeface="Arial"/>
                          <a:ea typeface="Times New Roman"/>
                          <a:cs typeface="Times New Roman"/>
                        </a:rPr>
                        <a:t>Some</a:t>
                      </a:r>
                      <a:endParaRPr lang="en-US" sz="1400" dirty="0">
                        <a:latin typeface="Times New Roman"/>
                        <a:ea typeface="Times New Roman"/>
                        <a:cs typeface="Times New Roman"/>
                      </a:endParaRPr>
                    </a:p>
                  </a:txBody>
                  <a:tcPr marL="59765" marR="5976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dirty="0">
                          <a:latin typeface="Arial"/>
                          <a:ea typeface="Times New Roman"/>
                          <a:cs typeface="Times New Roman"/>
                        </a:rPr>
                        <a:t>No</a:t>
                      </a:r>
                      <a:endParaRPr lang="en-US" sz="1400" dirty="0">
                        <a:latin typeface="Times New Roman"/>
                        <a:ea typeface="Times New Roman"/>
                        <a:cs typeface="Times New Roman"/>
                      </a:endParaRPr>
                    </a:p>
                  </a:txBody>
                  <a:tcPr marL="59765" marR="59765"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bl>
          </a:graphicData>
        </a:graphic>
      </p:graphicFrame>
      <p:sp>
        <p:nvSpPr>
          <p:cNvPr id="6198" name="Rectangle 2"/>
          <p:cNvSpPr>
            <a:spLocks noChangeArrowheads="1"/>
          </p:cNvSpPr>
          <p:nvPr/>
        </p:nvSpPr>
        <p:spPr bwMode="auto">
          <a:xfrm>
            <a:off x="239713" y="692150"/>
            <a:ext cx="8964612" cy="431800"/>
          </a:xfrm>
          <a:prstGeom prst="rect">
            <a:avLst/>
          </a:prstGeom>
          <a:noFill/>
          <a:ln w="9525">
            <a:noFill/>
            <a:miter lim="800000"/>
            <a:headEnd/>
            <a:tailEnd/>
          </a:ln>
        </p:spPr>
        <p:txBody>
          <a:bodyPr anchor="ctr"/>
          <a:lstStyle/>
          <a:p>
            <a:endParaRPr lang="en-US"/>
          </a:p>
        </p:txBody>
      </p:sp>
      <p:sp>
        <p:nvSpPr>
          <p:cNvPr id="6199" name="Rectangle 2"/>
          <p:cNvSpPr>
            <a:spLocks noChangeArrowheads="1"/>
          </p:cNvSpPr>
          <p:nvPr/>
        </p:nvSpPr>
        <p:spPr bwMode="auto">
          <a:xfrm>
            <a:off x="214313" y="714375"/>
            <a:ext cx="9036050" cy="503238"/>
          </a:xfrm>
          <a:prstGeom prst="rect">
            <a:avLst/>
          </a:prstGeom>
          <a:noFill/>
          <a:ln w="9525">
            <a:noFill/>
            <a:miter lim="800000"/>
            <a:headEnd/>
            <a:tailEnd/>
          </a:ln>
        </p:spPr>
        <p:txBody>
          <a:bodyPr anchor="ctr"/>
          <a:lstStyle/>
          <a:p>
            <a:r>
              <a:rPr lang="en-CA" b="1">
                <a:solidFill>
                  <a:srgbClr val="678489"/>
                </a:solidFill>
              </a:rPr>
              <a:t>Summary of Existing Park Audit Tools</a:t>
            </a:r>
          </a:p>
        </p:txBody>
      </p:sp>
      <p:sp>
        <p:nvSpPr>
          <p:cNvPr id="8" name="Text Box 4"/>
          <p:cNvSpPr txBox="1">
            <a:spLocks noChangeArrowheads="1"/>
          </p:cNvSpPr>
          <p:nvPr/>
        </p:nvSpPr>
        <p:spPr bwMode="auto">
          <a:xfrm>
            <a:off x="428596" y="1285860"/>
            <a:ext cx="8429684" cy="1785104"/>
          </a:xfrm>
          <a:prstGeom prst="rect">
            <a:avLst/>
          </a:prstGeom>
          <a:noFill/>
          <a:ln w="9525">
            <a:noFill/>
            <a:miter lim="800000"/>
            <a:headEnd/>
            <a:tailEnd/>
          </a:ln>
        </p:spPr>
        <p:txBody>
          <a:bodyPr>
            <a:spAutoFit/>
          </a:bodyPr>
          <a:lstStyle/>
          <a:p>
            <a:pPr marL="233363" lvl="8" indent="-233363">
              <a:spcBef>
                <a:spcPts val="1200"/>
              </a:spcBef>
              <a:buFont typeface="Arial" pitchFamily="34" charset="0"/>
              <a:buChar char="•"/>
              <a:defRPr/>
            </a:pPr>
            <a:r>
              <a:rPr lang="en-US" dirty="0"/>
              <a:t>Several park audit tools previously developed – each has its own strengths and weaknesses </a:t>
            </a:r>
          </a:p>
          <a:p>
            <a:pPr marL="233363" lvl="8" indent="-233363">
              <a:spcBef>
                <a:spcPts val="1200"/>
              </a:spcBef>
              <a:buFont typeface="Arial" pitchFamily="34" charset="0"/>
              <a:buChar char="•"/>
              <a:defRPr/>
            </a:pPr>
            <a:r>
              <a:rPr lang="en-US" dirty="0"/>
              <a:t>Varying lengths and coverage of important dimensions</a:t>
            </a:r>
          </a:p>
          <a:p>
            <a:pPr marL="233363" lvl="8" indent="-233363">
              <a:spcBef>
                <a:spcPts val="1200"/>
              </a:spcBef>
              <a:buFont typeface="Arial" pitchFamily="34" charset="0"/>
              <a:buChar char="•"/>
              <a:defRPr/>
            </a:pPr>
            <a:r>
              <a:rPr lang="en-US" dirty="0"/>
              <a:t>Most glaring limitation is the lack of development and testing of existing tools with diverse community stakeholders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62467" name="Rectangle 2"/>
          <p:cNvSpPr>
            <a:spLocks noChangeArrowheads="1"/>
          </p:cNvSpPr>
          <p:nvPr/>
        </p:nvSpPr>
        <p:spPr bwMode="auto">
          <a:xfrm>
            <a:off x="142875" y="692150"/>
            <a:ext cx="9001125" cy="431800"/>
          </a:xfrm>
          <a:prstGeom prst="rect">
            <a:avLst/>
          </a:prstGeom>
          <a:noFill/>
          <a:ln w="9525">
            <a:noFill/>
            <a:miter lim="800000"/>
            <a:headEnd/>
            <a:tailEnd/>
          </a:ln>
        </p:spPr>
        <p:txBody>
          <a:bodyPr anchor="ctr"/>
          <a:lstStyle/>
          <a:p>
            <a:r>
              <a:rPr lang="en-CA" b="1">
                <a:solidFill>
                  <a:srgbClr val="678489"/>
                </a:solidFill>
              </a:rPr>
              <a:t>Park Audit Tool Development Study – Purpose, Stages, Setting, Participants</a:t>
            </a:r>
          </a:p>
        </p:txBody>
      </p:sp>
      <p:sp>
        <p:nvSpPr>
          <p:cNvPr id="61444" name="Text Box 4"/>
          <p:cNvSpPr txBox="1">
            <a:spLocks noChangeArrowheads="1"/>
          </p:cNvSpPr>
          <p:nvPr/>
        </p:nvSpPr>
        <p:spPr bwMode="auto">
          <a:xfrm>
            <a:off x="285750" y="1285860"/>
            <a:ext cx="8686800" cy="5001742"/>
          </a:xfrm>
          <a:prstGeom prst="rect">
            <a:avLst/>
          </a:prstGeom>
          <a:noFill/>
          <a:ln w="9525">
            <a:noFill/>
            <a:miter lim="800000"/>
            <a:headEnd/>
            <a:tailEnd/>
          </a:ln>
          <a:effectLst/>
        </p:spPr>
        <p:txBody>
          <a:bodyPr wrap="square">
            <a:spAutoFit/>
          </a:bodyPr>
          <a:lstStyle/>
          <a:p>
            <a:pPr marL="228600" indent="-228600">
              <a:buFontTx/>
              <a:buChar char="•"/>
              <a:defRPr/>
            </a:pPr>
            <a:r>
              <a:rPr lang="en-US" sz="1750" dirty="0">
                <a:latin typeface="+mn-lt"/>
              </a:rPr>
              <a:t>Study purpose: To develop a user-friendly park audit tool that has been developed, tested, and disseminated with diverse community stakeholders </a:t>
            </a:r>
          </a:p>
          <a:p>
            <a:pPr marL="228600" indent="-228600">
              <a:buFontTx/>
              <a:buChar char="•"/>
              <a:defRPr/>
            </a:pPr>
            <a:endParaRPr lang="en-US" sz="1750" dirty="0">
              <a:latin typeface="+mn-lt"/>
            </a:endParaRPr>
          </a:p>
          <a:p>
            <a:pPr marL="228600" indent="-228600">
              <a:buFontTx/>
              <a:buChar char="•"/>
              <a:defRPr/>
            </a:pPr>
            <a:r>
              <a:rPr lang="en-US" sz="1750" dirty="0">
                <a:latin typeface="+mn-lt"/>
              </a:rPr>
              <a:t>Study stages (Feb 2010 to March 2011):</a:t>
            </a:r>
          </a:p>
          <a:p>
            <a:pPr marL="800100" lvl="1" indent="-342900">
              <a:buFont typeface="+mj-lt"/>
              <a:buAutoNum type="arabicPeriod"/>
              <a:defRPr/>
            </a:pPr>
            <a:r>
              <a:rPr lang="en-US" sz="1750" dirty="0">
                <a:latin typeface="+mn-lt"/>
              </a:rPr>
              <a:t>Review of existing instruments</a:t>
            </a:r>
          </a:p>
          <a:p>
            <a:pPr marL="800100" lvl="1" indent="-342900">
              <a:buFont typeface="+mj-lt"/>
              <a:buAutoNum type="arabicPeriod"/>
              <a:defRPr/>
            </a:pPr>
            <a:r>
              <a:rPr lang="en-US" sz="1750" dirty="0">
                <a:latin typeface="+mn-lt"/>
              </a:rPr>
              <a:t>Planning workshop with                                                               community stakeholders</a:t>
            </a:r>
          </a:p>
          <a:p>
            <a:pPr marL="800100" lvl="1" indent="-342900">
              <a:buFont typeface="+mj-lt"/>
              <a:buAutoNum type="arabicPeriod"/>
              <a:defRPr/>
            </a:pPr>
            <a:r>
              <a:rPr lang="en-US" sz="1750" dirty="0">
                <a:latin typeface="+mn-lt"/>
              </a:rPr>
              <a:t>Development of park audit tool</a:t>
            </a:r>
          </a:p>
          <a:p>
            <a:pPr marL="800100" lvl="1" indent="-342900">
              <a:buFont typeface="+mj-lt"/>
              <a:buAutoNum type="arabicPeriod"/>
              <a:defRPr/>
            </a:pPr>
            <a:r>
              <a:rPr lang="en-US" sz="1750" dirty="0">
                <a:latin typeface="+mn-lt"/>
              </a:rPr>
              <a:t>Training workshop with                                                                    community stakeholders</a:t>
            </a:r>
          </a:p>
          <a:p>
            <a:pPr marL="800100" lvl="1" indent="-342900">
              <a:buFont typeface="+mj-lt"/>
              <a:buAutoNum type="arabicPeriod"/>
              <a:defRPr/>
            </a:pPr>
            <a:r>
              <a:rPr lang="en-US" sz="1750" dirty="0">
                <a:latin typeface="+mn-lt"/>
              </a:rPr>
              <a:t>Testing of park audit tool</a:t>
            </a:r>
          </a:p>
          <a:p>
            <a:pPr marL="800100" lvl="1" indent="-342900">
              <a:buFont typeface="+mj-lt"/>
              <a:buAutoNum type="arabicPeriod"/>
              <a:defRPr/>
            </a:pPr>
            <a:r>
              <a:rPr lang="en-US" sz="1750" dirty="0">
                <a:latin typeface="+mn-lt"/>
              </a:rPr>
              <a:t>Evaluation workshop with                                                               community stakeholders</a:t>
            </a:r>
          </a:p>
          <a:p>
            <a:pPr marL="800100" lvl="1" indent="-342900">
              <a:buFont typeface="+mj-lt"/>
              <a:buAutoNum type="arabicPeriod"/>
              <a:defRPr/>
            </a:pPr>
            <a:r>
              <a:rPr lang="en-US" sz="1750" dirty="0">
                <a:latin typeface="+mn-lt"/>
              </a:rPr>
              <a:t>Dissemination of park audit tool</a:t>
            </a:r>
          </a:p>
          <a:p>
            <a:pPr marL="228600" indent="-228600">
              <a:buFontTx/>
              <a:buChar char="•"/>
              <a:defRPr/>
            </a:pPr>
            <a:endParaRPr lang="en-US" sz="1750" dirty="0">
              <a:latin typeface="+mn-lt"/>
            </a:endParaRPr>
          </a:p>
          <a:p>
            <a:pPr marL="228600" indent="-228600">
              <a:buFontTx/>
              <a:buChar char="•"/>
              <a:defRPr/>
            </a:pPr>
            <a:r>
              <a:rPr lang="en-US" sz="1750" dirty="0">
                <a:latin typeface="+mn-lt"/>
              </a:rPr>
              <a:t>Study </a:t>
            </a:r>
            <a:r>
              <a:rPr lang="en-US" sz="1750" dirty="0" smtClean="0">
                <a:latin typeface="+mn-lt"/>
              </a:rPr>
              <a:t>participants</a:t>
            </a:r>
            <a:r>
              <a:rPr lang="en-US" sz="1750" dirty="0">
                <a:latin typeface="+mn-lt"/>
              </a:rPr>
              <a:t>:</a:t>
            </a:r>
          </a:p>
          <a:p>
            <a:pPr marL="685800" lvl="1" indent="-228600">
              <a:buFontTx/>
              <a:buChar char="•"/>
              <a:defRPr/>
            </a:pPr>
            <a:r>
              <a:rPr lang="en-US" sz="1750" dirty="0" smtClean="0">
                <a:latin typeface="+mn-lt"/>
              </a:rPr>
              <a:t>34 </a:t>
            </a:r>
            <a:r>
              <a:rPr lang="en-US" sz="1750" dirty="0">
                <a:latin typeface="+mn-lt"/>
              </a:rPr>
              <a:t>representatives from public health, planning, youth agencies, legislators, parks and recreation, </a:t>
            </a:r>
            <a:r>
              <a:rPr lang="en-US" sz="1750" dirty="0" smtClean="0">
                <a:latin typeface="+mn-lt"/>
              </a:rPr>
              <a:t>private sector, park users and non-users, teens, </a:t>
            </a:r>
            <a:r>
              <a:rPr lang="en-US" sz="1750" dirty="0">
                <a:latin typeface="+mn-lt"/>
              </a:rPr>
              <a:t>etc.</a:t>
            </a:r>
          </a:p>
        </p:txBody>
      </p:sp>
      <p:pic>
        <p:nvPicPr>
          <p:cNvPr id="62469" name="Picture 2" descr="C:\Documents and Settings\Administrator\My Documents\grants and projects\KSU USRG Fall 2008 - KC parks\KC park pics\DSC00760.JPG"/>
          <p:cNvPicPr>
            <a:picLocks noChangeAspect="1" noChangeArrowheads="1"/>
          </p:cNvPicPr>
          <p:nvPr/>
        </p:nvPicPr>
        <p:blipFill>
          <a:blip r:embed="rId4" cstate="print"/>
          <a:srcRect/>
          <a:stretch>
            <a:fillRect/>
          </a:stretch>
        </p:blipFill>
        <p:spPr bwMode="auto">
          <a:xfrm>
            <a:off x="4929190" y="2071678"/>
            <a:ext cx="3680168" cy="3357586"/>
          </a:xfrm>
          <a:prstGeom prst="rect">
            <a:avLst/>
          </a:prstGeom>
          <a:noFill/>
          <a:ln w="9525">
            <a:noFill/>
            <a:miter lim="800000"/>
            <a:headEnd/>
            <a:tailEnd/>
          </a:ln>
        </p:spPr>
      </p:pic>
      <p:sp>
        <p:nvSpPr>
          <p:cNvPr id="6" name="Text Box 5"/>
          <p:cNvSpPr txBox="1">
            <a:spLocks noChangeArrowheads="1"/>
          </p:cNvSpPr>
          <p:nvPr/>
        </p:nvSpPr>
        <p:spPr bwMode="auto">
          <a:xfrm>
            <a:off x="285720" y="6357958"/>
            <a:ext cx="8643998" cy="661720"/>
          </a:xfrm>
          <a:prstGeom prst="rect">
            <a:avLst/>
          </a:prstGeom>
          <a:noFill/>
          <a:ln w="9525">
            <a:noFill/>
            <a:miter lim="800000"/>
            <a:headEnd/>
            <a:tailEnd/>
          </a:ln>
        </p:spPr>
        <p:txBody>
          <a:bodyPr wrap="square">
            <a:spAutoFit/>
          </a:bodyPr>
          <a:lstStyle/>
          <a:p>
            <a:pPr lvl="0"/>
            <a:r>
              <a:rPr lang="en-US" sz="1200" dirty="0"/>
              <a:t>Kaczynski, A.T., Wilhelm Stanis, S.A., &amp; Besenyi, G.M. (2012). Development and testing of a community stakeholder park audit tool. </a:t>
            </a:r>
            <a:r>
              <a:rPr lang="en-US" sz="1200" i="1" dirty="0"/>
              <a:t>American Journal of Preventive Medicine, 42</a:t>
            </a:r>
            <a:r>
              <a:rPr lang="en-US" sz="1200" dirty="0"/>
              <a:t>(3), 242-249.</a:t>
            </a:r>
          </a:p>
          <a:p>
            <a:endParaRPr lang="en-US" sz="1300" dirty="0">
              <a:solidFill>
                <a:srgbClr val="FF8D8D"/>
              </a:solidFill>
            </a:endParaRPr>
          </a:p>
        </p:txBody>
      </p:sp>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a:solidFill>
                  <a:srgbClr val="678489"/>
                </a:solidFill>
              </a:rPr>
              <a:t>Workshop 1 – Developing a Revised Park Audit Tool</a:t>
            </a:r>
          </a:p>
        </p:txBody>
      </p:sp>
      <p:sp>
        <p:nvSpPr>
          <p:cNvPr id="102404" name="Text Box 4"/>
          <p:cNvSpPr txBox="1">
            <a:spLocks noChangeArrowheads="1"/>
          </p:cNvSpPr>
          <p:nvPr/>
        </p:nvSpPr>
        <p:spPr bwMode="auto">
          <a:xfrm>
            <a:off x="214313" y="1285875"/>
            <a:ext cx="8429625" cy="5262563"/>
          </a:xfrm>
          <a:prstGeom prst="rect">
            <a:avLst/>
          </a:prstGeom>
          <a:noFill/>
          <a:ln w="9525">
            <a:noFill/>
            <a:miter lim="800000"/>
            <a:headEnd/>
            <a:tailEnd/>
          </a:ln>
          <a:effectLst/>
        </p:spPr>
        <p:txBody>
          <a:bodyPr>
            <a:spAutoFit/>
          </a:bodyPr>
          <a:lstStyle/>
          <a:p>
            <a:pPr marL="174625" indent="-174625">
              <a:buFontTx/>
              <a:buChar char="•"/>
              <a:defRPr/>
            </a:pPr>
            <a:r>
              <a:rPr lang="en-US" dirty="0"/>
              <a:t>Pre-Workshop:</a:t>
            </a:r>
          </a:p>
          <a:p>
            <a:pPr marL="631825" lvl="1" indent="-174625">
              <a:buFontTx/>
              <a:buChar char="•"/>
              <a:defRPr/>
            </a:pPr>
            <a:r>
              <a:rPr lang="en-US" dirty="0"/>
              <a:t>Review of domains/items within existing park and neighborhood audit tools</a:t>
            </a:r>
          </a:p>
          <a:p>
            <a:pPr marL="174625" indent="-174625">
              <a:buFontTx/>
              <a:buChar char="•"/>
              <a:defRPr/>
            </a:pPr>
            <a:endParaRPr lang="en-US" sz="1600" dirty="0"/>
          </a:p>
          <a:p>
            <a:pPr marL="174625" indent="-174625">
              <a:buFontTx/>
              <a:buChar char="•"/>
              <a:defRPr/>
            </a:pPr>
            <a:r>
              <a:rPr lang="en-US" dirty="0"/>
              <a:t>Workshop 1 – Roundtable discussions with stakeholders</a:t>
            </a:r>
          </a:p>
          <a:p>
            <a:pPr marL="631825" lvl="1" indent="-174625">
              <a:buFontTx/>
              <a:buChar char="•"/>
              <a:defRPr/>
            </a:pPr>
            <a:r>
              <a:rPr lang="en-US" dirty="0"/>
              <a:t>What is important to consider regarding an audit tool focusing on </a:t>
            </a:r>
            <a:r>
              <a:rPr lang="en-US" dirty="0">
                <a:solidFill>
                  <a:srgbClr val="FF0000"/>
                </a:solidFill>
              </a:rPr>
              <a:t>park-based physical activity</a:t>
            </a:r>
            <a:r>
              <a:rPr lang="en-US" dirty="0"/>
              <a:t>?</a:t>
            </a:r>
          </a:p>
          <a:p>
            <a:pPr marL="631825" lvl="1" indent="-174625">
              <a:buFontTx/>
              <a:buChar char="•"/>
              <a:defRPr/>
            </a:pPr>
            <a:r>
              <a:rPr lang="en-US" dirty="0"/>
              <a:t>What is important to consider regarding an audit tool focusing on </a:t>
            </a:r>
            <a:r>
              <a:rPr lang="en-US" dirty="0">
                <a:solidFill>
                  <a:srgbClr val="FF0000"/>
                </a:solidFill>
              </a:rPr>
              <a:t>youth activities in parks</a:t>
            </a:r>
            <a:r>
              <a:rPr lang="en-US" dirty="0"/>
              <a:t>?</a:t>
            </a:r>
            <a:endParaRPr lang="en-CA" dirty="0">
              <a:latin typeface="+mn-lt"/>
            </a:endParaRPr>
          </a:p>
          <a:p>
            <a:pPr marL="631825" lvl="1" indent="-174625">
              <a:buFontTx/>
              <a:buChar char="•"/>
              <a:defRPr/>
            </a:pPr>
            <a:r>
              <a:rPr lang="en-US" dirty="0"/>
              <a:t>What is important to consider regarding a </a:t>
            </a:r>
            <a:r>
              <a:rPr lang="en-US" dirty="0">
                <a:solidFill>
                  <a:srgbClr val="FF0000"/>
                </a:solidFill>
              </a:rPr>
              <a:t>user-friendly </a:t>
            </a:r>
            <a:r>
              <a:rPr lang="en-US" dirty="0"/>
              <a:t>audit tool?</a:t>
            </a:r>
          </a:p>
          <a:p>
            <a:pPr marL="631825" lvl="1" indent="-174625">
              <a:buFontTx/>
              <a:buChar char="•"/>
              <a:defRPr/>
            </a:pPr>
            <a:r>
              <a:rPr lang="en-US" dirty="0"/>
              <a:t>Evaluation of </a:t>
            </a:r>
            <a:r>
              <a:rPr lang="en-US" dirty="0">
                <a:solidFill>
                  <a:srgbClr val="FF0000"/>
                </a:solidFill>
              </a:rPr>
              <a:t>strengths and weaknesses of existing park tools</a:t>
            </a:r>
          </a:p>
          <a:p>
            <a:pPr marL="169863" lvl="1" indent="-169863">
              <a:buFontTx/>
              <a:buChar char="•"/>
              <a:defRPr/>
            </a:pPr>
            <a:endParaRPr lang="en-US" sz="1600" dirty="0"/>
          </a:p>
          <a:p>
            <a:pPr marL="169863" lvl="1" indent="-169863">
              <a:buFontTx/>
              <a:buChar char="•"/>
              <a:defRPr/>
            </a:pPr>
            <a:r>
              <a:rPr lang="en-US" dirty="0"/>
              <a:t>Post-Workshop: </a:t>
            </a:r>
          </a:p>
          <a:p>
            <a:pPr marL="627063" lvl="2" indent="-169863">
              <a:buFontTx/>
              <a:buChar char="•"/>
              <a:defRPr/>
            </a:pPr>
            <a:r>
              <a:rPr lang="en-US" dirty="0"/>
              <a:t>Three key informant interviews with                                                   researchers familiar with parks and                                                                     physical activity and/or the use of                                                                  audit tools with community members</a:t>
            </a:r>
          </a:p>
          <a:p>
            <a:pPr marL="169863" lvl="1" indent="-169863">
              <a:buFontTx/>
              <a:buChar char="•"/>
              <a:defRPr/>
            </a:pPr>
            <a:endParaRPr lang="en-US" sz="1600" dirty="0"/>
          </a:p>
          <a:p>
            <a:pPr marL="627063" lvl="2" indent="-169863">
              <a:buFontTx/>
              <a:buChar char="•"/>
              <a:defRPr/>
            </a:pPr>
            <a:r>
              <a:rPr lang="en-US" dirty="0"/>
              <a:t>Data from all steps transcribed and                                                                       analyzed by multiple coders</a:t>
            </a:r>
            <a:endParaRPr lang="en-CA" dirty="0">
              <a:latin typeface="+mn-lt"/>
            </a:endParaRPr>
          </a:p>
        </p:txBody>
      </p:sp>
      <p:pic>
        <p:nvPicPr>
          <p:cNvPr id="5" name="Picture 12" descr="kids_playground2"/>
          <p:cNvPicPr>
            <a:picLocks noChangeAspect="1" noChangeArrowheads="1"/>
          </p:cNvPicPr>
          <p:nvPr/>
        </p:nvPicPr>
        <p:blipFill>
          <a:blip r:embed="rId4" cstate="print"/>
          <a:srcRect/>
          <a:stretch>
            <a:fillRect/>
          </a:stretch>
        </p:blipFill>
        <p:spPr bwMode="auto">
          <a:xfrm>
            <a:off x="5072066" y="4286256"/>
            <a:ext cx="3714776" cy="242889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a:p>
        </p:txBody>
      </p:sp>
      <p:sp>
        <p:nvSpPr>
          <p:cNvPr id="12291"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a:solidFill>
                  <a:srgbClr val="678489"/>
                </a:solidFill>
              </a:rPr>
              <a:t>Community Park Audit Tool (CPAT)</a:t>
            </a:r>
          </a:p>
        </p:txBody>
      </p:sp>
      <p:sp>
        <p:nvSpPr>
          <p:cNvPr id="34820" name="Text Box 4"/>
          <p:cNvSpPr txBox="1">
            <a:spLocks noChangeArrowheads="1"/>
          </p:cNvSpPr>
          <p:nvPr/>
        </p:nvSpPr>
        <p:spPr bwMode="auto">
          <a:xfrm>
            <a:off x="285750" y="1214438"/>
            <a:ext cx="4572000" cy="5602287"/>
          </a:xfrm>
          <a:prstGeom prst="rect">
            <a:avLst/>
          </a:prstGeom>
          <a:noFill/>
          <a:ln w="9525">
            <a:noFill/>
            <a:miter lim="800000"/>
            <a:headEnd/>
            <a:tailEnd/>
          </a:ln>
        </p:spPr>
        <p:txBody>
          <a:bodyPr>
            <a:spAutoFit/>
          </a:bodyPr>
          <a:lstStyle/>
          <a:p>
            <a:pPr marL="228600" indent="-228600">
              <a:buFontTx/>
              <a:buChar char="•"/>
              <a:defRPr/>
            </a:pPr>
            <a:r>
              <a:rPr lang="en-US" dirty="0"/>
              <a:t>6 pages</a:t>
            </a:r>
          </a:p>
          <a:p>
            <a:pPr marL="228600" indent="-228600">
              <a:buFontTx/>
              <a:buChar char="•"/>
              <a:defRPr/>
            </a:pPr>
            <a:endParaRPr lang="en-US" sz="1400" dirty="0"/>
          </a:p>
          <a:p>
            <a:pPr marL="228600" indent="-228600">
              <a:buFontTx/>
              <a:buChar char="•"/>
              <a:defRPr/>
            </a:pPr>
            <a:r>
              <a:rPr lang="en-US" dirty="0"/>
              <a:t>4 sections:</a:t>
            </a:r>
          </a:p>
          <a:p>
            <a:pPr marL="461963" lvl="1" indent="-179388">
              <a:buFontTx/>
              <a:buChar char="•"/>
              <a:defRPr/>
            </a:pPr>
            <a:r>
              <a:rPr lang="en-US" dirty="0"/>
              <a:t>Park Information</a:t>
            </a:r>
          </a:p>
          <a:p>
            <a:pPr marL="461963" lvl="1" indent="-179388">
              <a:buFontTx/>
              <a:buChar char="•"/>
              <a:defRPr/>
            </a:pPr>
            <a:r>
              <a:rPr lang="en-US" dirty="0"/>
              <a:t>Access and Surrounding Neighborhood</a:t>
            </a:r>
          </a:p>
          <a:p>
            <a:pPr marL="461963" lvl="1" indent="-179388">
              <a:buFontTx/>
              <a:buChar char="•"/>
              <a:defRPr/>
            </a:pPr>
            <a:r>
              <a:rPr lang="en-US" dirty="0"/>
              <a:t>Park Activity Areas</a:t>
            </a:r>
          </a:p>
          <a:p>
            <a:pPr marL="461963" lvl="1" indent="-179388">
              <a:buFontTx/>
              <a:buChar char="•"/>
              <a:defRPr/>
            </a:pPr>
            <a:r>
              <a:rPr lang="en-US" dirty="0"/>
              <a:t>Park Quality and Safety</a:t>
            </a:r>
          </a:p>
          <a:p>
            <a:pPr marL="228600" indent="-228600">
              <a:buFontTx/>
              <a:buChar char="•"/>
              <a:defRPr/>
            </a:pPr>
            <a:endParaRPr lang="en-US" sz="1400" dirty="0"/>
          </a:p>
          <a:p>
            <a:pPr marL="228600" indent="-228600">
              <a:buFontTx/>
              <a:buChar char="•"/>
              <a:defRPr/>
            </a:pPr>
            <a:r>
              <a:rPr lang="en-US" dirty="0"/>
              <a:t>Concerned with presence/absence and ‘</a:t>
            </a:r>
            <a:r>
              <a:rPr lang="en-US" dirty="0" err="1"/>
              <a:t>useability</a:t>
            </a:r>
            <a:r>
              <a:rPr lang="en-US" dirty="0"/>
              <a:t>’ and ‘condition’ of most park elements</a:t>
            </a:r>
          </a:p>
          <a:p>
            <a:pPr marL="228600" indent="-228600">
              <a:buFontTx/>
              <a:buChar char="•"/>
              <a:defRPr/>
            </a:pPr>
            <a:endParaRPr lang="en-US" sz="1400" dirty="0"/>
          </a:p>
          <a:p>
            <a:pPr marL="228600" indent="-228600">
              <a:buFontTx/>
              <a:buChar char="•"/>
              <a:defRPr/>
            </a:pPr>
            <a:r>
              <a:rPr lang="en-US" dirty="0"/>
              <a:t>Mostly yes/no responses, but also some items with three options, as well as checklists and spaces for comments</a:t>
            </a:r>
          </a:p>
          <a:p>
            <a:pPr marL="228600" indent="-228600">
              <a:buFontTx/>
              <a:buChar char="•"/>
              <a:defRPr/>
            </a:pPr>
            <a:endParaRPr lang="en-US" sz="1400" dirty="0"/>
          </a:p>
          <a:p>
            <a:pPr marL="228600" indent="-228600">
              <a:buFontTx/>
              <a:buChar char="•"/>
              <a:defRPr/>
            </a:pPr>
            <a:r>
              <a:rPr lang="en-US" dirty="0"/>
              <a:t>Instructions contained within tool or items themselves</a:t>
            </a:r>
          </a:p>
          <a:p>
            <a:pPr marL="685800" lvl="1" indent="-228600">
              <a:buFontTx/>
              <a:buChar char="•"/>
              <a:defRPr/>
            </a:pPr>
            <a:endParaRPr lang="en-US" sz="1400" dirty="0"/>
          </a:p>
          <a:p>
            <a:pPr marL="228600" indent="-228600">
              <a:buFontTx/>
              <a:buChar char="•"/>
              <a:defRPr/>
            </a:pPr>
            <a:r>
              <a:rPr lang="en-US" dirty="0"/>
              <a:t>Guidebook available with additional details and definitions</a:t>
            </a:r>
          </a:p>
        </p:txBody>
      </p:sp>
      <p:pic>
        <p:nvPicPr>
          <p:cNvPr id="12293" name="Picture 2"/>
          <p:cNvPicPr>
            <a:picLocks noChangeAspect="1" noChangeArrowheads="1"/>
          </p:cNvPicPr>
          <p:nvPr/>
        </p:nvPicPr>
        <p:blipFill>
          <a:blip r:embed="rId4" cstate="print"/>
          <a:srcRect/>
          <a:stretch>
            <a:fillRect/>
          </a:stretch>
        </p:blipFill>
        <p:spPr bwMode="auto">
          <a:xfrm>
            <a:off x="4786313" y="765175"/>
            <a:ext cx="4249737" cy="58785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a:p>
        </p:txBody>
      </p:sp>
      <p:sp>
        <p:nvSpPr>
          <p:cNvPr id="13315" name="Rectangle 2"/>
          <p:cNvSpPr>
            <a:spLocks noChangeArrowheads="1"/>
          </p:cNvSpPr>
          <p:nvPr/>
        </p:nvSpPr>
        <p:spPr bwMode="auto">
          <a:xfrm>
            <a:off x="239713" y="642938"/>
            <a:ext cx="8713787" cy="481012"/>
          </a:xfrm>
          <a:prstGeom prst="rect">
            <a:avLst/>
          </a:prstGeom>
          <a:noFill/>
          <a:ln w="9525">
            <a:noFill/>
            <a:miter lim="800000"/>
            <a:headEnd/>
            <a:tailEnd/>
          </a:ln>
        </p:spPr>
        <p:txBody>
          <a:bodyPr anchor="ctr"/>
          <a:lstStyle/>
          <a:p>
            <a:r>
              <a:rPr lang="en-CA" b="1">
                <a:solidFill>
                  <a:srgbClr val="678489"/>
                </a:solidFill>
              </a:rPr>
              <a:t>Community Park Audit Tool (CPAT) – pages 2 and 3</a:t>
            </a:r>
          </a:p>
        </p:txBody>
      </p:sp>
      <p:pic>
        <p:nvPicPr>
          <p:cNvPr id="13316" name="Picture 2"/>
          <p:cNvPicPr>
            <a:picLocks noChangeAspect="1" noChangeArrowheads="1"/>
          </p:cNvPicPr>
          <p:nvPr/>
        </p:nvPicPr>
        <p:blipFill>
          <a:blip r:embed="rId4" cstate="print"/>
          <a:srcRect/>
          <a:stretch>
            <a:fillRect/>
          </a:stretch>
        </p:blipFill>
        <p:spPr bwMode="auto">
          <a:xfrm>
            <a:off x="214313" y="1143000"/>
            <a:ext cx="4143375" cy="5500688"/>
          </a:xfrm>
          <a:prstGeom prst="rect">
            <a:avLst/>
          </a:prstGeom>
          <a:noFill/>
          <a:ln w="9525">
            <a:solidFill>
              <a:schemeClr val="tx1"/>
            </a:solidFill>
            <a:miter lim="800000"/>
            <a:headEnd/>
            <a:tailEnd/>
          </a:ln>
        </p:spPr>
      </p:pic>
      <p:pic>
        <p:nvPicPr>
          <p:cNvPr id="13317" name="Picture 3"/>
          <p:cNvPicPr>
            <a:picLocks noChangeAspect="1" noChangeArrowheads="1"/>
          </p:cNvPicPr>
          <p:nvPr/>
        </p:nvPicPr>
        <p:blipFill>
          <a:blip r:embed="rId5" cstate="print"/>
          <a:srcRect/>
          <a:stretch>
            <a:fillRect/>
          </a:stretch>
        </p:blipFill>
        <p:spPr bwMode="auto">
          <a:xfrm>
            <a:off x="4572000" y="1143000"/>
            <a:ext cx="4214813" cy="5500688"/>
          </a:xfrm>
          <a:prstGeom prst="rect">
            <a:avLst/>
          </a:prstGeom>
          <a:noFill/>
          <a:ln w="9525">
            <a:solidFill>
              <a:schemeClr val="tx1"/>
            </a:solidFill>
            <a:miter lim="800000"/>
            <a:headEnd/>
            <a:tailEnd/>
          </a:ln>
        </p:spPr>
      </p:pic>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a:p>
        </p:txBody>
      </p:sp>
      <p:sp>
        <p:nvSpPr>
          <p:cNvPr id="14339"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a:solidFill>
                  <a:srgbClr val="678489"/>
                </a:solidFill>
              </a:rPr>
              <a:t>Community Park Audit Tool (CPAT) – pages 4 and 5</a:t>
            </a:r>
          </a:p>
        </p:txBody>
      </p:sp>
      <p:pic>
        <p:nvPicPr>
          <p:cNvPr id="14340" name="Picture 2"/>
          <p:cNvPicPr>
            <a:picLocks noChangeAspect="1" noChangeArrowheads="1"/>
          </p:cNvPicPr>
          <p:nvPr/>
        </p:nvPicPr>
        <p:blipFill>
          <a:blip r:embed="rId4" cstate="print"/>
          <a:srcRect/>
          <a:stretch>
            <a:fillRect/>
          </a:stretch>
        </p:blipFill>
        <p:spPr bwMode="auto">
          <a:xfrm>
            <a:off x="285750" y="1250950"/>
            <a:ext cx="4143375" cy="5254625"/>
          </a:xfrm>
          <a:prstGeom prst="rect">
            <a:avLst/>
          </a:prstGeom>
          <a:noFill/>
          <a:ln w="9525">
            <a:solidFill>
              <a:schemeClr val="tx1"/>
            </a:solidFill>
            <a:miter lim="800000"/>
            <a:headEnd/>
            <a:tailEnd/>
          </a:ln>
        </p:spPr>
      </p:pic>
      <p:pic>
        <p:nvPicPr>
          <p:cNvPr id="14341" name="Picture 3"/>
          <p:cNvPicPr>
            <a:picLocks noChangeAspect="1" noChangeArrowheads="1"/>
          </p:cNvPicPr>
          <p:nvPr/>
        </p:nvPicPr>
        <p:blipFill>
          <a:blip r:embed="rId5" cstate="print"/>
          <a:srcRect/>
          <a:stretch>
            <a:fillRect/>
          </a:stretch>
        </p:blipFill>
        <p:spPr bwMode="auto">
          <a:xfrm>
            <a:off x="4643438" y="1249363"/>
            <a:ext cx="4143375" cy="5272087"/>
          </a:xfrm>
          <a:prstGeom prst="rect">
            <a:avLst/>
          </a:prstGeom>
          <a:noFill/>
          <a:ln w="9525">
            <a:solidFill>
              <a:schemeClr val="tx1"/>
            </a:solidFill>
            <a:miter lim="800000"/>
            <a:headEnd/>
            <a:tailEnd/>
          </a:ln>
        </p:spPr>
      </p:pic>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a:p>
        </p:txBody>
      </p:sp>
      <p:sp>
        <p:nvSpPr>
          <p:cNvPr id="15363"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a:solidFill>
                  <a:srgbClr val="678489"/>
                </a:solidFill>
              </a:rPr>
              <a:t>Community Park Audit Tool (CPAT) – page 6</a:t>
            </a:r>
          </a:p>
        </p:txBody>
      </p:sp>
      <p:pic>
        <p:nvPicPr>
          <p:cNvPr id="15364" name="Picture 2" descr="The Mall and Literary Walk"/>
          <p:cNvPicPr>
            <a:picLocks noChangeAspect="1" noChangeArrowheads="1"/>
          </p:cNvPicPr>
          <p:nvPr/>
        </p:nvPicPr>
        <p:blipFill>
          <a:blip r:embed="rId4" cstate="print"/>
          <a:srcRect/>
          <a:stretch>
            <a:fillRect/>
          </a:stretch>
        </p:blipFill>
        <p:spPr bwMode="auto">
          <a:xfrm>
            <a:off x="5000625" y="1285875"/>
            <a:ext cx="3857625" cy="5286375"/>
          </a:xfrm>
          <a:prstGeom prst="rect">
            <a:avLst/>
          </a:prstGeom>
          <a:noFill/>
          <a:ln w="9525">
            <a:noFill/>
            <a:miter lim="800000"/>
            <a:headEnd/>
            <a:tailEnd/>
          </a:ln>
        </p:spPr>
      </p:pic>
      <p:pic>
        <p:nvPicPr>
          <p:cNvPr id="15365" name="Picture 2"/>
          <p:cNvPicPr>
            <a:picLocks noChangeAspect="1" noChangeArrowheads="1"/>
          </p:cNvPicPr>
          <p:nvPr/>
        </p:nvPicPr>
        <p:blipFill>
          <a:blip r:embed="rId5" cstate="print"/>
          <a:srcRect/>
          <a:stretch>
            <a:fillRect/>
          </a:stretch>
        </p:blipFill>
        <p:spPr bwMode="auto">
          <a:xfrm>
            <a:off x="357188" y="1285875"/>
            <a:ext cx="4214812" cy="5281613"/>
          </a:xfrm>
          <a:prstGeom prst="rect">
            <a:avLst/>
          </a:prstGeom>
          <a:noFill/>
          <a:ln w="9525">
            <a:solidFill>
              <a:schemeClr val="tx1"/>
            </a:solid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a:solidFill>
                  <a:srgbClr val="678489"/>
                </a:solidFill>
              </a:rPr>
              <a:t>Workshop 2 – Audit Tool Training</a:t>
            </a:r>
          </a:p>
        </p:txBody>
      </p:sp>
      <p:sp>
        <p:nvSpPr>
          <p:cNvPr id="102404" name="Text Box 4"/>
          <p:cNvSpPr txBox="1">
            <a:spLocks noChangeArrowheads="1"/>
          </p:cNvSpPr>
          <p:nvPr/>
        </p:nvSpPr>
        <p:spPr bwMode="auto">
          <a:xfrm>
            <a:off x="285750" y="1214438"/>
            <a:ext cx="4429125" cy="2400300"/>
          </a:xfrm>
          <a:prstGeom prst="rect">
            <a:avLst/>
          </a:prstGeom>
          <a:noFill/>
          <a:ln w="9525">
            <a:noFill/>
            <a:miter lim="800000"/>
            <a:headEnd/>
            <a:tailEnd/>
          </a:ln>
          <a:effectLst/>
        </p:spPr>
        <p:txBody>
          <a:bodyPr>
            <a:spAutoFit/>
          </a:bodyPr>
          <a:lstStyle/>
          <a:p>
            <a:pPr marL="174625" indent="-174625">
              <a:buFontTx/>
              <a:buChar char="•"/>
              <a:defRPr/>
            </a:pPr>
            <a:r>
              <a:rPr lang="en-CA" dirty="0"/>
              <a:t>Reviewed the CPAT elements </a:t>
            </a:r>
            <a:r>
              <a:rPr lang="en-CA" dirty="0" smtClean="0"/>
              <a:t>at </a:t>
            </a:r>
            <a:r>
              <a:rPr lang="en-CA" dirty="0"/>
              <a:t>a second half-day workshop</a:t>
            </a:r>
          </a:p>
          <a:p>
            <a:pPr marL="174625" indent="-174625">
              <a:defRPr/>
            </a:pPr>
            <a:endParaRPr lang="en-CA" sz="1400" dirty="0"/>
          </a:p>
          <a:p>
            <a:pPr marL="174625" indent="-174625">
              <a:buFontTx/>
              <a:buChar char="•"/>
              <a:defRPr/>
            </a:pPr>
            <a:r>
              <a:rPr lang="en-CA" dirty="0"/>
              <a:t>Practiced in a local park for 30 minutes</a:t>
            </a:r>
          </a:p>
          <a:p>
            <a:pPr marL="174625" indent="-174625">
              <a:buFontTx/>
              <a:buChar char="•"/>
              <a:defRPr/>
            </a:pPr>
            <a:endParaRPr lang="en-CA" sz="1400" dirty="0"/>
          </a:p>
          <a:p>
            <a:pPr marL="174625" indent="-174625">
              <a:buFontTx/>
              <a:buChar char="•"/>
              <a:defRPr/>
            </a:pPr>
            <a:r>
              <a:rPr lang="en-CA" dirty="0"/>
              <a:t>Discussed confusion/ideas for revisions</a:t>
            </a:r>
          </a:p>
          <a:p>
            <a:pPr marL="174625" indent="-174625">
              <a:buFontTx/>
              <a:buChar char="•"/>
              <a:defRPr/>
            </a:pPr>
            <a:endParaRPr lang="en-CA" sz="1400" dirty="0"/>
          </a:p>
          <a:p>
            <a:pPr marL="174625" indent="-174625">
              <a:buFontTx/>
              <a:buChar char="•"/>
              <a:defRPr/>
            </a:pPr>
            <a:r>
              <a:rPr lang="en-CA" dirty="0"/>
              <a:t>Tool modified and sent out again for final feedback before testing stage</a:t>
            </a:r>
            <a:endParaRPr lang="en-CA" sz="1200" dirty="0">
              <a:latin typeface="+mn-lt"/>
            </a:endParaRPr>
          </a:p>
        </p:txBody>
      </p:sp>
      <p:pic>
        <p:nvPicPr>
          <p:cNvPr id="16388" name="Picture 5" descr="IMG_6444.JPG"/>
          <p:cNvPicPr>
            <a:picLocks noChangeAspect="1"/>
          </p:cNvPicPr>
          <p:nvPr/>
        </p:nvPicPr>
        <p:blipFill>
          <a:blip r:embed="rId4" cstate="print"/>
          <a:srcRect/>
          <a:stretch>
            <a:fillRect/>
          </a:stretch>
        </p:blipFill>
        <p:spPr bwMode="auto">
          <a:xfrm>
            <a:off x="500063" y="3857625"/>
            <a:ext cx="3714750" cy="2824163"/>
          </a:xfrm>
          <a:prstGeom prst="rect">
            <a:avLst/>
          </a:prstGeom>
          <a:noFill/>
          <a:ln w="19050">
            <a:solidFill>
              <a:schemeClr val="tx1"/>
            </a:solidFill>
            <a:miter lim="800000"/>
            <a:headEnd/>
            <a:tailEnd/>
          </a:ln>
        </p:spPr>
      </p:pic>
      <p:pic>
        <p:nvPicPr>
          <p:cNvPr id="16389" name="Picture 67" descr="G:\KC park pics\DSC00796.JPG"/>
          <p:cNvPicPr>
            <a:picLocks noChangeAspect="1" noChangeArrowheads="1"/>
          </p:cNvPicPr>
          <p:nvPr/>
        </p:nvPicPr>
        <p:blipFill>
          <a:blip r:embed="rId5" cstate="print">
            <a:lum bright="14000" contrast="16000"/>
          </a:blip>
          <a:srcRect/>
          <a:stretch>
            <a:fillRect/>
          </a:stretch>
        </p:blipFill>
        <p:spPr bwMode="auto">
          <a:xfrm>
            <a:off x="5143504" y="785794"/>
            <a:ext cx="3797331" cy="2786062"/>
          </a:xfrm>
          <a:prstGeom prst="rect">
            <a:avLst/>
          </a:prstGeom>
          <a:noFill/>
          <a:ln w="19050">
            <a:solidFill>
              <a:schemeClr val="tx1"/>
            </a:solidFill>
            <a:miter lim="800000"/>
            <a:headEnd/>
            <a:tailEnd/>
          </a:ln>
        </p:spPr>
      </p:pic>
      <p:pic>
        <p:nvPicPr>
          <p:cNvPr id="7" name="Picture 4" descr="Pumpkin Patch 024.jpg"/>
          <p:cNvPicPr preferRelativeResize="0">
            <a:picLocks/>
          </p:cNvPicPr>
          <p:nvPr/>
        </p:nvPicPr>
        <p:blipFill>
          <a:blip r:embed="rId6" cstate="print"/>
          <a:srcRect t="2837" b="6383"/>
          <a:stretch>
            <a:fillRect/>
          </a:stretch>
        </p:blipFill>
        <p:spPr bwMode="auto">
          <a:xfrm>
            <a:off x="5143504" y="3714752"/>
            <a:ext cx="3786214" cy="2928958"/>
          </a:xfrm>
          <a:prstGeom prst="rect">
            <a:avLst/>
          </a:prstGeom>
          <a:noFill/>
          <a:ln w="19050">
            <a:solidFill>
              <a:schemeClr val="tx1"/>
            </a:solidFill>
            <a:miter lim="800000"/>
            <a:headEnd/>
            <a:tailEnd/>
          </a:ln>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a:latin typeface="Arial" charset="0"/>
            </a:endParaRPr>
          </a:p>
        </p:txBody>
      </p:sp>
      <p:sp>
        <p:nvSpPr>
          <p:cNvPr id="18435"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a:solidFill>
                  <a:srgbClr val="678489"/>
                </a:solidFill>
              </a:rPr>
              <a:t>Audit Tool Testing</a:t>
            </a:r>
          </a:p>
        </p:txBody>
      </p:sp>
      <p:sp>
        <p:nvSpPr>
          <p:cNvPr id="61444" name="Text Box 4"/>
          <p:cNvSpPr txBox="1">
            <a:spLocks noChangeArrowheads="1"/>
          </p:cNvSpPr>
          <p:nvPr/>
        </p:nvSpPr>
        <p:spPr bwMode="auto">
          <a:xfrm>
            <a:off x="285750" y="928688"/>
            <a:ext cx="5000630" cy="5232202"/>
          </a:xfrm>
          <a:prstGeom prst="rect">
            <a:avLst/>
          </a:prstGeom>
          <a:noFill/>
          <a:ln w="9525">
            <a:noFill/>
            <a:miter lim="800000"/>
            <a:headEnd/>
            <a:tailEnd/>
          </a:ln>
          <a:effectLst/>
        </p:spPr>
        <p:txBody>
          <a:bodyPr wrap="square">
            <a:spAutoFit/>
          </a:bodyPr>
          <a:lstStyle/>
          <a:p>
            <a:pPr marL="228600" indent="-228600">
              <a:buFontTx/>
              <a:buChar char="•"/>
              <a:defRPr/>
            </a:pPr>
            <a:endParaRPr lang="en-US" dirty="0">
              <a:latin typeface="+mn-lt"/>
            </a:endParaRPr>
          </a:p>
          <a:p>
            <a:pPr marL="228600" indent="-228600">
              <a:buFontTx/>
              <a:buChar char="•"/>
              <a:defRPr/>
            </a:pPr>
            <a:r>
              <a:rPr lang="en-US" dirty="0">
                <a:latin typeface="+mn-lt"/>
              </a:rPr>
              <a:t>Selected 66 parks </a:t>
            </a:r>
            <a:r>
              <a:rPr lang="en-US" dirty="0" smtClean="0">
                <a:latin typeface="+mn-lt"/>
              </a:rPr>
              <a:t>stratified on several dimensions</a:t>
            </a:r>
            <a:r>
              <a:rPr lang="en-US" dirty="0">
                <a:latin typeface="+mn-lt"/>
              </a:rPr>
              <a:t>:</a:t>
            </a:r>
          </a:p>
          <a:p>
            <a:pPr marL="685800" lvl="1" indent="-228600">
              <a:buFontTx/>
              <a:buChar char="•"/>
              <a:defRPr/>
            </a:pPr>
            <a:r>
              <a:rPr lang="en-US" sz="1700" dirty="0">
                <a:latin typeface="+mn-lt"/>
              </a:rPr>
              <a:t>North, central, or south district</a:t>
            </a:r>
          </a:p>
          <a:p>
            <a:pPr marL="685800" lvl="1" indent="-228600">
              <a:buFontTx/>
              <a:buChar char="•"/>
              <a:defRPr/>
            </a:pPr>
            <a:r>
              <a:rPr lang="en-US" sz="1700" dirty="0">
                <a:latin typeface="+mn-lt"/>
              </a:rPr>
              <a:t>Available facilities (e.g., playground)</a:t>
            </a:r>
          </a:p>
          <a:p>
            <a:pPr marL="685800" lvl="1" indent="-228600">
              <a:buFontTx/>
              <a:buChar char="•"/>
              <a:defRPr/>
            </a:pPr>
            <a:r>
              <a:rPr lang="en-US" sz="1700" dirty="0">
                <a:latin typeface="+mn-lt"/>
              </a:rPr>
              <a:t>2009 maintenance rating</a:t>
            </a:r>
          </a:p>
          <a:p>
            <a:pPr marL="685800" lvl="1" indent="-228600">
              <a:buFontTx/>
              <a:buChar char="•"/>
              <a:defRPr/>
            </a:pPr>
            <a:r>
              <a:rPr lang="en-US" sz="1700" dirty="0">
                <a:latin typeface="+mn-lt"/>
              </a:rPr>
              <a:t>Median income of park’s census tract</a:t>
            </a:r>
          </a:p>
          <a:p>
            <a:pPr marL="685800" lvl="1" indent="-228600">
              <a:buFontTx/>
              <a:buChar char="•"/>
              <a:defRPr/>
            </a:pPr>
            <a:r>
              <a:rPr lang="en-US" sz="1700" dirty="0">
                <a:latin typeface="+mn-lt"/>
              </a:rPr>
              <a:t>Percentage </a:t>
            </a:r>
            <a:r>
              <a:rPr lang="en-US" sz="1700" dirty="0" smtClean="0">
                <a:latin typeface="+mn-lt"/>
              </a:rPr>
              <a:t>non-White within tract</a:t>
            </a:r>
            <a:endParaRPr lang="en-US" sz="1700" dirty="0">
              <a:latin typeface="+mn-lt"/>
            </a:endParaRPr>
          </a:p>
          <a:p>
            <a:pPr marL="228600" indent="-228600">
              <a:buFontTx/>
              <a:buChar char="•"/>
              <a:defRPr/>
            </a:pPr>
            <a:endParaRPr lang="en-US" dirty="0">
              <a:latin typeface="+mn-lt"/>
            </a:endParaRPr>
          </a:p>
          <a:p>
            <a:pPr marL="228600" indent="-228600">
              <a:buFontTx/>
              <a:buChar char="•"/>
              <a:defRPr/>
            </a:pPr>
            <a:r>
              <a:rPr lang="en-US" dirty="0">
                <a:latin typeface="+mn-lt"/>
              </a:rPr>
              <a:t>Pairs of stakeholders randomly assigned to      each other and to 3-12 parks each</a:t>
            </a:r>
          </a:p>
          <a:p>
            <a:pPr marL="685800" lvl="1" indent="-228600">
              <a:buFontTx/>
              <a:buChar char="•"/>
              <a:defRPr/>
            </a:pPr>
            <a:r>
              <a:rPr lang="en-US" sz="1700" dirty="0">
                <a:latin typeface="+mn-lt"/>
              </a:rPr>
              <a:t>Auditors paid $20/hr</a:t>
            </a:r>
          </a:p>
          <a:p>
            <a:pPr marL="228600" indent="-228600">
              <a:buFontTx/>
              <a:buChar char="•"/>
              <a:defRPr/>
            </a:pPr>
            <a:endParaRPr lang="en-US" dirty="0">
              <a:latin typeface="+mn-lt"/>
            </a:endParaRPr>
          </a:p>
          <a:p>
            <a:pPr marL="228600" indent="-228600">
              <a:buFontTx/>
              <a:buChar char="•"/>
              <a:defRPr/>
            </a:pPr>
            <a:r>
              <a:rPr lang="en-US" dirty="0"/>
              <a:t>Park audits conducted independently                         during September-October 2010</a:t>
            </a:r>
          </a:p>
          <a:p>
            <a:pPr marL="228600" indent="-228600">
              <a:buFontTx/>
              <a:buChar char="•"/>
              <a:defRPr/>
            </a:pPr>
            <a:endParaRPr lang="en-US" dirty="0"/>
          </a:p>
          <a:p>
            <a:pPr marL="228600" indent="-228600">
              <a:buFontTx/>
              <a:buChar char="•"/>
              <a:defRPr/>
            </a:pPr>
            <a:r>
              <a:rPr lang="en-US" dirty="0"/>
              <a:t>Pairs of audits completed for 59 parks</a:t>
            </a:r>
          </a:p>
          <a:p>
            <a:pPr marL="685800" lvl="1" indent="-228600">
              <a:buFontTx/>
              <a:buChar char="•"/>
              <a:defRPr/>
            </a:pPr>
            <a:r>
              <a:rPr lang="en-US" sz="1700" dirty="0"/>
              <a:t>1.1 to 193.2 acres</a:t>
            </a:r>
          </a:p>
          <a:p>
            <a:pPr marL="685800" lvl="1" indent="-228600">
              <a:buFontTx/>
              <a:buChar char="•"/>
              <a:defRPr/>
            </a:pPr>
            <a:r>
              <a:rPr lang="en-US" sz="1700" dirty="0"/>
              <a:t>10-65 minutes per audit </a:t>
            </a:r>
            <a:r>
              <a:rPr lang="en-US" sz="1700" dirty="0" smtClean="0"/>
              <a:t>(</a:t>
            </a:r>
            <a:r>
              <a:rPr lang="en-US" sz="1700" dirty="0"/>
              <a:t>mean=32 min)</a:t>
            </a:r>
          </a:p>
        </p:txBody>
      </p:sp>
      <p:pic>
        <p:nvPicPr>
          <p:cNvPr id="18437" name="Picture 12" descr="Crystal View Park"/>
          <p:cNvPicPr>
            <a:picLocks noChangeAspect="1" noChangeArrowheads="1"/>
          </p:cNvPicPr>
          <p:nvPr/>
        </p:nvPicPr>
        <p:blipFill>
          <a:blip r:embed="rId4" cstate="print"/>
          <a:srcRect/>
          <a:stretch>
            <a:fillRect/>
          </a:stretch>
        </p:blipFill>
        <p:spPr bwMode="auto">
          <a:xfrm>
            <a:off x="5429256" y="3641239"/>
            <a:ext cx="3392906" cy="2519651"/>
          </a:xfrm>
          <a:prstGeom prst="rect">
            <a:avLst/>
          </a:prstGeom>
          <a:noFill/>
          <a:ln w="9525">
            <a:noFill/>
            <a:miter lim="800000"/>
            <a:headEnd/>
            <a:tailEnd/>
          </a:ln>
        </p:spPr>
      </p:pic>
      <p:pic>
        <p:nvPicPr>
          <p:cNvPr id="7" name="Picture 6" descr="http://www.monroecounty.gov/Image/ellsn2.jpg"/>
          <p:cNvPicPr>
            <a:picLocks noChangeAspect="1" noChangeArrowheads="1"/>
          </p:cNvPicPr>
          <p:nvPr/>
        </p:nvPicPr>
        <p:blipFill>
          <a:blip r:embed="rId5" cstate="print"/>
          <a:srcRect/>
          <a:stretch>
            <a:fillRect/>
          </a:stretch>
        </p:blipFill>
        <p:spPr bwMode="auto">
          <a:xfrm>
            <a:off x="5429256" y="1000109"/>
            <a:ext cx="3392906" cy="2544680"/>
          </a:xfrm>
          <a:prstGeom prst="rect">
            <a:avLst/>
          </a:prstGeom>
          <a:noFill/>
          <a:ln w="9525">
            <a:noFill/>
            <a:miter lim="800000"/>
            <a:headEnd/>
            <a:tailEnd/>
          </a:ln>
        </p:spPr>
      </p:pic>
      <p:sp>
        <p:nvSpPr>
          <p:cNvPr id="8" name="Text Box 5"/>
          <p:cNvSpPr txBox="1">
            <a:spLocks noChangeArrowheads="1"/>
          </p:cNvSpPr>
          <p:nvPr/>
        </p:nvSpPr>
        <p:spPr bwMode="auto">
          <a:xfrm>
            <a:off x="285720" y="6357958"/>
            <a:ext cx="8643998" cy="661720"/>
          </a:xfrm>
          <a:prstGeom prst="rect">
            <a:avLst/>
          </a:prstGeom>
          <a:noFill/>
          <a:ln w="9525">
            <a:noFill/>
            <a:miter lim="800000"/>
            <a:headEnd/>
            <a:tailEnd/>
          </a:ln>
        </p:spPr>
        <p:txBody>
          <a:bodyPr wrap="square">
            <a:spAutoFit/>
          </a:bodyPr>
          <a:lstStyle/>
          <a:p>
            <a:pPr lvl="0"/>
            <a:r>
              <a:rPr lang="en-US" sz="1200" dirty="0"/>
              <a:t>Kaczynski, A.T., Wilhelm Stanis, S.A., &amp; Besenyi, G.M. (2012). Development and testing of a community stakeholder park audit tool. </a:t>
            </a:r>
            <a:r>
              <a:rPr lang="en-US" sz="1200" i="1" dirty="0"/>
              <a:t>American Journal of Preventive Medicine, 42</a:t>
            </a:r>
            <a:r>
              <a:rPr lang="en-US" sz="1200" dirty="0"/>
              <a:t>(3), 242-249.</a:t>
            </a:r>
          </a:p>
          <a:p>
            <a:endParaRPr lang="en-US" sz="1300" dirty="0">
              <a:solidFill>
                <a:srgbClr val="FF8D8D"/>
              </a:solidFill>
            </a:endParaRP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13315" name="Rectangle 2"/>
          <p:cNvSpPr>
            <a:spLocks noChangeArrowheads="1"/>
          </p:cNvSpPr>
          <p:nvPr/>
        </p:nvSpPr>
        <p:spPr bwMode="auto">
          <a:xfrm>
            <a:off x="242888" y="692150"/>
            <a:ext cx="8713787" cy="431800"/>
          </a:xfrm>
          <a:prstGeom prst="rect">
            <a:avLst/>
          </a:prstGeom>
          <a:noFill/>
          <a:ln w="9525">
            <a:noFill/>
            <a:miter lim="800000"/>
            <a:headEnd/>
            <a:tailEnd/>
          </a:ln>
        </p:spPr>
        <p:txBody>
          <a:bodyPr anchor="ctr"/>
          <a:lstStyle/>
          <a:p>
            <a:r>
              <a:rPr lang="en-CA" b="1" dirty="0">
                <a:solidFill>
                  <a:srgbClr val="678489"/>
                </a:solidFill>
              </a:rPr>
              <a:t>Why Target the Built Environment</a:t>
            </a:r>
            <a:r>
              <a:rPr lang="en-CA" b="1" dirty="0" smtClean="0">
                <a:solidFill>
                  <a:srgbClr val="678489"/>
                </a:solidFill>
              </a:rPr>
              <a:t>? </a:t>
            </a:r>
            <a:endParaRPr lang="en-CA" b="1" dirty="0">
              <a:solidFill>
                <a:srgbClr val="678489"/>
              </a:solidFill>
            </a:endParaRPr>
          </a:p>
        </p:txBody>
      </p:sp>
      <p:sp>
        <p:nvSpPr>
          <p:cNvPr id="13316" name="Text Box 4"/>
          <p:cNvSpPr txBox="1">
            <a:spLocks noChangeArrowheads="1"/>
          </p:cNvSpPr>
          <p:nvPr/>
        </p:nvSpPr>
        <p:spPr bwMode="auto">
          <a:xfrm>
            <a:off x="1455738" y="1860550"/>
            <a:ext cx="184150" cy="366713"/>
          </a:xfrm>
          <a:prstGeom prst="rect">
            <a:avLst/>
          </a:prstGeom>
          <a:noFill/>
          <a:ln w="9525">
            <a:noFill/>
            <a:miter lim="800000"/>
            <a:headEnd/>
            <a:tailEnd/>
          </a:ln>
        </p:spPr>
        <p:txBody>
          <a:bodyPr wrap="none">
            <a:spAutoFit/>
          </a:bodyPr>
          <a:lstStyle/>
          <a:p>
            <a:endParaRPr lang="en-US"/>
          </a:p>
        </p:txBody>
      </p:sp>
      <p:sp>
        <p:nvSpPr>
          <p:cNvPr id="8197" name="Text Box 5"/>
          <p:cNvSpPr txBox="1">
            <a:spLocks noChangeArrowheads="1"/>
          </p:cNvSpPr>
          <p:nvPr/>
        </p:nvSpPr>
        <p:spPr bwMode="auto">
          <a:xfrm>
            <a:off x="547688" y="1347788"/>
            <a:ext cx="8596312" cy="2585323"/>
          </a:xfrm>
          <a:prstGeom prst="rect">
            <a:avLst/>
          </a:prstGeom>
          <a:noFill/>
          <a:ln w="9525">
            <a:noFill/>
            <a:miter lim="800000"/>
            <a:headEnd/>
            <a:tailEnd/>
          </a:ln>
        </p:spPr>
        <p:txBody>
          <a:bodyPr wrap="square">
            <a:spAutoFit/>
          </a:bodyPr>
          <a:lstStyle/>
          <a:p>
            <a:pPr marL="180975" indent="-180975" eaLnBrk="0" hangingPunct="0">
              <a:buFontTx/>
              <a:buChar char="•"/>
              <a:defRPr/>
            </a:pPr>
            <a:r>
              <a:rPr lang="en-CA" dirty="0">
                <a:latin typeface="+mn-lt"/>
              </a:rPr>
              <a:t>Large numbers of people affected</a:t>
            </a:r>
          </a:p>
          <a:p>
            <a:pPr marL="180975" indent="-180975" eaLnBrk="0" hangingPunct="0">
              <a:buFontTx/>
              <a:buChar char="•"/>
              <a:defRPr/>
            </a:pPr>
            <a:endParaRPr lang="en-CA" dirty="0">
              <a:latin typeface="+mn-lt"/>
            </a:endParaRPr>
          </a:p>
          <a:p>
            <a:pPr marL="180975" indent="-180975" eaLnBrk="0" hangingPunct="0">
              <a:buFontTx/>
              <a:buChar char="•"/>
              <a:defRPr/>
            </a:pPr>
            <a:r>
              <a:rPr lang="en-CA" dirty="0">
                <a:latin typeface="+mn-lt"/>
              </a:rPr>
              <a:t>Relatively permanent effects</a:t>
            </a:r>
          </a:p>
          <a:p>
            <a:pPr marL="180975" indent="-180975" eaLnBrk="0" hangingPunct="0">
              <a:buFontTx/>
              <a:buChar char="•"/>
              <a:defRPr/>
            </a:pPr>
            <a:endParaRPr lang="en-CA" dirty="0">
              <a:latin typeface="+mn-lt"/>
            </a:endParaRPr>
          </a:p>
          <a:p>
            <a:pPr marL="180975" indent="-180975" eaLnBrk="0" hangingPunct="0">
              <a:buFontTx/>
              <a:buChar char="•"/>
              <a:defRPr/>
            </a:pPr>
            <a:r>
              <a:rPr lang="en-CA" dirty="0">
                <a:latin typeface="+mn-lt"/>
              </a:rPr>
              <a:t>Impacts active living </a:t>
            </a:r>
            <a:r>
              <a:rPr lang="en-CA" dirty="0" err="1">
                <a:latin typeface="+mn-lt"/>
              </a:rPr>
              <a:t>behaviors</a:t>
            </a:r>
            <a:r>
              <a:rPr lang="en-CA" dirty="0">
                <a:latin typeface="+mn-lt"/>
              </a:rPr>
              <a:t>, not just exercise-related physical activity</a:t>
            </a:r>
          </a:p>
          <a:p>
            <a:pPr marL="180975" indent="-180975" eaLnBrk="0" hangingPunct="0">
              <a:buFontTx/>
              <a:buChar char="•"/>
              <a:defRPr/>
            </a:pPr>
            <a:endParaRPr lang="en-CA" dirty="0">
              <a:latin typeface="+mn-lt"/>
            </a:endParaRPr>
          </a:p>
          <a:p>
            <a:pPr marL="180975" indent="-180975" eaLnBrk="0" hangingPunct="0">
              <a:buFontTx/>
              <a:buChar char="•"/>
              <a:defRPr/>
            </a:pPr>
            <a:r>
              <a:rPr lang="en-CA" dirty="0">
                <a:latin typeface="+mn-lt"/>
              </a:rPr>
              <a:t>More strongly related to moderate than vigorous physical activity</a:t>
            </a:r>
          </a:p>
          <a:p>
            <a:pPr marL="180975" indent="-180975" eaLnBrk="0" hangingPunct="0">
              <a:buFontTx/>
              <a:buChar char="•"/>
              <a:defRPr/>
            </a:pPr>
            <a:endParaRPr lang="en-CA" dirty="0">
              <a:latin typeface="+mn-lt"/>
            </a:endParaRPr>
          </a:p>
          <a:p>
            <a:pPr marL="180975" indent="-180975" eaLnBrk="0" hangingPunct="0">
              <a:buFontTx/>
              <a:buChar char="•"/>
              <a:defRPr/>
            </a:pPr>
            <a:r>
              <a:rPr lang="en-CA" dirty="0">
                <a:latin typeface="+mn-lt"/>
              </a:rPr>
              <a:t>Endorsements from </a:t>
            </a:r>
            <a:r>
              <a:rPr lang="en-CA" dirty="0" smtClean="0">
                <a:latin typeface="+mn-lt"/>
              </a:rPr>
              <a:t>Institute of Medicine, </a:t>
            </a:r>
            <a:r>
              <a:rPr lang="en-CA" dirty="0">
                <a:latin typeface="+mn-lt"/>
              </a:rPr>
              <a:t>CDC, American Academy of </a:t>
            </a:r>
            <a:r>
              <a:rPr lang="en-CA" dirty="0" err="1">
                <a:latin typeface="+mn-lt"/>
              </a:rPr>
              <a:t>Pediatrics</a:t>
            </a:r>
            <a:endParaRPr lang="en-CA" dirty="0">
              <a:latin typeface="+mn-lt"/>
            </a:endParaRPr>
          </a:p>
        </p:txBody>
      </p:sp>
      <p:pic>
        <p:nvPicPr>
          <p:cNvPr id="6" name="Picture 5" descr="crowd_37779736.jpg"/>
          <p:cNvPicPr>
            <a:picLocks noChangeAspect="1"/>
          </p:cNvPicPr>
          <p:nvPr/>
        </p:nvPicPr>
        <p:blipFill>
          <a:blip r:embed="rId4" cstate="print"/>
          <a:srcRect t="66479"/>
          <a:stretch>
            <a:fillRect/>
          </a:stretch>
        </p:blipFill>
        <p:spPr>
          <a:xfrm>
            <a:off x="571472" y="4214818"/>
            <a:ext cx="8128000" cy="1816100"/>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p:spPr>
      </p:pic>
      <p:sp>
        <p:nvSpPr>
          <p:cNvPr id="7" name="Text Box 5"/>
          <p:cNvSpPr txBox="1">
            <a:spLocks noChangeArrowheads="1"/>
          </p:cNvSpPr>
          <p:nvPr/>
        </p:nvSpPr>
        <p:spPr bwMode="auto">
          <a:xfrm>
            <a:off x="500034" y="6334780"/>
            <a:ext cx="8280400" cy="523220"/>
          </a:xfrm>
          <a:prstGeom prst="rect">
            <a:avLst/>
          </a:prstGeom>
          <a:noFill/>
          <a:ln w="9525">
            <a:noFill/>
            <a:miter lim="800000"/>
            <a:headEnd/>
            <a:tailEnd/>
          </a:ln>
        </p:spPr>
        <p:txBody>
          <a:bodyPr>
            <a:spAutoFit/>
          </a:bodyPr>
          <a:lstStyle/>
          <a:p>
            <a:r>
              <a:rPr lang="en-CA" sz="1400" dirty="0" err="1" smtClean="0"/>
              <a:t>Sallis</a:t>
            </a:r>
            <a:r>
              <a:rPr lang="en-CA" sz="1400" dirty="0" smtClean="0"/>
              <a:t>, J. F., </a:t>
            </a:r>
            <a:r>
              <a:rPr lang="en-CA" sz="1400" dirty="0" err="1" smtClean="0"/>
              <a:t>Cervero</a:t>
            </a:r>
            <a:r>
              <a:rPr lang="en-CA" sz="1400" dirty="0" smtClean="0"/>
              <a:t>, R., </a:t>
            </a:r>
            <a:r>
              <a:rPr lang="en-CA" sz="1400" dirty="0" err="1" smtClean="0"/>
              <a:t>Ascher</a:t>
            </a:r>
            <a:r>
              <a:rPr lang="en-CA" sz="1400" dirty="0" smtClean="0"/>
              <a:t>, W. W., Henderson, K., Kraft, M.K., &amp; Kerr, J. (2006). An ecological approach to creating active living communities. </a:t>
            </a:r>
            <a:r>
              <a:rPr lang="en-CA" sz="1400" i="1" dirty="0" smtClean="0"/>
              <a:t>Annual Review of Public Health, 27</a:t>
            </a:r>
            <a:r>
              <a:rPr lang="en-CA" sz="1400" dirty="0" smtClean="0"/>
              <a:t>,</a:t>
            </a:r>
            <a:r>
              <a:rPr lang="en-CA" sz="1400" i="1" dirty="0" smtClean="0"/>
              <a:t> </a:t>
            </a:r>
            <a:r>
              <a:rPr lang="en-CA" sz="1400" dirty="0" smtClean="0"/>
              <a:t>297-322.</a:t>
            </a:r>
            <a:endParaRPr lang="en-US" sz="1400" dirty="0"/>
          </a:p>
        </p:txBody>
      </p:sp>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CPAT Inter-</a:t>
            </a:r>
            <a:r>
              <a:rPr lang="en-CA" b="1" dirty="0" err="1" smtClean="0">
                <a:solidFill>
                  <a:srgbClr val="678489"/>
                </a:solidFill>
              </a:rPr>
              <a:t>rater</a:t>
            </a:r>
            <a:r>
              <a:rPr lang="en-CA" b="1" dirty="0" smtClean="0">
                <a:solidFill>
                  <a:srgbClr val="678489"/>
                </a:solidFill>
              </a:rPr>
              <a:t> Reliability</a:t>
            </a:r>
            <a:endParaRPr lang="en-CA" b="1" dirty="0">
              <a:solidFill>
                <a:srgbClr val="678489"/>
              </a:solidFill>
            </a:endParaRPr>
          </a:p>
        </p:txBody>
      </p:sp>
      <p:graphicFrame>
        <p:nvGraphicFramePr>
          <p:cNvPr id="4" name="Table 3"/>
          <p:cNvGraphicFramePr>
            <a:graphicFrameLocks noGrp="1"/>
          </p:cNvGraphicFramePr>
          <p:nvPr/>
        </p:nvGraphicFramePr>
        <p:xfrm>
          <a:off x="857250" y="2286000"/>
          <a:ext cx="7500990" cy="2103120"/>
        </p:xfrm>
        <a:graphic>
          <a:graphicData uri="http://schemas.openxmlformats.org/drawingml/2006/table">
            <a:tbl>
              <a:tblPr firstRow="1" bandRow="1">
                <a:tableStyleId>{5C22544A-7EE6-4342-B048-85BDC9FD1C3A}</a:tableStyleId>
              </a:tblPr>
              <a:tblGrid>
                <a:gridCol w="3000396"/>
                <a:gridCol w="1000132"/>
                <a:gridCol w="3500462"/>
              </a:tblGrid>
              <a:tr h="370840">
                <a:tc>
                  <a:txBody>
                    <a:bodyPr/>
                    <a:lstStyle/>
                    <a:p>
                      <a:r>
                        <a:rPr lang="en-US" sz="1800" dirty="0" smtClean="0">
                          <a:solidFill>
                            <a:schemeClr val="tx1"/>
                          </a:solidFill>
                        </a:rPr>
                        <a:t>Kappa</a:t>
                      </a:r>
                      <a:r>
                        <a:rPr lang="en-US" sz="1800" baseline="0" dirty="0" smtClean="0">
                          <a:solidFill>
                            <a:schemeClr val="tx1"/>
                          </a:solidFill>
                        </a:rPr>
                        <a:t> Value</a:t>
                      </a:r>
                      <a:endParaRPr lang="en-US" sz="1800" dirty="0">
                        <a:solidFill>
                          <a:schemeClr val="tx1"/>
                        </a:solidFill>
                      </a:endParaRPr>
                    </a:p>
                  </a:txBody>
                  <a:tcPr/>
                </a:tc>
                <a:tc>
                  <a:txBody>
                    <a:bodyPr/>
                    <a:lstStyle/>
                    <a:p>
                      <a:pPr algn="ctr"/>
                      <a:r>
                        <a:rPr lang="en-US" sz="1800" dirty="0" smtClean="0">
                          <a:solidFill>
                            <a:schemeClr val="tx1"/>
                          </a:solidFill>
                        </a:rPr>
                        <a:t># of items</a:t>
                      </a:r>
                      <a:endParaRPr lang="en-US" sz="1800" dirty="0">
                        <a:solidFill>
                          <a:schemeClr val="tx1"/>
                        </a:solidFill>
                      </a:endParaRPr>
                    </a:p>
                  </a:txBody>
                  <a:tcPr/>
                </a:tc>
                <a:tc>
                  <a:txBody>
                    <a:bodyPr/>
                    <a:lstStyle/>
                    <a:p>
                      <a:pPr algn="ctr"/>
                      <a:r>
                        <a:rPr lang="en-US" sz="1800" dirty="0" smtClean="0">
                          <a:solidFill>
                            <a:schemeClr val="tx1"/>
                          </a:solidFill>
                        </a:rPr>
                        <a:t># of items in row with</a:t>
                      </a:r>
                      <a:r>
                        <a:rPr lang="en-US" sz="1800" baseline="0" dirty="0" smtClean="0">
                          <a:solidFill>
                            <a:schemeClr val="tx1"/>
                          </a:solidFill>
                        </a:rPr>
                        <a:t> % agreement &gt; 70%</a:t>
                      </a:r>
                      <a:endParaRPr lang="en-US" sz="1800" dirty="0">
                        <a:solidFill>
                          <a:schemeClr val="tx1"/>
                        </a:solidFill>
                      </a:endParaRPr>
                    </a:p>
                  </a:txBody>
                  <a:tcPr/>
                </a:tc>
              </a:tr>
              <a:tr h="0">
                <a:tc>
                  <a:txBody>
                    <a:bodyPr/>
                    <a:lstStyle/>
                    <a:p>
                      <a:r>
                        <a:rPr lang="en-US" sz="1800" b="1" dirty="0" smtClean="0">
                          <a:solidFill>
                            <a:schemeClr val="tx1"/>
                          </a:solidFill>
                        </a:rPr>
                        <a:t>Not</a:t>
                      </a:r>
                      <a:r>
                        <a:rPr lang="en-US" sz="1800" b="1" baseline="0" dirty="0" smtClean="0">
                          <a:solidFill>
                            <a:schemeClr val="tx1"/>
                          </a:solidFill>
                        </a:rPr>
                        <a:t> available/applicable</a:t>
                      </a:r>
                      <a:endParaRPr lang="en-US" sz="1800" b="1" dirty="0">
                        <a:solidFill>
                          <a:schemeClr val="tx1"/>
                        </a:solidFill>
                      </a:endParaRPr>
                    </a:p>
                  </a:txBody>
                  <a:tcPr/>
                </a:tc>
                <a:tc>
                  <a:txBody>
                    <a:bodyPr/>
                    <a:lstStyle/>
                    <a:p>
                      <a:pPr algn="ctr"/>
                      <a:r>
                        <a:rPr lang="en-US" sz="1800" b="1" dirty="0" smtClean="0">
                          <a:solidFill>
                            <a:schemeClr val="tx1"/>
                          </a:solidFill>
                        </a:rPr>
                        <a:t>56</a:t>
                      </a:r>
                      <a:endParaRPr lang="en-US" sz="1800" b="1" dirty="0">
                        <a:solidFill>
                          <a:schemeClr val="tx1"/>
                        </a:solidFill>
                      </a:endParaRPr>
                    </a:p>
                  </a:txBody>
                  <a:tcPr/>
                </a:tc>
                <a:tc>
                  <a:txBody>
                    <a:bodyPr/>
                    <a:lstStyle/>
                    <a:p>
                      <a:pPr algn="ctr"/>
                      <a:r>
                        <a:rPr lang="en-US" sz="1800" b="1" dirty="0" smtClean="0">
                          <a:solidFill>
                            <a:schemeClr val="tx1"/>
                          </a:solidFill>
                        </a:rPr>
                        <a:t>55</a:t>
                      </a:r>
                      <a:endParaRPr lang="en-US" sz="1800" b="1" dirty="0">
                        <a:solidFill>
                          <a:schemeClr val="tx1"/>
                        </a:solidFill>
                      </a:endParaRPr>
                    </a:p>
                  </a:txBody>
                  <a:tcPr/>
                </a:tc>
              </a:tr>
              <a:tr h="0">
                <a:tc>
                  <a:txBody>
                    <a:bodyPr/>
                    <a:lstStyle/>
                    <a:p>
                      <a:r>
                        <a:rPr lang="en-US" sz="1800" b="1" dirty="0" smtClean="0">
                          <a:solidFill>
                            <a:schemeClr val="tx1"/>
                          </a:solidFill>
                        </a:rPr>
                        <a:t>0.60</a:t>
                      </a:r>
                      <a:r>
                        <a:rPr lang="en-US" sz="1800" b="1" baseline="0" dirty="0" smtClean="0">
                          <a:solidFill>
                            <a:schemeClr val="tx1"/>
                          </a:solidFill>
                        </a:rPr>
                        <a:t> or above</a:t>
                      </a:r>
                      <a:endParaRPr lang="en-US" sz="1800" b="1" dirty="0">
                        <a:solidFill>
                          <a:schemeClr val="tx1"/>
                        </a:solidFill>
                      </a:endParaRPr>
                    </a:p>
                  </a:txBody>
                  <a:tcPr/>
                </a:tc>
                <a:tc>
                  <a:txBody>
                    <a:bodyPr/>
                    <a:lstStyle/>
                    <a:p>
                      <a:pPr algn="ctr"/>
                      <a:r>
                        <a:rPr lang="en-US" sz="1800" b="1" dirty="0" smtClean="0">
                          <a:solidFill>
                            <a:schemeClr val="tx1"/>
                          </a:solidFill>
                        </a:rPr>
                        <a:t>55</a:t>
                      </a:r>
                      <a:endParaRPr lang="en-US" sz="1800" b="1" dirty="0">
                        <a:solidFill>
                          <a:schemeClr val="tx1"/>
                        </a:solidFill>
                      </a:endParaRPr>
                    </a:p>
                  </a:txBody>
                  <a:tcPr/>
                </a:tc>
                <a:tc>
                  <a:txBody>
                    <a:bodyPr/>
                    <a:lstStyle/>
                    <a:p>
                      <a:pPr algn="ctr"/>
                      <a:r>
                        <a:rPr lang="en-US" sz="1800" b="1" dirty="0" smtClean="0">
                          <a:solidFill>
                            <a:schemeClr val="tx1"/>
                          </a:solidFill>
                        </a:rPr>
                        <a:t>55</a:t>
                      </a:r>
                      <a:endParaRPr lang="en-US" sz="1800" b="1" dirty="0">
                        <a:solidFill>
                          <a:schemeClr val="tx1"/>
                        </a:solidFill>
                      </a:endParaRPr>
                    </a:p>
                  </a:txBody>
                  <a:tcPr/>
                </a:tc>
              </a:tr>
              <a:tr h="0">
                <a:tc>
                  <a:txBody>
                    <a:bodyPr/>
                    <a:lstStyle/>
                    <a:p>
                      <a:r>
                        <a:rPr lang="en-US" sz="1800" b="1" baseline="0" dirty="0" smtClean="0">
                          <a:solidFill>
                            <a:schemeClr val="tx1"/>
                          </a:solidFill>
                        </a:rPr>
                        <a:t>0.40-0.59</a:t>
                      </a:r>
                      <a:endParaRPr lang="en-US" sz="1800" b="1" dirty="0">
                        <a:solidFill>
                          <a:schemeClr val="tx1"/>
                        </a:solidFill>
                      </a:endParaRPr>
                    </a:p>
                  </a:txBody>
                  <a:tcPr/>
                </a:tc>
                <a:tc>
                  <a:txBody>
                    <a:bodyPr/>
                    <a:lstStyle/>
                    <a:p>
                      <a:pPr algn="ctr"/>
                      <a:r>
                        <a:rPr lang="en-US" sz="1800" b="1" dirty="0" smtClean="0">
                          <a:solidFill>
                            <a:schemeClr val="tx1"/>
                          </a:solidFill>
                        </a:rPr>
                        <a:t>13</a:t>
                      </a:r>
                      <a:endParaRPr lang="en-US" sz="1800" b="1" dirty="0">
                        <a:solidFill>
                          <a:schemeClr val="tx1"/>
                        </a:solidFill>
                      </a:endParaRPr>
                    </a:p>
                  </a:txBody>
                  <a:tcPr/>
                </a:tc>
                <a:tc>
                  <a:txBody>
                    <a:bodyPr/>
                    <a:lstStyle/>
                    <a:p>
                      <a:pPr algn="ctr"/>
                      <a:r>
                        <a:rPr lang="en-US" sz="1800" b="1" dirty="0" smtClean="0">
                          <a:solidFill>
                            <a:schemeClr val="tx1"/>
                          </a:solidFill>
                        </a:rPr>
                        <a:t>12</a:t>
                      </a:r>
                      <a:endParaRPr lang="en-US" sz="1800" b="1" dirty="0">
                        <a:solidFill>
                          <a:schemeClr val="tx1"/>
                        </a:solidFill>
                      </a:endParaRPr>
                    </a:p>
                  </a:txBody>
                  <a:tcPr/>
                </a:tc>
              </a:tr>
              <a:tr h="0">
                <a:tc>
                  <a:txBody>
                    <a:bodyPr/>
                    <a:lstStyle/>
                    <a:p>
                      <a:r>
                        <a:rPr lang="en-US" sz="1800" b="1" dirty="0" smtClean="0">
                          <a:solidFill>
                            <a:schemeClr val="tx1"/>
                          </a:solidFill>
                        </a:rPr>
                        <a:t>Less than 0.40</a:t>
                      </a:r>
                      <a:endParaRPr lang="en-US" sz="1800" b="1" dirty="0">
                        <a:solidFill>
                          <a:schemeClr val="tx1"/>
                        </a:solidFill>
                      </a:endParaRPr>
                    </a:p>
                  </a:txBody>
                  <a:tcPr/>
                </a:tc>
                <a:tc>
                  <a:txBody>
                    <a:bodyPr/>
                    <a:lstStyle/>
                    <a:p>
                      <a:pPr algn="ctr"/>
                      <a:r>
                        <a:rPr lang="en-US" sz="1800" b="1" dirty="0" smtClean="0">
                          <a:solidFill>
                            <a:schemeClr val="tx1"/>
                          </a:solidFill>
                        </a:rPr>
                        <a:t>8</a:t>
                      </a:r>
                      <a:endParaRPr lang="en-US" sz="1800" b="1" dirty="0">
                        <a:solidFill>
                          <a:schemeClr val="tx1"/>
                        </a:solidFill>
                      </a:endParaRPr>
                    </a:p>
                  </a:txBody>
                  <a:tcPr/>
                </a:tc>
                <a:tc>
                  <a:txBody>
                    <a:bodyPr/>
                    <a:lstStyle/>
                    <a:p>
                      <a:pPr algn="ctr"/>
                      <a:r>
                        <a:rPr lang="en-US" sz="1800" b="1" dirty="0" smtClean="0">
                          <a:solidFill>
                            <a:schemeClr val="tx1"/>
                          </a:solidFill>
                        </a:rPr>
                        <a:t>6</a:t>
                      </a:r>
                      <a:endParaRPr lang="en-US" sz="1800" b="1" dirty="0">
                        <a:solidFill>
                          <a:schemeClr val="tx1"/>
                        </a:solidFill>
                      </a:endParaRPr>
                    </a:p>
                  </a:txBody>
                  <a:tcPr/>
                </a:tc>
              </a:tr>
            </a:tbl>
          </a:graphicData>
        </a:graphic>
      </p:graphicFrame>
      <p:sp>
        <p:nvSpPr>
          <p:cNvPr id="20509" name="Text Box 4"/>
          <p:cNvSpPr txBox="1">
            <a:spLocks noChangeArrowheads="1"/>
          </p:cNvSpPr>
          <p:nvPr/>
        </p:nvSpPr>
        <p:spPr bwMode="auto">
          <a:xfrm>
            <a:off x="214313" y="1214438"/>
            <a:ext cx="8929687" cy="862012"/>
          </a:xfrm>
          <a:prstGeom prst="rect">
            <a:avLst/>
          </a:prstGeom>
          <a:noFill/>
          <a:ln w="9525">
            <a:noFill/>
            <a:miter lim="800000"/>
            <a:headEnd/>
            <a:tailEnd/>
          </a:ln>
        </p:spPr>
        <p:txBody>
          <a:bodyPr>
            <a:spAutoFit/>
          </a:bodyPr>
          <a:lstStyle/>
          <a:p>
            <a:pPr marL="174625" indent="-174625">
              <a:buFontTx/>
              <a:buChar char="•"/>
            </a:pPr>
            <a:r>
              <a:rPr lang="en-CA"/>
              <a:t>Reliability of 10 items could not be assessed due to less than three pairs of ratings</a:t>
            </a:r>
          </a:p>
          <a:p>
            <a:pPr marL="174625" indent="-174625">
              <a:buFontTx/>
              <a:buChar char="•"/>
            </a:pPr>
            <a:endParaRPr lang="en-CA" sz="1400"/>
          </a:p>
          <a:p>
            <a:pPr marL="174625" indent="-174625">
              <a:buFontTx/>
              <a:buChar char="•"/>
            </a:pPr>
            <a:r>
              <a:rPr lang="en-CA"/>
              <a:t>Vast majority of the items had acceptable kappas and/or percent agreement</a:t>
            </a:r>
          </a:p>
        </p:txBody>
      </p:sp>
      <p:sp>
        <p:nvSpPr>
          <p:cNvPr id="6" name="Text Box 4"/>
          <p:cNvSpPr txBox="1">
            <a:spLocks noChangeArrowheads="1"/>
          </p:cNvSpPr>
          <p:nvPr/>
        </p:nvSpPr>
        <p:spPr bwMode="auto">
          <a:xfrm>
            <a:off x="214313" y="4572000"/>
            <a:ext cx="8572529" cy="1415772"/>
          </a:xfrm>
          <a:prstGeom prst="rect">
            <a:avLst/>
          </a:prstGeom>
          <a:noFill/>
          <a:ln w="9525">
            <a:noFill/>
            <a:miter lim="800000"/>
            <a:headEnd/>
            <a:tailEnd/>
          </a:ln>
          <a:effectLst/>
        </p:spPr>
        <p:txBody>
          <a:bodyPr wrap="square">
            <a:spAutoFit/>
          </a:bodyPr>
          <a:lstStyle/>
          <a:p>
            <a:pPr marL="174625" indent="-174625">
              <a:buFontTx/>
              <a:buChar char="•"/>
              <a:defRPr/>
            </a:pPr>
            <a:r>
              <a:rPr lang="en-CA" dirty="0"/>
              <a:t>Less reliable items were related to subjective or temporally-variable park attributes such as noise, shade, and lighting</a:t>
            </a:r>
          </a:p>
          <a:p>
            <a:pPr marL="174625" indent="-174625">
              <a:buFontTx/>
              <a:buChar char="•"/>
              <a:defRPr/>
            </a:pPr>
            <a:endParaRPr lang="en-CA" sz="1400" dirty="0"/>
          </a:p>
          <a:p>
            <a:pPr marL="174625" indent="-174625">
              <a:buFontTx/>
              <a:buChar char="•"/>
              <a:defRPr/>
            </a:pPr>
            <a:r>
              <a:rPr lang="en-CA" dirty="0"/>
              <a:t>Some items retained </a:t>
            </a:r>
            <a:r>
              <a:rPr lang="en-CA" dirty="0" smtClean="0"/>
              <a:t>and modified given </a:t>
            </a:r>
            <a:r>
              <a:rPr lang="en-CA" dirty="0"/>
              <a:t>their theoretical significance for park-based </a:t>
            </a:r>
            <a:r>
              <a:rPr lang="en-CA" dirty="0" smtClean="0"/>
              <a:t>physical activity</a:t>
            </a:r>
            <a:endParaRPr lang="en-CA" sz="1400" dirty="0"/>
          </a:p>
        </p:txBody>
      </p:sp>
      <p:sp>
        <p:nvSpPr>
          <p:cNvPr id="8" name="Text Box 5"/>
          <p:cNvSpPr txBox="1">
            <a:spLocks noChangeArrowheads="1"/>
          </p:cNvSpPr>
          <p:nvPr/>
        </p:nvSpPr>
        <p:spPr bwMode="auto">
          <a:xfrm>
            <a:off x="214282" y="6286500"/>
            <a:ext cx="8715436" cy="692497"/>
          </a:xfrm>
          <a:prstGeom prst="rect">
            <a:avLst/>
          </a:prstGeom>
          <a:noFill/>
          <a:ln w="9525">
            <a:noFill/>
            <a:miter lim="800000"/>
            <a:headEnd/>
            <a:tailEnd/>
          </a:ln>
        </p:spPr>
        <p:txBody>
          <a:bodyPr wrap="square">
            <a:spAutoFit/>
          </a:bodyPr>
          <a:lstStyle/>
          <a:p>
            <a:pPr lvl="0"/>
            <a:r>
              <a:rPr lang="en-US" sz="1300" dirty="0" smtClean="0"/>
              <a:t>Kaczynski, A.T., Wilhelm </a:t>
            </a:r>
            <a:r>
              <a:rPr lang="en-US" sz="1300" dirty="0" err="1" smtClean="0"/>
              <a:t>Stanis</a:t>
            </a:r>
            <a:r>
              <a:rPr lang="en-US" sz="1300" dirty="0" smtClean="0"/>
              <a:t>, S.A., &amp; </a:t>
            </a:r>
            <a:r>
              <a:rPr lang="en-US" sz="1300" dirty="0" err="1" smtClean="0"/>
              <a:t>Besenyi</a:t>
            </a:r>
            <a:r>
              <a:rPr lang="en-US" sz="1300" dirty="0" smtClean="0"/>
              <a:t>, G.M. (2012). Development and testing of a community stakeholder park audit tool.</a:t>
            </a:r>
            <a:r>
              <a:rPr lang="en-US" sz="1300" i="1" dirty="0" smtClean="0"/>
              <a:t> American Journal of Preventive Medicine, 42</a:t>
            </a:r>
            <a:r>
              <a:rPr lang="en-US" sz="1300" dirty="0" smtClean="0"/>
              <a:t>(3), 242-249.  </a:t>
            </a:r>
          </a:p>
          <a:p>
            <a:endParaRPr lang="en-US" sz="1300" dirty="0">
              <a:solidFill>
                <a:srgbClr val="FF8D8D"/>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a:solidFill>
                  <a:srgbClr val="678489"/>
                </a:solidFill>
              </a:rPr>
              <a:t>Workshop #3 – Debriefing and Dissemination</a:t>
            </a:r>
          </a:p>
        </p:txBody>
      </p:sp>
      <p:sp>
        <p:nvSpPr>
          <p:cNvPr id="4" name="Text Box 4"/>
          <p:cNvSpPr txBox="1">
            <a:spLocks noChangeArrowheads="1"/>
          </p:cNvSpPr>
          <p:nvPr/>
        </p:nvSpPr>
        <p:spPr bwMode="auto">
          <a:xfrm>
            <a:off x="285750" y="1285875"/>
            <a:ext cx="8858250" cy="3046413"/>
          </a:xfrm>
          <a:prstGeom prst="rect">
            <a:avLst/>
          </a:prstGeom>
          <a:noFill/>
          <a:ln w="9525">
            <a:noFill/>
            <a:miter lim="800000"/>
            <a:headEnd/>
            <a:tailEnd/>
          </a:ln>
          <a:effectLst/>
        </p:spPr>
        <p:txBody>
          <a:bodyPr>
            <a:spAutoFit/>
          </a:bodyPr>
          <a:lstStyle/>
          <a:p>
            <a:pPr>
              <a:defRPr/>
            </a:pPr>
            <a:r>
              <a:rPr lang="en-US" dirty="0"/>
              <a:t>Stakeholders provided feedback and input on:</a:t>
            </a:r>
          </a:p>
          <a:p>
            <a:pPr>
              <a:defRPr/>
            </a:pPr>
            <a:endParaRPr lang="en-US" dirty="0"/>
          </a:p>
          <a:p>
            <a:pPr marL="342900" indent="-342900">
              <a:buFontTx/>
              <a:buAutoNum type="arabicParenR"/>
              <a:defRPr/>
            </a:pPr>
            <a:r>
              <a:rPr lang="en-US" dirty="0"/>
              <a:t>Their experience using the CPAT to audit parks around Kansas City</a:t>
            </a:r>
          </a:p>
          <a:p>
            <a:pPr marL="342900" indent="-342900">
              <a:buFontTx/>
              <a:buAutoNum type="arabicParenR"/>
              <a:defRPr/>
            </a:pPr>
            <a:endParaRPr lang="en-US" dirty="0"/>
          </a:p>
          <a:p>
            <a:pPr marL="342900" indent="-342900">
              <a:buFontTx/>
              <a:buAutoNum type="arabicParenR"/>
              <a:defRPr/>
            </a:pPr>
            <a:r>
              <a:rPr lang="en-US" dirty="0"/>
              <a:t>How best to disseminate the CPAT for future use</a:t>
            </a:r>
          </a:p>
          <a:p>
            <a:pPr marL="342900" indent="-342900">
              <a:buFontTx/>
              <a:buAutoNum type="arabicParenR"/>
              <a:defRPr/>
            </a:pPr>
            <a:endParaRPr lang="en-US" dirty="0"/>
          </a:p>
          <a:p>
            <a:pPr marL="342900" indent="-342900">
              <a:buFontTx/>
              <a:buAutoNum type="arabicParenR"/>
              <a:defRPr/>
            </a:pPr>
            <a:r>
              <a:rPr lang="en-US" dirty="0"/>
              <a:t>How to improve the process of developing and using the CPAT in other communities</a:t>
            </a:r>
          </a:p>
          <a:p>
            <a:pPr marL="342900" indent="-342900">
              <a:buFontTx/>
              <a:buAutoNum type="arabicParenR"/>
              <a:defRPr/>
            </a:pPr>
            <a:endParaRPr lang="en-US" sz="1200" dirty="0">
              <a:latin typeface="+mn-lt"/>
            </a:endParaRPr>
          </a:p>
          <a:p>
            <a:pPr>
              <a:defRPr/>
            </a:pPr>
            <a:r>
              <a:rPr lang="en-US" dirty="0">
                <a:latin typeface="+mn-lt"/>
              </a:rPr>
              <a:t>Suggestions </a:t>
            </a:r>
            <a:r>
              <a:rPr lang="en-US" dirty="0" smtClean="0">
                <a:latin typeface="+mn-lt"/>
              </a:rPr>
              <a:t>have been incorporated </a:t>
            </a:r>
            <a:r>
              <a:rPr lang="en-US" dirty="0">
                <a:latin typeface="+mn-lt"/>
              </a:rPr>
              <a:t>into modifications to the CPAT and guidebook, as well as future dissemination and training activities. </a:t>
            </a:r>
            <a:endParaRPr lang="en-CA" dirty="0">
              <a:latin typeface="+mn-lt"/>
            </a:endParaRPr>
          </a:p>
        </p:txBody>
      </p:sp>
      <p:pic>
        <p:nvPicPr>
          <p:cNvPr id="21508" name="Picture 5" descr="Pumpkin Patch 033.jpg"/>
          <p:cNvPicPr preferRelativeResize="0">
            <a:picLocks/>
          </p:cNvPicPr>
          <p:nvPr/>
        </p:nvPicPr>
        <p:blipFill>
          <a:blip r:embed="rId3" cstate="print"/>
          <a:srcRect/>
          <a:stretch>
            <a:fillRect/>
          </a:stretch>
        </p:blipFill>
        <p:spPr bwMode="auto">
          <a:xfrm>
            <a:off x="323850" y="4581525"/>
            <a:ext cx="2743200" cy="2057400"/>
          </a:xfrm>
          <a:prstGeom prst="rect">
            <a:avLst/>
          </a:prstGeom>
          <a:noFill/>
          <a:ln w="19050">
            <a:solidFill>
              <a:schemeClr val="tx1"/>
            </a:solidFill>
            <a:miter lim="800000"/>
            <a:headEnd/>
            <a:tailEnd/>
          </a:ln>
        </p:spPr>
      </p:pic>
      <p:pic>
        <p:nvPicPr>
          <p:cNvPr id="21509" name="Picture 6" descr="Pumpkin Patch 052.jpg"/>
          <p:cNvPicPr preferRelativeResize="0">
            <a:picLocks/>
          </p:cNvPicPr>
          <p:nvPr/>
        </p:nvPicPr>
        <p:blipFill>
          <a:blip r:embed="rId4" cstate="print"/>
          <a:srcRect/>
          <a:stretch>
            <a:fillRect/>
          </a:stretch>
        </p:blipFill>
        <p:spPr bwMode="auto">
          <a:xfrm>
            <a:off x="3200400" y="4581525"/>
            <a:ext cx="2743200" cy="2057400"/>
          </a:xfrm>
          <a:prstGeom prst="rect">
            <a:avLst/>
          </a:prstGeom>
          <a:noFill/>
          <a:ln w="19050">
            <a:solidFill>
              <a:schemeClr val="tx1"/>
            </a:solidFill>
            <a:miter lim="800000"/>
            <a:headEnd/>
            <a:tailEnd/>
          </a:ln>
        </p:spPr>
      </p:pic>
      <p:pic>
        <p:nvPicPr>
          <p:cNvPr id="21510" name="Picture 7" descr="Pumpkin Patch 172.jpg"/>
          <p:cNvPicPr preferRelativeResize="0">
            <a:picLocks/>
          </p:cNvPicPr>
          <p:nvPr/>
        </p:nvPicPr>
        <p:blipFill>
          <a:blip r:embed="rId5" cstate="print"/>
          <a:srcRect/>
          <a:stretch>
            <a:fillRect/>
          </a:stretch>
        </p:blipFill>
        <p:spPr bwMode="auto">
          <a:xfrm>
            <a:off x="6084888" y="4581525"/>
            <a:ext cx="2743200" cy="20574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a:solidFill>
                  <a:srgbClr val="678489"/>
                </a:solidFill>
              </a:rPr>
              <a:t>Process-Related Outcomes Among Stakeholders</a:t>
            </a:r>
          </a:p>
        </p:txBody>
      </p:sp>
      <p:sp>
        <p:nvSpPr>
          <p:cNvPr id="3" name="Text Box 4"/>
          <p:cNvSpPr txBox="1">
            <a:spLocks noChangeArrowheads="1"/>
          </p:cNvSpPr>
          <p:nvPr/>
        </p:nvSpPr>
        <p:spPr bwMode="auto">
          <a:xfrm>
            <a:off x="214313" y="1285860"/>
            <a:ext cx="7021983" cy="5370701"/>
          </a:xfrm>
          <a:prstGeom prst="rect">
            <a:avLst/>
          </a:prstGeom>
          <a:noFill/>
          <a:ln w="9525">
            <a:noFill/>
            <a:miter lim="800000"/>
            <a:headEnd/>
            <a:tailEnd/>
          </a:ln>
          <a:effectLst/>
        </p:spPr>
        <p:txBody>
          <a:bodyPr wrap="square">
            <a:spAutoFit/>
          </a:bodyPr>
          <a:lstStyle/>
          <a:p>
            <a:pPr marL="174625" indent="-174625">
              <a:buFontTx/>
              <a:buChar char="•"/>
              <a:defRPr/>
            </a:pPr>
            <a:r>
              <a:rPr lang="en-CA" sz="1700" b="1" dirty="0">
                <a:latin typeface="+mn-lt"/>
              </a:rPr>
              <a:t>Networking and community building</a:t>
            </a:r>
          </a:p>
          <a:p>
            <a:pPr marL="461963" lvl="1" indent="-173038">
              <a:buFontTx/>
              <a:buChar char="•"/>
              <a:defRPr/>
            </a:pPr>
            <a:r>
              <a:rPr lang="en-CA" sz="1700" dirty="0" smtClean="0">
                <a:latin typeface="+mn-lt"/>
              </a:rPr>
              <a:t>“[</a:t>
            </a:r>
            <a:r>
              <a:rPr lang="en-CA" sz="1700" dirty="0">
                <a:latin typeface="+mn-lt"/>
              </a:rPr>
              <a:t>The CPAT] provides a nice vehicle for engaging grassroots citizens and constituents in a reasonably manageable process by which to assess </a:t>
            </a:r>
            <a:r>
              <a:rPr lang="en-CA" sz="1700" dirty="0" smtClean="0">
                <a:latin typeface="+mn-lt"/>
              </a:rPr>
              <a:t>parks and what they offer.”</a:t>
            </a:r>
            <a:endParaRPr lang="en-CA" sz="1700" dirty="0">
              <a:latin typeface="+mn-lt"/>
            </a:endParaRPr>
          </a:p>
          <a:p>
            <a:pPr marL="461963" indent="-173038">
              <a:buFontTx/>
              <a:buChar char="•"/>
              <a:defRPr/>
            </a:pPr>
            <a:endParaRPr lang="en-CA" sz="1700" dirty="0">
              <a:latin typeface="+mn-lt"/>
            </a:endParaRPr>
          </a:p>
          <a:p>
            <a:pPr marL="173038" indent="-173038">
              <a:buFontTx/>
              <a:buChar char="•"/>
              <a:defRPr/>
            </a:pPr>
            <a:r>
              <a:rPr lang="en-US" sz="1700" b="1" dirty="0">
                <a:latin typeface="+mn-lt"/>
              </a:rPr>
              <a:t>Awareness and knowledge</a:t>
            </a:r>
          </a:p>
          <a:p>
            <a:pPr marL="461963" lvl="1" indent="-173038">
              <a:buFontTx/>
              <a:buChar char="•"/>
              <a:defRPr/>
            </a:pPr>
            <a:r>
              <a:rPr lang="en-US" sz="1700" dirty="0" smtClean="0">
                <a:latin typeface="+mn-lt"/>
              </a:rPr>
              <a:t>“</a:t>
            </a:r>
            <a:r>
              <a:rPr lang="en-US" sz="1700" dirty="0">
                <a:latin typeface="+mn-lt"/>
              </a:rPr>
              <a:t>I personally have gained greater awareness of and appreciation for the range and types of variation in parks </a:t>
            </a:r>
            <a:r>
              <a:rPr lang="en-US" sz="1700" dirty="0" smtClean="0">
                <a:latin typeface="+mn-lt"/>
              </a:rPr>
              <a:t>available.”</a:t>
            </a:r>
          </a:p>
          <a:p>
            <a:pPr marL="461963" lvl="1" indent="-173038">
              <a:buFontTx/>
              <a:buChar char="•"/>
              <a:defRPr/>
            </a:pPr>
            <a:endParaRPr lang="en-US" sz="300" dirty="0" smtClean="0">
              <a:latin typeface="+mn-lt"/>
            </a:endParaRPr>
          </a:p>
          <a:p>
            <a:pPr marL="461963" lvl="1" indent="-173038">
              <a:buFontTx/>
              <a:buChar char="•"/>
              <a:defRPr/>
            </a:pPr>
            <a:r>
              <a:rPr lang="en-CA" sz="1700" dirty="0" smtClean="0">
                <a:latin typeface="+mn-lt"/>
              </a:rPr>
              <a:t>86% of stakeholders reported their perceptions of the importance of both the built environment and parks for                                                          promoting physical activity had improved ‘moderately’ or ‘a lot’ over the course of the project</a:t>
            </a:r>
          </a:p>
          <a:p>
            <a:pPr marL="461963" lvl="1" indent="-173038">
              <a:buFontTx/>
              <a:buChar char="•"/>
              <a:defRPr/>
            </a:pPr>
            <a:endParaRPr lang="en-US" sz="1700" dirty="0">
              <a:latin typeface="+mn-lt"/>
            </a:endParaRPr>
          </a:p>
          <a:p>
            <a:pPr marL="173038" indent="-173038">
              <a:buFontTx/>
              <a:buChar char="•"/>
              <a:defRPr/>
            </a:pPr>
            <a:r>
              <a:rPr lang="en-US" sz="1700" b="1" dirty="0" smtClean="0">
                <a:latin typeface="+mn-lt"/>
              </a:rPr>
              <a:t>Planning and advocacy support</a:t>
            </a:r>
          </a:p>
          <a:p>
            <a:pPr marL="461963" lvl="1" indent="-173038">
              <a:buFontTx/>
              <a:buChar char="•"/>
              <a:defRPr/>
            </a:pPr>
            <a:r>
              <a:rPr lang="en-US" sz="1700" dirty="0" smtClean="0">
                <a:latin typeface="+mn-lt"/>
              </a:rPr>
              <a:t>“</a:t>
            </a:r>
            <a:r>
              <a:rPr lang="en-US" sz="1700" dirty="0">
                <a:latin typeface="+mn-lt"/>
              </a:rPr>
              <a:t>The CPAT can be a valuable resource for many organizations, specifically for me – a community collaborative working to prevent childhood obesity. This tool can help us inform families of places to be active, could help us identify areas of need related to physical activity, help guide our planning process, and help provide information to support advocacy </a:t>
            </a:r>
            <a:r>
              <a:rPr lang="en-US" sz="1700" dirty="0" smtClean="0">
                <a:latin typeface="+mn-lt"/>
              </a:rPr>
              <a:t>efforts.”</a:t>
            </a:r>
            <a:endParaRPr lang="en-CA" sz="1700" dirty="0">
              <a:latin typeface="+mn-lt"/>
            </a:endParaRPr>
          </a:p>
        </p:txBody>
      </p:sp>
      <p:pic>
        <p:nvPicPr>
          <p:cNvPr id="8" name="Picture 7" descr="autumn_30899855.jpg"/>
          <p:cNvPicPr>
            <a:picLocks noChangeAspect="1"/>
          </p:cNvPicPr>
          <p:nvPr/>
        </p:nvPicPr>
        <p:blipFill>
          <a:blip r:embed="rId3" cstate="print"/>
          <a:stretch>
            <a:fillRect/>
          </a:stretch>
        </p:blipFill>
        <p:spPr>
          <a:xfrm>
            <a:off x="7358082" y="1071546"/>
            <a:ext cx="1500198" cy="5504808"/>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a:solidFill>
                  <a:srgbClr val="678489"/>
                </a:solidFill>
              </a:rPr>
              <a:t>Presentation </a:t>
            </a:r>
            <a:r>
              <a:rPr lang="en-CA" b="1" dirty="0" smtClean="0">
                <a:solidFill>
                  <a:srgbClr val="678489"/>
                </a:solidFill>
              </a:rPr>
              <a:t>Outline</a:t>
            </a:r>
            <a:endParaRPr lang="en-CA" b="1" dirty="0">
              <a:solidFill>
                <a:srgbClr val="678489"/>
              </a:solidFill>
            </a:endParaRPr>
          </a:p>
        </p:txBody>
      </p:sp>
      <p:sp>
        <p:nvSpPr>
          <p:cNvPr id="57348" name="Text Box 4"/>
          <p:cNvSpPr txBox="1">
            <a:spLocks noChangeArrowheads="1"/>
          </p:cNvSpPr>
          <p:nvPr/>
        </p:nvSpPr>
        <p:spPr bwMode="auto">
          <a:xfrm>
            <a:off x="214282" y="1357298"/>
            <a:ext cx="5357850" cy="4801314"/>
          </a:xfrm>
          <a:prstGeom prst="rect">
            <a:avLst/>
          </a:prstGeom>
          <a:noFill/>
          <a:ln w="9525">
            <a:noFill/>
            <a:miter lim="800000"/>
            <a:headEnd/>
            <a:tailEnd/>
          </a:ln>
          <a:effectLst/>
        </p:spPr>
        <p:txBody>
          <a:bodyPr wrap="square">
            <a:spAutoFit/>
          </a:bodyPr>
          <a:lstStyle/>
          <a:p>
            <a:pPr marL="228600" indent="-228600">
              <a:buFontTx/>
              <a:buChar char="•"/>
              <a:defRPr/>
            </a:pPr>
            <a:r>
              <a:rPr lang="en-CA" dirty="0" smtClean="0"/>
              <a:t>Overview of the </a:t>
            </a:r>
            <a:r>
              <a:rPr lang="en-CA" dirty="0" smtClean="0">
                <a:latin typeface="+mn-lt"/>
              </a:rPr>
              <a:t>built environment, parks, environmental justice and physical activity</a:t>
            </a:r>
          </a:p>
          <a:p>
            <a:pPr marL="228600" indent="-228600">
              <a:buFontTx/>
              <a:buChar char="•"/>
              <a:defRPr/>
            </a:pPr>
            <a:endParaRPr lang="en-CA" dirty="0" smtClean="0">
              <a:latin typeface="+mn-lt"/>
            </a:endParaRPr>
          </a:p>
          <a:p>
            <a:pPr marL="228600" indent="-228600">
              <a:buFontTx/>
              <a:buChar char="•"/>
              <a:defRPr/>
            </a:pPr>
            <a:r>
              <a:rPr lang="en-CA" dirty="0" smtClean="0">
                <a:latin typeface="+mn-lt"/>
              </a:rPr>
              <a:t>Kansas City Parks and Physical Activity Project</a:t>
            </a:r>
          </a:p>
          <a:p>
            <a:pPr marL="685800" lvl="1" indent="-228600">
              <a:buFontTx/>
              <a:buChar char="•"/>
              <a:defRPr/>
            </a:pPr>
            <a:r>
              <a:rPr lang="en-CA" dirty="0"/>
              <a:t>Park Environments and Physical Activity pilot study</a:t>
            </a:r>
          </a:p>
          <a:p>
            <a:pPr marL="685800" lvl="1" indent="-228600">
              <a:buFontTx/>
              <a:buChar char="•"/>
              <a:defRPr/>
            </a:pPr>
            <a:r>
              <a:rPr lang="en-CA" dirty="0" smtClean="0">
                <a:latin typeface="+mn-lt"/>
              </a:rPr>
              <a:t>Development of a Community Stakeholder Park Audit Tool project</a:t>
            </a:r>
          </a:p>
          <a:p>
            <a:pPr marL="687388" lvl="1" indent="-230188">
              <a:buFontTx/>
              <a:buChar char="•"/>
              <a:defRPr/>
            </a:pPr>
            <a:r>
              <a:rPr lang="en-CA" b="1" dirty="0" smtClean="0"/>
              <a:t>Kansas City Neighborhood and Park Study</a:t>
            </a:r>
          </a:p>
          <a:p>
            <a:pPr marL="174625" indent="-174625">
              <a:buFontTx/>
              <a:buChar char="•"/>
              <a:defRPr/>
            </a:pPr>
            <a:endParaRPr lang="en-CA" dirty="0" smtClean="0"/>
          </a:p>
          <a:p>
            <a:pPr marL="174625" indent="-174625">
              <a:buFontTx/>
              <a:buChar char="•"/>
              <a:defRPr/>
            </a:pPr>
            <a:r>
              <a:rPr lang="en-CA" dirty="0" smtClean="0"/>
              <a:t>The Healthy Young People Empowerment (HYPE) Project</a:t>
            </a:r>
          </a:p>
          <a:p>
            <a:pPr marL="631825" lvl="1" indent="-174625">
              <a:defRPr/>
            </a:pPr>
            <a:endParaRPr lang="en-CA" dirty="0"/>
          </a:p>
          <a:p>
            <a:pPr marL="0" lvl="1">
              <a:buFontTx/>
              <a:buChar char="•"/>
              <a:defRPr/>
            </a:pPr>
            <a:r>
              <a:rPr lang="en-CA" dirty="0"/>
              <a:t> Questions and </a:t>
            </a:r>
            <a:r>
              <a:rPr lang="en-CA" dirty="0" smtClean="0"/>
              <a:t>discussion</a:t>
            </a:r>
            <a:endParaRPr lang="en-CA" dirty="0"/>
          </a:p>
          <a:p>
            <a:pPr marL="228600" indent="-228600">
              <a:buFontTx/>
              <a:buChar char="•"/>
              <a:defRPr/>
            </a:pPr>
            <a:endParaRPr lang="en-CA" dirty="0" smtClean="0">
              <a:latin typeface="+mn-lt"/>
            </a:endParaRPr>
          </a:p>
          <a:p>
            <a:pPr marL="228600" indent="-228600">
              <a:buFontTx/>
              <a:buChar char="•"/>
              <a:defRPr/>
            </a:pPr>
            <a:endParaRPr lang="en-US" dirty="0">
              <a:latin typeface="+mn-lt"/>
            </a:endParaRPr>
          </a:p>
        </p:txBody>
      </p:sp>
      <p:pic>
        <p:nvPicPr>
          <p:cNvPr id="6" name="Picture 7" descr="tree_path_30328653.jpg"/>
          <p:cNvPicPr>
            <a:picLocks noChangeAspect="1"/>
          </p:cNvPicPr>
          <p:nvPr/>
        </p:nvPicPr>
        <p:blipFill>
          <a:blip r:embed="rId4" cstate="print"/>
          <a:srcRect/>
          <a:stretch>
            <a:fillRect/>
          </a:stretch>
        </p:blipFill>
        <p:spPr bwMode="auto">
          <a:xfrm>
            <a:off x="5857884" y="1071546"/>
            <a:ext cx="2770187" cy="5186369"/>
          </a:xfrm>
          <a:prstGeom prst="rect">
            <a:avLst/>
          </a:prstGeom>
          <a:noFill/>
          <a:ln w="9525">
            <a:noFill/>
            <a:miter lim="800000"/>
            <a:headEnd/>
            <a:tailEnd/>
          </a:ln>
          <a:effectLst>
            <a:glow rad="101600">
              <a:schemeClr val="accent4">
                <a:satMod val="175000"/>
                <a:alpha val="40000"/>
              </a:schemeClr>
            </a:glow>
          </a:effectLst>
        </p:spPr>
      </p:pic>
    </p:spTree>
    <p:custDataLst>
      <p:tags r:id="rId1"/>
    </p:custDataLst>
    <p:extLst>
      <p:ext uri="{BB962C8B-B14F-4D97-AF65-F5344CB8AC3E}">
        <p14:creationId xmlns:p14="http://schemas.microsoft.com/office/powerpoint/2010/main" val="18293386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64515"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Kansas City Neighborhood and Park Study</a:t>
            </a:r>
            <a:endParaRPr lang="en-CA" b="1" dirty="0">
              <a:solidFill>
                <a:srgbClr val="678489"/>
              </a:solidFill>
            </a:endParaRPr>
          </a:p>
        </p:txBody>
      </p:sp>
      <p:sp>
        <p:nvSpPr>
          <p:cNvPr id="61444" name="Text Box 4"/>
          <p:cNvSpPr txBox="1">
            <a:spLocks noChangeArrowheads="1"/>
          </p:cNvSpPr>
          <p:nvPr/>
        </p:nvSpPr>
        <p:spPr bwMode="auto">
          <a:xfrm>
            <a:off x="285750" y="1285860"/>
            <a:ext cx="5429258" cy="5355312"/>
          </a:xfrm>
          <a:prstGeom prst="rect">
            <a:avLst/>
          </a:prstGeom>
          <a:noFill/>
          <a:ln w="9525">
            <a:noFill/>
            <a:miter lim="800000"/>
            <a:headEnd/>
            <a:tailEnd/>
          </a:ln>
          <a:effectLst/>
        </p:spPr>
        <p:txBody>
          <a:bodyPr wrap="square">
            <a:spAutoFit/>
          </a:bodyPr>
          <a:lstStyle/>
          <a:p>
            <a:pPr marL="228600" indent="-228600">
              <a:buFontTx/>
              <a:buChar char="•"/>
              <a:defRPr/>
            </a:pPr>
            <a:r>
              <a:rPr lang="en-US" dirty="0" smtClean="0">
                <a:latin typeface="+mn-lt"/>
              </a:rPr>
              <a:t>How do the attributes of parks and surrounding neighborhoods influence the physical activity, park use, and health of children and adults? </a:t>
            </a:r>
            <a:endParaRPr lang="en-US" dirty="0">
              <a:latin typeface="+mn-lt"/>
            </a:endParaRPr>
          </a:p>
          <a:p>
            <a:pPr marL="228600" indent="-228600">
              <a:defRPr/>
            </a:pPr>
            <a:endParaRPr lang="en-US" dirty="0">
              <a:latin typeface="+mn-lt"/>
            </a:endParaRPr>
          </a:p>
          <a:p>
            <a:pPr marL="228600" indent="-228600">
              <a:buFontTx/>
              <a:buChar char="•"/>
              <a:defRPr/>
            </a:pPr>
            <a:r>
              <a:rPr lang="en-US" dirty="0" smtClean="0">
                <a:latin typeface="+mn-lt"/>
              </a:rPr>
              <a:t>Survey of 893 households from 123 census tracts</a:t>
            </a:r>
          </a:p>
          <a:p>
            <a:pPr marL="685800" lvl="1" indent="-228600">
              <a:buFontTx/>
              <a:buChar char="•"/>
              <a:defRPr/>
            </a:pPr>
            <a:r>
              <a:rPr lang="en-US" dirty="0" smtClean="0"/>
              <a:t>Neighborhood and park perceptions</a:t>
            </a:r>
          </a:p>
          <a:p>
            <a:pPr marL="685800" lvl="1" indent="-228600">
              <a:buFontTx/>
              <a:buChar char="•"/>
              <a:defRPr/>
            </a:pPr>
            <a:r>
              <a:rPr lang="en-US" dirty="0" smtClean="0">
                <a:latin typeface="+mn-lt"/>
              </a:rPr>
              <a:t>Physical activity and park use for adult and child</a:t>
            </a:r>
          </a:p>
          <a:p>
            <a:pPr marL="685800" lvl="1" indent="-228600">
              <a:buFontTx/>
              <a:buChar char="•"/>
              <a:defRPr/>
            </a:pPr>
            <a:r>
              <a:rPr lang="en-US" dirty="0" smtClean="0">
                <a:latin typeface="+mn-lt"/>
              </a:rPr>
              <a:t>BMI and health status data</a:t>
            </a:r>
          </a:p>
          <a:p>
            <a:pPr marL="685800" lvl="1" indent="-228600">
              <a:buFontTx/>
              <a:buChar char="•"/>
              <a:defRPr/>
            </a:pPr>
            <a:r>
              <a:rPr lang="en-US" dirty="0" smtClean="0">
                <a:latin typeface="+mn-lt"/>
              </a:rPr>
              <a:t>Demographic characteristics</a:t>
            </a:r>
          </a:p>
          <a:p>
            <a:pPr marL="685800" lvl="1" indent="-228600">
              <a:defRPr/>
            </a:pPr>
            <a:endParaRPr lang="en-US" dirty="0">
              <a:latin typeface="+mn-lt"/>
            </a:endParaRPr>
          </a:p>
          <a:p>
            <a:pPr marL="228600" indent="-228600">
              <a:buFontTx/>
              <a:buChar char="•"/>
              <a:defRPr/>
            </a:pPr>
            <a:r>
              <a:rPr lang="en-US" dirty="0" smtClean="0"/>
              <a:t>Crime and census demographic data for all tracts</a:t>
            </a:r>
          </a:p>
          <a:p>
            <a:pPr marL="228600" indent="-228600">
              <a:buFontTx/>
              <a:buChar char="•"/>
              <a:defRPr/>
            </a:pPr>
            <a:endParaRPr lang="en-US" dirty="0" smtClean="0"/>
          </a:p>
          <a:p>
            <a:pPr marL="228600" indent="-228600">
              <a:buFontTx/>
              <a:buChar char="•"/>
              <a:defRPr/>
            </a:pPr>
            <a:r>
              <a:rPr lang="en-US" dirty="0" smtClean="0"/>
              <a:t>GIS calculations of distance, number, and size of parks within ¼ mile, ½ mile, and 1 mile</a:t>
            </a:r>
          </a:p>
          <a:p>
            <a:pPr marL="228600" indent="-228600">
              <a:buFontTx/>
              <a:buChar char="•"/>
              <a:defRPr/>
            </a:pPr>
            <a:endParaRPr lang="en-US" dirty="0" smtClean="0"/>
          </a:p>
          <a:p>
            <a:pPr marL="228600" indent="-228600">
              <a:buFontTx/>
              <a:buChar char="•"/>
              <a:defRPr/>
            </a:pPr>
            <a:r>
              <a:rPr lang="en-US" dirty="0" smtClean="0"/>
              <a:t>Detailed audits of 146 parks within 1 mile of households – diverse mix of sizes, facilities, amenities, quality, neighborhood, etc.</a:t>
            </a:r>
            <a:endParaRPr lang="en-US" dirty="0">
              <a:latin typeface="+mn-lt"/>
            </a:endParaRPr>
          </a:p>
        </p:txBody>
      </p:sp>
      <p:pic>
        <p:nvPicPr>
          <p:cNvPr id="5" name="Picture 66" descr="G:\KC park pics\DSC00763.JPG"/>
          <p:cNvPicPr>
            <a:picLocks noChangeAspect="1" noChangeArrowheads="1"/>
          </p:cNvPicPr>
          <p:nvPr/>
        </p:nvPicPr>
        <p:blipFill>
          <a:blip r:embed="rId4" cstate="print">
            <a:lum bright="8000" contrast="14000"/>
          </a:blip>
          <a:srcRect/>
          <a:stretch>
            <a:fillRect/>
          </a:stretch>
        </p:blipFill>
        <p:spPr bwMode="auto">
          <a:xfrm>
            <a:off x="6072198" y="4714858"/>
            <a:ext cx="2717800" cy="1766887"/>
          </a:xfrm>
          <a:prstGeom prst="rect">
            <a:avLst/>
          </a:prstGeom>
          <a:noFill/>
          <a:ln w="9525">
            <a:noFill/>
            <a:miter lim="800000"/>
            <a:headEnd/>
            <a:tailEnd/>
          </a:ln>
        </p:spPr>
      </p:pic>
      <p:pic>
        <p:nvPicPr>
          <p:cNvPr id="6" name="Picture 5" descr="C:\Documents and Settings\Administrator\My Documents\grants and projects\KSU USRG Fall 2008 - KC parks\KC park pics\DSC00752.JPG"/>
          <p:cNvPicPr>
            <a:picLocks noChangeAspect="1" noChangeArrowheads="1"/>
          </p:cNvPicPr>
          <p:nvPr/>
        </p:nvPicPr>
        <p:blipFill>
          <a:blip r:embed="rId5" cstate="print"/>
          <a:srcRect/>
          <a:stretch>
            <a:fillRect/>
          </a:stretch>
        </p:blipFill>
        <p:spPr bwMode="auto">
          <a:xfrm>
            <a:off x="6072198" y="1000108"/>
            <a:ext cx="2714625" cy="1643062"/>
          </a:xfrm>
          <a:prstGeom prst="rect">
            <a:avLst/>
          </a:prstGeom>
          <a:noFill/>
          <a:ln w="9525">
            <a:noFill/>
            <a:miter lim="800000"/>
            <a:headEnd/>
            <a:tailEnd/>
          </a:ln>
        </p:spPr>
      </p:pic>
      <p:pic>
        <p:nvPicPr>
          <p:cNvPr id="7" name="Picture 6" descr="C:\Documents and Settings\Administrator\My Documents\grants and projects\KSU USRG Fall 2008 - KC parks\KC park pics\DSC00770.JPG"/>
          <p:cNvPicPr>
            <a:picLocks noChangeAspect="1" noChangeArrowheads="1"/>
          </p:cNvPicPr>
          <p:nvPr/>
        </p:nvPicPr>
        <p:blipFill>
          <a:blip r:embed="rId6" cstate="print"/>
          <a:srcRect/>
          <a:stretch>
            <a:fillRect/>
          </a:stretch>
        </p:blipFill>
        <p:spPr bwMode="auto">
          <a:xfrm>
            <a:off x="6072198" y="2786045"/>
            <a:ext cx="2714625" cy="178593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644144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64515"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Kansas City Neighborhood and Park Study</a:t>
            </a:r>
            <a:endParaRPr lang="en-CA" b="1" dirty="0">
              <a:solidFill>
                <a:srgbClr val="678489"/>
              </a:solidFill>
            </a:endParaRPr>
          </a:p>
        </p:txBody>
      </p:sp>
      <p:sp>
        <p:nvSpPr>
          <p:cNvPr id="61444" name="Text Box 4"/>
          <p:cNvSpPr txBox="1">
            <a:spLocks noChangeArrowheads="1"/>
          </p:cNvSpPr>
          <p:nvPr/>
        </p:nvSpPr>
        <p:spPr bwMode="auto">
          <a:xfrm>
            <a:off x="285750" y="1412776"/>
            <a:ext cx="4430266" cy="3139321"/>
          </a:xfrm>
          <a:prstGeom prst="rect">
            <a:avLst/>
          </a:prstGeom>
          <a:noFill/>
          <a:ln w="9525">
            <a:noFill/>
            <a:miter lim="800000"/>
            <a:headEnd/>
            <a:tailEnd/>
          </a:ln>
          <a:effectLst/>
        </p:spPr>
        <p:txBody>
          <a:bodyPr wrap="square">
            <a:spAutoFit/>
          </a:bodyPr>
          <a:lstStyle/>
          <a:p>
            <a:pPr marL="228600" indent="-228600">
              <a:buFontTx/>
              <a:buChar char="•"/>
              <a:defRPr/>
            </a:pPr>
            <a:r>
              <a:rPr lang="en-US" dirty="0" smtClean="0">
                <a:latin typeface="+mn-lt"/>
              </a:rPr>
              <a:t>Youth with a </a:t>
            </a:r>
            <a:r>
              <a:rPr lang="en-US" u="sng" dirty="0" smtClean="0">
                <a:latin typeface="+mn-lt"/>
              </a:rPr>
              <a:t>park within ½ mile</a:t>
            </a:r>
            <a:r>
              <a:rPr lang="en-US" dirty="0" smtClean="0">
                <a:latin typeface="+mn-lt"/>
              </a:rPr>
              <a:t> from home significantly more likely to meet PA recommendations (OR=2.59, 95% CI=1.24-5.41)</a:t>
            </a:r>
          </a:p>
          <a:p>
            <a:pPr marL="685800" lvl="1" indent="-228600">
              <a:buFontTx/>
              <a:buChar char="•"/>
              <a:defRPr/>
            </a:pPr>
            <a:r>
              <a:rPr lang="en-US" dirty="0" smtClean="0">
                <a:latin typeface="+mn-lt"/>
              </a:rPr>
              <a:t>Especially true for </a:t>
            </a:r>
            <a:r>
              <a:rPr lang="en-US" u="sng" dirty="0" smtClean="0">
                <a:latin typeface="+mn-lt"/>
              </a:rPr>
              <a:t>female</a:t>
            </a:r>
            <a:r>
              <a:rPr lang="en-US" dirty="0" smtClean="0">
                <a:latin typeface="+mn-lt"/>
              </a:rPr>
              <a:t> youth (OR=3.27, 95% CI=1.08-9.94)</a:t>
            </a:r>
          </a:p>
          <a:p>
            <a:pPr marL="685800" lvl="1" indent="-228600">
              <a:buFontTx/>
              <a:buChar char="•"/>
              <a:defRPr/>
            </a:pPr>
            <a:endParaRPr lang="en-US" dirty="0" smtClean="0">
              <a:latin typeface="+mn-lt"/>
            </a:endParaRPr>
          </a:p>
          <a:p>
            <a:pPr marL="227013" lvl="1" indent="-227013">
              <a:buFontTx/>
              <a:buChar char="•"/>
              <a:defRPr/>
            </a:pPr>
            <a:r>
              <a:rPr lang="en-US" dirty="0" smtClean="0"/>
              <a:t>Likewise, youth with </a:t>
            </a:r>
            <a:r>
              <a:rPr lang="en-US" u="sng" dirty="0" smtClean="0"/>
              <a:t>more parks </a:t>
            </a:r>
            <a:r>
              <a:rPr lang="en-US" dirty="0" smtClean="0"/>
              <a:t>and a </a:t>
            </a:r>
            <a:r>
              <a:rPr lang="en-US" u="sng" dirty="0" smtClean="0"/>
              <a:t>greater amount of park space</a:t>
            </a:r>
            <a:r>
              <a:rPr lang="en-US" dirty="0" smtClean="0"/>
              <a:t> within 1 mile from home are significantly more likely to meet recommendations</a:t>
            </a:r>
            <a:endParaRPr lang="en-US" dirty="0" smtClean="0">
              <a:latin typeface="+mn-lt"/>
            </a:endParaRPr>
          </a:p>
        </p:txBody>
      </p:sp>
      <p:pic>
        <p:nvPicPr>
          <p:cNvPr id="6" name="Picture 2" descr="http://www.ci.treasure-island.fl.us/infotech/pictures/TI%20Parks/TI%20Parks%20001.jpg"/>
          <p:cNvPicPr>
            <a:picLocks noChangeAspect="1" noChangeArrowheads="1"/>
          </p:cNvPicPr>
          <p:nvPr/>
        </p:nvPicPr>
        <p:blipFill>
          <a:blip r:embed="rId4" cstate="print"/>
          <a:srcRect/>
          <a:stretch>
            <a:fillRect/>
          </a:stretch>
        </p:blipFill>
        <p:spPr bwMode="auto">
          <a:xfrm>
            <a:off x="5375151" y="3782075"/>
            <a:ext cx="3578349" cy="2375565"/>
          </a:xfrm>
          <a:prstGeom prst="rect">
            <a:avLst/>
          </a:prstGeom>
          <a:noFill/>
          <a:ln w="9525">
            <a:noFill/>
            <a:miter lim="800000"/>
            <a:headEnd/>
            <a:tailEnd/>
          </a:ln>
        </p:spPr>
      </p:pic>
      <p:pic>
        <p:nvPicPr>
          <p:cNvPr id="7" name="Picture 6" descr="http://health.weightview.com/wp-content/uploads/2008/11/healthy-kids.jpg"/>
          <p:cNvPicPr>
            <a:picLocks noChangeAspect="1" noChangeArrowheads="1"/>
          </p:cNvPicPr>
          <p:nvPr/>
        </p:nvPicPr>
        <p:blipFill>
          <a:blip r:embed="rId5" cstate="print"/>
          <a:srcRect/>
          <a:stretch>
            <a:fillRect/>
          </a:stretch>
        </p:blipFill>
        <p:spPr bwMode="auto">
          <a:xfrm>
            <a:off x="5375150" y="1123950"/>
            <a:ext cx="3554567" cy="2500313"/>
          </a:xfrm>
          <a:prstGeom prst="rect">
            <a:avLst/>
          </a:prstGeom>
          <a:noFill/>
          <a:ln w="9525">
            <a:noFill/>
            <a:miter lim="800000"/>
            <a:headEnd/>
            <a:tailEnd/>
          </a:ln>
        </p:spPr>
      </p:pic>
      <p:sp>
        <p:nvSpPr>
          <p:cNvPr id="8" name="Text Box 5"/>
          <p:cNvSpPr txBox="1">
            <a:spLocks noChangeArrowheads="1"/>
          </p:cNvSpPr>
          <p:nvPr/>
        </p:nvSpPr>
        <p:spPr bwMode="auto">
          <a:xfrm>
            <a:off x="285720" y="6357958"/>
            <a:ext cx="8643998" cy="492443"/>
          </a:xfrm>
          <a:prstGeom prst="rect">
            <a:avLst/>
          </a:prstGeom>
          <a:noFill/>
          <a:ln w="9525">
            <a:noFill/>
            <a:miter lim="800000"/>
            <a:headEnd/>
            <a:tailEnd/>
          </a:ln>
        </p:spPr>
        <p:txBody>
          <a:bodyPr wrap="square">
            <a:spAutoFit/>
          </a:bodyPr>
          <a:lstStyle/>
          <a:p>
            <a:pPr lvl="0"/>
            <a:r>
              <a:rPr lang="en-US" sz="1300" dirty="0"/>
              <a:t>Besenyi, G.M</a:t>
            </a:r>
            <a:r>
              <a:rPr lang="en-US" sz="1300" dirty="0" smtClean="0"/>
              <a:t>., </a:t>
            </a:r>
            <a:r>
              <a:rPr lang="en-US" sz="1300" dirty="0"/>
              <a:t>Kaczynski, A.T., Wilhelm Stanis, S.A., Bergstrom, R., </a:t>
            </a:r>
            <a:r>
              <a:rPr lang="en-US" sz="1300" dirty="0" smtClean="0"/>
              <a:t>&amp; Vaughan</a:t>
            </a:r>
            <a:r>
              <a:rPr lang="en-US" sz="1300" dirty="0"/>
              <a:t>, K.B</a:t>
            </a:r>
            <a:r>
              <a:rPr lang="en-US" sz="1300" dirty="0" smtClean="0"/>
              <a:t>. (under review). </a:t>
            </a:r>
            <a:r>
              <a:rPr lang="en-US" sz="1300" dirty="0"/>
              <a:t>Association of park proximity and park features with youth physical activity. Manuscript submitted for publication. </a:t>
            </a:r>
            <a:endParaRPr lang="en-US" sz="1300" dirty="0">
              <a:solidFill>
                <a:srgbClr val="FF8D8D"/>
              </a:solidFill>
            </a:endParaRPr>
          </a:p>
        </p:txBody>
      </p:sp>
    </p:spTree>
    <p:custDataLst>
      <p:tags r:id="rId1"/>
    </p:custDataLst>
    <p:extLst>
      <p:ext uri="{BB962C8B-B14F-4D97-AF65-F5344CB8AC3E}">
        <p14:creationId xmlns:p14="http://schemas.microsoft.com/office/powerpoint/2010/main" val="33395203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64515"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Kansas City Neighborhood and Park Study</a:t>
            </a:r>
            <a:endParaRPr lang="en-CA" b="1" dirty="0">
              <a:solidFill>
                <a:srgbClr val="678489"/>
              </a:solidFill>
            </a:endParaRPr>
          </a:p>
        </p:txBody>
      </p:sp>
      <p:sp>
        <p:nvSpPr>
          <p:cNvPr id="61444" name="Text Box 4"/>
          <p:cNvSpPr txBox="1">
            <a:spLocks noChangeArrowheads="1"/>
          </p:cNvSpPr>
          <p:nvPr/>
        </p:nvSpPr>
        <p:spPr bwMode="auto">
          <a:xfrm>
            <a:off x="285750" y="1206402"/>
            <a:ext cx="4214812" cy="2185214"/>
          </a:xfrm>
          <a:prstGeom prst="rect">
            <a:avLst/>
          </a:prstGeom>
          <a:noFill/>
          <a:ln w="9525">
            <a:noFill/>
            <a:miter lim="800000"/>
            <a:headEnd/>
            <a:tailEnd/>
          </a:ln>
          <a:effectLst/>
        </p:spPr>
        <p:txBody>
          <a:bodyPr wrap="square">
            <a:spAutoFit/>
          </a:bodyPr>
          <a:lstStyle/>
          <a:p>
            <a:pPr marL="228600" indent="-228600">
              <a:buFontTx/>
              <a:buChar char="•"/>
              <a:defRPr/>
            </a:pPr>
            <a:r>
              <a:rPr lang="en-US" sz="1700" dirty="0" smtClean="0">
                <a:latin typeface="+mn-lt"/>
              </a:rPr>
              <a:t>Youth with a playground within ½ mile from home were 2.5x more likely to meet PA recommendations </a:t>
            </a:r>
          </a:p>
          <a:p>
            <a:pPr marL="228600" indent="-228600">
              <a:buFontTx/>
              <a:buChar char="•"/>
              <a:defRPr/>
            </a:pPr>
            <a:endParaRPr lang="en-US" sz="1700" dirty="0" smtClean="0">
              <a:latin typeface="+mn-lt"/>
            </a:endParaRPr>
          </a:p>
          <a:p>
            <a:pPr marL="228600" indent="-228600">
              <a:buFontTx/>
              <a:buChar char="•"/>
              <a:defRPr/>
            </a:pPr>
            <a:r>
              <a:rPr lang="en-US" sz="1700" dirty="0" smtClean="0">
                <a:latin typeface="+mn-lt"/>
              </a:rPr>
              <a:t>Certain proximal park amenities also related to greater physical activity (e.g., shade, transit stop nearby, traffic signal on adjacent street, etc.)</a:t>
            </a:r>
            <a:endParaRPr lang="en-US" sz="1700" dirty="0">
              <a:latin typeface="+mn-lt"/>
            </a:endParaRPr>
          </a:p>
        </p:txBody>
      </p:sp>
      <p:pic>
        <p:nvPicPr>
          <p:cNvPr id="6" name="Picture 5" descr="Study_Area Parks and Reccs.jpg"/>
          <p:cNvPicPr>
            <a:picLocks noChangeAspect="1"/>
          </p:cNvPicPr>
          <p:nvPr/>
        </p:nvPicPr>
        <p:blipFill>
          <a:blip r:embed="rId4" cstate="print"/>
          <a:stretch>
            <a:fillRect/>
          </a:stretch>
        </p:blipFill>
        <p:spPr>
          <a:xfrm>
            <a:off x="4860032" y="1149265"/>
            <a:ext cx="3877135" cy="5017469"/>
          </a:xfrm>
          <a:prstGeom prst="rect">
            <a:avLst/>
          </a:prstGeom>
        </p:spPr>
      </p:pic>
      <p:pic>
        <p:nvPicPr>
          <p:cNvPr id="7" name="Picture 2" descr="http://www.nbtexas.org/images/pages/N193/Kids%20on%20Landa%20playground.jpg"/>
          <p:cNvPicPr>
            <a:picLocks noChangeAspect="1" noChangeArrowheads="1"/>
          </p:cNvPicPr>
          <p:nvPr/>
        </p:nvPicPr>
        <p:blipFill>
          <a:blip r:embed="rId5" cstate="print"/>
          <a:srcRect/>
          <a:stretch>
            <a:fillRect/>
          </a:stretch>
        </p:blipFill>
        <p:spPr bwMode="auto">
          <a:xfrm>
            <a:off x="827584" y="3482504"/>
            <a:ext cx="3386086" cy="2608992"/>
          </a:xfrm>
          <a:prstGeom prst="rect">
            <a:avLst/>
          </a:prstGeom>
          <a:noFill/>
          <a:ln w="9525">
            <a:noFill/>
            <a:miter lim="800000"/>
            <a:headEnd/>
            <a:tailEnd/>
          </a:ln>
        </p:spPr>
      </p:pic>
      <p:sp>
        <p:nvSpPr>
          <p:cNvPr id="8" name="Text Box 5"/>
          <p:cNvSpPr txBox="1">
            <a:spLocks noChangeArrowheads="1"/>
          </p:cNvSpPr>
          <p:nvPr/>
        </p:nvSpPr>
        <p:spPr bwMode="auto">
          <a:xfrm>
            <a:off x="285720" y="6357958"/>
            <a:ext cx="8643998" cy="492443"/>
          </a:xfrm>
          <a:prstGeom prst="rect">
            <a:avLst/>
          </a:prstGeom>
          <a:noFill/>
          <a:ln w="9525">
            <a:noFill/>
            <a:miter lim="800000"/>
            <a:headEnd/>
            <a:tailEnd/>
          </a:ln>
        </p:spPr>
        <p:txBody>
          <a:bodyPr wrap="square">
            <a:spAutoFit/>
          </a:bodyPr>
          <a:lstStyle/>
          <a:p>
            <a:pPr lvl="0"/>
            <a:r>
              <a:rPr lang="en-US" sz="1300" dirty="0"/>
              <a:t>Besenyi, G.M</a:t>
            </a:r>
            <a:r>
              <a:rPr lang="en-US" sz="1300" dirty="0" smtClean="0"/>
              <a:t>., </a:t>
            </a:r>
            <a:r>
              <a:rPr lang="en-US" sz="1300" dirty="0"/>
              <a:t>Kaczynski, A.T., Wilhelm Stanis, S.A., Bergstrom, R., </a:t>
            </a:r>
            <a:r>
              <a:rPr lang="en-US" sz="1300" dirty="0" smtClean="0"/>
              <a:t>&amp; Vaughan</a:t>
            </a:r>
            <a:r>
              <a:rPr lang="en-US" sz="1300" dirty="0"/>
              <a:t>, K.B</a:t>
            </a:r>
            <a:r>
              <a:rPr lang="en-US" sz="1300" dirty="0" smtClean="0"/>
              <a:t>. (under review). </a:t>
            </a:r>
            <a:r>
              <a:rPr lang="en-US" sz="1300" dirty="0"/>
              <a:t>Association of park proximity and park features with youth physical activity. Manuscript submitted for publication. </a:t>
            </a:r>
            <a:endParaRPr lang="en-US" sz="1300" dirty="0">
              <a:solidFill>
                <a:srgbClr val="FF8D8D"/>
              </a:solidFill>
            </a:endParaRPr>
          </a:p>
        </p:txBody>
      </p:sp>
    </p:spTree>
    <p:custDataLst>
      <p:tags r:id="rId1"/>
    </p:custDataLst>
    <p:extLst>
      <p:ext uri="{BB962C8B-B14F-4D97-AF65-F5344CB8AC3E}">
        <p14:creationId xmlns:p14="http://schemas.microsoft.com/office/powerpoint/2010/main" val="28670892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64515"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Parks and Environmental Justice in KC</a:t>
            </a:r>
            <a:endParaRPr lang="en-CA" b="1" dirty="0">
              <a:solidFill>
                <a:srgbClr val="678489"/>
              </a:solidFill>
            </a:endParaRPr>
          </a:p>
        </p:txBody>
      </p:sp>
      <p:sp>
        <p:nvSpPr>
          <p:cNvPr id="61444" name="Text Box 4"/>
          <p:cNvSpPr txBox="1">
            <a:spLocks noChangeArrowheads="1"/>
          </p:cNvSpPr>
          <p:nvPr/>
        </p:nvSpPr>
        <p:spPr bwMode="auto">
          <a:xfrm>
            <a:off x="285750" y="1347788"/>
            <a:ext cx="4857754" cy="2862322"/>
          </a:xfrm>
          <a:prstGeom prst="rect">
            <a:avLst/>
          </a:prstGeom>
          <a:noFill/>
          <a:ln w="9525">
            <a:noFill/>
            <a:miter lim="800000"/>
            <a:headEnd/>
            <a:tailEnd/>
          </a:ln>
          <a:effectLst/>
        </p:spPr>
        <p:txBody>
          <a:bodyPr wrap="square">
            <a:spAutoFit/>
          </a:bodyPr>
          <a:lstStyle/>
          <a:p>
            <a:pPr marL="228600" lvl="2" indent="-228600">
              <a:buFontTx/>
              <a:buChar char="•"/>
              <a:defRPr/>
            </a:pPr>
            <a:r>
              <a:rPr lang="en-US" dirty="0" smtClean="0"/>
              <a:t>Does the availability of park </a:t>
            </a:r>
            <a:r>
              <a:rPr lang="en-US" dirty="0" smtClean="0">
                <a:solidFill>
                  <a:srgbClr val="FF0000"/>
                </a:solidFill>
              </a:rPr>
              <a:t>space</a:t>
            </a:r>
            <a:r>
              <a:rPr lang="en-US" dirty="0" smtClean="0"/>
              <a:t>, </a:t>
            </a:r>
            <a:r>
              <a:rPr lang="en-US" dirty="0" smtClean="0">
                <a:solidFill>
                  <a:srgbClr val="FF0000"/>
                </a:solidFill>
              </a:rPr>
              <a:t>features</a:t>
            </a:r>
            <a:r>
              <a:rPr lang="en-US" dirty="0" smtClean="0"/>
              <a:t>, and </a:t>
            </a:r>
            <a:r>
              <a:rPr lang="en-US" dirty="0" smtClean="0">
                <a:solidFill>
                  <a:srgbClr val="FF0000"/>
                </a:solidFill>
              </a:rPr>
              <a:t>quality</a:t>
            </a:r>
            <a:r>
              <a:rPr lang="en-US" dirty="0" smtClean="0"/>
              <a:t> differ according to census tract income level and racial composition?</a:t>
            </a:r>
          </a:p>
          <a:p>
            <a:pPr marL="228600" lvl="2" indent="-228600">
              <a:buFontTx/>
              <a:buChar char="•"/>
              <a:defRPr/>
            </a:pPr>
            <a:endParaRPr lang="en-US" dirty="0" smtClean="0"/>
          </a:p>
          <a:p>
            <a:pPr marL="228600" lvl="2" indent="-228600">
              <a:buFontTx/>
              <a:buChar char="•"/>
              <a:defRPr/>
            </a:pPr>
            <a:r>
              <a:rPr lang="en-US" dirty="0" smtClean="0"/>
              <a:t>Does the presence of a nearby park (or certain park features) mitigate the effects (physical activity, BMI, cancer, CVD, etc.) of living in a low income or high racial minority area? </a:t>
            </a:r>
          </a:p>
        </p:txBody>
      </p:sp>
      <p:pic>
        <p:nvPicPr>
          <p:cNvPr id="6" name="Picture 5" descr="park01_36112672.jpg"/>
          <p:cNvPicPr>
            <a:picLocks noChangeAspect="1"/>
          </p:cNvPicPr>
          <p:nvPr/>
        </p:nvPicPr>
        <p:blipFill>
          <a:blip r:embed="rId4" cstate="print"/>
          <a:stretch>
            <a:fillRect/>
          </a:stretch>
        </p:blipFill>
        <p:spPr>
          <a:xfrm>
            <a:off x="5364088" y="943074"/>
            <a:ext cx="3357427" cy="5048762"/>
          </a:xfrm>
          <a:prstGeom prst="rect">
            <a:avLst/>
          </a:prstGeom>
          <a:effectLst>
            <a:glow rad="101600">
              <a:schemeClr val="accent4">
                <a:satMod val="175000"/>
                <a:alpha val="40000"/>
              </a:schemeClr>
            </a:glow>
          </a:effectLst>
        </p:spPr>
      </p:pic>
      <p:sp>
        <p:nvSpPr>
          <p:cNvPr id="7" name="Text Box 5"/>
          <p:cNvSpPr txBox="1">
            <a:spLocks noChangeArrowheads="1"/>
          </p:cNvSpPr>
          <p:nvPr/>
        </p:nvSpPr>
        <p:spPr bwMode="auto">
          <a:xfrm>
            <a:off x="309502" y="6165503"/>
            <a:ext cx="8643998" cy="692497"/>
          </a:xfrm>
          <a:prstGeom prst="rect">
            <a:avLst/>
          </a:prstGeom>
          <a:noFill/>
          <a:ln w="9525">
            <a:noFill/>
            <a:miter lim="800000"/>
            <a:headEnd/>
            <a:tailEnd/>
          </a:ln>
        </p:spPr>
        <p:txBody>
          <a:bodyPr wrap="square">
            <a:spAutoFit/>
          </a:bodyPr>
          <a:lstStyle/>
          <a:p>
            <a:pPr lvl="0"/>
            <a:r>
              <a:rPr lang="en-US" sz="1300" dirty="0"/>
              <a:t>Vaughan, K.B</a:t>
            </a:r>
            <a:r>
              <a:rPr lang="en-US" sz="1300" dirty="0" smtClean="0"/>
              <a:t>., </a:t>
            </a:r>
            <a:r>
              <a:rPr lang="en-US" sz="1300" dirty="0"/>
              <a:t>Kaczynski, A.T., Wilhelm Stanis, S.A., Besenyi, G.M., Bergstrom, R., &amp; Heinrich, K.M. (in press). Exploring the distribution of park availability, features, and quality across Kansas City, Missouri by income and race/ethnicity: An environmental justice investigation. Accepted for publication in </a:t>
            </a:r>
            <a:r>
              <a:rPr lang="en-US" sz="1300" i="1" dirty="0"/>
              <a:t>Annals of Behavioral Medicine</a:t>
            </a:r>
            <a:r>
              <a:rPr lang="en-US" sz="1300" dirty="0"/>
              <a:t>.</a:t>
            </a:r>
          </a:p>
        </p:txBody>
      </p:sp>
    </p:spTree>
    <p:custDataLst>
      <p:tags r:id="rId1"/>
    </p:custDataLst>
    <p:extLst>
      <p:ext uri="{BB962C8B-B14F-4D97-AF65-F5344CB8AC3E}">
        <p14:creationId xmlns:p14="http://schemas.microsoft.com/office/powerpoint/2010/main" val="42779078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66251" y="1412776"/>
            <a:ext cx="4430355" cy="3416320"/>
          </a:xfrm>
          <a:prstGeom prst="rect">
            <a:avLst/>
          </a:prstGeom>
          <a:noFill/>
        </p:spPr>
        <p:txBody>
          <a:bodyPr wrap="square" rtlCol="0">
            <a:spAutoFit/>
          </a:bodyPr>
          <a:lstStyle/>
          <a:p>
            <a:pPr marL="227013" lvl="1" indent="-227013">
              <a:buFont typeface="Arial" pitchFamily="34" charset="0"/>
              <a:buChar char="•"/>
            </a:pPr>
            <a:r>
              <a:rPr lang="en-US" dirty="0" smtClean="0">
                <a:latin typeface="+mn-lt"/>
              </a:rPr>
              <a:t>Greater number of parks in low income areas of Kansas City, Missouri</a:t>
            </a:r>
          </a:p>
          <a:p>
            <a:pPr marL="684213" lvl="2" indent="-227013">
              <a:buFont typeface="Arial" pitchFamily="34" charset="0"/>
              <a:buChar char="•"/>
            </a:pPr>
            <a:r>
              <a:rPr lang="en-US" dirty="0" smtClean="0">
                <a:latin typeface="+mn-lt"/>
              </a:rPr>
              <a:t>May be a function of greater mixed land use planning that is more common in older developments</a:t>
            </a:r>
          </a:p>
          <a:p>
            <a:pPr marL="227013" lvl="1" indent="-227013">
              <a:buFont typeface="Arial" pitchFamily="34" charset="0"/>
              <a:buChar char="•"/>
            </a:pPr>
            <a:endParaRPr lang="en-US" dirty="0" smtClean="0">
              <a:latin typeface="+mn-lt"/>
            </a:endParaRPr>
          </a:p>
          <a:p>
            <a:pPr marL="227013" lvl="1" indent="-227013">
              <a:buFont typeface="Arial" pitchFamily="34" charset="0"/>
              <a:buChar char="•"/>
            </a:pPr>
            <a:r>
              <a:rPr lang="en-US" dirty="0" smtClean="0">
                <a:latin typeface="+mn-lt"/>
              </a:rPr>
              <a:t>Parks in low income areas significantly less likely to have playgrounds</a:t>
            </a:r>
          </a:p>
          <a:p>
            <a:pPr marL="227013" lvl="1" indent="-227013">
              <a:buFont typeface="Arial" pitchFamily="34" charset="0"/>
              <a:buChar char="•"/>
            </a:pPr>
            <a:endParaRPr lang="en-US" dirty="0">
              <a:latin typeface="+mn-lt"/>
            </a:endParaRPr>
          </a:p>
          <a:p>
            <a:pPr marL="227013" lvl="1" indent="-227013">
              <a:buFont typeface="Arial" pitchFamily="34" charset="0"/>
              <a:buChar char="•"/>
            </a:pPr>
            <a:r>
              <a:rPr lang="en-US" dirty="0" smtClean="0">
                <a:latin typeface="+mn-lt"/>
              </a:rPr>
              <a:t>Parks in low income areas contained significantly more quality concerns (e.g., litter, graffiti)</a:t>
            </a:r>
            <a:endParaRPr lang="en-US" dirty="0">
              <a:latin typeface="+mn-lt"/>
            </a:endParaRPr>
          </a:p>
        </p:txBody>
      </p:sp>
      <p:pic>
        <p:nvPicPr>
          <p:cNvPr id="13" name="Content Placeholder 6" descr="F:\Grad School - KSU\Andy\Thesis (KIN 815)\CT Maps\7. Income and Number of Parks - Color.jpg"/>
          <p:cNvPicPr>
            <a:picLocks/>
          </p:cNvPicPr>
          <p:nvPr/>
        </p:nvPicPr>
        <p:blipFill>
          <a:blip r:embed="rId3" cstate="print"/>
          <a:srcRect/>
          <a:stretch>
            <a:fillRect/>
          </a:stretch>
        </p:blipFill>
        <p:spPr bwMode="auto">
          <a:xfrm>
            <a:off x="4860032" y="1196752"/>
            <a:ext cx="3949452" cy="4802088"/>
          </a:xfrm>
          <a:prstGeom prst="rect">
            <a:avLst/>
          </a:prstGeom>
          <a:noFill/>
          <a:ln w="9525">
            <a:noFill/>
            <a:miter lim="800000"/>
            <a:headEnd/>
            <a:tailEnd/>
          </a:ln>
        </p:spPr>
      </p:pic>
      <p:sp>
        <p:nvSpPr>
          <p:cNvPr id="14"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smtClean="0">
                <a:solidFill>
                  <a:srgbClr val="678489"/>
                </a:solidFill>
              </a:rPr>
              <a:t>Parks and Environmental Justice in KC</a:t>
            </a:r>
            <a:endParaRPr lang="en-CA" b="1" dirty="0">
              <a:solidFill>
                <a:srgbClr val="678489"/>
              </a:solidFill>
            </a:endParaRPr>
          </a:p>
        </p:txBody>
      </p:sp>
      <p:sp>
        <p:nvSpPr>
          <p:cNvPr id="5" name="Text Box 5"/>
          <p:cNvSpPr txBox="1">
            <a:spLocks noChangeArrowheads="1"/>
          </p:cNvSpPr>
          <p:nvPr/>
        </p:nvSpPr>
        <p:spPr bwMode="auto">
          <a:xfrm>
            <a:off x="309502" y="6165503"/>
            <a:ext cx="8643998" cy="692497"/>
          </a:xfrm>
          <a:prstGeom prst="rect">
            <a:avLst/>
          </a:prstGeom>
          <a:noFill/>
          <a:ln w="9525">
            <a:noFill/>
            <a:miter lim="800000"/>
            <a:headEnd/>
            <a:tailEnd/>
          </a:ln>
        </p:spPr>
        <p:txBody>
          <a:bodyPr wrap="square">
            <a:spAutoFit/>
          </a:bodyPr>
          <a:lstStyle/>
          <a:p>
            <a:pPr lvl="0"/>
            <a:r>
              <a:rPr lang="en-US" sz="1300" dirty="0"/>
              <a:t>Vaughan, K.B</a:t>
            </a:r>
            <a:r>
              <a:rPr lang="en-US" sz="1300" dirty="0" smtClean="0"/>
              <a:t>., </a:t>
            </a:r>
            <a:r>
              <a:rPr lang="en-US" sz="1300" dirty="0"/>
              <a:t>Kaczynski, A.T., Wilhelm Stanis, S.A., Besenyi, G.M., Bergstrom, R., &amp; Heinrich, K.M. (in press). Exploring the distribution of park availability, features, and quality across Kansas City, Missouri by income and race/ethnicity: An environmental justice investigation. Accepted for publication in </a:t>
            </a:r>
            <a:r>
              <a:rPr lang="en-US" sz="1300" i="1" dirty="0"/>
              <a:t>Annals of Behavioral Medicine</a:t>
            </a:r>
            <a:r>
              <a:rPr lang="en-US" sz="1300" dirty="0"/>
              <a:t>.</a:t>
            </a:r>
          </a:p>
        </p:txBody>
      </p:sp>
    </p:spTree>
    <p:extLst>
      <p:ext uri="{BB962C8B-B14F-4D97-AF65-F5344CB8AC3E}">
        <p14:creationId xmlns:p14="http://schemas.microsoft.com/office/powerpoint/2010/main" val="2051963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676400" y="609600"/>
            <a:ext cx="6934200" cy="823913"/>
          </a:xfrm>
          <a:prstGeom prst="rect">
            <a:avLst/>
          </a:prstGeom>
          <a:noFill/>
          <a:ln w="9525">
            <a:noFill/>
            <a:miter lim="800000"/>
            <a:headEnd/>
            <a:tailEnd/>
          </a:ln>
        </p:spPr>
        <p:txBody>
          <a:bodyPr>
            <a:spAutoFit/>
          </a:bodyPr>
          <a:lstStyle/>
          <a:p>
            <a:pPr algn="ctr">
              <a:spcBef>
                <a:spcPct val="50000"/>
              </a:spcBef>
            </a:pPr>
            <a:endParaRPr lang="en-US" sz="4800">
              <a:latin typeface="BernhardMod BT" charset="0"/>
            </a:endParaRPr>
          </a:p>
        </p:txBody>
      </p:sp>
      <p:sp>
        <p:nvSpPr>
          <p:cNvPr id="20483" name="Rectangle 2"/>
          <p:cNvSpPr>
            <a:spLocks noChangeArrowheads="1"/>
          </p:cNvSpPr>
          <p:nvPr/>
        </p:nvSpPr>
        <p:spPr bwMode="auto">
          <a:xfrm>
            <a:off x="228600" y="714356"/>
            <a:ext cx="8713788" cy="555644"/>
          </a:xfrm>
          <a:prstGeom prst="rect">
            <a:avLst/>
          </a:prstGeom>
          <a:noFill/>
          <a:ln w="9525">
            <a:noFill/>
            <a:miter lim="800000"/>
            <a:headEnd/>
            <a:tailEnd/>
          </a:ln>
        </p:spPr>
        <p:txBody>
          <a:bodyPr anchor="ctr"/>
          <a:lstStyle/>
          <a:p>
            <a:r>
              <a:rPr lang="en-CA" b="1" dirty="0" smtClean="0">
                <a:solidFill>
                  <a:srgbClr val="678489"/>
                </a:solidFill>
              </a:rPr>
              <a:t>‘Access’ to Parks and Park Use and Physical Activity</a:t>
            </a:r>
            <a:endParaRPr lang="en-CA" b="1" dirty="0">
              <a:solidFill>
                <a:srgbClr val="678489"/>
              </a:solidFill>
            </a:endParaRPr>
          </a:p>
        </p:txBody>
      </p:sp>
      <p:sp>
        <p:nvSpPr>
          <p:cNvPr id="20484" name="Text Box 5"/>
          <p:cNvSpPr txBox="1">
            <a:spLocks noChangeArrowheads="1"/>
          </p:cNvSpPr>
          <p:nvPr/>
        </p:nvSpPr>
        <p:spPr bwMode="auto">
          <a:xfrm>
            <a:off x="214313" y="1285860"/>
            <a:ext cx="5797847" cy="4801314"/>
          </a:xfrm>
          <a:prstGeom prst="rect">
            <a:avLst/>
          </a:prstGeom>
          <a:noFill/>
          <a:ln w="9525">
            <a:noFill/>
            <a:miter lim="800000"/>
            <a:headEnd/>
            <a:tailEnd/>
          </a:ln>
        </p:spPr>
        <p:txBody>
          <a:bodyPr wrap="square">
            <a:spAutoFit/>
          </a:bodyPr>
          <a:lstStyle/>
          <a:p>
            <a:pPr marL="287338" indent="-287338" eaLnBrk="0" hangingPunct="0">
              <a:buFontTx/>
              <a:buChar char="•"/>
            </a:pPr>
            <a:r>
              <a:rPr lang="en-CA" sz="1700" dirty="0" smtClean="0"/>
              <a:t>Parks </a:t>
            </a:r>
            <a:r>
              <a:rPr lang="en-CA" sz="1700" dirty="0"/>
              <a:t>are important behavior settings for physical </a:t>
            </a:r>
            <a:r>
              <a:rPr lang="en-CA" sz="1700" dirty="0" smtClean="0"/>
              <a:t>activity (PA) </a:t>
            </a:r>
            <a:r>
              <a:rPr lang="en-CA" sz="1700" dirty="0"/>
              <a:t>(</a:t>
            </a:r>
            <a:r>
              <a:rPr lang="en-CA" sz="1700" dirty="0" err="1"/>
              <a:t>Bedimo</a:t>
            </a:r>
            <a:r>
              <a:rPr lang="en-CA" sz="1700" dirty="0"/>
              <a:t>-Rung et al., 2005; </a:t>
            </a:r>
            <a:r>
              <a:rPr lang="en-CA" sz="1700" dirty="0" smtClean="0"/>
              <a:t>Kaczynski  &amp; Henderson, 2007)</a:t>
            </a:r>
            <a:endParaRPr lang="en-CA" sz="1700" dirty="0"/>
          </a:p>
          <a:p>
            <a:pPr marL="287338" indent="-287338" eaLnBrk="0" hangingPunct="0">
              <a:buFontTx/>
              <a:buChar char="•"/>
            </a:pPr>
            <a:endParaRPr lang="en-CA" sz="1700" dirty="0"/>
          </a:p>
          <a:p>
            <a:pPr marL="287338" indent="-287338" eaLnBrk="0" hangingPunct="0">
              <a:buFontTx/>
              <a:buChar char="•"/>
            </a:pPr>
            <a:r>
              <a:rPr lang="en-CA" sz="1700" dirty="0" smtClean="0">
                <a:solidFill>
                  <a:srgbClr val="FF0000"/>
                </a:solidFill>
              </a:rPr>
              <a:t>Behavioral models of PA and the environment posit that PA is influenced by attributes of the origin, the destination, the area around the origin and destination, and the route between these two points </a:t>
            </a:r>
            <a:r>
              <a:rPr lang="en-CA" sz="1700" dirty="0" smtClean="0"/>
              <a:t>(Lee &amp; </a:t>
            </a:r>
            <a:r>
              <a:rPr lang="en-CA" sz="1700" dirty="0" err="1" smtClean="0"/>
              <a:t>Moudon</a:t>
            </a:r>
            <a:r>
              <a:rPr lang="en-CA" sz="1700" dirty="0" smtClean="0"/>
              <a:t>, 2004; Sugiyama et al., 2012)</a:t>
            </a:r>
          </a:p>
          <a:p>
            <a:pPr marL="287338" indent="-287338" eaLnBrk="0" hangingPunct="0">
              <a:buFontTx/>
              <a:buChar char="•"/>
            </a:pPr>
            <a:endParaRPr lang="en-CA" sz="1700" dirty="0"/>
          </a:p>
          <a:p>
            <a:pPr marL="287338" indent="-287338" eaLnBrk="0" hangingPunct="0">
              <a:buFontTx/>
              <a:buChar char="•"/>
            </a:pPr>
            <a:r>
              <a:rPr lang="en-CA" sz="1700" dirty="0" smtClean="0"/>
              <a:t>Several studies have established that the features of parks are important for PA (Kaczynski  et al., 2008; Giles-</a:t>
            </a:r>
            <a:r>
              <a:rPr lang="en-CA" sz="1700" dirty="0" err="1" smtClean="0"/>
              <a:t>Corti</a:t>
            </a:r>
            <a:r>
              <a:rPr lang="en-CA" sz="1700" dirty="0" smtClean="0"/>
              <a:t> et al., 2005; Sugiyama et al., 2010)</a:t>
            </a:r>
          </a:p>
          <a:p>
            <a:pPr marL="287338" indent="-287338" eaLnBrk="0" hangingPunct="0">
              <a:buFontTx/>
              <a:buChar char="•"/>
            </a:pPr>
            <a:endParaRPr lang="en-CA" sz="1700" dirty="0"/>
          </a:p>
          <a:p>
            <a:pPr marL="287338" indent="-287338" eaLnBrk="0" hangingPunct="0">
              <a:buFontTx/>
              <a:buChar char="•"/>
            </a:pPr>
            <a:r>
              <a:rPr lang="en-CA" sz="1700" dirty="0" smtClean="0"/>
              <a:t>However, few studies have considered elements related to accessing the park (e.g., Kaczynski et al., 2010), even though these are conceptually significant for park-related PA (</a:t>
            </a:r>
            <a:r>
              <a:rPr lang="en-CA" sz="1700" dirty="0" err="1" smtClean="0"/>
              <a:t>Bedimo</a:t>
            </a:r>
            <a:r>
              <a:rPr lang="en-CA" sz="1700" dirty="0" smtClean="0"/>
              <a:t>-Rung et al., 2005)</a:t>
            </a:r>
            <a:endParaRPr lang="en-CA" sz="1700" dirty="0"/>
          </a:p>
        </p:txBody>
      </p:sp>
      <p:pic>
        <p:nvPicPr>
          <p:cNvPr id="5" name="Picture 4" descr="trail_37841603.jpg"/>
          <p:cNvPicPr>
            <a:picLocks noChangeAspect="1"/>
          </p:cNvPicPr>
          <p:nvPr/>
        </p:nvPicPr>
        <p:blipFill>
          <a:blip r:embed="rId3" cstate="print"/>
          <a:srcRect l="25167" r="4636" b="17717"/>
          <a:stretch>
            <a:fillRect/>
          </a:stretch>
        </p:blipFill>
        <p:spPr>
          <a:xfrm>
            <a:off x="6228184" y="1601643"/>
            <a:ext cx="2551256" cy="4145790"/>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p:spPr>
      </p:pic>
      <p:sp>
        <p:nvSpPr>
          <p:cNvPr id="6" name="Text Box 5"/>
          <p:cNvSpPr txBox="1">
            <a:spLocks noChangeArrowheads="1"/>
          </p:cNvSpPr>
          <p:nvPr/>
        </p:nvSpPr>
        <p:spPr bwMode="auto">
          <a:xfrm>
            <a:off x="228600" y="6309320"/>
            <a:ext cx="8834498" cy="477054"/>
          </a:xfrm>
          <a:prstGeom prst="rect">
            <a:avLst/>
          </a:prstGeom>
          <a:noFill/>
          <a:ln w="9525">
            <a:noFill/>
            <a:miter lim="800000"/>
            <a:headEnd/>
            <a:tailEnd/>
          </a:ln>
        </p:spPr>
        <p:txBody>
          <a:bodyPr wrap="square">
            <a:spAutoFit/>
          </a:bodyPr>
          <a:lstStyle/>
          <a:p>
            <a:pPr lvl="0"/>
            <a:r>
              <a:rPr lang="en-US" sz="1250" dirty="0"/>
              <a:t>Kaczynski, A.T., </a:t>
            </a:r>
            <a:r>
              <a:rPr lang="en-US" sz="1250" dirty="0" err="1"/>
              <a:t>Koohsari</a:t>
            </a:r>
            <a:r>
              <a:rPr lang="en-US" sz="1250" dirty="0"/>
              <a:t>, M.J., Wilhelm Stanis, S.A., Bergstrom, R., &amp; Sugiyama, T. (in press). Association of street connectivity and road traffic speed with park usage and park-based physical activity. </a:t>
            </a:r>
            <a:r>
              <a:rPr lang="en-US" sz="1250" i="1" dirty="0" smtClean="0"/>
              <a:t>American </a:t>
            </a:r>
            <a:r>
              <a:rPr lang="en-US" sz="1250" i="1" dirty="0"/>
              <a:t>Journal of Health Promotion</a:t>
            </a:r>
            <a:r>
              <a:rPr lang="en-US" sz="1250" dirty="0"/>
              <a:t>. </a:t>
            </a:r>
          </a:p>
        </p:txBody>
      </p:sp>
    </p:spTree>
    <p:extLst>
      <p:ext uri="{BB962C8B-B14F-4D97-AF65-F5344CB8AC3E}">
        <p14:creationId xmlns:p14="http://schemas.microsoft.com/office/powerpoint/2010/main" val="2717774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16387" name="Rectangle 2"/>
          <p:cNvSpPr>
            <a:spLocks noChangeArrowheads="1"/>
          </p:cNvSpPr>
          <p:nvPr/>
        </p:nvSpPr>
        <p:spPr bwMode="auto">
          <a:xfrm>
            <a:off x="242888" y="692150"/>
            <a:ext cx="8713787" cy="431800"/>
          </a:xfrm>
          <a:prstGeom prst="rect">
            <a:avLst/>
          </a:prstGeom>
          <a:noFill/>
          <a:ln w="9525">
            <a:noFill/>
            <a:miter lim="800000"/>
            <a:headEnd/>
            <a:tailEnd/>
          </a:ln>
        </p:spPr>
        <p:txBody>
          <a:bodyPr anchor="ctr"/>
          <a:lstStyle/>
          <a:p>
            <a:r>
              <a:rPr lang="en-CA" b="1">
                <a:solidFill>
                  <a:srgbClr val="678489"/>
                </a:solidFill>
              </a:rPr>
              <a:t>Environmental Influences on Active Living</a:t>
            </a:r>
          </a:p>
        </p:txBody>
      </p:sp>
      <p:sp>
        <p:nvSpPr>
          <p:cNvPr id="9220" name="Text Box 4"/>
          <p:cNvSpPr txBox="1">
            <a:spLocks noChangeArrowheads="1"/>
          </p:cNvSpPr>
          <p:nvPr/>
        </p:nvSpPr>
        <p:spPr bwMode="auto">
          <a:xfrm>
            <a:off x="547688" y="1347788"/>
            <a:ext cx="6791325" cy="4800600"/>
          </a:xfrm>
          <a:prstGeom prst="rect">
            <a:avLst/>
          </a:prstGeom>
          <a:noFill/>
          <a:ln w="9525">
            <a:noFill/>
            <a:miter lim="800000"/>
            <a:headEnd/>
            <a:tailEnd/>
          </a:ln>
        </p:spPr>
        <p:txBody>
          <a:bodyPr>
            <a:spAutoFit/>
          </a:bodyPr>
          <a:lstStyle/>
          <a:p>
            <a:pPr marL="85725" indent="-85725" eaLnBrk="0" hangingPunct="0">
              <a:buFontTx/>
              <a:buChar char="•"/>
              <a:defRPr/>
            </a:pPr>
            <a:r>
              <a:rPr lang="en-CA" dirty="0">
                <a:latin typeface="+mn-lt"/>
              </a:rPr>
              <a:t> Housing mix (Population </a:t>
            </a:r>
            <a:r>
              <a:rPr lang="en-CA" u="sng" dirty="0">
                <a:latin typeface="+mn-lt"/>
              </a:rPr>
              <a:t>D</a:t>
            </a:r>
            <a:r>
              <a:rPr lang="en-CA" dirty="0">
                <a:latin typeface="+mn-lt"/>
              </a:rPr>
              <a:t>ensity)</a:t>
            </a:r>
          </a:p>
          <a:p>
            <a:pPr marL="85725" indent="-85725" eaLnBrk="0" hangingPunct="0">
              <a:buFontTx/>
              <a:buChar char="•"/>
              <a:defRPr/>
            </a:pPr>
            <a:endParaRPr lang="en-CA" dirty="0">
              <a:latin typeface="+mn-lt"/>
            </a:endParaRPr>
          </a:p>
          <a:p>
            <a:pPr marL="85725" indent="-85725" eaLnBrk="0" hangingPunct="0">
              <a:buFontTx/>
              <a:buChar char="•"/>
              <a:defRPr/>
            </a:pPr>
            <a:r>
              <a:rPr lang="en-CA" dirty="0">
                <a:latin typeface="+mn-lt"/>
              </a:rPr>
              <a:t> Land use mix (</a:t>
            </a:r>
            <a:r>
              <a:rPr lang="en-CA" u="sng" dirty="0">
                <a:latin typeface="+mn-lt"/>
              </a:rPr>
              <a:t>D</a:t>
            </a:r>
            <a:r>
              <a:rPr lang="en-CA" dirty="0">
                <a:latin typeface="+mn-lt"/>
              </a:rPr>
              <a:t>iversity)</a:t>
            </a:r>
          </a:p>
          <a:p>
            <a:pPr marL="85725" indent="-85725" eaLnBrk="0" hangingPunct="0">
              <a:buFontTx/>
              <a:buChar char="•"/>
              <a:defRPr/>
            </a:pPr>
            <a:endParaRPr lang="en-CA" dirty="0">
              <a:latin typeface="+mn-lt"/>
            </a:endParaRPr>
          </a:p>
          <a:p>
            <a:pPr marL="85725" indent="-85725" eaLnBrk="0" hangingPunct="0">
              <a:buFontTx/>
              <a:buChar char="•"/>
              <a:defRPr/>
            </a:pPr>
            <a:r>
              <a:rPr lang="en-CA" dirty="0">
                <a:latin typeface="+mn-lt"/>
              </a:rPr>
              <a:t> Street connectivity (</a:t>
            </a:r>
            <a:r>
              <a:rPr lang="en-CA" u="sng" dirty="0">
                <a:latin typeface="+mn-lt"/>
              </a:rPr>
              <a:t>D</a:t>
            </a:r>
            <a:r>
              <a:rPr lang="en-CA" dirty="0">
                <a:latin typeface="+mn-lt"/>
              </a:rPr>
              <a:t>esign)</a:t>
            </a:r>
          </a:p>
          <a:p>
            <a:pPr marL="85725" indent="-85725" eaLnBrk="0" hangingPunct="0">
              <a:buFontTx/>
              <a:buChar char="•"/>
              <a:defRPr/>
            </a:pPr>
            <a:endParaRPr lang="en-CA" dirty="0">
              <a:latin typeface="+mn-lt"/>
            </a:endParaRPr>
          </a:p>
          <a:p>
            <a:pPr marL="85725" indent="-85725" eaLnBrk="0" hangingPunct="0">
              <a:buFontTx/>
              <a:buChar char="•"/>
              <a:defRPr/>
            </a:pPr>
            <a:r>
              <a:rPr lang="en-CA" dirty="0">
                <a:latin typeface="+mn-lt"/>
              </a:rPr>
              <a:t> Sidewalks</a:t>
            </a:r>
          </a:p>
          <a:p>
            <a:pPr marL="85725" indent="-85725" eaLnBrk="0" hangingPunct="0">
              <a:buFontTx/>
              <a:buChar char="•"/>
              <a:defRPr/>
            </a:pPr>
            <a:endParaRPr lang="en-CA" dirty="0">
              <a:latin typeface="+mn-lt"/>
            </a:endParaRPr>
          </a:p>
          <a:p>
            <a:pPr marL="85725" indent="-85725" eaLnBrk="0" hangingPunct="0">
              <a:buFontTx/>
              <a:buChar char="•"/>
              <a:defRPr/>
            </a:pPr>
            <a:r>
              <a:rPr lang="en-CA" dirty="0">
                <a:latin typeface="+mn-lt"/>
              </a:rPr>
              <a:t> Public transportation </a:t>
            </a:r>
          </a:p>
          <a:p>
            <a:pPr marL="85725" indent="-85725" eaLnBrk="0" hangingPunct="0">
              <a:buFontTx/>
              <a:buChar char="•"/>
              <a:defRPr/>
            </a:pPr>
            <a:endParaRPr lang="en-CA" dirty="0">
              <a:latin typeface="+mn-lt"/>
            </a:endParaRPr>
          </a:p>
          <a:p>
            <a:pPr marL="85725" indent="-85725" eaLnBrk="0" hangingPunct="0">
              <a:buFontTx/>
              <a:buChar char="•"/>
              <a:defRPr/>
            </a:pPr>
            <a:r>
              <a:rPr lang="en-CA" dirty="0">
                <a:latin typeface="+mn-lt"/>
              </a:rPr>
              <a:t> </a:t>
            </a:r>
            <a:r>
              <a:rPr lang="en-CA" dirty="0"/>
              <a:t>Neighbourhood connectedness</a:t>
            </a:r>
            <a:endParaRPr lang="en-CA" dirty="0">
              <a:latin typeface="+mn-lt"/>
            </a:endParaRPr>
          </a:p>
          <a:p>
            <a:pPr marL="85725" indent="-85725" eaLnBrk="0" hangingPunct="0">
              <a:buFontTx/>
              <a:buChar char="•"/>
              <a:defRPr/>
            </a:pPr>
            <a:endParaRPr lang="en-CA" dirty="0">
              <a:latin typeface="+mn-lt"/>
            </a:endParaRPr>
          </a:p>
          <a:p>
            <a:pPr marL="85725" indent="-85725" eaLnBrk="0" hangingPunct="0">
              <a:buFontTx/>
              <a:buChar char="•"/>
              <a:defRPr/>
            </a:pPr>
            <a:r>
              <a:rPr lang="en-CA" dirty="0">
                <a:latin typeface="+mn-lt"/>
              </a:rPr>
              <a:t> Aesthetics</a:t>
            </a:r>
          </a:p>
          <a:p>
            <a:pPr marL="85725" indent="-85725" eaLnBrk="0" hangingPunct="0">
              <a:buFontTx/>
              <a:buChar char="•"/>
              <a:defRPr/>
            </a:pPr>
            <a:endParaRPr lang="en-CA" dirty="0">
              <a:latin typeface="+mn-lt"/>
            </a:endParaRPr>
          </a:p>
          <a:p>
            <a:pPr marL="85725" indent="-85725" eaLnBrk="0" hangingPunct="0">
              <a:buFontTx/>
              <a:buChar char="•"/>
              <a:defRPr/>
            </a:pPr>
            <a:r>
              <a:rPr lang="en-CA" dirty="0">
                <a:latin typeface="+mn-lt"/>
              </a:rPr>
              <a:t> Safety (from crime, traffic)</a:t>
            </a:r>
          </a:p>
          <a:p>
            <a:pPr marL="85725" indent="-85725" eaLnBrk="0" hangingPunct="0">
              <a:buFontTx/>
              <a:buChar char="•"/>
              <a:defRPr/>
            </a:pPr>
            <a:endParaRPr lang="en-CA" dirty="0">
              <a:latin typeface="+mn-lt"/>
            </a:endParaRPr>
          </a:p>
          <a:p>
            <a:pPr marL="85725" indent="-85725" eaLnBrk="0" hangingPunct="0">
              <a:buFontTx/>
              <a:buChar char="•"/>
              <a:defRPr/>
            </a:pPr>
            <a:r>
              <a:rPr lang="en-CA" dirty="0">
                <a:latin typeface="+mn-lt"/>
              </a:rPr>
              <a:t> Parks, trails, recreation facilities</a:t>
            </a:r>
            <a:endParaRPr lang="en-US" dirty="0">
              <a:latin typeface="+mn-lt"/>
            </a:endParaRPr>
          </a:p>
        </p:txBody>
      </p:sp>
      <p:pic>
        <p:nvPicPr>
          <p:cNvPr id="5" name="Picture 4" descr="tram_16577502.jpg"/>
          <p:cNvPicPr>
            <a:picLocks noChangeAspect="1"/>
          </p:cNvPicPr>
          <p:nvPr/>
        </p:nvPicPr>
        <p:blipFill>
          <a:blip r:embed="rId4" cstate="print"/>
          <a:stretch>
            <a:fillRect/>
          </a:stretch>
        </p:blipFill>
        <p:spPr>
          <a:xfrm>
            <a:off x="5143500" y="1357313"/>
            <a:ext cx="3430588" cy="2286000"/>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p:spPr>
      </p:pic>
      <p:pic>
        <p:nvPicPr>
          <p:cNvPr id="10" name="Picture 9" descr="park-lake_36674940.jpg"/>
          <p:cNvPicPr>
            <a:picLocks noChangeAspect="1"/>
          </p:cNvPicPr>
          <p:nvPr/>
        </p:nvPicPr>
        <p:blipFill>
          <a:blip r:embed="rId5" cstate="print"/>
          <a:stretch>
            <a:fillRect/>
          </a:stretch>
        </p:blipFill>
        <p:spPr>
          <a:xfrm>
            <a:off x="5151438" y="4057650"/>
            <a:ext cx="3430587" cy="2286000"/>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676400" y="609600"/>
            <a:ext cx="6934200" cy="823913"/>
          </a:xfrm>
          <a:prstGeom prst="rect">
            <a:avLst/>
          </a:prstGeom>
          <a:noFill/>
          <a:ln w="9525">
            <a:noFill/>
            <a:miter lim="800000"/>
            <a:headEnd/>
            <a:tailEnd/>
          </a:ln>
        </p:spPr>
        <p:txBody>
          <a:bodyPr>
            <a:spAutoFit/>
          </a:bodyPr>
          <a:lstStyle/>
          <a:p>
            <a:pPr algn="ctr">
              <a:spcBef>
                <a:spcPct val="50000"/>
              </a:spcBef>
            </a:pPr>
            <a:endParaRPr lang="en-US" sz="4800">
              <a:latin typeface="BernhardMod BT" charset="0"/>
            </a:endParaRPr>
          </a:p>
        </p:txBody>
      </p:sp>
      <p:sp>
        <p:nvSpPr>
          <p:cNvPr id="20484" name="Text Box 5"/>
          <p:cNvSpPr txBox="1">
            <a:spLocks noChangeArrowheads="1"/>
          </p:cNvSpPr>
          <p:nvPr/>
        </p:nvSpPr>
        <p:spPr bwMode="auto">
          <a:xfrm>
            <a:off x="214313" y="1285860"/>
            <a:ext cx="8462143" cy="3970318"/>
          </a:xfrm>
          <a:prstGeom prst="rect">
            <a:avLst/>
          </a:prstGeom>
          <a:noFill/>
          <a:ln w="9525">
            <a:noFill/>
            <a:miter lim="800000"/>
            <a:headEnd/>
            <a:tailEnd/>
          </a:ln>
        </p:spPr>
        <p:txBody>
          <a:bodyPr wrap="square">
            <a:spAutoFit/>
          </a:bodyPr>
          <a:lstStyle/>
          <a:p>
            <a:pPr marL="287338" indent="-287338" eaLnBrk="0" hangingPunct="0">
              <a:buFontTx/>
              <a:buChar char="•"/>
            </a:pPr>
            <a:r>
              <a:rPr lang="en-CA" dirty="0" smtClean="0"/>
              <a:t>To examine how ease of access to parks was associated with park use and park-based PA</a:t>
            </a:r>
            <a:endParaRPr lang="en-CA" dirty="0"/>
          </a:p>
          <a:p>
            <a:pPr marL="287338" indent="-287338" eaLnBrk="0" hangingPunct="0">
              <a:buFontTx/>
              <a:buChar char="•"/>
            </a:pPr>
            <a:endParaRPr lang="en-CA" dirty="0"/>
          </a:p>
          <a:p>
            <a:pPr marL="287338" indent="-287338" eaLnBrk="0" hangingPunct="0">
              <a:buFontTx/>
              <a:buChar char="•"/>
            </a:pPr>
            <a:r>
              <a:rPr lang="en-CA" dirty="0" smtClean="0"/>
              <a:t>Four related research questions:</a:t>
            </a:r>
          </a:p>
          <a:p>
            <a:pPr marL="744538" lvl="1" indent="-287338" eaLnBrk="0" hangingPunct="0">
              <a:buFontTx/>
              <a:buChar char="•"/>
            </a:pPr>
            <a:r>
              <a:rPr lang="en-CA" dirty="0" smtClean="0"/>
              <a:t>Is greater </a:t>
            </a:r>
            <a:r>
              <a:rPr lang="en-CA" dirty="0" smtClean="0">
                <a:solidFill>
                  <a:srgbClr val="FF0000"/>
                </a:solidFill>
              </a:rPr>
              <a:t>street connectivity </a:t>
            </a:r>
            <a:r>
              <a:rPr lang="en-CA" dirty="0" smtClean="0"/>
              <a:t>in one’s neighborhood associated with an increased likelihood of </a:t>
            </a:r>
            <a:r>
              <a:rPr lang="en-CA" dirty="0" smtClean="0">
                <a:solidFill>
                  <a:srgbClr val="FF0000"/>
                </a:solidFill>
              </a:rPr>
              <a:t>using</a:t>
            </a:r>
            <a:r>
              <a:rPr lang="en-CA" dirty="0" smtClean="0"/>
              <a:t> neighborhood parks?</a:t>
            </a:r>
          </a:p>
          <a:p>
            <a:pPr marL="744538" lvl="2" indent="-287338" eaLnBrk="0" hangingPunct="0">
              <a:buFontTx/>
              <a:buChar char="•"/>
            </a:pPr>
            <a:r>
              <a:rPr lang="en-CA" dirty="0"/>
              <a:t>Is greater </a:t>
            </a:r>
            <a:r>
              <a:rPr lang="en-CA" dirty="0">
                <a:solidFill>
                  <a:srgbClr val="FF0000"/>
                </a:solidFill>
              </a:rPr>
              <a:t>street connectivity </a:t>
            </a:r>
            <a:r>
              <a:rPr lang="en-CA" dirty="0"/>
              <a:t>in one’s neighborhood associated with an increased likelihood of </a:t>
            </a:r>
            <a:r>
              <a:rPr lang="en-CA" dirty="0" smtClean="0"/>
              <a:t>engaging in </a:t>
            </a:r>
            <a:r>
              <a:rPr lang="en-CA" dirty="0" smtClean="0">
                <a:solidFill>
                  <a:srgbClr val="FF0000"/>
                </a:solidFill>
              </a:rPr>
              <a:t>park-based PA</a:t>
            </a:r>
            <a:r>
              <a:rPr lang="en-CA" dirty="0" smtClean="0"/>
              <a:t>?</a:t>
            </a:r>
          </a:p>
          <a:p>
            <a:pPr marL="744538" lvl="2" indent="-287338" eaLnBrk="0" hangingPunct="0">
              <a:buFontTx/>
              <a:buChar char="•"/>
            </a:pPr>
            <a:r>
              <a:rPr lang="en-CA" dirty="0" smtClean="0"/>
              <a:t>Is slower </a:t>
            </a:r>
            <a:r>
              <a:rPr lang="en-CA" dirty="0" smtClean="0">
                <a:solidFill>
                  <a:srgbClr val="FF0000"/>
                </a:solidFill>
              </a:rPr>
              <a:t>traffic speed </a:t>
            </a:r>
            <a:r>
              <a:rPr lang="en-CA" dirty="0" smtClean="0"/>
              <a:t>on the route to one’s closest park associated with an increased likelihood of </a:t>
            </a:r>
            <a:r>
              <a:rPr lang="en-CA" dirty="0" smtClean="0">
                <a:solidFill>
                  <a:srgbClr val="FF0000"/>
                </a:solidFill>
              </a:rPr>
              <a:t>using</a:t>
            </a:r>
            <a:r>
              <a:rPr lang="en-CA" dirty="0" smtClean="0"/>
              <a:t> neighborhood parks?</a:t>
            </a:r>
          </a:p>
          <a:p>
            <a:pPr marL="744538" lvl="2" indent="-287338" eaLnBrk="0" hangingPunct="0">
              <a:buFontTx/>
              <a:buChar char="•"/>
            </a:pPr>
            <a:r>
              <a:rPr lang="en-CA" dirty="0"/>
              <a:t>Is slower </a:t>
            </a:r>
            <a:r>
              <a:rPr lang="en-CA" dirty="0">
                <a:solidFill>
                  <a:srgbClr val="FF0000"/>
                </a:solidFill>
              </a:rPr>
              <a:t>traffic speed </a:t>
            </a:r>
            <a:r>
              <a:rPr lang="en-CA" dirty="0"/>
              <a:t>on the route to one’s closest park associated with an increased likelihood of </a:t>
            </a:r>
            <a:r>
              <a:rPr lang="en-CA" dirty="0" smtClean="0"/>
              <a:t>engaging in </a:t>
            </a:r>
            <a:r>
              <a:rPr lang="en-CA" dirty="0" smtClean="0">
                <a:solidFill>
                  <a:srgbClr val="FF0000"/>
                </a:solidFill>
              </a:rPr>
              <a:t>park-based PA</a:t>
            </a:r>
            <a:r>
              <a:rPr lang="en-CA" dirty="0" smtClean="0"/>
              <a:t>?</a:t>
            </a:r>
            <a:endParaRPr lang="en-CA" dirty="0"/>
          </a:p>
          <a:p>
            <a:pPr marL="744538" lvl="2" indent="-287338" eaLnBrk="0" hangingPunct="0">
              <a:buFontTx/>
              <a:buChar char="•"/>
            </a:pPr>
            <a:endParaRPr lang="en-CA" dirty="0"/>
          </a:p>
          <a:p>
            <a:pPr eaLnBrk="0" hangingPunct="0"/>
            <a:endParaRPr lang="en-CA" dirty="0"/>
          </a:p>
        </p:txBody>
      </p:sp>
      <p:pic>
        <p:nvPicPr>
          <p:cNvPr id="5" name="Picture 12" descr="Swope Pa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5" y="4797152"/>
            <a:ext cx="5736679" cy="192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228600" y="714356"/>
            <a:ext cx="8713788" cy="555644"/>
          </a:xfrm>
          <a:prstGeom prst="rect">
            <a:avLst/>
          </a:prstGeom>
          <a:noFill/>
          <a:ln w="9525">
            <a:noFill/>
            <a:miter lim="800000"/>
            <a:headEnd/>
            <a:tailEnd/>
          </a:ln>
        </p:spPr>
        <p:txBody>
          <a:bodyPr anchor="ctr"/>
          <a:lstStyle/>
          <a:p>
            <a:r>
              <a:rPr lang="en-CA" b="1" dirty="0" smtClean="0">
                <a:solidFill>
                  <a:srgbClr val="678489"/>
                </a:solidFill>
              </a:rPr>
              <a:t>‘Access’ to Parks and Park Use and Physical Activity</a:t>
            </a:r>
            <a:endParaRPr lang="en-CA" b="1" dirty="0">
              <a:solidFill>
                <a:srgbClr val="678489"/>
              </a:solidFill>
            </a:endParaRPr>
          </a:p>
        </p:txBody>
      </p:sp>
    </p:spTree>
    <p:extLst>
      <p:ext uri="{BB962C8B-B14F-4D97-AF65-F5344CB8AC3E}">
        <p14:creationId xmlns:p14="http://schemas.microsoft.com/office/powerpoint/2010/main" val="20259765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676400" y="609600"/>
            <a:ext cx="6934200" cy="823913"/>
          </a:xfrm>
          <a:prstGeom prst="rect">
            <a:avLst/>
          </a:prstGeom>
          <a:noFill/>
          <a:ln w="9525">
            <a:noFill/>
            <a:miter lim="800000"/>
            <a:headEnd/>
            <a:tailEnd/>
          </a:ln>
        </p:spPr>
        <p:txBody>
          <a:bodyPr>
            <a:spAutoFit/>
          </a:bodyPr>
          <a:lstStyle/>
          <a:p>
            <a:pPr algn="ctr">
              <a:spcBef>
                <a:spcPct val="50000"/>
              </a:spcBef>
            </a:pPr>
            <a:endParaRPr lang="en-US" sz="4800">
              <a:latin typeface="BernhardMod BT" charset="0"/>
            </a:endParaRPr>
          </a:p>
        </p:txBody>
      </p:sp>
      <p:sp>
        <p:nvSpPr>
          <p:cNvPr id="20484" name="Text Box 5"/>
          <p:cNvSpPr txBox="1">
            <a:spLocks noChangeArrowheads="1"/>
          </p:cNvSpPr>
          <p:nvPr/>
        </p:nvSpPr>
        <p:spPr bwMode="auto">
          <a:xfrm>
            <a:off x="214313" y="1285860"/>
            <a:ext cx="5881687" cy="4801314"/>
          </a:xfrm>
          <a:prstGeom prst="rect">
            <a:avLst/>
          </a:prstGeom>
          <a:noFill/>
          <a:ln w="9525">
            <a:noFill/>
            <a:miter lim="800000"/>
            <a:headEnd/>
            <a:tailEnd/>
          </a:ln>
        </p:spPr>
        <p:txBody>
          <a:bodyPr wrap="square">
            <a:spAutoFit/>
          </a:bodyPr>
          <a:lstStyle/>
          <a:p>
            <a:pPr marL="287338" indent="-287338" eaLnBrk="0" hangingPunct="0">
              <a:buFontTx/>
              <a:buChar char="•"/>
            </a:pPr>
            <a:r>
              <a:rPr lang="en-CA" dirty="0" smtClean="0">
                <a:solidFill>
                  <a:srgbClr val="FF0000"/>
                </a:solidFill>
              </a:rPr>
              <a:t>Street Connectivity</a:t>
            </a:r>
          </a:p>
          <a:p>
            <a:pPr marL="744538" lvl="1" indent="-287338" eaLnBrk="0" hangingPunct="0">
              <a:buFontTx/>
              <a:buChar char="•"/>
            </a:pPr>
            <a:r>
              <a:rPr lang="en-CA" dirty="0" smtClean="0"/>
              <a:t>Number of intersections with 3 or more segments per hectare within a 1 km road network buffer from participant’s home address</a:t>
            </a:r>
            <a:endParaRPr lang="en-CA" dirty="0"/>
          </a:p>
          <a:p>
            <a:pPr marL="287338" indent="-287338" eaLnBrk="0" hangingPunct="0">
              <a:buFontTx/>
              <a:buChar char="•"/>
            </a:pPr>
            <a:endParaRPr lang="en-CA" dirty="0"/>
          </a:p>
          <a:p>
            <a:pPr marL="287338" indent="-287338" eaLnBrk="0" hangingPunct="0">
              <a:buFontTx/>
              <a:buChar char="•"/>
            </a:pPr>
            <a:r>
              <a:rPr lang="en-CA" dirty="0" smtClean="0">
                <a:solidFill>
                  <a:srgbClr val="FF0000"/>
                </a:solidFill>
              </a:rPr>
              <a:t>Traffic Speed</a:t>
            </a:r>
          </a:p>
          <a:p>
            <a:pPr marL="744538" lvl="1" indent="-287338" eaLnBrk="0" hangingPunct="0">
              <a:buFontTx/>
              <a:buChar char="•"/>
            </a:pPr>
            <a:r>
              <a:rPr lang="en-CA" dirty="0" smtClean="0"/>
              <a:t>Would the participant have to travel on or cross a road with a speed limit greater than 35 mph (56 km/h) to reach their closest park?</a:t>
            </a:r>
          </a:p>
          <a:p>
            <a:pPr marL="287338" indent="-287338" eaLnBrk="0" hangingPunct="0">
              <a:buFontTx/>
              <a:buChar char="•"/>
            </a:pPr>
            <a:endParaRPr lang="en-CA" dirty="0"/>
          </a:p>
          <a:p>
            <a:pPr marL="287338" indent="-287338" eaLnBrk="0" hangingPunct="0">
              <a:buFontTx/>
              <a:buChar char="•"/>
            </a:pPr>
            <a:r>
              <a:rPr lang="en-CA" dirty="0" smtClean="0">
                <a:solidFill>
                  <a:srgbClr val="FF0000"/>
                </a:solidFill>
              </a:rPr>
              <a:t>Park Use</a:t>
            </a:r>
          </a:p>
          <a:p>
            <a:pPr marL="744538" lvl="1" indent="-287338" eaLnBrk="0" hangingPunct="0">
              <a:buFontTx/>
              <a:buChar char="•"/>
            </a:pPr>
            <a:r>
              <a:rPr lang="en-CA" dirty="0" smtClean="0"/>
              <a:t>Within the last month (i.e., last 30 days), did  you visit a park? (Walker et al., 2009)</a:t>
            </a:r>
          </a:p>
          <a:p>
            <a:pPr marL="287338" indent="-287338" eaLnBrk="0" hangingPunct="0">
              <a:buFontTx/>
              <a:buChar char="•"/>
            </a:pPr>
            <a:endParaRPr lang="en-CA" dirty="0"/>
          </a:p>
          <a:p>
            <a:pPr marL="287338" indent="-287338" eaLnBrk="0" hangingPunct="0">
              <a:buFontTx/>
              <a:buChar char="•"/>
            </a:pPr>
            <a:r>
              <a:rPr lang="en-CA" dirty="0" smtClean="0">
                <a:solidFill>
                  <a:srgbClr val="FF0000"/>
                </a:solidFill>
              </a:rPr>
              <a:t>Park-based PA</a:t>
            </a:r>
          </a:p>
          <a:p>
            <a:pPr marL="744538" lvl="1" indent="-287338" eaLnBrk="0" hangingPunct="0">
              <a:buFontTx/>
              <a:buChar char="•"/>
            </a:pPr>
            <a:r>
              <a:rPr lang="en-CA" dirty="0" smtClean="0"/>
              <a:t>Number of reported minutes spent being physically active in park in a usual week</a:t>
            </a:r>
          </a:p>
        </p:txBody>
      </p:sp>
      <p:pic>
        <p:nvPicPr>
          <p:cNvPr id="6" name="Picture 5" descr="tree_path_30328653.jpg"/>
          <p:cNvPicPr>
            <a:picLocks noChangeAspect="1"/>
          </p:cNvPicPr>
          <p:nvPr/>
        </p:nvPicPr>
        <p:blipFill>
          <a:blip r:embed="rId3" cstate="print"/>
          <a:srcRect/>
          <a:stretch>
            <a:fillRect/>
          </a:stretch>
        </p:blipFill>
        <p:spPr bwMode="auto">
          <a:xfrm>
            <a:off x="6151188" y="1285860"/>
            <a:ext cx="2578175" cy="4801314"/>
          </a:xfrm>
          <a:prstGeom prst="rect">
            <a:avLst/>
          </a:prstGeom>
          <a:noFill/>
          <a:ln w="9525">
            <a:noFill/>
            <a:miter lim="800000"/>
            <a:headEnd/>
            <a:tailEnd/>
          </a:ln>
          <a:effectLst>
            <a:glow rad="101600">
              <a:schemeClr val="accent4">
                <a:satMod val="175000"/>
                <a:alpha val="40000"/>
              </a:schemeClr>
            </a:glow>
          </a:effectLst>
        </p:spPr>
      </p:pic>
      <p:sp>
        <p:nvSpPr>
          <p:cNvPr id="7" name="Rectangle 2"/>
          <p:cNvSpPr>
            <a:spLocks noChangeArrowheads="1"/>
          </p:cNvSpPr>
          <p:nvPr/>
        </p:nvSpPr>
        <p:spPr bwMode="auto">
          <a:xfrm>
            <a:off x="228600" y="714356"/>
            <a:ext cx="8713788" cy="555644"/>
          </a:xfrm>
          <a:prstGeom prst="rect">
            <a:avLst/>
          </a:prstGeom>
          <a:noFill/>
          <a:ln w="9525">
            <a:noFill/>
            <a:miter lim="800000"/>
            <a:headEnd/>
            <a:tailEnd/>
          </a:ln>
        </p:spPr>
        <p:txBody>
          <a:bodyPr anchor="ctr"/>
          <a:lstStyle/>
          <a:p>
            <a:r>
              <a:rPr lang="en-CA" b="1" dirty="0" smtClean="0">
                <a:solidFill>
                  <a:srgbClr val="678489"/>
                </a:solidFill>
              </a:rPr>
              <a:t>‘Access’ to Parks and Park Use and Physical Activity</a:t>
            </a:r>
            <a:endParaRPr lang="en-CA" b="1" dirty="0">
              <a:solidFill>
                <a:srgbClr val="678489"/>
              </a:solidFill>
            </a:endParaRPr>
          </a:p>
        </p:txBody>
      </p:sp>
      <p:sp>
        <p:nvSpPr>
          <p:cNvPr id="8" name="Text Box 5"/>
          <p:cNvSpPr txBox="1">
            <a:spLocks noChangeArrowheads="1"/>
          </p:cNvSpPr>
          <p:nvPr/>
        </p:nvSpPr>
        <p:spPr bwMode="auto">
          <a:xfrm>
            <a:off x="228600" y="6309320"/>
            <a:ext cx="8834498" cy="477054"/>
          </a:xfrm>
          <a:prstGeom prst="rect">
            <a:avLst/>
          </a:prstGeom>
          <a:noFill/>
          <a:ln w="9525">
            <a:noFill/>
            <a:miter lim="800000"/>
            <a:headEnd/>
            <a:tailEnd/>
          </a:ln>
        </p:spPr>
        <p:txBody>
          <a:bodyPr wrap="square">
            <a:spAutoFit/>
          </a:bodyPr>
          <a:lstStyle/>
          <a:p>
            <a:pPr lvl="0"/>
            <a:r>
              <a:rPr lang="en-US" sz="1250" dirty="0"/>
              <a:t>Kaczynski, A.T., </a:t>
            </a:r>
            <a:r>
              <a:rPr lang="en-US" sz="1250" dirty="0" err="1"/>
              <a:t>Koohsari</a:t>
            </a:r>
            <a:r>
              <a:rPr lang="en-US" sz="1250" dirty="0"/>
              <a:t>, M.J., Wilhelm Stanis, S.A., Bergstrom, R., &amp; Sugiyama, T. (in press). Association of street connectivity and road traffic speed with park usage and park-based physical activity. </a:t>
            </a:r>
            <a:r>
              <a:rPr lang="en-US" sz="1250" i="1" dirty="0" smtClean="0"/>
              <a:t>American </a:t>
            </a:r>
            <a:r>
              <a:rPr lang="en-US" sz="1250" i="1" dirty="0"/>
              <a:t>Journal of Health Promotion</a:t>
            </a:r>
            <a:r>
              <a:rPr lang="en-US" sz="1250" dirty="0"/>
              <a:t>. </a:t>
            </a:r>
          </a:p>
        </p:txBody>
      </p:sp>
    </p:spTree>
    <p:extLst>
      <p:ext uri="{BB962C8B-B14F-4D97-AF65-F5344CB8AC3E}">
        <p14:creationId xmlns:p14="http://schemas.microsoft.com/office/powerpoint/2010/main" val="20588064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676400" y="609600"/>
            <a:ext cx="6934200" cy="823913"/>
          </a:xfrm>
          <a:prstGeom prst="rect">
            <a:avLst/>
          </a:prstGeom>
          <a:noFill/>
          <a:ln w="9525">
            <a:noFill/>
            <a:miter lim="800000"/>
            <a:headEnd/>
            <a:tailEnd/>
          </a:ln>
        </p:spPr>
        <p:txBody>
          <a:bodyPr>
            <a:spAutoFit/>
          </a:bodyPr>
          <a:lstStyle/>
          <a:p>
            <a:pPr algn="ctr">
              <a:spcBef>
                <a:spcPct val="50000"/>
              </a:spcBef>
            </a:pPr>
            <a:endParaRPr lang="en-US" sz="4800">
              <a:latin typeface="BernhardMod BT" charset="0"/>
            </a:endParaRPr>
          </a:p>
        </p:txBody>
      </p:sp>
      <p:pic>
        <p:nvPicPr>
          <p:cNvPr id="2050" name="Picture 1" descr="Description: C:\Users\Javad\Desktop\withspeedro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068" y="1775571"/>
            <a:ext cx="7431356" cy="475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31640" y="1437017"/>
            <a:ext cx="2937599" cy="338554"/>
          </a:xfrm>
          <a:prstGeom prst="rect">
            <a:avLst/>
          </a:prstGeom>
          <a:noFill/>
        </p:spPr>
        <p:txBody>
          <a:bodyPr wrap="none" rtlCol="0">
            <a:spAutoFit/>
          </a:bodyPr>
          <a:lstStyle/>
          <a:p>
            <a:r>
              <a:rPr lang="en-US" sz="1600" dirty="0" smtClean="0">
                <a:solidFill>
                  <a:srgbClr val="FF0000"/>
                </a:solidFill>
              </a:rPr>
              <a:t>More</a:t>
            </a:r>
            <a:r>
              <a:rPr lang="en-US" sz="1600" dirty="0" smtClean="0">
                <a:solidFill>
                  <a:srgbClr val="009999"/>
                </a:solidFill>
              </a:rPr>
              <a:t> connected neighborhood</a:t>
            </a:r>
            <a:endParaRPr lang="en-US" sz="1600" dirty="0">
              <a:solidFill>
                <a:srgbClr val="009999"/>
              </a:solidFill>
            </a:endParaRPr>
          </a:p>
        </p:txBody>
      </p:sp>
      <p:sp>
        <p:nvSpPr>
          <p:cNvPr id="7" name="TextBox 6"/>
          <p:cNvSpPr txBox="1"/>
          <p:nvPr/>
        </p:nvSpPr>
        <p:spPr>
          <a:xfrm>
            <a:off x="5143500" y="1438798"/>
            <a:ext cx="2884884" cy="338554"/>
          </a:xfrm>
          <a:prstGeom prst="rect">
            <a:avLst/>
          </a:prstGeom>
          <a:noFill/>
        </p:spPr>
        <p:txBody>
          <a:bodyPr wrap="square" rtlCol="0">
            <a:spAutoFit/>
          </a:bodyPr>
          <a:lstStyle/>
          <a:p>
            <a:r>
              <a:rPr lang="en-US" sz="1600" dirty="0" smtClean="0">
                <a:solidFill>
                  <a:srgbClr val="FF0000"/>
                </a:solidFill>
              </a:rPr>
              <a:t>Less</a:t>
            </a:r>
            <a:r>
              <a:rPr lang="en-US" sz="1600" dirty="0" smtClean="0">
                <a:solidFill>
                  <a:srgbClr val="009999"/>
                </a:solidFill>
              </a:rPr>
              <a:t> connected neighborhood</a:t>
            </a:r>
            <a:endParaRPr lang="en-US" sz="1600" dirty="0">
              <a:solidFill>
                <a:srgbClr val="009999"/>
              </a:solidFill>
            </a:endParaRPr>
          </a:p>
        </p:txBody>
      </p:sp>
      <p:sp>
        <p:nvSpPr>
          <p:cNvPr id="8" name="Rectangle 2"/>
          <p:cNvSpPr>
            <a:spLocks noChangeArrowheads="1"/>
          </p:cNvSpPr>
          <p:nvPr/>
        </p:nvSpPr>
        <p:spPr bwMode="auto">
          <a:xfrm>
            <a:off x="228600" y="714356"/>
            <a:ext cx="8713788" cy="555644"/>
          </a:xfrm>
          <a:prstGeom prst="rect">
            <a:avLst/>
          </a:prstGeom>
          <a:noFill/>
          <a:ln w="9525">
            <a:noFill/>
            <a:miter lim="800000"/>
            <a:headEnd/>
            <a:tailEnd/>
          </a:ln>
        </p:spPr>
        <p:txBody>
          <a:bodyPr anchor="ctr"/>
          <a:lstStyle/>
          <a:p>
            <a:r>
              <a:rPr lang="en-CA" b="1" dirty="0" smtClean="0">
                <a:solidFill>
                  <a:srgbClr val="678489"/>
                </a:solidFill>
              </a:rPr>
              <a:t>‘Access’ to Parks and Park Use and Physical Activity</a:t>
            </a:r>
            <a:endParaRPr lang="en-CA" b="1" dirty="0">
              <a:solidFill>
                <a:srgbClr val="678489"/>
              </a:solidFill>
            </a:endParaRPr>
          </a:p>
        </p:txBody>
      </p:sp>
    </p:spTree>
    <p:extLst>
      <p:ext uri="{BB962C8B-B14F-4D97-AF65-F5344CB8AC3E}">
        <p14:creationId xmlns:p14="http://schemas.microsoft.com/office/powerpoint/2010/main" val="22857787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ChangeArrowheads="1"/>
          </p:cNvSpPr>
          <p:nvPr/>
        </p:nvSpPr>
        <p:spPr bwMode="auto">
          <a:xfrm>
            <a:off x="228600" y="714356"/>
            <a:ext cx="8713788" cy="555644"/>
          </a:xfrm>
          <a:prstGeom prst="rect">
            <a:avLst/>
          </a:prstGeom>
          <a:noFill/>
          <a:ln w="9525">
            <a:noFill/>
            <a:miter lim="800000"/>
            <a:headEnd/>
            <a:tailEnd/>
          </a:ln>
        </p:spPr>
        <p:txBody>
          <a:bodyPr anchor="ctr"/>
          <a:lstStyle/>
          <a:p>
            <a:r>
              <a:rPr lang="en-CA" b="1" dirty="0" smtClean="0">
                <a:solidFill>
                  <a:srgbClr val="678489"/>
                </a:solidFill>
              </a:rPr>
              <a:t>Results – Street Connectivity</a:t>
            </a:r>
            <a:endParaRPr lang="en-CA" b="1" dirty="0">
              <a:solidFill>
                <a:srgbClr val="678489"/>
              </a:solidFill>
            </a:endParaRPr>
          </a:p>
        </p:txBody>
      </p:sp>
      <p:sp>
        <p:nvSpPr>
          <p:cNvPr id="20484" name="Text Box 5"/>
          <p:cNvSpPr txBox="1">
            <a:spLocks noChangeArrowheads="1"/>
          </p:cNvSpPr>
          <p:nvPr/>
        </p:nvSpPr>
        <p:spPr bwMode="auto">
          <a:xfrm>
            <a:off x="214313" y="1285860"/>
            <a:ext cx="8246119" cy="1661993"/>
          </a:xfrm>
          <a:prstGeom prst="rect">
            <a:avLst/>
          </a:prstGeom>
          <a:noFill/>
          <a:ln w="9525">
            <a:noFill/>
            <a:miter lim="800000"/>
            <a:headEnd/>
            <a:tailEnd/>
          </a:ln>
        </p:spPr>
        <p:txBody>
          <a:bodyPr wrap="square">
            <a:spAutoFit/>
          </a:bodyPr>
          <a:lstStyle/>
          <a:p>
            <a:pPr marL="287338" indent="-287338" eaLnBrk="0" hangingPunct="0">
              <a:buFontTx/>
              <a:buChar char="•"/>
            </a:pPr>
            <a:r>
              <a:rPr lang="en-CA" dirty="0" smtClean="0"/>
              <a:t>Compared to participants in the lowest </a:t>
            </a:r>
            <a:r>
              <a:rPr lang="en-CA" dirty="0" smtClean="0">
                <a:solidFill>
                  <a:srgbClr val="FF0000"/>
                </a:solidFill>
              </a:rPr>
              <a:t>intersection density</a:t>
            </a:r>
            <a:r>
              <a:rPr lang="en-CA" dirty="0" smtClean="0"/>
              <a:t> quartile:</a:t>
            </a:r>
          </a:p>
          <a:p>
            <a:pPr marL="287338" indent="-287338" eaLnBrk="0" hangingPunct="0">
              <a:buFontTx/>
              <a:buChar char="•"/>
            </a:pPr>
            <a:endParaRPr lang="en-CA" sz="600" dirty="0" smtClean="0"/>
          </a:p>
          <a:p>
            <a:pPr marL="744538" lvl="1" indent="-287338" eaLnBrk="0" hangingPunct="0">
              <a:buFontTx/>
              <a:buChar char="•"/>
            </a:pPr>
            <a:r>
              <a:rPr lang="en-CA" dirty="0" smtClean="0"/>
              <a:t>Participants in the third and fourth quartiles were </a:t>
            </a:r>
            <a:r>
              <a:rPr lang="en-CA" dirty="0" smtClean="0">
                <a:solidFill>
                  <a:srgbClr val="FF0000"/>
                </a:solidFill>
              </a:rPr>
              <a:t>more likely to have visited a park </a:t>
            </a:r>
            <a:r>
              <a:rPr lang="en-CA" dirty="0" smtClean="0"/>
              <a:t>in the past month</a:t>
            </a:r>
          </a:p>
          <a:p>
            <a:pPr marL="744538" lvl="1" indent="-287338" eaLnBrk="0" hangingPunct="0">
              <a:buFontTx/>
              <a:buChar char="•"/>
            </a:pPr>
            <a:endParaRPr lang="en-CA" sz="600" dirty="0" smtClean="0"/>
          </a:p>
          <a:p>
            <a:pPr marL="744538" lvl="1" indent="-287338" eaLnBrk="0" hangingPunct="0">
              <a:buFontTx/>
              <a:buChar char="•"/>
            </a:pPr>
            <a:r>
              <a:rPr lang="en-CA" dirty="0" smtClean="0"/>
              <a:t>Participants in the highest quartile were </a:t>
            </a:r>
            <a:r>
              <a:rPr lang="en-CA" dirty="0" smtClean="0">
                <a:solidFill>
                  <a:srgbClr val="FF0000"/>
                </a:solidFill>
              </a:rPr>
              <a:t>more likely to engage in park-based PA</a:t>
            </a:r>
            <a:endParaRPr lang="en-CA" dirty="0">
              <a:solidFill>
                <a:srgbClr val="FF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595724303"/>
              </p:ext>
            </p:extLst>
          </p:nvPr>
        </p:nvGraphicFramePr>
        <p:xfrm>
          <a:off x="539552" y="3068959"/>
          <a:ext cx="8136902" cy="3097213"/>
        </p:xfrm>
        <a:graphic>
          <a:graphicData uri="http://schemas.openxmlformats.org/drawingml/2006/table">
            <a:tbl>
              <a:tblPr firstRow="1" firstCol="1" bandRow="1">
                <a:tableStyleId>{5C22544A-7EE6-4342-B048-85BDC9FD1C3A}</a:tableStyleId>
              </a:tblPr>
              <a:tblGrid>
                <a:gridCol w="2080110"/>
                <a:gridCol w="1514198"/>
                <a:gridCol w="1514198"/>
                <a:gridCol w="1514198"/>
                <a:gridCol w="1514198"/>
              </a:tblGrid>
              <a:tr h="260985">
                <a:tc>
                  <a:txBody>
                    <a:bodyPr/>
                    <a:lstStyle/>
                    <a:p>
                      <a:pPr marL="0" marR="0">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c gridSpan="2">
                  <a:txBody>
                    <a:bodyPr/>
                    <a:lstStyle/>
                    <a:p>
                      <a:pPr marL="0" marR="0" algn="ctr">
                        <a:spcBef>
                          <a:spcPts val="0"/>
                        </a:spcBef>
                        <a:spcAft>
                          <a:spcPts val="0"/>
                        </a:spcAft>
                      </a:pPr>
                      <a:r>
                        <a:rPr lang="en-US" sz="1200" b="1" dirty="0">
                          <a:solidFill>
                            <a:schemeClr val="tx1"/>
                          </a:solidFill>
                          <a:effectLst/>
                        </a:rPr>
                        <a:t>Park Use</a:t>
                      </a:r>
                      <a:endParaRPr lang="en-US" sz="1100" b="1" dirty="0">
                        <a:solidFill>
                          <a:schemeClr val="tx1"/>
                        </a:solidFill>
                        <a:effectLst/>
                        <a:latin typeface="Calibri"/>
                        <a:ea typeface="Calibri"/>
                        <a:cs typeface="Arial"/>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1200" b="1" dirty="0">
                          <a:solidFill>
                            <a:schemeClr val="tx1"/>
                          </a:solidFill>
                          <a:effectLst/>
                        </a:rPr>
                        <a:t>Park-Based Physical Activity</a:t>
                      </a:r>
                      <a:endParaRPr lang="en-US" sz="1100" b="1" dirty="0">
                        <a:solidFill>
                          <a:schemeClr val="tx1"/>
                        </a:solidFill>
                        <a:effectLst/>
                        <a:latin typeface="Calibri"/>
                        <a:ea typeface="Calibri"/>
                        <a:cs typeface="Arial"/>
                      </a:endParaRPr>
                    </a:p>
                  </a:txBody>
                  <a:tcPr marL="68580" marR="68580" marT="0" marB="0"/>
                </a:tc>
                <a:tc hMerge="1">
                  <a:txBody>
                    <a:bodyPr/>
                    <a:lstStyle/>
                    <a:p>
                      <a:endParaRPr lang="en-US"/>
                    </a:p>
                  </a:txBody>
                  <a:tcPr/>
                </a:tc>
              </a:tr>
              <a:tr h="304483">
                <a:tc>
                  <a:txBody>
                    <a:bodyPr/>
                    <a:lstStyle/>
                    <a:p>
                      <a:pPr marL="0" marR="0">
                        <a:spcBef>
                          <a:spcPts val="0"/>
                        </a:spcBef>
                        <a:spcAft>
                          <a:spcPts val="0"/>
                        </a:spcAft>
                      </a:pPr>
                      <a:r>
                        <a:rPr lang="en-US" sz="1200" b="1" dirty="0">
                          <a:solidFill>
                            <a:schemeClr val="tx1"/>
                          </a:solidFill>
                          <a:effectLst/>
                        </a:rPr>
                        <a:t>Park Access Variable</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OR</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95% CI</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OR </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95% CI</a:t>
                      </a:r>
                      <a:endParaRPr lang="en-US" sz="1100" b="1">
                        <a:solidFill>
                          <a:schemeClr val="tx1"/>
                        </a:solidFill>
                        <a:effectLst/>
                        <a:latin typeface="Calibri"/>
                        <a:ea typeface="Calibri"/>
                        <a:cs typeface="Arial"/>
                      </a:endParaRPr>
                    </a:p>
                  </a:txBody>
                  <a:tcPr marL="68580" marR="68580" marT="0" marB="0"/>
                </a:tc>
              </a:tr>
              <a:tr h="182010">
                <a:tc>
                  <a:txBody>
                    <a:bodyPr/>
                    <a:lstStyle/>
                    <a:p>
                      <a:pPr marL="0" marR="0">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r>
              <a:tr h="260985">
                <a:tc>
                  <a:txBody>
                    <a:bodyPr/>
                    <a:lstStyle/>
                    <a:p>
                      <a:pPr marL="0" marR="0">
                        <a:spcBef>
                          <a:spcPts val="0"/>
                        </a:spcBef>
                        <a:spcAft>
                          <a:spcPts val="0"/>
                        </a:spcAft>
                      </a:pPr>
                      <a:r>
                        <a:rPr lang="en-US" sz="1200" b="1" dirty="0">
                          <a:solidFill>
                            <a:schemeClr val="tx1"/>
                          </a:solidFill>
                          <a:effectLst/>
                        </a:rPr>
                        <a:t>Street Connectivity</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r>
              <a:tr h="260985">
                <a:tc>
                  <a:txBody>
                    <a:bodyPr/>
                    <a:lstStyle/>
                    <a:p>
                      <a:pPr marL="228600" marR="0">
                        <a:spcBef>
                          <a:spcPts val="0"/>
                        </a:spcBef>
                        <a:spcAft>
                          <a:spcPts val="0"/>
                        </a:spcAft>
                      </a:pPr>
                      <a:r>
                        <a:rPr lang="en-US" sz="1200" b="1" dirty="0">
                          <a:solidFill>
                            <a:srgbClr val="FF0000"/>
                          </a:solidFill>
                          <a:effectLst/>
                        </a:rPr>
                        <a:t>Highest quartile</a:t>
                      </a:r>
                      <a:endParaRPr lang="en-US" sz="1100" b="1" dirty="0">
                        <a:solidFill>
                          <a:srgbClr val="FF0000"/>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rgbClr val="FF0000"/>
                          </a:solidFill>
                          <a:effectLst/>
                        </a:rPr>
                        <a:t>2.13</a:t>
                      </a:r>
                      <a:endParaRPr lang="en-US" sz="1100" b="1" dirty="0">
                        <a:solidFill>
                          <a:srgbClr val="FF0000"/>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rgbClr val="FF0000"/>
                          </a:solidFill>
                          <a:effectLst/>
                        </a:rPr>
                        <a:t>1.29-3.53</a:t>
                      </a:r>
                      <a:endParaRPr lang="en-US" sz="1100" b="1" dirty="0">
                        <a:solidFill>
                          <a:srgbClr val="FF0000"/>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rgbClr val="FF0000"/>
                          </a:solidFill>
                          <a:effectLst/>
                        </a:rPr>
                        <a:t>2.34</a:t>
                      </a:r>
                      <a:endParaRPr lang="en-US" sz="1100" b="1" dirty="0">
                        <a:solidFill>
                          <a:srgbClr val="FF0000"/>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rgbClr val="FF0000"/>
                          </a:solidFill>
                          <a:effectLst/>
                        </a:rPr>
                        <a:t>1.17-4.83</a:t>
                      </a:r>
                      <a:endParaRPr lang="en-US" sz="1100" b="1" dirty="0">
                        <a:solidFill>
                          <a:srgbClr val="FF0000"/>
                        </a:solidFill>
                        <a:effectLst/>
                        <a:latin typeface="Calibri"/>
                        <a:ea typeface="Calibri"/>
                        <a:cs typeface="Arial"/>
                      </a:endParaRPr>
                    </a:p>
                  </a:txBody>
                  <a:tcPr marL="68580" marR="68580" marT="0" marB="0"/>
                </a:tc>
              </a:tr>
              <a:tr h="260985">
                <a:tc>
                  <a:txBody>
                    <a:bodyPr/>
                    <a:lstStyle/>
                    <a:p>
                      <a:pPr marL="228600" marR="0">
                        <a:spcBef>
                          <a:spcPts val="0"/>
                        </a:spcBef>
                        <a:spcAft>
                          <a:spcPts val="0"/>
                        </a:spcAft>
                      </a:pPr>
                      <a:r>
                        <a:rPr lang="en-US" sz="1200" b="1" dirty="0">
                          <a:solidFill>
                            <a:srgbClr val="FF0000"/>
                          </a:solidFill>
                          <a:effectLst/>
                        </a:rPr>
                        <a:t>Third quartile</a:t>
                      </a:r>
                      <a:endParaRPr lang="en-US" sz="1100" b="1" dirty="0">
                        <a:solidFill>
                          <a:srgbClr val="FF0000"/>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rgbClr val="FF0000"/>
                          </a:solidFill>
                          <a:effectLst/>
                        </a:rPr>
                        <a:t>1.76</a:t>
                      </a:r>
                      <a:endParaRPr lang="en-US" sz="1100" b="1">
                        <a:solidFill>
                          <a:srgbClr val="FF0000"/>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rgbClr val="FF0000"/>
                          </a:solidFill>
                          <a:effectLst/>
                        </a:rPr>
                        <a:t>1.13-2.74</a:t>
                      </a:r>
                      <a:endParaRPr lang="en-US" sz="1100" b="1" dirty="0">
                        <a:solidFill>
                          <a:srgbClr val="FF0000"/>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1.41</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0.66-3.05</a:t>
                      </a:r>
                      <a:endParaRPr lang="en-US" sz="1100" b="1">
                        <a:solidFill>
                          <a:schemeClr val="tx1"/>
                        </a:solidFill>
                        <a:effectLst/>
                        <a:latin typeface="Calibri"/>
                        <a:ea typeface="Calibri"/>
                        <a:cs typeface="Arial"/>
                      </a:endParaRPr>
                    </a:p>
                  </a:txBody>
                  <a:tcPr marL="68580" marR="68580" marT="0" marB="0"/>
                </a:tc>
              </a:tr>
              <a:tr h="260985">
                <a:tc>
                  <a:txBody>
                    <a:bodyPr/>
                    <a:lstStyle/>
                    <a:p>
                      <a:pPr marL="228600" marR="0">
                        <a:spcBef>
                          <a:spcPts val="0"/>
                        </a:spcBef>
                        <a:spcAft>
                          <a:spcPts val="0"/>
                        </a:spcAft>
                      </a:pPr>
                      <a:r>
                        <a:rPr lang="en-US" sz="1200" b="1" dirty="0">
                          <a:solidFill>
                            <a:schemeClr val="tx1"/>
                          </a:solidFill>
                          <a:effectLst/>
                        </a:rPr>
                        <a:t>Second quartile</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1.16</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0.73-1.83</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0.88</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0.41-1.88</a:t>
                      </a:r>
                      <a:endParaRPr lang="en-US" sz="1100" b="1" dirty="0">
                        <a:solidFill>
                          <a:schemeClr val="tx1"/>
                        </a:solidFill>
                        <a:effectLst/>
                        <a:latin typeface="Calibri"/>
                        <a:ea typeface="Calibri"/>
                        <a:cs typeface="Arial"/>
                      </a:endParaRPr>
                    </a:p>
                  </a:txBody>
                  <a:tcPr marL="68580" marR="68580" marT="0" marB="0"/>
                </a:tc>
              </a:tr>
              <a:tr h="260985">
                <a:tc>
                  <a:txBody>
                    <a:bodyPr/>
                    <a:lstStyle/>
                    <a:p>
                      <a:pPr marL="228600" marR="0">
                        <a:spcBef>
                          <a:spcPts val="0"/>
                        </a:spcBef>
                        <a:spcAft>
                          <a:spcPts val="0"/>
                        </a:spcAft>
                      </a:pPr>
                      <a:r>
                        <a:rPr lang="en-US" sz="1200" b="1" dirty="0">
                          <a:solidFill>
                            <a:schemeClr val="tx1"/>
                          </a:solidFill>
                          <a:effectLst/>
                        </a:rPr>
                        <a:t>Lowest quartile</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1.00</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1.00</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r>
              <a:tr h="260985">
                <a:tc>
                  <a:txBody>
                    <a:bodyPr/>
                    <a:lstStyle/>
                    <a:p>
                      <a:pPr marL="0" marR="0">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r>
              <a:tr h="260985">
                <a:tc>
                  <a:txBody>
                    <a:bodyPr/>
                    <a:lstStyle/>
                    <a:p>
                      <a:pPr marL="0" marR="0">
                        <a:spcBef>
                          <a:spcPts val="0"/>
                        </a:spcBef>
                        <a:spcAft>
                          <a:spcPts val="0"/>
                        </a:spcAft>
                      </a:pPr>
                      <a:r>
                        <a:rPr lang="en-US" sz="1200" b="1" dirty="0">
                          <a:solidFill>
                            <a:schemeClr val="tx1"/>
                          </a:solidFill>
                          <a:effectLst/>
                        </a:rPr>
                        <a:t>Traffic Speed</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r>
              <a:tr h="260985">
                <a:tc>
                  <a:txBody>
                    <a:bodyPr/>
                    <a:lstStyle/>
                    <a:p>
                      <a:pPr marL="228600" marR="0">
                        <a:spcBef>
                          <a:spcPts val="0"/>
                        </a:spcBef>
                        <a:spcAft>
                          <a:spcPts val="0"/>
                        </a:spcAft>
                      </a:pPr>
                      <a:r>
                        <a:rPr lang="en-US" sz="1200" b="1" dirty="0">
                          <a:solidFill>
                            <a:schemeClr val="tx1"/>
                          </a:solidFill>
                          <a:effectLst/>
                        </a:rPr>
                        <a:t>Low</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1.47</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1.05-1.92</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1.10</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0.67-1.82</a:t>
                      </a:r>
                      <a:endParaRPr lang="en-US" sz="1100" b="1" dirty="0">
                        <a:solidFill>
                          <a:schemeClr val="tx1"/>
                        </a:solidFill>
                        <a:effectLst/>
                        <a:latin typeface="Calibri"/>
                        <a:ea typeface="Calibri"/>
                        <a:cs typeface="Arial"/>
                      </a:endParaRPr>
                    </a:p>
                  </a:txBody>
                  <a:tcPr marL="68580" marR="68580" marT="0" marB="0"/>
                </a:tc>
              </a:tr>
              <a:tr h="260985">
                <a:tc>
                  <a:txBody>
                    <a:bodyPr/>
                    <a:lstStyle/>
                    <a:p>
                      <a:pPr marL="228600" marR="0">
                        <a:spcBef>
                          <a:spcPts val="0"/>
                        </a:spcBef>
                        <a:spcAft>
                          <a:spcPts val="0"/>
                        </a:spcAft>
                      </a:pPr>
                      <a:r>
                        <a:rPr lang="en-US" sz="1200" b="1" dirty="0">
                          <a:solidFill>
                            <a:schemeClr val="tx1"/>
                          </a:solidFill>
                          <a:effectLst/>
                        </a:rPr>
                        <a:t>High</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1.00</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1.00</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r>
            </a:tbl>
          </a:graphicData>
        </a:graphic>
      </p:graphicFrame>
      <p:sp>
        <p:nvSpPr>
          <p:cNvPr id="5" name="Text Box 5"/>
          <p:cNvSpPr txBox="1">
            <a:spLocks noChangeArrowheads="1"/>
          </p:cNvSpPr>
          <p:nvPr/>
        </p:nvSpPr>
        <p:spPr bwMode="auto">
          <a:xfrm>
            <a:off x="228600" y="6309320"/>
            <a:ext cx="8834498" cy="477054"/>
          </a:xfrm>
          <a:prstGeom prst="rect">
            <a:avLst/>
          </a:prstGeom>
          <a:noFill/>
          <a:ln w="9525">
            <a:noFill/>
            <a:miter lim="800000"/>
            <a:headEnd/>
            <a:tailEnd/>
          </a:ln>
        </p:spPr>
        <p:txBody>
          <a:bodyPr wrap="square">
            <a:spAutoFit/>
          </a:bodyPr>
          <a:lstStyle/>
          <a:p>
            <a:pPr lvl="0"/>
            <a:r>
              <a:rPr lang="en-US" sz="1250" dirty="0"/>
              <a:t>Kaczynski, A.T., </a:t>
            </a:r>
            <a:r>
              <a:rPr lang="en-US" sz="1250" dirty="0" err="1"/>
              <a:t>Koohsari</a:t>
            </a:r>
            <a:r>
              <a:rPr lang="en-US" sz="1250" dirty="0"/>
              <a:t>, M.J., Wilhelm Stanis, S.A., Bergstrom, R., &amp; Sugiyama, T. (in press). Association of street connectivity and road traffic speed with park usage and park-based physical activity. </a:t>
            </a:r>
            <a:r>
              <a:rPr lang="en-US" sz="1250" i="1" dirty="0" smtClean="0"/>
              <a:t>American </a:t>
            </a:r>
            <a:r>
              <a:rPr lang="en-US" sz="1250" i="1" dirty="0"/>
              <a:t>Journal of Health Promotion</a:t>
            </a:r>
            <a:r>
              <a:rPr lang="en-US" sz="1250" dirty="0"/>
              <a:t>. </a:t>
            </a:r>
          </a:p>
        </p:txBody>
      </p:sp>
    </p:spTree>
    <p:extLst>
      <p:ext uri="{BB962C8B-B14F-4D97-AF65-F5344CB8AC3E}">
        <p14:creationId xmlns:p14="http://schemas.microsoft.com/office/powerpoint/2010/main" val="26467079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676400" y="609600"/>
            <a:ext cx="6934200" cy="823913"/>
          </a:xfrm>
          <a:prstGeom prst="rect">
            <a:avLst/>
          </a:prstGeom>
          <a:noFill/>
          <a:ln w="9525">
            <a:noFill/>
            <a:miter lim="800000"/>
            <a:headEnd/>
            <a:tailEnd/>
          </a:ln>
        </p:spPr>
        <p:txBody>
          <a:bodyPr>
            <a:spAutoFit/>
          </a:bodyPr>
          <a:lstStyle/>
          <a:p>
            <a:pPr algn="ctr">
              <a:spcBef>
                <a:spcPct val="50000"/>
              </a:spcBef>
            </a:pPr>
            <a:endParaRPr lang="en-US" sz="4800">
              <a:latin typeface="BernhardMod BT" charset="0"/>
            </a:endParaRPr>
          </a:p>
        </p:txBody>
      </p:sp>
      <p:sp>
        <p:nvSpPr>
          <p:cNvPr id="20483" name="Rectangle 2"/>
          <p:cNvSpPr>
            <a:spLocks noChangeArrowheads="1"/>
          </p:cNvSpPr>
          <p:nvPr/>
        </p:nvSpPr>
        <p:spPr bwMode="auto">
          <a:xfrm>
            <a:off x="228600" y="714356"/>
            <a:ext cx="8713788" cy="555644"/>
          </a:xfrm>
          <a:prstGeom prst="rect">
            <a:avLst/>
          </a:prstGeom>
          <a:noFill/>
          <a:ln w="9525">
            <a:noFill/>
            <a:miter lim="800000"/>
            <a:headEnd/>
            <a:tailEnd/>
          </a:ln>
        </p:spPr>
        <p:txBody>
          <a:bodyPr anchor="ctr"/>
          <a:lstStyle/>
          <a:p>
            <a:r>
              <a:rPr lang="en-CA" b="1" dirty="0" smtClean="0">
                <a:solidFill>
                  <a:srgbClr val="678489"/>
                </a:solidFill>
              </a:rPr>
              <a:t>Results – Traffic Speed</a:t>
            </a:r>
            <a:endParaRPr lang="en-CA" b="1" dirty="0">
              <a:solidFill>
                <a:srgbClr val="678489"/>
              </a:solidFill>
            </a:endParaRPr>
          </a:p>
        </p:txBody>
      </p:sp>
      <p:sp>
        <p:nvSpPr>
          <p:cNvPr id="20484" name="Text Box 5"/>
          <p:cNvSpPr txBox="1">
            <a:spLocks noChangeArrowheads="1"/>
          </p:cNvSpPr>
          <p:nvPr/>
        </p:nvSpPr>
        <p:spPr bwMode="auto">
          <a:xfrm>
            <a:off x="214313" y="1285860"/>
            <a:ext cx="8246119" cy="1384995"/>
          </a:xfrm>
          <a:prstGeom prst="rect">
            <a:avLst/>
          </a:prstGeom>
          <a:noFill/>
          <a:ln w="9525">
            <a:noFill/>
            <a:miter lim="800000"/>
            <a:headEnd/>
            <a:tailEnd/>
          </a:ln>
        </p:spPr>
        <p:txBody>
          <a:bodyPr wrap="square">
            <a:spAutoFit/>
          </a:bodyPr>
          <a:lstStyle/>
          <a:p>
            <a:pPr marL="287338" indent="-287338" eaLnBrk="0" hangingPunct="0">
              <a:buFontTx/>
              <a:buChar char="•"/>
            </a:pPr>
            <a:r>
              <a:rPr lang="en-CA" dirty="0" smtClean="0"/>
              <a:t>Compared to participants who had to travel on or cross a high </a:t>
            </a:r>
            <a:r>
              <a:rPr lang="en-CA" dirty="0" smtClean="0">
                <a:solidFill>
                  <a:srgbClr val="FF0000"/>
                </a:solidFill>
              </a:rPr>
              <a:t>traffic speed </a:t>
            </a:r>
            <a:r>
              <a:rPr lang="en-CA" dirty="0" smtClean="0"/>
              <a:t>road on the route to their closest park:</a:t>
            </a:r>
          </a:p>
          <a:p>
            <a:pPr marL="287338" indent="-287338" eaLnBrk="0" hangingPunct="0">
              <a:buFontTx/>
              <a:buChar char="•"/>
            </a:pPr>
            <a:endParaRPr lang="en-CA" sz="600" dirty="0" smtClean="0"/>
          </a:p>
          <a:p>
            <a:pPr marL="744538" lvl="1" indent="-287338" eaLnBrk="0" hangingPunct="0">
              <a:buFontTx/>
              <a:buChar char="•"/>
            </a:pPr>
            <a:r>
              <a:rPr lang="en-CA" dirty="0" smtClean="0"/>
              <a:t>Participants with low traffic speed routes to parks were </a:t>
            </a:r>
            <a:r>
              <a:rPr lang="en-CA" dirty="0" smtClean="0">
                <a:solidFill>
                  <a:srgbClr val="FF0000"/>
                </a:solidFill>
              </a:rPr>
              <a:t>more likely to have used a park </a:t>
            </a:r>
            <a:r>
              <a:rPr lang="en-CA" dirty="0" smtClean="0"/>
              <a:t>in the past month</a:t>
            </a:r>
          </a:p>
          <a:p>
            <a:pPr marL="744538" lvl="1" indent="-287338" eaLnBrk="0" hangingPunct="0">
              <a:buFontTx/>
              <a:buChar char="•"/>
            </a:pPr>
            <a:endParaRPr lang="en-CA" sz="600" dirty="0" smtClean="0"/>
          </a:p>
        </p:txBody>
      </p:sp>
      <p:graphicFrame>
        <p:nvGraphicFramePr>
          <p:cNvPr id="2" name="Table 1"/>
          <p:cNvGraphicFramePr>
            <a:graphicFrameLocks noGrp="1"/>
          </p:cNvGraphicFramePr>
          <p:nvPr>
            <p:extLst>
              <p:ext uri="{D42A27DB-BD31-4B8C-83A1-F6EECF244321}">
                <p14:modId xmlns:p14="http://schemas.microsoft.com/office/powerpoint/2010/main" val="927954704"/>
              </p:ext>
            </p:extLst>
          </p:nvPr>
        </p:nvGraphicFramePr>
        <p:xfrm>
          <a:off x="539552" y="2996950"/>
          <a:ext cx="8136902" cy="3173455"/>
        </p:xfrm>
        <a:graphic>
          <a:graphicData uri="http://schemas.openxmlformats.org/drawingml/2006/table">
            <a:tbl>
              <a:tblPr firstRow="1" firstCol="1" bandRow="1">
                <a:tableStyleId>{5C22544A-7EE6-4342-B048-85BDC9FD1C3A}</a:tableStyleId>
              </a:tblPr>
              <a:tblGrid>
                <a:gridCol w="2080110"/>
                <a:gridCol w="1514198"/>
                <a:gridCol w="1514198"/>
                <a:gridCol w="1514198"/>
                <a:gridCol w="1514198"/>
              </a:tblGrid>
              <a:tr h="267034">
                <a:tc>
                  <a:txBody>
                    <a:bodyPr/>
                    <a:lstStyle/>
                    <a:p>
                      <a:pPr marL="0" marR="0">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c gridSpan="2">
                  <a:txBody>
                    <a:bodyPr/>
                    <a:lstStyle/>
                    <a:p>
                      <a:pPr marL="0" marR="0" algn="ctr">
                        <a:spcBef>
                          <a:spcPts val="0"/>
                        </a:spcBef>
                        <a:spcAft>
                          <a:spcPts val="0"/>
                        </a:spcAft>
                      </a:pPr>
                      <a:r>
                        <a:rPr lang="en-US" sz="1200" b="1" dirty="0">
                          <a:solidFill>
                            <a:schemeClr val="tx1"/>
                          </a:solidFill>
                          <a:effectLst/>
                        </a:rPr>
                        <a:t>Park Use</a:t>
                      </a:r>
                      <a:endParaRPr lang="en-US" sz="1100" b="1" dirty="0">
                        <a:solidFill>
                          <a:schemeClr val="tx1"/>
                        </a:solidFill>
                        <a:effectLst/>
                        <a:latin typeface="Calibri"/>
                        <a:ea typeface="Calibri"/>
                        <a:cs typeface="Arial"/>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1200" b="1" dirty="0">
                          <a:solidFill>
                            <a:schemeClr val="tx1"/>
                          </a:solidFill>
                          <a:effectLst/>
                        </a:rPr>
                        <a:t>Park-Based Physical Activity</a:t>
                      </a:r>
                      <a:endParaRPr lang="en-US" sz="1100" b="1" dirty="0">
                        <a:solidFill>
                          <a:schemeClr val="tx1"/>
                        </a:solidFill>
                        <a:effectLst/>
                        <a:latin typeface="Calibri"/>
                        <a:ea typeface="Calibri"/>
                        <a:cs typeface="Arial"/>
                      </a:endParaRPr>
                    </a:p>
                  </a:txBody>
                  <a:tcPr marL="68580" marR="68580" marT="0" marB="0"/>
                </a:tc>
                <a:tc hMerge="1">
                  <a:txBody>
                    <a:bodyPr/>
                    <a:lstStyle/>
                    <a:p>
                      <a:endParaRPr lang="en-US"/>
                    </a:p>
                  </a:txBody>
                  <a:tcPr/>
                </a:tc>
              </a:tr>
              <a:tr h="311541">
                <a:tc>
                  <a:txBody>
                    <a:bodyPr/>
                    <a:lstStyle/>
                    <a:p>
                      <a:pPr marL="0" marR="0">
                        <a:spcBef>
                          <a:spcPts val="0"/>
                        </a:spcBef>
                        <a:spcAft>
                          <a:spcPts val="0"/>
                        </a:spcAft>
                      </a:pPr>
                      <a:r>
                        <a:rPr lang="en-US" sz="1200" b="1" dirty="0">
                          <a:solidFill>
                            <a:schemeClr val="tx1"/>
                          </a:solidFill>
                          <a:effectLst/>
                        </a:rPr>
                        <a:t>Park Access Variable</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OR</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95% CI</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OR </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95% CI</a:t>
                      </a:r>
                      <a:endParaRPr lang="en-US" sz="1100" b="1">
                        <a:solidFill>
                          <a:schemeClr val="tx1"/>
                        </a:solidFill>
                        <a:effectLst/>
                        <a:latin typeface="Calibri"/>
                        <a:ea typeface="Calibri"/>
                        <a:cs typeface="Arial"/>
                      </a:endParaRPr>
                    </a:p>
                  </a:txBody>
                  <a:tcPr marL="68580" marR="68580" marT="0" marB="0"/>
                </a:tc>
              </a:tr>
              <a:tr h="191574">
                <a:tc>
                  <a:txBody>
                    <a:bodyPr/>
                    <a:lstStyle/>
                    <a:p>
                      <a:pPr marL="0" marR="0">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r>
              <a:tr h="267034">
                <a:tc>
                  <a:txBody>
                    <a:bodyPr/>
                    <a:lstStyle/>
                    <a:p>
                      <a:pPr marL="0" marR="0">
                        <a:spcBef>
                          <a:spcPts val="0"/>
                        </a:spcBef>
                        <a:spcAft>
                          <a:spcPts val="0"/>
                        </a:spcAft>
                      </a:pPr>
                      <a:r>
                        <a:rPr lang="en-US" sz="1200" b="1" dirty="0">
                          <a:solidFill>
                            <a:schemeClr val="tx1"/>
                          </a:solidFill>
                          <a:effectLst/>
                        </a:rPr>
                        <a:t>Street Connectivity</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r>
              <a:tr h="267034">
                <a:tc>
                  <a:txBody>
                    <a:bodyPr/>
                    <a:lstStyle/>
                    <a:p>
                      <a:pPr marL="228600" marR="0">
                        <a:spcBef>
                          <a:spcPts val="0"/>
                        </a:spcBef>
                        <a:spcAft>
                          <a:spcPts val="0"/>
                        </a:spcAft>
                      </a:pPr>
                      <a:r>
                        <a:rPr lang="en-US" sz="1200" b="1" dirty="0">
                          <a:solidFill>
                            <a:schemeClr val="tx1"/>
                          </a:solidFill>
                          <a:effectLst/>
                        </a:rPr>
                        <a:t>Highest quartile</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2.13</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1.29-3.53</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2.34</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1.17-4.83</a:t>
                      </a:r>
                      <a:endParaRPr lang="en-US" sz="1100" b="1" dirty="0">
                        <a:solidFill>
                          <a:schemeClr val="tx1"/>
                        </a:solidFill>
                        <a:effectLst/>
                        <a:latin typeface="Calibri"/>
                        <a:ea typeface="Calibri"/>
                        <a:cs typeface="Arial"/>
                      </a:endParaRPr>
                    </a:p>
                  </a:txBody>
                  <a:tcPr marL="68580" marR="68580" marT="0" marB="0"/>
                </a:tc>
              </a:tr>
              <a:tr h="267034">
                <a:tc>
                  <a:txBody>
                    <a:bodyPr/>
                    <a:lstStyle/>
                    <a:p>
                      <a:pPr marL="228600" marR="0">
                        <a:spcBef>
                          <a:spcPts val="0"/>
                        </a:spcBef>
                        <a:spcAft>
                          <a:spcPts val="0"/>
                        </a:spcAft>
                      </a:pPr>
                      <a:r>
                        <a:rPr lang="en-US" sz="1200" b="1" dirty="0">
                          <a:solidFill>
                            <a:schemeClr val="tx1"/>
                          </a:solidFill>
                          <a:effectLst/>
                        </a:rPr>
                        <a:t>Third quartile</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1.76</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1.13-2.74</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1.41</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0.66-3.05</a:t>
                      </a:r>
                      <a:endParaRPr lang="en-US" sz="1100" b="1" dirty="0">
                        <a:solidFill>
                          <a:schemeClr val="tx1"/>
                        </a:solidFill>
                        <a:effectLst/>
                        <a:latin typeface="Calibri"/>
                        <a:ea typeface="Calibri"/>
                        <a:cs typeface="Arial"/>
                      </a:endParaRPr>
                    </a:p>
                  </a:txBody>
                  <a:tcPr marL="68580" marR="68580" marT="0" marB="0"/>
                </a:tc>
              </a:tr>
              <a:tr h="267034">
                <a:tc>
                  <a:txBody>
                    <a:bodyPr/>
                    <a:lstStyle/>
                    <a:p>
                      <a:pPr marL="228600" marR="0">
                        <a:spcBef>
                          <a:spcPts val="0"/>
                        </a:spcBef>
                        <a:spcAft>
                          <a:spcPts val="0"/>
                        </a:spcAft>
                      </a:pPr>
                      <a:r>
                        <a:rPr lang="en-US" sz="1200" b="1" dirty="0">
                          <a:solidFill>
                            <a:schemeClr val="tx1"/>
                          </a:solidFill>
                          <a:effectLst/>
                        </a:rPr>
                        <a:t>Second quartile</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1.16</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0.73-1.83</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0.88</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0.41-1.88</a:t>
                      </a:r>
                      <a:endParaRPr lang="en-US" sz="1100" b="1" dirty="0">
                        <a:solidFill>
                          <a:schemeClr val="tx1"/>
                        </a:solidFill>
                        <a:effectLst/>
                        <a:latin typeface="Calibri"/>
                        <a:ea typeface="Calibri"/>
                        <a:cs typeface="Arial"/>
                      </a:endParaRPr>
                    </a:p>
                  </a:txBody>
                  <a:tcPr marL="68580" marR="68580" marT="0" marB="0"/>
                </a:tc>
              </a:tr>
              <a:tr h="267034">
                <a:tc>
                  <a:txBody>
                    <a:bodyPr/>
                    <a:lstStyle/>
                    <a:p>
                      <a:pPr marL="228600" marR="0">
                        <a:spcBef>
                          <a:spcPts val="0"/>
                        </a:spcBef>
                        <a:spcAft>
                          <a:spcPts val="0"/>
                        </a:spcAft>
                      </a:pPr>
                      <a:r>
                        <a:rPr lang="en-US" sz="1200" b="1" dirty="0">
                          <a:solidFill>
                            <a:schemeClr val="tx1"/>
                          </a:solidFill>
                          <a:effectLst/>
                        </a:rPr>
                        <a:t>Lowest quartile</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1.00</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1.00</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r>
              <a:tr h="267034">
                <a:tc>
                  <a:txBody>
                    <a:bodyPr/>
                    <a:lstStyle/>
                    <a:p>
                      <a:pPr marL="0" marR="0">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r>
              <a:tr h="267034">
                <a:tc>
                  <a:txBody>
                    <a:bodyPr/>
                    <a:lstStyle/>
                    <a:p>
                      <a:pPr marL="0" marR="0">
                        <a:spcBef>
                          <a:spcPts val="0"/>
                        </a:spcBef>
                        <a:spcAft>
                          <a:spcPts val="0"/>
                        </a:spcAft>
                      </a:pPr>
                      <a:r>
                        <a:rPr lang="en-US" sz="1200" b="1" dirty="0">
                          <a:solidFill>
                            <a:schemeClr val="tx1"/>
                          </a:solidFill>
                          <a:effectLst/>
                        </a:rPr>
                        <a:t>Traffic Speed</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 </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r>
              <a:tr h="267034">
                <a:tc>
                  <a:txBody>
                    <a:bodyPr/>
                    <a:lstStyle/>
                    <a:p>
                      <a:pPr marL="228600" marR="0">
                        <a:spcBef>
                          <a:spcPts val="0"/>
                        </a:spcBef>
                        <a:spcAft>
                          <a:spcPts val="0"/>
                        </a:spcAft>
                      </a:pPr>
                      <a:r>
                        <a:rPr lang="en-US" sz="1200" b="1" dirty="0">
                          <a:solidFill>
                            <a:srgbClr val="FF0000"/>
                          </a:solidFill>
                          <a:effectLst/>
                        </a:rPr>
                        <a:t>Low</a:t>
                      </a:r>
                      <a:endParaRPr lang="en-US" sz="1100" b="1" dirty="0">
                        <a:solidFill>
                          <a:srgbClr val="FF0000"/>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rgbClr val="FF0000"/>
                          </a:solidFill>
                          <a:effectLst/>
                        </a:rPr>
                        <a:t>1.47</a:t>
                      </a:r>
                      <a:endParaRPr lang="en-US" sz="1100" b="1" dirty="0">
                        <a:solidFill>
                          <a:srgbClr val="FF0000"/>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rgbClr val="FF0000"/>
                          </a:solidFill>
                          <a:effectLst/>
                        </a:rPr>
                        <a:t>1.05-1.92</a:t>
                      </a:r>
                      <a:endParaRPr lang="en-US" sz="1100" b="1" dirty="0">
                        <a:solidFill>
                          <a:srgbClr val="FF0000"/>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1.10</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0.67-1.82</a:t>
                      </a:r>
                      <a:endParaRPr lang="en-US" sz="1100" b="1" dirty="0">
                        <a:solidFill>
                          <a:schemeClr val="tx1"/>
                        </a:solidFill>
                        <a:effectLst/>
                        <a:latin typeface="Calibri"/>
                        <a:ea typeface="Calibri"/>
                        <a:cs typeface="Arial"/>
                      </a:endParaRPr>
                    </a:p>
                  </a:txBody>
                  <a:tcPr marL="68580" marR="68580" marT="0" marB="0"/>
                </a:tc>
              </a:tr>
              <a:tr h="267034">
                <a:tc>
                  <a:txBody>
                    <a:bodyPr/>
                    <a:lstStyle/>
                    <a:p>
                      <a:pPr marL="228600" marR="0">
                        <a:spcBef>
                          <a:spcPts val="0"/>
                        </a:spcBef>
                        <a:spcAft>
                          <a:spcPts val="0"/>
                        </a:spcAft>
                      </a:pPr>
                      <a:r>
                        <a:rPr lang="en-US" sz="1200" b="1" dirty="0">
                          <a:solidFill>
                            <a:schemeClr val="tx1"/>
                          </a:solidFill>
                          <a:effectLst/>
                        </a:rPr>
                        <a:t>High</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1.00</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a:solidFill>
                            <a:schemeClr val="tx1"/>
                          </a:solidFill>
                          <a:effectLst/>
                        </a:rPr>
                        <a:t>1.00</a:t>
                      </a:r>
                      <a:endParaRPr lang="en-US" sz="1100" b="1">
                        <a:solidFill>
                          <a:schemeClr val="tx1"/>
                        </a:solidFill>
                        <a:effectLst/>
                        <a:latin typeface="Calibri"/>
                        <a:ea typeface="Calibri"/>
                        <a:cs typeface="Arial"/>
                      </a:endParaRPr>
                    </a:p>
                  </a:txBody>
                  <a:tcPr marL="68580" marR="68580" marT="0" marB="0"/>
                </a:tc>
                <a:tc>
                  <a:txBody>
                    <a:bodyPr/>
                    <a:lstStyle/>
                    <a:p>
                      <a:pPr marL="0" marR="0" algn="ctr">
                        <a:spcBef>
                          <a:spcPts val="0"/>
                        </a:spcBef>
                        <a:spcAft>
                          <a:spcPts val="0"/>
                        </a:spcAft>
                      </a:pPr>
                      <a:r>
                        <a:rPr lang="en-US" sz="1200" b="1" dirty="0">
                          <a:solidFill>
                            <a:schemeClr val="tx1"/>
                          </a:solidFill>
                          <a:effectLst/>
                        </a:rPr>
                        <a:t> </a:t>
                      </a:r>
                      <a:endParaRPr lang="en-US" sz="1100" b="1" dirty="0">
                        <a:solidFill>
                          <a:schemeClr val="tx1"/>
                        </a:solidFill>
                        <a:effectLst/>
                        <a:latin typeface="Calibri"/>
                        <a:ea typeface="Calibri"/>
                        <a:cs typeface="Arial"/>
                      </a:endParaRPr>
                    </a:p>
                  </a:txBody>
                  <a:tcPr marL="68580" marR="68580" marT="0" marB="0"/>
                </a:tc>
              </a:tr>
            </a:tbl>
          </a:graphicData>
        </a:graphic>
      </p:graphicFrame>
      <p:sp>
        <p:nvSpPr>
          <p:cNvPr id="6" name="Text Box 5"/>
          <p:cNvSpPr txBox="1">
            <a:spLocks noChangeArrowheads="1"/>
          </p:cNvSpPr>
          <p:nvPr/>
        </p:nvSpPr>
        <p:spPr bwMode="auto">
          <a:xfrm>
            <a:off x="228600" y="6309320"/>
            <a:ext cx="8834498" cy="477054"/>
          </a:xfrm>
          <a:prstGeom prst="rect">
            <a:avLst/>
          </a:prstGeom>
          <a:noFill/>
          <a:ln w="9525">
            <a:noFill/>
            <a:miter lim="800000"/>
            <a:headEnd/>
            <a:tailEnd/>
          </a:ln>
        </p:spPr>
        <p:txBody>
          <a:bodyPr wrap="square">
            <a:spAutoFit/>
          </a:bodyPr>
          <a:lstStyle/>
          <a:p>
            <a:pPr lvl="0"/>
            <a:r>
              <a:rPr lang="en-US" sz="1250" dirty="0"/>
              <a:t>Kaczynski, A.T., </a:t>
            </a:r>
            <a:r>
              <a:rPr lang="en-US" sz="1250" dirty="0" err="1"/>
              <a:t>Koohsari</a:t>
            </a:r>
            <a:r>
              <a:rPr lang="en-US" sz="1250" dirty="0"/>
              <a:t>, M.J., Wilhelm Stanis, S.A., Bergstrom, R., &amp; Sugiyama, T. (in press). Association of street connectivity and road traffic speed with park usage and park-based physical activity. </a:t>
            </a:r>
            <a:r>
              <a:rPr lang="en-US" sz="1250" i="1" dirty="0" smtClean="0"/>
              <a:t>American </a:t>
            </a:r>
            <a:r>
              <a:rPr lang="en-US" sz="1250" i="1" dirty="0"/>
              <a:t>Journal of Health Promotion</a:t>
            </a:r>
            <a:r>
              <a:rPr lang="en-US" sz="1250" dirty="0"/>
              <a:t>. </a:t>
            </a:r>
          </a:p>
        </p:txBody>
      </p:sp>
    </p:spTree>
    <p:extLst>
      <p:ext uri="{BB962C8B-B14F-4D97-AF65-F5344CB8AC3E}">
        <p14:creationId xmlns:p14="http://schemas.microsoft.com/office/powerpoint/2010/main" val="30531103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a:solidFill>
                  <a:srgbClr val="678489"/>
                </a:solidFill>
              </a:rPr>
              <a:t>Presentation </a:t>
            </a:r>
            <a:r>
              <a:rPr lang="en-CA" b="1" dirty="0" smtClean="0">
                <a:solidFill>
                  <a:srgbClr val="678489"/>
                </a:solidFill>
              </a:rPr>
              <a:t>Outline</a:t>
            </a:r>
            <a:endParaRPr lang="en-CA" b="1" dirty="0">
              <a:solidFill>
                <a:srgbClr val="678489"/>
              </a:solidFill>
            </a:endParaRPr>
          </a:p>
        </p:txBody>
      </p:sp>
      <p:sp>
        <p:nvSpPr>
          <p:cNvPr id="57348" name="Text Box 4"/>
          <p:cNvSpPr txBox="1">
            <a:spLocks noChangeArrowheads="1"/>
          </p:cNvSpPr>
          <p:nvPr/>
        </p:nvSpPr>
        <p:spPr bwMode="auto">
          <a:xfrm>
            <a:off x="214282" y="1357298"/>
            <a:ext cx="5357850" cy="4524315"/>
          </a:xfrm>
          <a:prstGeom prst="rect">
            <a:avLst/>
          </a:prstGeom>
          <a:noFill/>
          <a:ln w="9525">
            <a:noFill/>
            <a:miter lim="800000"/>
            <a:headEnd/>
            <a:tailEnd/>
          </a:ln>
          <a:effectLst/>
        </p:spPr>
        <p:txBody>
          <a:bodyPr wrap="square">
            <a:spAutoFit/>
          </a:bodyPr>
          <a:lstStyle/>
          <a:p>
            <a:pPr marL="228600" indent="-228600">
              <a:buFontTx/>
              <a:buChar char="•"/>
              <a:defRPr/>
            </a:pPr>
            <a:r>
              <a:rPr lang="en-CA" dirty="0" smtClean="0"/>
              <a:t>Overview of the </a:t>
            </a:r>
            <a:r>
              <a:rPr lang="en-CA" dirty="0" smtClean="0">
                <a:latin typeface="+mn-lt"/>
              </a:rPr>
              <a:t>built environment, parks, environmental justice and physical activity</a:t>
            </a:r>
          </a:p>
          <a:p>
            <a:pPr marL="228600" indent="-228600">
              <a:buFontTx/>
              <a:buChar char="•"/>
              <a:defRPr/>
            </a:pPr>
            <a:endParaRPr lang="en-CA" dirty="0" smtClean="0">
              <a:latin typeface="+mn-lt"/>
            </a:endParaRPr>
          </a:p>
          <a:p>
            <a:pPr marL="228600" indent="-228600">
              <a:buFontTx/>
              <a:buChar char="•"/>
              <a:defRPr/>
            </a:pPr>
            <a:r>
              <a:rPr lang="en-CA" dirty="0" smtClean="0">
                <a:latin typeface="+mn-lt"/>
              </a:rPr>
              <a:t>Kansas City Parks and Physical Activity Project</a:t>
            </a:r>
          </a:p>
          <a:p>
            <a:pPr marL="685800" lvl="1" indent="-228600">
              <a:buFontTx/>
              <a:buChar char="•"/>
              <a:defRPr/>
            </a:pPr>
            <a:r>
              <a:rPr lang="en-CA" dirty="0"/>
              <a:t>Park Environments and Physical Activity pilot study</a:t>
            </a:r>
          </a:p>
          <a:p>
            <a:pPr marL="685800" lvl="1" indent="-228600">
              <a:buFontTx/>
              <a:buChar char="•"/>
              <a:defRPr/>
            </a:pPr>
            <a:r>
              <a:rPr lang="en-CA" dirty="0" smtClean="0">
                <a:latin typeface="+mn-lt"/>
              </a:rPr>
              <a:t>Development of a Community Stakeholder Park Audit Tool project</a:t>
            </a:r>
          </a:p>
          <a:p>
            <a:pPr marL="687388" lvl="1" indent="-230188">
              <a:buFontTx/>
              <a:buChar char="•"/>
              <a:defRPr/>
            </a:pPr>
            <a:r>
              <a:rPr lang="en-CA" dirty="0" smtClean="0"/>
              <a:t>Kansas City Neighborhood and Park Study</a:t>
            </a:r>
          </a:p>
          <a:p>
            <a:pPr marL="174625" indent="-174625">
              <a:buFontTx/>
              <a:buChar char="•"/>
              <a:defRPr/>
            </a:pPr>
            <a:endParaRPr lang="en-CA" dirty="0" smtClean="0"/>
          </a:p>
          <a:p>
            <a:pPr marL="174625" indent="-174625">
              <a:buFontTx/>
              <a:buChar char="•"/>
              <a:defRPr/>
            </a:pPr>
            <a:r>
              <a:rPr lang="en-CA" b="1" dirty="0" smtClean="0"/>
              <a:t>The Healthy Young People Empowerment (HYPE) Project</a:t>
            </a:r>
          </a:p>
          <a:p>
            <a:pPr marL="631825" lvl="1" indent="-174625">
              <a:defRPr/>
            </a:pPr>
            <a:endParaRPr lang="en-CA" dirty="0"/>
          </a:p>
          <a:p>
            <a:pPr marL="0" lvl="1">
              <a:buFontTx/>
              <a:buChar char="•"/>
              <a:defRPr/>
            </a:pPr>
            <a:r>
              <a:rPr lang="en-CA" dirty="0"/>
              <a:t> Questions and </a:t>
            </a:r>
            <a:r>
              <a:rPr lang="en-CA" dirty="0" smtClean="0"/>
              <a:t>discussion</a:t>
            </a:r>
            <a:endParaRPr lang="en-CA" dirty="0"/>
          </a:p>
          <a:p>
            <a:pPr marL="228600" indent="-228600">
              <a:buFontTx/>
              <a:buChar char="•"/>
              <a:defRPr/>
            </a:pPr>
            <a:endParaRPr lang="en-CA" dirty="0" smtClean="0">
              <a:latin typeface="+mn-lt"/>
            </a:endParaRPr>
          </a:p>
          <a:p>
            <a:pPr marL="228600" indent="-228600">
              <a:buFontTx/>
              <a:buChar char="•"/>
              <a:defRPr/>
            </a:pPr>
            <a:endParaRPr lang="en-US" dirty="0">
              <a:latin typeface="+mn-lt"/>
            </a:endParaRPr>
          </a:p>
        </p:txBody>
      </p:sp>
      <p:pic>
        <p:nvPicPr>
          <p:cNvPr id="6" name="Picture 7" descr="tree_path_30328653.jpg"/>
          <p:cNvPicPr>
            <a:picLocks noChangeAspect="1"/>
          </p:cNvPicPr>
          <p:nvPr/>
        </p:nvPicPr>
        <p:blipFill>
          <a:blip r:embed="rId4" cstate="print"/>
          <a:srcRect/>
          <a:stretch>
            <a:fillRect/>
          </a:stretch>
        </p:blipFill>
        <p:spPr bwMode="auto">
          <a:xfrm>
            <a:off x="5857884" y="1071546"/>
            <a:ext cx="2770187" cy="5186369"/>
          </a:xfrm>
          <a:prstGeom prst="rect">
            <a:avLst/>
          </a:prstGeom>
          <a:noFill/>
          <a:ln w="9525">
            <a:noFill/>
            <a:miter lim="800000"/>
            <a:headEnd/>
            <a:tailEnd/>
          </a:ln>
          <a:effectLst>
            <a:glow rad="101600">
              <a:schemeClr val="accent4">
                <a:satMod val="175000"/>
                <a:alpha val="40000"/>
              </a:schemeClr>
            </a:glow>
          </a:effectLst>
        </p:spPr>
      </p:pic>
    </p:spTree>
    <p:custDataLst>
      <p:tags r:id="rId1"/>
    </p:custDataLst>
    <p:extLst>
      <p:ext uri="{BB962C8B-B14F-4D97-AF65-F5344CB8AC3E}">
        <p14:creationId xmlns:p14="http://schemas.microsoft.com/office/powerpoint/2010/main" val="18293386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39713" y="692150"/>
            <a:ext cx="8713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CA" b="1" dirty="0" smtClean="0">
                <a:solidFill>
                  <a:srgbClr val="678489"/>
                </a:solidFill>
              </a:rPr>
              <a:t>Youth Empowerment/Advocacy</a:t>
            </a:r>
            <a:endParaRPr lang="en-CA" b="1" dirty="0">
              <a:solidFill>
                <a:srgbClr val="678489"/>
              </a:solidFill>
            </a:endParaRPr>
          </a:p>
        </p:txBody>
      </p:sp>
      <p:sp>
        <p:nvSpPr>
          <p:cNvPr id="106502" name="Text Box 3"/>
          <p:cNvSpPr txBox="1">
            <a:spLocks noChangeArrowheads="1"/>
          </p:cNvSpPr>
          <p:nvPr/>
        </p:nvSpPr>
        <p:spPr bwMode="auto">
          <a:xfrm>
            <a:off x="262731" y="1268760"/>
            <a:ext cx="8667750" cy="4816703"/>
          </a:xfrm>
          <a:prstGeom prst="rect">
            <a:avLst/>
          </a:prstGeom>
          <a:noFill/>
          <a:ln w="9525">
            <a:noFill/>
            <a:miter lim="800000"/>
            <a:headEnd/>
            <a:tailEnd/>
          </a:ln>
        </p:spPr>
        <p:txBody>
          <a:bodyPr wrap="square">
            <a:spAutoFit/>
          </a:bodyPr>
          <a:lstStyle/>
          <a:p>
            <a:pPr marL="284163" indent="-284163">
              <a:spcBef>
                <a:spcPct val="50000"/>
              </a:spcBef>
              <a:buFontTx/>
              <a:buChar char="•"/>
              <a:defRPr/>
            </a:pPr>
            <a:r>
              <a:rPr lang="en-US" dirty="0" smtClean="0"/>
              <a:t>Creating healthy communities will require the interest and participation of multiple partners (</a:t>
            </a:r>
            <a:r>
              <a:rPr lang="en-US" dirty="0" err="1" smtClean="0"/>
              <a:t>Sallis</a:t>
            </a:r>
            <a:r>
              <a:rPr lang="en-US" dirty="0" smtClean="0"/>
              <a:t> et al., 2006)</a:t>
            </a:r>
          </a:p>
          <a:p>
            <a:pPr marL="284163" indent="-284163">
              <a:spcBef>
                <a:spcPct val="50000"/>
              </a:spcBef>
              <a:buFontTx/>
              <a:buChar char="•"/>
              <a:defRPr/>
            </a:pPr>
            <a:endParaRPr lang="en-US" sz="1200" dirty="0" smtClean="0"/>
          </a:p>
          <a:p>
            <a:pPr marL="284163" indent="-284163">
              <a:spcBef>
                <a:spcPct val="50000"/>
              </a:spcBef>
              <a:buFontTx/>
              <a:buChar char="•"/>
              <a:defRPr/>
            </a:pPr>
            <a:r>
              <a:rPr lang="en-US" dirty="0" smtClean="0"/>
              <a:t>Youth voices can be powerful in influencing the priorities and decisions of policymakers (</a:t>
            </a:r>
            <a:r>
              <a:rPr lang="en-US" dirty="0" err="1" smtClean="0"/>
              <a:t>Checkoway</a:t>
            </a:r>
            <a:r>
              <a:rPr lang="en-US" dirty="0" smtClean="0"/>
              <a:t> et al., 2005; </a:t>
            </a:r>
            <a:r>
              <a:rPr lang="en-US" dirty="0" err="1" smtClean="0"/>
              <a:t>Ribisl</a:t>
            </a:r>
            <a:r>
              <a:rPr lang="en-US" dirty="0" smtClean="0"/>
              <a:t> et al., 2004)</a:t>
            </a:r>
          </a:p>
          <a:p>
            <a:pPr marL="284163" indent="-284163">
              <a:spcBef>
                <a:spcPct val="50000"/>
              </a:spcBef>
              <a:buFontTx/>
              <a:buChar char="•"/>
              <a:defRPr/>
            </a:pPr>
            <a:endParaRPr lang="en-US" sz="1200" baseline="30000" dirty="0" smtClean="0"/>
          </a:p>
          <a:p>
            <a:pPr marL="284163" indent="-284163">
              <a:spcBef>
                <a:spcPct val="50000"/>
              </a:spcBef>
              <a:buFontTx/>
              <a:buChar char="•"/>
              <a:defRPr/>
            </a:pPr>
            <a:r>
              <a:rPr lang="en-US" dirty="0" smtClean="0"/>
              <a:t>Engaging youth in advocacy and community change efforts is critical </a:t>
            </a:r>
          </a:p>
          <a:p>
            <a:pPr marL="741363" lvl="1" indent="-284163">
              <a:spcBef>
                <a:spcPts val="600"/>
              </a:spcBef>
              <a:buFontTx/>
              <a:buChar char="•"/>
              <a:defRPr/>
            </a:pPr>
            <a:r>
              <a:rPr lang="en-US" dirty="0" smtClean="0"/>
              <a:t>positive youth </a:t>
            </a:r>
            <a:r>
              <a:rPr lang="en-US" dirty="0"/>
              <a:t>d</a:t>
            </a:r>
            <a:r>
              <a:rPr lang="en-US" dirty="0" smtClean="0"/>
              <a:t>evelopment </a:t>
            </a:r>
          </a:p>
          <a:p>
            <a:pPr marL="741363" lvl="1" indent="-284163">
              <a:spcBef>
                <a:spcPts val="600"/>
              </a:spcBef>
              <a:buFontTx/>
              <a:buChar char="•"/>
              <a:defRPr/>
            </a:pPr>
            <a:r>
              <a:rPr lang="en-US" dirty="0" smtClean="0"/>
              <a:t>youth empowerment </a:t>
            </a:r>
          </a:p>
          <a:p>
            <a:pPr marL="741363" lvl="1" indent="-284163">
              <a:spcBef>
                <a:spcPts val="600"/>
              </a:spcBef>
              <a:buFontTx/>
              <a:buChar char="•"/>
              <a:defRPr/>
            </a:pPr>
            <a:r>
              <a:rPr lang="en-US" dirty="0" smtClean="0"/>
              <a:t>civic engagement</a:t>
            </a:r>
          </a:p>
          <a:p>
            <a:pPr marL="741363" lvl="1" indent="-284163">
              <a:spcBef>
                <a:spcPts val="600"/>
              </a:spcBef>
              <a:buFontTx/>
              <a:buChar char="•"/>
              <a:defRPr/>
            </a:pPr>
            <a:r>
              <a:rPr lang="en-US" dirty="0" smtClean="0"/>
              <a:t>future public leadership</a:t>
            </a:r>
          </a:p>
          <a:p>
            <a:pPr lvl="1">
              <a:spcBef>
                <a:spcPts val="600"/>
              </a:spcBef>
              <a:defRPr/>
            </a:pPr>
            <a:endParaRPr lang="en-US" sz="1400" dirty="0" smtClean="0"/>
          </a:p>
          <a:p>
            <a:pPr marL="290513" indent="-290513">
              <a:spcBef>
                <a:spcPts val="0"/>
              </a:spcBef>
              <a:buFontTx/>
              <a:buChar char="•"/>
              <a:defRPr/>
            </a:pPr>
            <a:r>
              <a:rPr lang="en-US" dirty="0"/>
              <a:t>Youth </a:t>
            </a:r>
            <a:r>
              <a:rPr lang="en-US" dirty="0" smtClean="0"/>
              <a:t>advocacy for obesity prevention has </a:t>
            </a:r>
          </a:p>
          <a:p>
            <a:pPr>
              <a:spcBef>
                <a:spcPts val="0"/>
              </a:spcBef>
              <a:defRPr/>
            </a:pPr>
            <a:r>
              <a:rPr lang="en-US" dirty="0"/>
              <a:t> </a:t>
            </a:r>
            <a:r>
              <a:rPr lang="en-US" dirty="0" smtClean="0"/>
              <a:t>    been called the next wave of social change </a:t>
            </a:r>
          </a:p>
          <a:p>
            <a:pPr>
              <a:spcBef>
                <a:spcPts val="0"/>
              </a:spcBef>
              <a:defRPr/>
            </a:pPr>
            <a:r>
              <a:rPr lang="en-US" dirty="0" smtClean="0"/>
              <a:t>     for health (Millstein &amp; </a:t>
            </a:r>
            <a:r>
              <a:rPr lang="en-US" dirty="0" err="1" smtClean="0"/>
              <a:t>Sallis</a:t>
            </a:r>
            <a:r>
              <a:rPr lang="en-US" dirty="0" smtClean="0"/>
              <a:t>, 2011)</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3593817"/>
            <a:ext cx="3491458" cy="2316685"/>
          </a:xfrm>
          <a:prstGeom prst="rect">
            <a:avLst/>
          </a:prstGeom>
        </p:spPr>
      </p:pic>
    </p:spTree>
    <p:custDataLst>
      <p:tags r:id="rId1"/>
    </p:custDataLst>
    <p:extLst>
      <p:ext uri="{BB962C8B-B14F-4D97-AF65-F5344CB8AC3E}">
        <p14:creationId xmlns:p14="http://schemas.microsoft.com/office/powerpoint/2010/main" val="3311417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5334000" y="908720"/>
            <a:ext cx="348647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CA" sz="2000" b="1" dirty="0" smtClean="0">
                <a:solidFill>
                  <a:srgbClr val="112197"/>
                </a:solidFill>
              </a:rPr>
              <a:t>Purpose of HYPE</a:t>
            </a:r>
            <a:endParaRPr lang="en-CA" sz="2000" b="1" dirty="0">
              <a:solidFill>
                <a:srgbClr val="112197"/>
              </a:solidFill>
            </a:endParaRPr>
          </a:p>
        </p:txBody>
      </p:sp>
      <p:sp>
        <p:nvSpPr>
          <p:cNvPr id="106502" name="Text Box 3"/>
          <p:cNvSpPr txBox="1">
            <a:spLocks noChangeArrowheads="1"/>
          </p:cNvSpPr>
          <p:nvPr/>
        </p:nvSpPr>
        <p:spPr bwMode="auto">
          <a:xfrm>
            <a:off x="5321126" y="1484784"/>
            <a:ext cx="3427338" cy="2862322"/>
          </a:xfrm>
          <a:prstGeom prst="rect">
            <a:avLst/>
          </a:prstGeom>
          <a:noFill/>
          <a:ln w="9525">
            <a:noFill/>
            <a:miter lim="800000"/>
            <a:headEnd/>
            <a:tailEnd/>
          </a:ln>
        </p:spPr>
        <p:txBody>
          <a:bodyPr wrap="square">
            <a:spAutoFit/>
          </a:bodyPr>
          <a:lstStyle/>
          <a:p>
            <a:pPr>
              <a:spcBef>
                <a:spcPct val="50000"/>
              </a:spcBef>
              <a:defRPr/>
            </a:pPr>
            <a:r>
              <a:rPr lang="en-US" sz="2000" dirty="0" smtClean="0"/>
              <a:t>The </a:t>
            </a:r>
            <a:r>
              <a:rPr lang="en-US" sz="2000" b="1" dirty="0" smtClean="0"/>
              <a:t>Healthy Young  People Empowerment (HYPE) Project </a:t>
            </a:r>
            <a:r>
              <a:rPr lang="en-US" sz="2000" dirty="0" smtClean="0"/>
              <a:t>is designed to enhance the capacity of adolescents to plan, implement, and advocate for community PSE change centered around healthy eating and active living.</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178" y="908720"/>
            <a:ext cx="4384964" cy="5674658"/>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2845" y="4437112"/>
            <a:ext cx="2985579" cy="2230099"/>
          </a:xfrm>
          <a:prstGeom prst="rect">
            <a:avLst/>
          </a:prstGeom>
        </p:spPr>
      </p:pic>
    </p:spTree>
    <p:custDataLst>
      <p:tags r:id="rId1"/>
    </p:custDataLst>
    <p:extLst>
      <p:ext uri="{BB962C8B-B14F-4D97-AF65-F5344CB8AC3E}">
        <p14:creationId xmlns:p14="http://schemas.microsoft.com/office/powerpoint/2010/main" val="24875992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5334000" y="908720"/>
            <a:ext cx="3774504"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CA" sz="2000" b="1" dirty="0" smtClean="0">
                <a:solidFill>
                  <a:srgbClr val="112197"/>
                </a:solidFill>
              </a:rPr>
              <a:t>HYPE Partners</a:t>
            </a:r>
            <a:endParaRPr lang="en-CA" sz="2000" b="1" dirty="0">
              <a:solidFill>
                <a:srgbClr val="112197"/>
              </a:solidFill>
            </a:endParaRPr>
          </a:p>
        </p:txBody>
      </p:sp>
      <p:sp>
        <p:nvSpPr>
          <p:cNvPr id="106502" name="Text Box 3"/>
          <p:cNvSpPr txBox="1">
            <a:spLocks noChangeArrowheads="1"/>
          </p:cNvSpPr>
          <p:nvPr/>
        </p:nvSpPr>
        <p:spPr bwMode="auto">
          <a:xfrm>
            <a:off x="5321126" y="1484784"/>
            <a:ext cx="3499346" cy="4401205"/>
          </a:xfrm>
          <a:prstGeom prst="rect">
            <a:avLst/>
          </a:prstGeom>
          <a:noFill/>
          <a:ln w="9525">
            <a:noFill/>
            <a:miter lim="800000"/>
            <a:headEnd/>
            <a:tailEnd/>
          </a:ln>
        </p:spPr>
        <p:txBody>
          <a:bodyPr wrap="square">
            <a:spAutoFit/>
          </a:bodyPr>
          <a:lstStyle/>
          <a:p>
            <a:pPr marL="284163" indent="-284163">
              <a:spcBef>
                <a:spcPct val="50000"/>
              </a:spcBef>
              <a:buFontTx/>
              <a:buChar char="•"/>
              <a:defRPr/>
            </a:pPr>
            <a:r>
              <a:rPr lang="en-US" sz="2000" dirty="0"/>
              <a:t>CDC, Community Transformation </a:t>
            </a:r>
            <a:r>
              <a:rPr lang="en-US" sz="2000" dirty="0" smtClean="0"/>
              <a:t>Grants</a:t>
            </a:r>
            <a:endParaRPr lang="en-US" sz="2000" dirty="0"/>
          </a:p>
          <a:p>
            <a:pPr marL="284163" indent="-284163">
              <a:spcBef>
                <a:spcPct val="50000"/>
              </a:spcBef>
              <a:buFontTx/>
              <a:buChar char="•"/>
              <a:defRPr/>
            </a:pPr>
            <a:r>
              <a:rPr lang="en-US" sz="2000" dirty="0"/>
              <a:t>Healthy South Carolina Initiative</a:t>
            </a:r>
          </a:p>
          <a:p>
            <a:pPr marL="284163" indent="-284163">
              <a:spcBef>
                <a:spcPct val="50000"/>
              </a:spcBef>
              <a:buFontTx/>
              <a:buChar char="•"/>
              <a:defRPr/>
            </a:pPr>
            <a:r>
              <a:rPr lang="en-US" sz="2000" dirty="0"/>
              <a:t>Eat Smart Move </a:t>
            </a:r>
            <a:r>
              <a:rPr lang="en-US" sz="2000" dirty="0" smtClean="0"/>
              <a:t>More </a:t>
            </a:r>
            <a:r>
              <a:rPr lang="en-US" sz="2000" dirty="0"/>
              <a:t>South Carolina </a:t>
            </a:r>
          </a:p>
          <a:p>
            <a:pPr marL="284163" indent="-284163">
              <a:spcBef>
                <a:spcPct val="50000"/>
              </a:spcBef>
              <a:buFontTx/>
              <a:buChar char="•"/>
              <a:defRPr/>
            </a:pPr>
            <a:r>
              <a:rPr lang="en-US" sz="2000" dirty="0"/>
              <a:t>University of South Carolina, Arnold School of Public Health</a:t>
            </a:r>
          </a:p>
          <a:p>
            <a:pPr marL="284163" indent="-284163">
              <a:spcBef>
                <a:spcPct val="50000"/>
              </a:spcBef>
              <a:buFontTx/>
              <a:buChar char="•"/>
              <a:defRPr/>
            </a:pPr>
            <a:r>
              <a:rPr lang="en-US" sz="2000" dirty="0"/>
              <a:t>South Carolina Department of Health and Environmental </a:t>
            </a:r>
            <a:r>
              <a:rPr lang="en-US" sz="2000" dirty="0" smtClean="0"/>
              <a:t>Control</a:t>
            </a:r>
            <a:endParaRPr lang="en-US" sz="20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178" y="908720"/>
            <a:ext cx="4384964" cy="5674658"/>
          </a:xfrm>
          <a:prstGeom prst="rect">
            <a:avLst/>
          </a:prstGeom>
        </p:spPr>
      </p:pic>
    </p:spTree>
    <p:custDataLst>
      <p:tags r:id="rId1"/>
    </p:custDataLst>
    <p:extLst>
      <p:ext uri="{BB962C8B-B14F-4D97-AF65-F5344CB8AC3E}">
        <p14:creationId xmlns:p14="http://schemas.microsoft.com/office/powerpoint/2010/main" val="17307368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467544" y="908720"/>
            <a:ext cx="4104456"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CA" sz="2000" b="1" dirty="0" smtClean="0">
                <a:solidFill>
                  <a:srgbClr val="112197"/>
                </a:solidFill>
              </a:rPr>
              <a:t>HYPE Development Process</a:t>
            </a:r>
            <a:endParaRPr lang="en-CA" sz="2000" b="1" dirty="0">
              <a:solidFill>
                <a:srgbClr val="112197"/>
              </a:solidFill>
            </a:endParaRPr>
          </a:p>
        </p:txBody>
      </p:sp>
      <p:sp>
        <p:nvSpPr>
          <p:cNvPr id="106502" name="Text Box 3"/>
          <p:cNvSpPr txBox="1">
            <a:spLocks noChangeArrowheads="1"/>
          </p:cNvSpPr>
          <p:nvPr/>
        </p:nvSpPr>
        <p:spPr bwMode="auto">
          <a:xfrm>
            <a:off x="467544" y="1412776"/>
            <a:ext cx="5688632" cy="5216813"/>
          </a:xfrm>
          <a:prstGeom prst="rect">
            <a:avLst/>
          </a:prstGeom>
          <a:noFill/>
          <a:ln w="9525">
            <a:noFill/>
            <a:miter lim="800000"/>
            <a:headEnd/>
            <a:tailEnd/>
          </a:ln>
        </p:spPr>
        <p:txBody>
          <a:bodyPr wrap="square">
            <a:spAutoFit/>
          </a:bodyPr>
          <a:lstStyle/>
          <a:p>
            <a:pPr marL="284163" indent="-284163">
              <a:spcBef>
                <a:spcPct val="50000"/>
              </a:spcBef>
              <a:buFontTx/>
              <a:buChar char="•"/>
              <a:defRPr/>
            </a:pPr>
            <a:r>
              <a:rPr lang="en-US" dirty="0" smtClean="0"/>
              <a:t>Theoretical Foundations</a:t>
            </a:r>
          </a:p>
          <a:p>
            <a:pPr marL="741363" lvl="1" indent="-284163">
              <a:spcBef>
                <a:spcPct val="50000"/>
              </a:spcBef>
              <a:buFontTx/>
              <a:buChar char="•"/>
              <a:defRPr/>
            </a:pPr>
            <a:r>
              <a:rPr lang="en-US" dirty="0" smtClean="0"/>
              <a:t>MATCH model </a:t>
            </a:r>
            <a:r>
              <a:rPr lang="en-US" dirty="0"/>
              <a:t>of health promotion </a:t>
            </a:r>
            <a:endParaRPr lang="en-US" dirty="0" smtClean="0"/>
          </a:p>
          <a:p>
            <a:pPr marL="741363" lvl="1" indent="-284163">
              <a:spcBef>
                <a:spcPct val="50000"/>
              </a:spcBef>
              <a:buFontTx/>
              <a:buChar char="•"/>
              <a:defRPr/>
            </a:pPr>
            <a:r>
              <a:rPr lang="en-US" dirty="0" smtClean="0"/>
              <a:t>Positive youth development theories</a:t>
            </a:r>
          </a:p>
          <a:p>
            <a:pPr marL="741363" lvl="1" indent="-284163">
              <a:spcBef>
                <a:spcPct val="50000"/>
              </a:spcBef>
              <a:buFontTx/>
              <a:buChar char="•"/>
              <a:defRPr/>
            </a:pPr>
            <a:r>
              <a:rPr lang="en-US" dirty="0" smtClean="0"/>
              <a:t>Social ecological model framework</a:t>
            </a:r>
          </a:p>
          <a:p>
            <a:pPr marL="284163" indent="-284163">
              <a:spcBef>
                <a:spcPct val="50000"/>
              </a:spcBef>
              <a:buFontTx/>
              <a:buChar char="•"/>
              <a:defRPr/>
            </a:pPr>
            <a:r>
              <a:rPr lang="en-US" dirty="0" smtClean="0"/>
              <a:t>Steps</a:t>
            </a:r>
          </a:p>
          <a:p>
            <a:pPr marL="741363" lvl="1" indent="-284163">
              <a:spcBef>
                <a:spcPct val="50000"/>
              </a:spcBef>
              <a:buFontTx/>
              <a:buChar char="•"/>
              <a:defRPr/>
            </a:pPr>
            <a:r>
              <a:rPr lang="en-US" dirty="0" smtClean="0"/>
              <a:t>HYPE collaboration team formed</a:t>
            </a:r>
          </a:p>
          <a:p>
            <a:pPr marL="741363" lvl="1" indent="-284163">
              <a:spcBef>
                <a:spcPct val="50000"/>
              </a:spcBef>
              <a:buFontTx/>
              <a:buChar char="•"/>
              <a:defRPr/>
            </a:pPr>
            <a:r>
              <a:rPr lang="en-US" dirty="0" smtClean="0"/>
              <a:t>ESMMSC hired Youth Empowerment coordinator</a:t>
            </a:r>
          </a:p>
          <a:p>
            <a:pPr marL="741363" lvl="1" indent="-284163">
              <a:spcBef>
                <a:spcPct val="50000"/>
              </a:spcBef>
              <a:buFontTx/>
              <a:buChar char="•"/>
              <a:defRPr/>
            </a:pPr>
            <a:r>
              <a:rPr lang="en-US" dirty="0" smtClean="0"/>
              <a:t>Literature review (theories/youth curriculum)</a:t>
            </a:r>
          </a:p>
          <a:p>
            <a:pPr marL="741363" lvl="1" indent="-284163">
              <a:spcBef>
                <a:spcPct val="50000"/>
              </a:spcBef>
              <a:buFontTx/>
              <a:buChar char="•"/>
              <a:defRPr/>
            </a:pPr>
            <a:r>
              <a:rPr lang="en-US" dirty="0" smtClean="0"/>
              <a:t>Key informant interviews</a:t>
            </a:r>
          </a:p>
          <a:p>
            <a:pPr marL="741363" lvl="1" indent="-284163">
              <a:spcBef>
                <a:spcPct val="50000"/>
              </a:spcBef>
              <a:buFontTx/>
              <a:buChar char="•"/>
              <a:defRPr/>
            </a:pPr>
            <a:r>
              <a:rPr lang="en-US" dirty="0" smtClean="0"/>
              <a:t>HYPE goals/objectives established</a:t>
            </a:r>
          </a:p>
          <a:p>
            <a:pPr marL="741363" lvl="1" indent="-284163">
              <a:spcBef>
                <a:spcPct val="50000"/>
              </a:spcBef>
              <a:buFontTx/>
              <a:buChar char="•"/>
              <a:defRPr/>
            </a:pPr>
            <a:r>
              <a:rPr lang="en-US" dirty="0" smtClean="0"/>
              <a:t>HYPE curriculum phases developed</a:t>
            </a:r>
          </a:p>
          <a:p>
            <a:pPr marL="741363" lvl="1" indent="-284163">
              <a:spcBef>
                <a:spcPct val="50000"/>
              </a:spcBef>
              <a:buFontTx/>
              <a:buChar char="•"/>
              <a:defRPr/>
            </a:pPr>
            <a:r>
              <a:rPr lang="en-US" dirty="0" smtClean="0"/>
              <a:t>Minority advisory board review</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1274615"/>
            <a:ext cx="3435813" cy="234540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6192" y="4293096"/>
            <a:ext cx="2803709" cy="2224261"/>
          </a:xfrm>
          <a:prstGeom prst="rect">
            <a:avLst/>
          </a:prstGeom>
        </p:spPr>
      </p:pic>
    </p:spTree>
    <p:custDataLst>
      <p:tags r:id="rId1"/>
    </p:custDataLst>
    <p:extLst>
      <p:ext uri="{BB962C8B-B14F-4D97-AF65-F5344CB8AC3E}">
        <p14:creationId xmlns:p14="http://schemas.microsoft.com/office/powerpoint/2010/main" val="776811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39713" y="692150"/>
            <a:ext cx="8964612" cy="431800"/>
          </a:xfrm>
          <a:prstGeom prst="rect">
            <a:avLst/>
          </a:prstGeom>
          <a:noFill/>
          <a:ln w="9525">
            <a:noFill/>
            <a:miter lim="800000"/>
            <a:headEnd/>
            <a:tailEnd/>
          </a:ln>
        </p:spPr>
        <p:txBody>
          <a:bodyPr anchor="ctr"/>
          <a:lstStyle/>
          <a:p>
            <a:r>
              <a:rPr lang="en-CA" b="1">
                <a:solidFill>
                  <a:srgbClr val="678489"/>
                </a:solidFill>
              </a:rPr>
              <a:t>Parks as Important Community Physical Activity Resources</a:t>
            </a:r>
          </a:p>
        </p:txBody>
      </p:sp>
      <p:sp>
        <p:nvSpPr>
          <p:cNvPr id="65540" name="Text Box 4"/>
          <p:cNvSpPr txBox="1">
            <a:spLocks noChangeArrowheads="1"/>
          </p:cNvSpPr>
          <p:nvPr/>
        </p:nvSpPr>
        <p:spPr bwMode="auto">
          <a:xfrm>
            <a:off x="285720" y="1214423"/>
            <a:ext cx="8643998" cy="2656776"/>
          </a:xfrm>
          <a:prstGeom prst="rect">
            <a:avLst/>
          </a:prstGeom>
          <a:noFill/>
          <a:ln w="9525">
            <a:noFill/>
            <a:miter lim="800000"/>
            <a:headEnd/>
            <a:tailEnd/>
          </a:ln>
          <a:effectLst/>
        </p:spPr>
        <p:txBody>
          <a:bodyPr wrap="square">
            <a:spAutoFit/>
          </a:bodyPr>
          <a:lstStyle/>
          <a:p>
            <a:pPr marL="174625" indent="-174625">
              <a:buFontTx/>
              <a:buChar char="•"/>
              <a:defRPr/>
            </a:pPr>
            <a:r>
              <a:rPr lang="en-CA" dirty="0" smtClean="0">
                <a:latin typeface="+mn-lt"/>
              </a:rPr>
              <a:t>Parks offer numerous economic, social, health, and environmental benefits</a:t>
            </a:r>
          </a:p>
          <a:p>
            <a:pPr marL="174625" indent="-174625">
              <a:buFontTx/>
              <a:buChar char="•"/>
              <a:defRPr/>
            </a:pPr>
            <a:endParaRPr lang="en-CA" dirty="0" smtClean="0">
              <a:latin typeface="+mn-lt"/>
            </a:endParaRPr>
          </a:p>
          <a:p>
            <a:pPr marL="174625" indent="-174625">
              <a:buFontTx/>
              <a:buChar char="•"/>
              <a:defRPr/>
            </a:pPr>
            <a:r>
              <a:rPr lang="en-CA" dirty="0" smtClean="0">
                <a:latin typeface="+mn-lt"/>
              </a:rPr>
              <a:t>Most </a:t>
            </a:r>
            <a:r>
              <a:rPr lang="en-CA" dirty="0">
                <a:latin typeface="+mn-lt"/>
              </a:rPr>
              <a:t>local and </a:t>
            </a:r>
            <a:r>
              <a:rPr lang="en-CA" dirty="0" smtClean="0">
                <a:latin typeface="+mn-lt"/>
              </a:rPr>
              <a:t>state governments </a:t>
            </a:r>
            <a:r>
              <a:rPr lang="en-CA" dirty="0">
                <a:latin typeface="+mn-lt"/>
              </a:rPr>
              <a:t>have some form of agency </a:t>
            </a:r>
            <a:r>
              <a:rPr lang="en-CA" dirty="0" smtClean="0">
                <a:latin typeface="+mn-lt"/>
              </a:rPr>
              <a:t>that oversees </a:t>
            </a:r>
            <a:r>
              <a:rPr lang="en-CA" dirty="0">
                <a:latin typeface="+mn-lt"/>
              </a:rPr>
              <a:t>public open </a:t>
            </a:r>
            <a:r>
              <a:rPr lang="en-CA" dirty="0" smtClean="0">
                <a:latin typeface="+mn-lt"/>
              </a:rPr>
              <a:t>space</a:t>
            </a:r>
          </a:p>
          <a:p>
            <a:pPr marL="631825" lvl="1" indent="-174625">
              <a:buFontTx/>
              <a:buChar char="•"/>
              <a:defRPr/>
            </a:pPr>
            <a:r>
              <a:rPr lang="en-CA" dirty="0" smtClean="0">
                <a:latin typeface="+mn-lt"/>
              </a:rPr>
              <a:t>Legislated, ubiquitous, low-cost ‘green infrastructure’</a:t>
            </a:r>
            <a:endParaRPr lang="en-CA" dirty="0">
              <a:latin typeface="+mn-lt"/>
            </a:endParaRPr>
          </a:p>
          <a:p>
            <a:pPr marL="174625" indent="-174625">
              <a:buFontTx/>
              <a:buChar char="•"/>
              <a:defRPr/>
            </a:pPr>
            <a:endParaRPr lang="en-CA" dirty="0">
              <a:latin typeface="+mn-lt"/>
            </a:endParaRPr>
          </a:p>
          <a:p>
            <a:pPr marL="174625" indent="-174625">
              <a:buFontTx/>
              <a:buChar char="•"/>
              <a:defRPr/>
            </a:pPr>
            <a:r>
              <a:rPr lang="en-CA" dirty="0">
                <a:latin typeface="+mn-lt"/>
              </a:rPr>
              <a:t>Increasing interest among researchers and practitioners in the </a:t>
            </a:r>
            <a:r>
              <a:rPr lang="en-CA" dirty="0" smtClean="0">
                <a:latin typeface="+mn-lt"/>
              </a:rPr>
              <a:t>fields </a:t>
            </a:r>
            <a:r>
              <a:rPr lang="en-CA" dirty="0">
                <a:latin typeface="+mn-lt"/>
              </a:rPr>
              <a:t>of </a:t>
            </a:r>
            <a:r>
              <a:rPr lang="en-CA" dirty="0" smtClean="0">
                <a:latin typeface="+mn-lt"/>
              </a:rPr>
              <a:t>parks and recreation </a:t>
            </a:r>
            <a:r>
              <a:rPr lang="en-CA" dirty="0">
                <a:latin typeface="+mn-lt"/>
              </a:rPr>
              <a:t>management </a:t>
            </a:r>
            <a:r>
              <a:rPr lang="en-CA" dirty="0" smtClean="0">
                <a:latin typeface="+mn-lt"/>
              </a:rPr>
              <a:t>and public health in </a:t>
            </a:r>
            <a:r>
              <a:rPr lang="en-CA" dirty="0">
                <a:latin typeface="+mn-lt"/>
              </a:rPr>
              <a:t>how parks contribute to </a:t>
            </a:r>
            <a:r>
              <a:rPr lang="en-CA" dirty="0" smtClean="0">
                <a:latin typeface="+mn-lt"/>
              </a:rPr>
              <a:t>population-level physical activity promotion</a:t>
            </a:r>
            <a:endParaRPr lang="en-CA" dirty="0">
              <a:latin typeface="+mn-lt"/>
            </a:endParaRPr>
          </a:p>
        </p:txBody>
      </p:sp>
      <p:pic>
        <p:nvPicPr>
          <p:cNvPr id="12292" name="Picture 12" descr="Swope Park"/>
          <p:cNvPicPr>
            <a:picLocks noChangeAspect="1" noChangeArrowheads="1"/>
          </p:cNvPicPr>
          <p:nvPr/>
        </p:nvPicPr>
        <p:blipFill>
          <a:blip r:embed="rId4" cstate="print"/>
          <a:srcRect/>
          <a:stretch>
            <a:fillRect/>
          </a:stretch>
        </p:blipFill>
        <p:spPr bwMode="auto">
          <a:xfrm>
            <a:off x="5214942" y="3714752"/>
            <a:ext cx="3714741" cy="2357454"/>
          </a:xfrm>
          <a:prstGeom prst="rect">
            <a:avLst/>
          </a:prstGeom>
          <a:noFill/>
          <a:ln w="9525">
            <a:noFill/>
            <a:miter lim="800000"/>
            <a:headEnd/>
            <a:tailEnd/>
          </a:ln>
        </p:spPr>
      </p:pic>
      <p:sp>
        <p:nvSpPr>
          <p:cNvPr id="5" name="Text Box 4"/>
          <p:cNvSpPr txBox="1">
            <a:spLocks noChangeArrowheads="1"/>
          </p:cNvSpPr>
          <p:nvPr/>
        </p:nvSpPr>
        <p:spPr bwMode="auto">
          <a:xfrm>
            <a:off x="285721" y="3929066"/>
            <a:ext cx="4714908" cy="2308324"/>
          </a:xfrm>
          <a:prstGeom prst="rect">
            <a:avLst/>
          </a:prstGeom>
          <a:noFill/>
          <a:ln w="9525">
            <a:noFill/>
            <a:miter lim="800000"/>
            <a:headEnd/>
            <a:tailEnd/>
          </a:ln>
          <a:effectLst/>
        </p:spPr>
        <p:txBody>
          <a:bodyPr wrap="square">
            <a:spAutoFit/>
          </a:bodyPr>
          <a:lstStyle/>
          <a:p>
            <a:pPr marL="174625" indent="-174625">
              <a:buFontTx/>
              <a:buChar char="•"/>
              <a:defRPr/>
            </a:pPr>
            <a:r>
              <a:rPr lang="en-CA" dirty="0" smtClean="0">
                <a:latin typeface="+mn-lt"/>
              </a:rPr>
              <a:t>Some </a:t>
            </a:r>
            <a:r>
              <a:rPr lang="en-CA" dirty="0">
                <a:latin typeface="+mn-lt"/>
              </a:rPr>
              <a:t>have argued that much of the gains in physical activity are likely to occur in people’s leisure time</a:t>
            </a:r>
          </a:p>
          <a:p>
            <a:pPr marL="174625" indent="-174625">
              <a:buFontTx/>
              <a:buChar char="•"/>
              <a:defRPr/>
            </a:pPr>
            <a:endParaRPr lang="en-CA" dirty="0">
              <a:latin typeface="+mn-lt"/>
            </a:endParaRPr>
          </a:p>
          <a:p>
            <a:pPr marL="174625" indent="-174625">
              <a:buFontTx/>
              <a:buChar char="•"/>
              <a:defRPr/>
            </a:pPr>
            <a:r>
              <a:rPr lang="en-CA" dirty="0">
                <a:latin typeface="+mn-lt"/>
              </a:rPr>
              <a:t>Parks provide important “behavior settings” (Wicker, 1987) in communities for both physical and social activity among residents of all ages </a:t>
            </a:r>
            <a:endParaRPr lang="en-US" dirty="0">
              <a:latin typeface="+mn-lt"/>
            </a:endParaRPr>
          </a:p>
        </p:txBody>
      </p:sp>
      <p:sp>
        <p:nvSpPr>
          <p:cNvPr id="6" name="Text Box 5"/>
          <p:cNvSpPr txBox="1">
            <a:spLocks noChangeArrowheads="1"/>
          </p:cNvSpPr>
          <p:nvPr/>
        </p:nvSpPr>
        <p:spPr bwMode="auto">
          <a:xfrm>
            <a:off x="357158" y="6357938"/>
            <a:ext cx="8420130" cy="523220"/>
          </a:xfrm>
          <a:prstGeom prst="rect">
            <a:avLst/>
          </a:prstGeom>
          <a:noFill/>
          <a:ln w="9525">
            <a:noFill/>
            <a:miter lim="800000"/>
            <a:headEnd/>
            <a:tailEnd/>
          </a:ln>
        </p:spPr>
        <p:txBody>
          <a:bodyPr wrap="square">
            <a:spAutoFit/>
          </a:bodyPr>
          <a:lstStyle/>
          <a:p>
            <a:r>
              <a:rPr lang="en-CA" sz="1400" dirty="0" err="1" smtClean="0"/>
              <a:t>Bedimo</a:t>
            </a:r>
            <a:r>
              <a:rPr lang="en-CA" sz="1400" dirty="0" smtClean="0"/>
              <a:t>-Rung, A.L., </a:t>
            </a:r>
            <a:r>
              <a:rPr lang="en-CA" sz="1400" dirty="0" err="1" smtClean="0"/>
              <a:t>Mowen</a:t>
            </a:r>
            <a:r>
              <a:rPr lang="en-CA" sz="1400" dirty="0" smtClean="0"/>
              <a:t>, A.J., &amp; Cohen, D.A. (2005). The significance of parks to physical activity and public health: A conceptual model. </a:t>
            </a:r>
            <a:r>
              <a:rPr lang="en-CA" sz="1400" i="1" dirty="0" smtClean="0"/>
              <a:t>American Journal of Preventive Medicine, 28</a:t>
            </a:r>
            <a:r>
              <a:rPr lang="en-CA" sz="1400" dirty="0" smtClean="0"/>
              <a:t>(2S2), 159-168.</a:t>
            </a:r>
            <a:endParaRPr lang="en-US" sz="1300" dirty="0"/>
          </a:p>
        </p:txBody>
      </p:sp>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5334000" y="908720"/>
            <a:ext cx="348647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CA" sz="2000" b="1" dirty="0">
                <a:solidFill>
                  <a:srgbClr val="112197"/>
                </a:solidFill>
              </a:rPr>
              <a:t>Five Phases of HYPE</a:t>
            </a:r>
          </a:p>
        </p:txBody>
      </p:sp>
      <p:sp>
        <p:nvSpPr>
          <p:cNvPr id="106502" name="Text Box 3"/>
          <p:cNvSpPr txBox="1">
            <a:spLocks noChangeArrowheads="1"/>
          </p:cNvSpPr>
          <p:nvPr/>
        </p:nvSpPr>
        <p:spPr bwMode="auto">
          <a:xfrm>
            <a:off x="5321126" y="1484784"/>
            <a:ext cx="2995290" cy="2246769"/>
          </a:xfrm>
          <a:prstGeom prst="rect">
            <a:avLst/>
          </a:prstGeom>
          <a:noFill/>
          <a:ln w="9525">
            <a:noFill/>
            <a:miter lim="800000"/>
            <a:headEnd/>
            <a:tailEnd/>
          </a:ln>
        </p:spPr>
        <p:txBody>
          <a:bodyPr wrap="square">
            <a:spAutoFit/>
          </a:bodyPr>
          <a:lstStyle/>
          <a:p>
            <a:pPr marL="284163" indent="-284163">
              <a:spcBef>
                <a:spcPct val="50000"/>
              </a:spcBef>
              <a:buFontTx/>
              <a:buChar char="•"/>
              <a:defRPr/>
            </a:pPr>
            <a:r>
              <a:rPr lang="en-US" sz="2000" dirty="0"/>
              <a:t>Think</a:t>
            </a:r>
          </a:p>
          <a:p>
            <a:pPr marL="284163" indent="-284163">
              <a:spcBef>
                <a:spcPct val="50000"/>
              </a:spcBef>
              <a:buFontTx/>
              <a:buChar char="•"/>
              <a:defRPr/>
            </a:pPr>
            <a:r>
              <a:rPr lang="en-US" sz="2000" dirty="0"/>
              <a:t>Learn</a:t>
            </a:r>
          </a:p>
          <a:p>
            <a:pPr marL="284163" indent="-284163">
              <a:spcBef>
                <a:spcPct val="50000"/>
              </a:spcBef>
              <a:buFontTx/>
              <a:buChar char="•"/>
              <a:defRPr/>
            </a:pPr>
            <a:r>
              <a:rPr lang="en-US" sz="2000" dirty="0"/>
              <a:t>Act</a:t>
            </a:r>
          </a:p>
          <a:p>
            <a:pPr marL="284163" indent="-284163">
              <a:spcBef>
                <a:spcPct val="50000"/>
              </a:spcBef>
              <a:buFontTx/>
              <a:buChar char="•"/>
              <a:defRPr/>
            </a:pPr>
            <a:r>
              <a:rPr lang="en-US" sz="2000" dirty="0"/>
              <a:t>Share</a:t>
            </a:r>
          </a:p>
          <a:p>
            <a:pPr marL="284163" indent="-284163">
              <a:spcBef>
                <a:spcPct val="50000"/>
              </a:spcBef>
              <a:buFontTx/>
              <a:buChar char="•"/>
              <a:defRPr/>
            </a:pPr>
            <a:r>
              <a:rPr lang="en-US" sz="2000" dirty="0"/>
              <a:t>Evaluate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178" y="908720"/>
            <a:ext cx="4384964" cy="567465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3923" y="4149080"/>
            <a:ext cx="1823185" cy="2230099"/>
          </a:xfrm>
          <a:prstGeom prst="rect">
            <a:avLst/>
          </a:prstGeom>
        </p:spPr>
      </p:pic>
    </p:spTree>
    <p:custDataLst>
      <p:tags r:id="rId1"/>
    </p:custDataLst>
    <p:extLst>
      <p:ext uri="{BB962C8B-B14F-4D97-AF65-F5344CB8AC3E}">
        <p14:creationId xmlns:p14="http://schemas.microsoft.com/office/powerpoint/2010/main" val="23394537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5334000" y="908720"/>
            <a:ext cx="348647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CA" sz="2000" b="1" dirty="0" smtClean="0">
                <a:solidFill>
                  <a:srgbClr val="112197"/>
                </a:solidFill>
              </a:rPr>
              <a:t>THINK</a:t>
            </a:r>
            <a:endParaRPr lang="en-CA" sz="2000" b="1" dirty="0">
              <a:solidFill>
                <a:srgbClr val="112197"/>
              </a:solidFill>
            </a:endParaRPr>
          </a:p>
        </p:txBody>
      </p:sp>
      <p:sp>
        <p:nvSpPr>
          <p:cNvPr id="106502" name="Text Box 3"/>
          <p:cNvSpPr txBox="1">
            <a:spLocks noChangeArrowheads="1"/>
          </p:cNvSpPr>
          <p:nvPr/>
        </p:nvSpPr>
        <p:spPr bwMode="auto">
          <a:xfrm>
            <a:off x="5321126" y="1484784"/>
            <a:ext cx="2995290" cy="4708981"/>
          </a:xfrm>
          <a:prstGeom prst="rect">
            <a:avLst/>
          </a:prstGeom>
          <a:noFill/>
          <a:ln w="9525">
            <a:noFill/>
            <a:miter lim="800000"/>
            <a:headEnd/>
            <a:tailEnd/>
          </a:ln>
        </p:spPr>
        <p:txBody>
          <a:bodyPr wrap="square">
            <a:spAutoFit/>
          </a:bodyPr>
          <a:lstStyle/>
          <a:p>
            <a:pPr marL="284163" indent="-284163">
              <a:spcBef>
                <a:spcPct val="50000"/>
              </a:spcBef>
              <a:buFontTx/>
              <a:buChar char="•"/>
              <a:defRPr/>
            </a:pPr>
            <a:r>
              <a:rPr lang="en-US" sz="2000" dirty="0"/>
              <a:t>Youth are encouraged to THINK about what they know about stereotypes, health disparities, and </a:t>
            </a:r>
            <a:r>
              <a:rPr lang="en-US" sz="2000" dirty="0" smtClean="0"/>
              <a:t>HE/AL</a:t>
            </a:r>
          </a:p>
          <a:p>
            <a:pPr marL="284163" indent="-284163">
              <a:spcBef>
                <a:spcPct val="50000"/>
              </a:spcBef>
              <a:buFontTx/>
              <a:buChar char="•"/>
              <a:defRPr/>
            </a:pPr>
            <a:endParaRPr lang="en-US" sz="2000" dirty="0" smtClean="0"/>
          </a:p>
          <a:p>
            <a:pPr marL="284163" indent="-284163">
              <a:spcBef>
                <a:spcPct val="50000"/>
              </a:spcBef>
              <a:buFontTx/>
              <a:buChar char="•"/>
              <a:defRPr/>
            </a:pPr>
            <a:r>
              <a:rPr lang="en-US" sz="2000" dirty="0" smtClean="0"/>
              <a:t>Youth will participate in group discussions, draw their community HE/AL environment, and interview community members to gain perspective on HE/AL issues</a:t>
            </a:r>
            <a:endParaRPr lang="en-US" sz="20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178" y="908720"/>
            <a:ext cx="4384964" cy="5674658"/>
          </a:xfrm>
          <a:prstGeom prst="rect">
            <a:avLst/>
          </a:prstGeom>
        </p:spPr>
      </p:pic>
    </p:spTree>
    <p:custDataLst>
      <p:tags r:id="rId1"/>
    </p:custDataLst>
    <p:extLst>
      <p:ext uri="{BB962C8B-B14F-4D97-AF65-F5344CB8AC3E}">
        <p14:creationId xmlns:p14="http://schemas.microsoft.com/office/powerpoint/2010/main" val="25227124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5334000" y="908720"/>
            <a:ext cx="348647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CA" sz="2000" b="1" dirty="0" smtClean="0">
                <a:solidFill>
                  <a:srgbClr val="112197"/>
                </a:solidFill>
              </a:rPr>
              <a:t>LEARN</a:t>
            </a:r>
            <a:endParaRPr lang="en-CA" b="1" dirty="0">
              <a:solidFill>
                <a:srgbClr val="112197"/>
              </a:solidFill>
            </a:endParaRPr>
          </a:p>
        </p:txBody>
      </p:sp>
      <p:sp>
        <p:nvSpPr>
          <p:cNvPr id="106502" name="Text Box 3"/>
          <p:cNvSpPr txBox="1">
            <a:spLocks noChangeArrowheads="1"/>
          </p:cNvSpPr>
          <p:nvPr/>
        </p:nvSpPr>
        <p:spPr bwMode="auto">
          <a:xfrm>
            <a:off x="5321126" y="1484784"/>
            <a:ext cx="3283322" cy="3785652"/>
          </a:xfrm>
          <a:prstGeom prst="rect">
            <a:avLst/>
          </a:prstGeom>
          <a:noFill/>
          <a:ln w="9525">
            <a:noFill/>
            <a:miter lim="800000"/>
            <a:headEnd/>
            <a:tailEnd/>
          </a:ln>
        </p:spPr>
        <p:txBody>
          <a:bodyPr wrap="square">
            <a:spAutoFit/>
          </a:bodyPr>
          <a:lstStyle/>
          <a:p>
            <a:pPr marL="284163" indent="-284163">
              <a:spcBef>
                <a:spcPct val="50000"/>
              </a:spcBef>
              <a:buFontTx/>
              <a:buChar char="•"/>
              <a:defRPr/>
            </a:pPr>
            <a:r>
              <a:rPr lang="en-US" sz="2000" dirty="0"/>
              <a:t>Youth LEARN knowledge and skills around HE/AL, PSE change, and being a Champion for </a:t>
            </a:r>
            <a:r>
              <a:rPr lang="en-US" sz="2000" dirty="0" smtClean="0"/>
              <a:t>Change</a:t>
            </a:r>
          </a:p>
          <a:p>
            <a:pPr>
              <a:spcBef>
                <a:spcPct val="50000"/>
              </a:spcBef>
              <a:defRPr/>
            </a:pPr>
            <a:endParaRPr lang="en-US" sz="2000" dirty="0" smtClean="0"/>
          </a:p>
          <a:p>
            <a:pPr marL="284163" indent="-284163">
              <a:spcBef>
                <a:spcPct val="50000"/>
              </a:spcBef>
              <a:buFontTx/>
              <a:buChar char="•"/>
              <a:defRPr/>
            </a:pPr>
            <a:r>
              <a:rPr lang="en-US" sz="2000" dirty="0" smtClean="0"/>
              <a:t>Youth </a:t>
            </a:r>
            <a:r>
              <a:rPr lang="en-US" sz="2000" dirty="0"/>
              <a:t>will practice public speaking and </a:t>
            </a:r>
            <a:r>
              <a:rPr lang="en-US" sz="2000" dirty="0" smtClean="0"/>
              <a:t>leadership </a:t>
            </a:r>
            <a:r>
              <a:rPr lang="en-US" sz="2000" dirty="0"/>
              <a:t>skills, learn how to work with the media, and create a project action </a:t>
            </a:r>
            <a:r>
              <a:rPr lang="en-US" sz="2000" dirty="0" smtClean="0"/>
              <a:t>plan</a:t>
            </a:r>
            <a:endParaRPr lang="en-US" sz="20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178" y="908720"/>
            <a:ext cx="4384964" cy="5674658"/>
          </a:xfrm>
          <a:prstGeom prst="rect">
            <a:avLst/>
          </a:prstGeom>
        </p:spPr>
      </p:pic>
    </p:spTree>
    <p:custDataLst>
      <p:tags r:id="rId1"/>
    </p:custDataLst>
    <p:extLst>
      <p:ext uri="{BB962C8B-B14F-4D97-AF65-F5344CB8AC3E}">
        <p14:creationId xmlns:p14="http://schemas.microsoft.com/office/powerpoint/2010/main" val="34985136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5334000" y="908720"/>
            <a:ext cx="348647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CA" sz="2000" b="1" dirty="0" smtClean="0">
                <a:solidFill>
                  <a:srgbClr val="112197"/>
                </a:solidFill>
              </a:rPr>
              <a:t>ACT</a:t>
            </a:r>
            <a:endParaRPr lang="en-CA" sz="2000" b="1" dirty="0">
              <a:solidFill>
                <a:srgbClr val="112197"/>
              </a:solidFill>
            </a:endParaRPr>
          </a:p>
        </p:txBody>
      </p:sp>
      <p:sp>
        <p:nvSpPr>
          <p:cNvPr id="106502" name="Text Box 3"/>
          <p:cNvSpPr txBox="1">
            <a:spLocks noChangeArrowheads="1"/>
          </p:cNvSpPr>
          <p:nvPr/>
        </p:nvSpPr>
        <p:spPr bwMode="auto">
          <a:xfrm>
            <a:off x="5321126" y="1484784"/>
            <a:ext cx="3283322" cy="4862870"/>
          </a:xfrm>
          <a:prstGeom prst="rect">
            <a:avLst/>
          </a:prstGeom>
          <a:noFill/>
          <a:ln w="9525">
            <a:noFill/>
            <a:miter lim="800000"/>
            <a:headEnd/>
            <a:tailEnd/>
          </a:ln>
        </p:spPr>
        <p:txBody>
          <a:bodyPr wrap="square">
            <a:spAutoFit/>
          </a:bodyPr>
          <a:lstStyle/>
          <a:p>
            <a:pPr marL="284163" indent="-284163">
              <a:spcBef>
                <a:spcPct val="50000"/>
              </a:spcBef>
              <a:buFontTx/>
              <a:buChar char="•"/>
              <a:defRPr/>
            </a:pPr>
            <a:r>
              <a:rPr lang="en-US" sz="2000" dirty="0"/>
              <a:t>Youth are called to ACT by creating an action plan for successful PSE change for HE/AL in their </a:t>
            </a:r>
            <a:r>
              <a:rPr lang="en-US" sz="2000" dirty="0" smtClean="0"/>
              <a:t>community</a:t>
            </a:r>
          </a:p>
          <a:p>
            <a:pPr marL="284163" indent="-284163">
              <a:spcBef>
                <a:spcPct val="50000"/>
              </a:spcBef>
              <a:buFontTx/>
              <a:buChar char="•"/>
              <a:defRPr/>
            </a:pPr>
            <a:endParaRPr lang="en-US" sz="2000" dirty="0" smtClean="0"/>
          </a:p>
          <a:p>
            <a:pPr marL="284163" indent="-284163">
              <a:spcBef>
                <a:spcPct val="50000"/>
              </a:spcBef>
              <a:buFontTx/>
              <a:buChar char="•"/>
              <a:defRPr/>
            </a:pPr>
            <a:r>
              <a:rPr lang="en-US" sz="2000" dirty="0" smtClean="0"/>
              <a:t>Youth will identify a HE/AL issue, collect and analyze data, determine SMART goals and objectives, identify key players, and create a PSE change action plan  </a:t>
            </a:r>
            <a:endParaRPr lang="en-US" sz="2000" dirty="0"/>
          </a:p>
          <a:p>
            <a:pPr marL="284163" indent="-284163">
              <a:spcBef>
                <a:spcPct val="50000"/>
              </a:spcBef>
              <a:buFontTx/>
              <a:buChar char="•"/>
              <a:defRPr/>
            </a:pPr>
            <a:endParaRPr lang="en-US" sz="20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178" y="908720"/>
            <a:ext cx="4384964" cy="5674658"/>
          </a:xfrm>
          <a:prstGeom prst="rect">
            <a:avLst/>
          </a:prstGeom>
        </p:spPr>
      </p:pic>
    </p:spTree>
    <p:custDataLst>
      <p:tags r:id="rId1"/>
    </p:custDataLst>
    <p:extLst>
      <p:ext uri="{BB962C8B-B14F-4D97-AF65-F5344CB8AC3E}">
        <p14:creationId xmlns:p14="http://schemas.microsoft.com/office/powerpoint/2010/main" val="14142056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5334000" y="908720"/>
            <a:ext cx="348647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CA" sz="2000" b="1" dirty="0" smtClean="0">
                <a:solidFill>
                  <a:srgbClr val="112197"/>
                </a:solidFill>
              </a:rPr>
              <a:t>SHARE</a:t>
            </a:r>
            <a:endParaRPr lang="en-CA" sz="2000" b="1" dirty="0">
              <a:solidFill>
                <a:srgbClr val="112197"/>
              </a:solidFill>
            </a:endParaRPr>
          </a:p>
        </p:txBody>
      </p:sp>
      <p:sp>
        <p:nvSpPr>
          <p:cNvPr id="106502" name="Text Box 3"/>
          <p:cNvSpPr txBox="1">
            <a:spLocks noChangeArrowheads="1"/>
          </p:cNvSpPr>
          <p:nvPr/>
        </p:nvSpPr>
        <p:spPr bwMode="auto">
          <a:xfrm>
            <a:off x="5321126" y="1484784"/>
            <a:ext cx="3211314" cy="2862322"/>
          </a:xfrm>
          <a:prstGeom prst="rect">
            <a:avLst/>
          </a:prstGeom>
          <a:noFill/>
          <a:ln w="9525">
            <a:noFill/>
            <a:miter lim="800000"/>
            <a:headEnd/>
            <a:tailEnd/>
          </a:ln>
        </p:spPr>
        <p:txBody>
          <a:bodyPr wrap="square">
            <a:spAutoFit/>
          </a:bodyPr>
          <a:lstStyle/>
          <a:p>
            <a:pPr marL="284163" indent="-284163">
              <a:spcBef>
                <a:spcPct val="50000"/>
              </a:spcBef>
              <a:buFontTx/>
              <a:buChar char="•"/>
              <a:defRPr/>
            </a:pPr>
            <a:r>
              <a:rPr lang="en-US" sz="2000" dirty="0"/>
              <a:t>Youth will SHARE their action plan with local stakeholders/ policymakers as well as present at the HYPE </a:t>
            </a:r>
            <a:r>
              <a:rPr lang="en-US" sz="2000" dirty="0" smtClean="0"/>
              <a:t>Summit</a:t>
            </a:r>
            <a:endParaRPr lang="en-US" sz="2000" dirty="0"/>
          </a:p>
          <a:p>
            <a:pPr marL="284163" indent="-284163">
              <a:spcBef>
                <a:spcPct val="50000"/>
              </a:spcBef>
              <a:buFontTx/>
              <a:buChar char="•"/>
              <a:defRPr/>
            </a:pPr>
            <a:endParaRPr lang="en-US" sz="2000" dirty="0"/>
          </a:p>
          <a:p>
            <a:pPr marL="284163" indent="-284163">
              <a:spcBef>
                <a:spcPct val="50000"/>
              </a:spcBef>
              <a:buFontTx/>
              <a:buChar char="•"/>
              <a:defRPr/>
            </a:pPr>
            <a:endParaRPr lang="en-US" sz="20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178" y="908720"/>
            <a:ext cx="4384964" cy="567465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2695" y="4005064"/>
            <a:ext cx="3289081" cy="2191350"/>
          </a:xfrm>
          <a:prstGeom prst="rect">
            <a:avLst/>
          </a:prstGeom>
        </p:spPr>
      </p:pic>
    </p:spTree>
    <p:custDataLst>
      <p:tags r:id="rId1"/>
    </p:custDataLst>
    <p:extLst>
      <p:ext uri="{BB962C8B-B14F-4D97-AF65-F5344CB8AC3E}">
        <p14:creationId xmlns:p14="http://schemas.microsoft.com/office/powerpoint/2010/main" val="27975189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5334000" y="908720"/>
            <a:ext cx="348647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CA" sz="2000" b="1" dirty="0" smtClean="0">
                <a:solidFill>
                  <a:srgbClr val="112197"/>
                </a:solidFill>
              </a:rPr>
              <a:t>EVALUATE</a:t>
            </a:r>
            <a:endParaRPr lang="en-CA" b="1" dirty="0">
              <a:solidFill>
                <a:srgbClr val="112197"/>
              </a:solidFill>
            </a:endParaRPr>
          </a:p>
        </p:txBody>
      </p:sp>
      <p:sp>
        <p:nvSpPr>
          <p:cNvPr id="106502" name="Text Box 3"/>
          <p:cNvSpPr txBox="1">
            <a:spLocks noChangeArrowheads="1"/>
          </p:cNvSpPr>
          <p:nvPr/>
        </p:nvSpPr>
        <p:spPr bwMode="auto">
          <a:xfrm>
            <a:off x="5321126" y="1484784"/>
            <a:ext cx="3283322" cy="2400657"/>
          </a:xfrm>
          <a:prstGeom prst="rect">
            <a:avLst/>
          </a:prstGeom>
          <a:noFill/>
          <a:ln w="9525">
            <a:noFill/>
            <a:miter lim="800000"/>
            <a:headEnd/>
            <a:tailEnd/>
          </a:ln>
        </p:spPr>
        <p:txBody>
          <a:bodyPr wrap="square">
            <a:spAutoFit/>
          </a:bodyPr>
          <a:lstStyle/>
          <a:p>
            <a:pPr marL="284163" indent="-284163">
              <a:spcBef>
                <a:spcPct val="50000"/>
              </a:spcBef>
              <a:buFontTx/>
              <a:buChar char="•"/>
              <a:defRPr/>
            </a:pPr>
            <a:r>
              <a:rPr lang="en-US" sz="2000" dirty="0"/>
              <a:t>Youth will EVALUATE changes created by </a:t>
            </a:r>
            <a:r>
              <a:rPr lang="en-US" sz="2000" dirty="0" smtClean="0"/>
              <a:t>action </a:t>
            </a:r>
            <a:r>
              <a:rPr lang="en-US" sz="2000" dirty="0"/>
              <a:t>plans, </a:t>
            </a:r>
            <a:r>
              <a:rPr lang="en-US" sz="2000" dirty="0" smtClean="0"/>
              <a:t>review </a:t>
            </a:r>
            <a:r>
              <a:rPr lang="en-US" sz="2000" dirty="0"/>
              <a:t>project outcomes, and </a:t>
            </a:r>
            <a:r>
              <a:rPr lang="en-US" sz="2000" dirty="0" smtClean="0"/>
              <a:t>discuss sustainable strategies</a:t>
            </a:r>
            <a:endParaRPr lang="en-US" sz="2000" dirty="0"/>
          </a:p>
          <a:p>
            <a:pPr marL="284163" indent="-284163">
              <a:spcBef>
                <a:spcPct val="50000"/>
              </a:spcBef>
              <a:buFontTx/>
              <a:buChar char="•"/>
              <a:defRPr/>
            </a:pPr>
            <a:endParaRPr lang="en-US" sz="20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178" y="908720"/>
            <a:ext cx="4384964" cy="5674658"/>
          </a:xfrm>
          <a:prstGeom prst="rect">
            <a:avLst/>
          </a:prstGeom>
        </p:spPr>
      </p:pic>
      <p:pic>
        <p:nvPicPr>
          <p:cNvPr id="6" name="Picture 2" descr="http://graphics8.nytimes.com/images/2008/03/16/arts/16shat600.1.jpg"/>
          <p:cNvPicPr>
            <a:picLocks noChangeAspect="1" noChangeArrowheads="1"/>
          </p:cNvPicPr>
          <p:nvPr/>
        </p:nvPicPr>
        <p:blipFill>
          <a:blip r:embed="rId5" cstate="print"/>
          <a:srcRect/>
          <a:stretch>
            <a:fillRect/>
          </a:stretch>
        </p:blipFill>
        <p:spPr bwMode="auto">
          <a:xfrm>
            <a:off x="4254734" y="4077072"/>
            <a:ext cx="4565738" cy="211165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641412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467544" y="908720"/>
            <a:ext cx="4032448"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CA" sz="2000" b="1" dirty="0" smtClean="0">
                <a:solidFill>
                  <a:srgbClr val="112197"/>
                </a:solidFill>
              </a:rPr>
              <a:t>HYPE Curriculum Structure</a:t>
            </a:r>
            <a:endParaRPr lang="en-CA" sz="2000" b="1" dirty="0">
              <a:solidFill>
                <a:srgbClr val="112197"/>
              </a:solidFill>
            </a:endParaRPr>
          </a:p>
        </p:txBody>
      </p:sp>
      <p:sp>
        <p:nvSpPr>
          <p:cNvPr id="106502" name="Text Box 3"/>
          <p:cNvSpPr txBox="1">
            <a:spLocks noChangeArrowheads="1"/>
          </p:cNvSpPr>
          <p:nvPr/>
        </p:nvSpPr>
        <p:spPr bwMode="auto">
          <a:xfrm>
            <a:off x="467544" y="1522817"/>
            <a:ext cx="4248472" cy="5170646"/>
          </a:xfrm>
          <a:prstGeom prst="rect">
            <a:avLst/>
          </a:prstGeom>
          <a:noFill/>
          <a:ln w="9525">
            <a:noFill/>
            <a:miter lim="800000"/>
            <a:headEnd/>
            <a:tailEnd/>
          </a:ln>
        </p:spPr>
        <p:txBody>
          <a:bodyPr wrap="square">
            <a:spAutoFit/>
          </a:bodyPr>
          <a:lstStyle/>
          <a:p>
            <a:pPr marL="284163" indent="-284163">
              <a:spcBef>
                <a:spcPct val="50000"/>
              </a:spcBef>
              <a:buFontTx/>
              <a:buChar char="•"/>
              <a:defRPr/>
            </a:pPr>
            <a:r>
              <a:rPr lang="en-US" sz="2000" dirty="0" smtClean="0"/>
              <a:t>60-minute sessions</a:t>
            </a:r>
          </a:p>
          <a:p>
            <a:pPr marL="284163" indent="-284163">
              <a:spcBef>
                <a:spcPct val="50000"/>
              </a:spcBef>
              <a:buFontTx/>
              <a:buChar char="•"/>
              <a:defRPr/>
            </a:pPr>
            <a:endParaRPr lang="en-US" sz="500" dirty="0" smtClean="0"/>
          </a:p>
          <a:p>
            <a:pPr marL="284163" indent="-284163">
              <a:spcBef>
                <a:spcPct val="50000"/>
              </a:spcBef>
              <a:buFontTx/>
              <a:buChar char="•"/>
              <a:defRPr/>
            </a:pPr>
            <a:r>
              <a:rPr lang="en-US" sz="2000" dirty="0" smtClean="0"/>
              <a:t>Once per week</a:t>
            </a:r>
          </a:p>
          <a:p>
            <a:pPr marL="284163" indent="-284163">
              <a:spcBef>
                <a:spcPct val="50000"/>
              </a:spcBef>
              <a:buFontTx/>
              <a:buChar char="•"/>
              <a:defRPr/>
            </a:pPr>
            <a:endParaRPr lang="en-US" sz="500" dirty="0" smtClean="0"/>
          </a:p>
          <a:p>
            <a:pPr marL="284163" indent="-284163">
              <a:spcBef>
                <a:spcPct val="50000"/>
              </a:spcBef>
              <a:buFontTx/>
              <a:buChar char="•"/>
              <a:defRPr/>
            </a:pPr>
            <a:r>
              <a:rPr lang="en-US" sz="2000" dirty="0" smtClean="0"/>
              <a:t>Evidence-based information and activities</a:t>
            </a:r>
          </a:p>
          <a:p>
            <a:pPr marL="741363" lvl="1" indent="-284163">
              <a:spcBef>
                <a:spcPct val="50000"/>
              </a:spcBef>
              <a:buFontTx/>
              <a:buChar char="•"/>
              <a:defRPr/>
            </a:pPr>
            <a:r>
              <a:rPr lang="en-US" sz="2000" dirty="0" smtClean="0"/>
              <a:t>Individual and group-based</a:t>
            </a:r>
          </a:p>
          <a:p>
            <a:pPr marL="741363" lvl="1" indent="-284163">
              <a:spcBef>
                <a:spcPct val="50000"/>
              </a:spcBef>
              <a:buFontTx/>
              <a:buChar char="•"/>
              <a:defRPr/>
            </a:pPr>
            <a:r>
              <a:rPr lang="en-US" sz="2000" dirty="0" smtClean="0"/>
              <a:t>On and off-site</a:t>
            </a:r>
          </a:p>
          <a:p>
            <a:pPr marL="741363" lvl="1" indent="-284163">
              <a:spcBef>
                <a:spcPct val="50000"/>
              </a:spcBef>
              <a:buFontTx/>
              <a:buChar char="•"/>
              <a:defRPr/>
            </a:pPr>
            <a:endParaRPr lang="en-US" sz="500" dirty="0" smtClean="0"/>
          </a:p>
          <a:p>
            <a:pPr marL="284163" indent="-284163">
              <a:spcBef>
                <a:spcPct val="50000"/>
              </a:spcBef>
              <a:buFontTx/>
              <a:buChar char="•"/>
              <a:defRPr/>
            </a:pPr>
            <a:r>
              <a:rPr lang="en-US" sz="2000" dirty="0" smtClean="0"/>
              <a:t>Led by adult facilitators trained by ESMMSC</a:t>
            </a:r>
          </a:p>
          <a:p>
            <a:pPr marL="284163" indent="-284163">
              <a:spcBef>
                <a:spcPct val="50000"/>
              </a:spcBef>
              <a:buFontTx/>
              <a:buChar char="•"/>
              <a:defRPr/>
            </a:pPr>
            <a:endParaRPr lang="en-US" sz="500" dirty="0" smtClean="0"/>
          </a:p>
          <a:p>
            <a:pPr marL="284163" indent="-284163">
              <a:spcBef>
                <a:spcPct val="50000"/>
              </a:spcBef>
              <a:buFontTx/>
              <a:buChar char="•"/>
              <a:defRPr/>
            </a:pPr>
            <a:r>
              <a:rPr lang="en-US" sz="2000" dirty="0" smtClean="0"/>
              <a:t>Two guides:</a:t>
            </a:r>
          </a:p>
          <a:p>
            <a:pPr marL="741363" lvl="1" indent="-284163">
              <a:spcBef>
                <a:spcPct val="50000"/>
              </a:spcBef>
              <a:buFontTx/>
              <a:buChar char="•"/>
              <a:defRPr/>
            </a:pPr>
            <a:r>
              <a:rPr lang="en-US" sz="2000" dirty="0" smtClean="0"/>
              <a:t>Adult Facilitators’ Guide</a:t>
            </a:r>
          </a:p>
          <a:p>
            <a:pPr marL="741363" lvl="1" indent="-284163">
              <a:spcBef>
                <a:spcPct val="50000"/>
              </a:spcBef>
              <a:buFontTx/>
              <a:buChar char="•"/>
              <a:defRPr/>
            </a:pPr>
            <a:r>
              <a:rPr lang="en-US" sz="2000" dirty="0" smtClean="0"/>
              <a:t>Youth Guide</a:t>
            </a:r>
            <a:endParaRPr lang="en-US" sz="2000" dirty="0"/>
          </a:p>
        </p:txBody>
      </p:sp>
      <p:sp>
        <p:nvSpPr>
          <p:cNvPr id="9"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50594" tIns="-196788" rIns="0" bIns="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7995" y="1412776"/>
            <a:ext cx="3156396" cy="4251956"/>
          </a:xfrm>
          <a:prstGeom prst="rect">
            <a:avLst/>
          </a:prstGeom>
        </p:spPr>
      </p:pic>
    </p:spTree>
    <p:custDataLst>
      <p:tags r:id="rId1"/>
    </p:custDataLst>
    <p:extLst>
      <p:ext uri="{BB962C8B-B14F-4D97-AF65-F5344CB8AC3E}">
        <p14:creationId xmlns:p14="http://schemas.microsoft.com/office/powerpoint/2010/main" val="42581117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467544" y="908720"/>
            <a:ext cx="4752528"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CA" sz="2000" b="1" dirty="0" smtClean="0">
                <a:solidFill>
                  <a:srgbClr val="112197"/>
                </a:solidFill>
              </a:rPr>
              <a:t>Current HYPE Pilot Communities</a:t>
            </a:r>
            <a:endParaRPr lang="en-CA" sz="2000" b="1" dirty="0">
              <a:solidFill>
                <a:srgbClr val="112197"/>
              </a:solidFill>
            </a:endParaRPr>
          </a:p>
        </p:txBody>
      </p:sp>
      <p:sp>
        <p:nvSpPr>
          <p:cNvPr id="106502" name="Text Box 3"/>
          <p:cNvSpPr txBox="1">
            <a:spLocks noChangeArrowheads="1"/>
          </p:cNvSpPr>
          <p:nvPr/>
        </p:nvSpPr>
        <p:spPr bwMode="auto">
          <a:xfrm>
            <a:off x="467544" y="1412776"/>
            <a:ext cx="3168352" cy="3077766"/>
          </a:xfrm>
          <a:prstGeom prst="rect">
            <a:avLst/>
          </a:prstGeom>
          <a:noFill/>
          <a:ln w="9525">
            <a:noFill/>
            <a:miter lim="800000"/>
            <a:headEnd/>
            <a:tailEnd/>
          </a:ln>
        </p:spPr>
        <p:txBody>
          <a:bodyPr wrap="square">
            <a:spAutoFit/>
          </a:bodyPr>
          <a:lstStyle/>
          <a:p>
            <a:pPr marL="284163" indent="-284163">
              <a:spcBef>
                <a:spcPct val="50000"/>
              </a:spcBef>
              <a:buFontTx/>
              <a:buChar char="•"/>
              <a:defRPr/>
            </a:pPr>
            <a:r>
              <a:rPr lang="en-US" sz="2000" dirty="0" smtClean="0"/>
              <a:t>Pilot in 3 selected communities during 2012-2013</a:t>
            </a:r>
          </a:p>
          <a:p>
            <a:pPr marL="628650" lvl="1" indent="-228600">
              <a:spcBef>
                <a:spcPct val="50000"/>
              </a:spcBef>
              <a:buFontTx/>
              <a:buChar char="•"/>
              <a:defRPr/>
            </a:pPr>
            <a:r>
              <a:rPr lang="en-US" dirty="0" smtClean="0"/>
              <a:t>Richland County</a:t>
            </a:r>
          </a:p>
          <a:p>
            <a:pPr marL="628650" lvl="1" indent="-228600">
              <a:spcBef>
                <a:spcPct val="50000"/>
              </a:spcBef>
              <a:buFontTx/>
              <a:buChar char="•"/>
              <a:defRPr/>
            </a:pPr>
            <a:r>
              <a:rPr lang="en-US" dirty="0" smtClean="0"/>
              <a:t>Pickens County</a:t>
            </a:r>
          </a:p>
          <a:p>
            <a:pPr marL="628650" lvl="1" indent="-228600">
              <a:spcBef>
                <a:spcPct val="50000"/>
              </a:spcBef>
              <a:buFontTx/>
              <a:buChar char="•"/>
              <a:defRPr/>
            </a:pPr>
            <a:r>
              <a:rPr lang="en-US" dirty="0" smtClean="0"/>
              <a:t>Fairfield County</a:t>
            </a:r>
          </a:p>
          <a:p>
            <a:pPr marL="628650" lvl="1" indent="-228600">
              <a:spcBef>
                <a:spcPct val="50000"/>
              </a:spcBef>
              <a:buFontTx/>
              <a:buChar char="•"/>
              <a:defRPr/>
            </a:pPr>
            <a:endParaRPr lang="en-US" sz="200" dirty="0"/>
          </a:p>
          <a:p>
            <a:pPr marL="284163" indent="-284163">
              <a:spcBef>
                <a:spcPct val="50000"/>
              </a:spcBef>
              <a:buFontTx/>
              <a:buChar char="•"/>
              <a:defRPr/>
            </a:pPr>
            <a:r>
              <a:rPr lang="en-US" sz="2000" dirty="0" smtClean="0"/>
              <a:t>Emphasis on program improvement</a:t>
            </a:r>
            <a:endParaRPr lang="en-US" sz="2000" dirty="0"/>
          </a:p>
        </p:txBody>
      </p:sp>
      <p:graphicFrame>
        <p:nvGraphicFramePr>
          <p:cNvPr id="7" name="Table 6"/>
          <p:cNvGraphicFramePr>
            <a:graphicFrameLocks noGrp="1"/>
          </p:cNvGraphicFramePr>
          <p:nvPr>
            <p:extLst>
              <p:ext uri="{D42A27DB-BD31-4B8C-83A1-F6EECF244321}">
                <p14:modId xmlns:p14="http://schemas.microsoft.com/office/powerpoint/2010/main" val="2394407940"/>
              </p:ext>
            </p:extLst>
          </p:nvPr>
        </p:nvGraphicFramePr>
        <p:xfrm>
          <a:off x="630113" y="4725142"/>
          <a:ext cx="7883773" cy="1944216"/>
        </p:xfrm>
        <a:graphic>
          <a:graphicData uri="http://schemas.openxmlformats.org/drawingml/2006/table">
            <a:tbl>
              <a:tblPr firstRow="1" firstCol="1" bandRow="1"/>
              <a:tblGrid>
                <a:gridCol w="2153713"/>
                <a:gridCol w="477505"/>
                <a:gridCol w="477505"/>
                <a:gridCol w="477505"/>
                <a:gridCol w="477505"/>
                <a:gridCol w="477505"/>
                <a:gridCol w="477505"/>
                <a:gridCol w="477505"/>
                <a:gridCol w="477505"/>
                <a:gridCol w="477505"/>
                <a:gridCol w="477505"/>
                <a:gridCol w="477505"/>
                <a:gridCol w="477505"/>
              </a:tblGrid>
              <a:tr h="324036">
                <a:tc>
                  <a:txBody>
                    <a:bodyPr/>
                    <a:lstStyle/>
                    <a:p>
                      <a:pPr marL="0" marR="0">
                        <a:spcBef>
                          <a:spcPts val="0"/>
                        </a:spcBef>
                        <a:spcAft>
                          <a:spcPts val="0"/>
                        </a:spcAft>
                      </a:pPr>
                      <a:r>
                        <a:rPr lang="en-US" sz="1100" b="1" dirty="0">
                          <a:effectLst/>
                          <a:latin typeface="+mn-lt"/>
                          <a:ea typeface="Calibri"/>
                          <a:cs typeface="Calibri"/>
                        </a:rPr>
                        <a:t>Project Stages (</a:t>
                      </a:r>
                      <a:r>
                        <a:rPr lang="en-US" sz="1100" b="1" dirty="0" smtClean="0">
                          <a:effectLst/>
                          <a:latin typeface="+mn-lt"/>
                          <a:ea typeface="Calibri"/>
                          <a:cs typeface="Calibri"/>
                        </a:rPr>
                        <a:t>2012-13)</a:t>
                      </a:r>
                      <a:endParaRPr lang="en-US" sz="11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smtClean="0">
                          <a:effectLst/>
                          <a:latin typeface="+mn-lt"/>
                          <a:ea typeface="Calibri"/>
                          <a:cs typeface="Calibri"/>
                        </a:rPr>
                        <a:t>Sept</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smtClean="0">
                          <a:effectLst/>
                          <a:latin typeface="+mn-lt"/>
                          <a:ea typeface="Calibri"/>
                          <a:cs typeface="Calibri"/>
                        </a:rPr>
                        <a:t>Oct</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smtClean="0">
                          <a:effectLst/>
                          <a:latin typeface="+mn-lt"/>
                          <a:ea typeface="Calibri"/>
                          <a:cs typeface="Calibri"/>
                        </a:rPr>
                        <a:t>Nov</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smtClean="0">
                          <a:effectLst/>
                          <a:latin typeface="+mn-lt"/>
                          <a:ea typeface="Calibri"/>
                          <a:cs typeface="Calibri"/>
                        </a:rPr>
                        <a:t>Dec</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smtClean="0">
                          <a:effectLst/>
                          <a:latin typeface="+mn-lt"/>
                          <a:ea typeface="Calibri"/>
                          <a:cs typeface="Calibri"/>
                        </a:rPr>
                        <a:t>Jan</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smtClean="0">
                          <a:effectLst/>
                          <a:latin typeface="+mn-lt"/>
                          <a:ea typeface="Calibri"/>
                          <a:cs typeface="Calibri"/>
                        </a:rPr>
                        <a:t>Feb</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smtClean="0">
                          <a:effectLst/>
                          <a:latin typeface="+mn-lt"/>
                          <a:ea typeface="Calibri"/>
                          <a:cs typeface="Calibri"/>
                        </a:rPr>
                        <a:t>Mar</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smtClean="0">
                          <a:effectLst/>
                          <a:latin typeface="+mn-lt"/>
                          <a:ea typeface="Calibri"/>
                          <a:cs typeface="Calibri"/>
                        </a:rPr>
                        <a:t>Apr</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smtClean="0">
                          <a:effectLst/>
                          <a:latin typeface="+mn-lt"/>
                          <a:ea typeface="Calibri"/>
                          <a:cs typeface="Calibri"/>
                        </a:rPr>
                        <a:t>May</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smtClean="0">
                          <a:effectLst/>
                          <a:latin typeface="+mn-lt"/>
                          <a:ea typeface="Calibri"/>
                          <a:cs typeface="Calibri"/>
                        </a:rPr>
                        <a:t>Jun</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smtClean="0">
                          <a:effectLst/>
                          <a:latin typeface="+mn-lt"/>
                          <a:ea typeface="Calibri"/>
                          <a:cs typeface="Calibri"/>
                        </a:rPr>
                        <a:t>Jul</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smtClean="0">
                          <a:effectLst/>
                          <a:latin typeface="+mn-lt"/>
                          <a:ea typeface="Calibri"/>
                          <a:cs typeface="Calibri"/>
                        </a:rPr>
                        <a:t>Aug</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036">
                <a:tc>
                  <a:txBody>
                    <a:bodyPr/>
                    <a:lstStyle/>
                    <a:p>
                      <a:pPr marL="0" marR="0">
                        <a:spcBef>
                          <a:spcPts val="0"/>
                        </a:spcBef>
                        <a:spcAft>
                          <a:spcPts val="0"/>
                        </a:spcAft>
                      </a:pPr>
                      <a:r>
                        <a:rPr lang="en-US" sz="1100" b="1">
                          <a:effectLst/>
                          <a:latin typeface="+mn-lt"/>
                          <a:ea typeface="Calibri"/>
                          <a:cs typeface="Calibri"/>
                        </a:rPr>
                        <a:t>Phase One: Think</a:t>
                      </a:r>
                      <a:endParaRPr lang="en-US" sz="1100" b="1">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036">
                <a:tc>
                  <a:txBody>
                    <a:bodyPr/>
                    <a:lstStyle/>
                    <a:p>
                      <a:pPr marL="0" marR="0">
                        <a:spcBef>
                          <a:spcPts val="0"/>
                        </a:spcBef>
                        <a:spcAft>
                          <a:spcPts val="0"/>
                        </a:spcAft>
                      </a:pPr>
                      <a:r>
                        <a:rPr lang="en-US" sz="1100" b="1">
                          <a:effectLst/>
                          <a:latin typeface="+mn-lt"/>
                          <a:ea typeface="Calibri"/>
                          <a:cs typeface="Calibri"/>
                        </a:rPr>
                        <a:t>Phase Two: Learn</a:t>
                      </a:r>
                      <a:endParaRPr lang="en-US" sz="1100" b="1">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036">
                <a:tc>
                  <a:txBody>
                    <a:bodyPr/>
                    <a:lstStyle/>
                    <a:p>
                      <a:pPr marL="0" marR="0">
                        <a:spcBef>
                          <a:spcPts val="0"/>
                        </a:spcBef>
                        <a:spcAft>
                          <a:spcPts val="0"/>
                        </a:spcAft>
                      </a:pPr>
                      <a:r>
                        <a:rPr lang="en-US" sz="1100" b="1" dirty="0">
                          <a:effectLst/>
                          <a:latin typeface="+mn-lt"/>
                          <a:ea typeface="Calibri"/>
                          <a:cs typeface="Calibri"/>
                        </a:rPr>
                        <a:t>Phase Three: Act</a:t>
                      </a:r>
                      <a:endParaRPr lang="en-US" sz="11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036">
                <a:tc>
                  <a:txBody>
                    <a:bodyPr/>
                    <a:lstStyle/>
                    <a:p>
                      <a:pPr marL="0" marR="0">
                        <a:spcBef>
                          <a:spcPts val="0"/>
                        </a:spcBef>
                        <a:spcAft>
                          <a:spcPts val="0"/>
                        </a:spcAft>
                      </a:pPr>
                      <a:r>
                        <a:rPr lang="en-US" sz="1100" b="1" dirty="0">
                          <a:effectLst/>
                          <a:latin typeface="+mn-lt"/>
                          <a:ea typeface="Calibri"/>
                          <a:cs typeface="Calibri"/>
                        </a:rPr>
                        <a:t>Phase Four: Share</a:t>
                      </a:r>
                      <a:endParaRPr lang="en-US" sz="11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036">
                <a:tc>
                  <a:txBody>
                    <a:bodyPr/>
                    <a:lstStyle/>
                    <a:p>
                      <a:pPr marL="0" marR="0">
                        <a:spcBef>
                          <a:spcPts val="0"/>
                        </a:spcBef>
                        <a:spcAft>
                          <a:spcPts val="0"/>
                        </a:spcAft>
                      </a:pPr>
                      <a:r>
                        <a:rPr lang="en-US" sz="1100" b="1" dirty="0">
                          <a:effectLst/>
                          <a:latin typeface="+mn-lt"/>
                          <a:ea typeface="Calibri"/>
                          <a:cs typeface="Calibri"/>
                        </a:rPr>
                        <a:t>Phase Five: Evaluate</a:t>
                      </a:r>
                      <a:endParaRPr lang="en-US" sz="11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n-lt"/>
                          <a:ea typeface="Calibri"/>
                          <a:cs typeface="Calibri"/>
                        </a:rPr>
                        <a:t> </a:t>
                      </a:r>
                      <a:endParaRPr lang="en-US" sz="11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spcBef>
                          <a:spcPts val="0"/>
                        </a:spcBef>
                        <a:spcAft>
                          <a:spcPts val="0"/>
                        </a:spcAft>
                      </a:pPr>
                      <a:r>
                        <a:rPr lang="en-US" sz="1100" dirty="0">
                          <a:effectLst/>
                          <a:latin typeface="+mn-lt"/>
                          <a:ea typeface="Calibri"/>
                          <a:cs typeface="Calibri"/>
                        </a:rPr>
                        <a:t> </a:t>
                      </a:r>
                      <a:endParaRPr lang="en-US" sz="11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bl>
          </a:graphicData>
        </a:graphic>
      </p:graphicFrame>
      <p:sp>
        <p:nvSpPr>
          <p:cNvPr id="9"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50594" tIns="-196788" rIns="0" bIns="0" numCol="1" anchor="ctr" anchorCtr="0" compatLnSpc="1">
            <a:prstTxWarp prst="textNoShape">
              <a:avLst/>
            </a:prstTxWarp>
            <a:spAutoFit/>
          </a:bodyPr>
          <a:lstStyle/>
          <a:p>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1591717"/>
            <a:ext cx="4546420" cy="2557361"/>
          </a:xfrm>
          <a:prstGeom prst="rect">
            <a:avLst/>
          </a:prstGeom>
        </p:spPr>
      </p:pic>
    </p:spTree>
    <p:custDataLst>
      <p:tags r:id="rId1"/>
    </p:custDataLst>
    <p:extLst>
      <p:ext uri="{BB962C8B-B14F-4D97-AF65-F5344CB8AC3E}">
        <p14:creationId xmlns:p14="http://schemas.microsoft.com/office/powerpoint/2010/main" val="2978491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467544" y="908720"/>
            <a:ext cx="348647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CA" sz="2000" b="1" dirty="0" smtClean="0">
                <a:solidFill>
                  <a:srgbClr val="112197"/>
                </a:solidFill>
              </a:rPr>
              <a:t>Evaluation of HYPE</a:t>
            </a:r>
            <a:endParaRPr lang="en-CA" sz="2000" b="1" dirty="0">
              <a:solidFill>
                <a:srgbClr val="112197"/>
              </a:solidFill>
            </a:endParaRPr>
          </a:p>
        </p:txBody>
      </p:sp>
      <p:sp>
        <p:nvSpPr>
          <p:cNvPr id="106502" name="Text Box 3"/>
          <p:cNvSpPr txBox="1">
            <a:spLocks noChangeArrowheads="1"/>
          </p:cNvSpPr>
          <p:nvPr/>
        </p:nvSpPr>
        <p:spPr bwMode="auto">
          <a:xfrm>
            <a:off x="467544" y="1412776"/>
            <a:ext cx="5040560" cy="5170646"/>
          </a:xfrm>
          <a:prstGeom prst="rect">
            <a:avLst/>
          </a:prstGeom>
          <a:noFill/>
          <a:ln w="9525">
            <a:noFill/>
            <a:miter lim="800000"/>
            <a:headEnd/>
            <a:tailEnd/>
          </a:ln>
        </p:spPr>
        <p:txBody>
          <a:bodyPr wrap="square">
            <a:spAutoFit/>
          </a:bodyPr>
          <a:lstStyle/>
          <a:p>
            <a:pPr marL="284163" indent="-284163">
              <a:spcBef>
                <a:spcPct val="50000"/>
              </a:spcBef>
              <a:buFontTx/>
              <a:buChar char="•"/>
              <a:defRPr/>
            </a:pPr>
            <a:r>
              <a:rPr lang="en-US" sz="2000" dirty="0"/>
              <a:t>Process </a:t>
            </a:r>
            <a:r>
              <a:rPr lang="en-US" sz="2000" dirty="0" smtClean="0"/>
              <a:t>evaluation</a:t>
            </a:r>
            <a:endParaRPr lang="en-US" sz="2000" dirty="0"/>
          </a:p>
          <a:p>
            <a:pPr marL="741363" lvl="1" indent="-284163">
              <a:spcBef>
                <a:spcPct val="50000"/>
              </a:spcBef>
              <a:buFontTx/>
              <a:buChar char="•"/>
              <a:defRPr/>
            </a:pPr>
            <a:r>
              <a:rPr lang="en-US" sz="2000" dirty="0"/>
              <a:t>Program </a:t>
            </a:r>
            <a:r>
              <a:rPr lang="en-US" sz="2000" dirty="0" smtClean="0"/>
              <a:t>delivery/implementation</a:t>
            </a:r>
          </a:p>
          <a:p>
            <a:pPr marL="741363" lvl="1" indent="-284163">
              <a:spcBef>
                <a:spcPct val="50000"/>
              </a:spcBef>
              <a:buFontTx/>
              <a:buChar char="•"/>
              <a:defRPr/>
            </a:pPr>
            <a:r>
              <a:rPr lang="en-US" sz="2000" dirty="0" smtClean="0"/>
              <a:t>Youth engagement/enjoyment</a:t>
            </a:r>
          </a:p>
          <a:p>
            <a:pPr marL="741363" lvl="1" indent="-284163">
              <a:spcBef>
                <a:spcPct val="50000"/>
              </a:spcBef>
              <a:buFontTx/>
              <a:buChar char="•"/>
              <a:defRPr/>
            </a:pPr>
            <a:r>
              <a:rPr lang="en-US" sz="2000" dirty="0" smtClean="0"/>
              <a:t>Adult/youth interaction</a:t>
            </a:r>
          </a:p>
          <a:p>
            <a:pPr marL="741363" lvl="1" indent="-284163">
              <a:spcBef>
                <a:spcPct val="50000"/>
              </a:spcBef>
              <a:buFontTx/>
              <a:buChar char="•"/>
              <a:defRPr/>
            </a:pPr>
            <a:endParaRPr lang="en-US" sz="1400" dirty="0" smtClean="0"/>
          </a:p>
          <a:p>
            <a:pPr marL="284163" indent="-284163">
              <a:spcBef>
                <a:spcPct val="50000"/>
              </a:spcBef>
              <a:buFontTx/>
              <a:buChar char="•"/>
              <a:defRPr/>
            </a:pPr>
            <a:r>
              <a:rPr lang="en-US" sz="2000" dirty="0" smtClean="0"/>
              <a:t>Outcome evaluation</a:t>
            </a:r>
          </a:p>
          <a:p>
            <a:pPr marL="741363" lvl="1" indent="-284163">
              <a:spcBef>
                <a:spcPct val="50000"/>
              </a:spcBef>
              <a:buFontTx/>
              <a:buChar char="•"/>
              <a:defRPr/>
            </a:pPr>
            <a:r>
              <a:rPr lang="en-US" sz="2000" dirty="0" smtClean="0"/>
              <a:t>Youth HE/AL knowledge/awareness</a:t>
            </a:r>
          </a:p>
          <a:p>
            <a:pPr marL="741363" lvl="1" indent="-284163">
              <a:spcBef>
                <a:spcPct val="50000"/>
              </a:spcBef>
              <a:buFontTx/>
              <a:buChar char="•"/>
              <a:defRPr/>
            </a:pPr>
            <a:r>
              <a:rPr lang="en-US" sz="2000" dirty="0" smtClean="0"/>
              <a:t>Youth empowerment/self-efficacy</a:t>
            </a:r>
          </a:p>
          <a:p>
            <a:pPr marL="741363" lvl="1" indent="-284163">
              <a:spcBef>
                <a:spcPct val="50000"/>
              </a:spcBef>
              <a:buFontTx/>
              <a:buChar char="•"/>
              <a:defRPr/>
            </a:pPr>
            <a:r>
              <a:rPr lang="en-US" sz="2000" dirty="0" smtClean="0"/>
              <a:t>Individual/community PSE mobilization</a:t>
            </a:r>
          </a:p>
          <a:p>
            <a:pPr marL="741363" lvl="1" indent="-284163">
              <a:spcBef>
                <a:spcPct val="50000"/>
              </a:spcBef>
              <a:buFontTx/>
              <a:buChar char="•"/>
              <a:defRPr/>
            </a:pPr>
            <a:r>
              <a:rPr lang="en-US" sz="2000" dirty="0" smtClean="0"/>
              <a:t>Policymakers’ attitudes/willingness towards PSE change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1651769"/>
            <a:ext cx="3160761" cy="4081487"/>
          </a:xfrm>
          <a:prstGeom prst="rect">
            <a:avLst/>
          </a:prstGeom>
        </p:spPr>
      </p:pic>
    </p:spTree>
    <p:custDataLst>
      <p:tags r:id="rId1"/>
    </p:custDataLst>
    <p:extLst>
      <p:ext uri="{BB962C8B-B14F-4D97-AF65-F5344CB8AC3E}">
        <p14:creationId xmlns:p14="http://schemas.microsoft.com/office/powerpoint/2010/main" val="7740170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467544" y="908720"/>
            <a:ext cx="348647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CA" sz="2000" b="1" dirty="0" smtClean="0">
                <a:solidFill>
                  <a:srgbClr val="112197"/>
                </a:solidFill>
              </a:rPr>
              <a:t>HYPE – Next Steps</a:t>
            </a:r>
            <a:endParaRPr lang="en-CA" sz="2000" b="1" dirty="0">
              <a:solidFill>
                <a:srgbClr val="112197"/>
              </a:solidFill>
            </a:endParaRPr>
          </a:p>
        </p:txBody>
      </p:sp>
      <p:sp>
        <p:nvSpPr>
          <p:cNvPr id="106502" name="Text Box 3"/>
          <p:cNvSpPr txBox="1">
            <a:spLocks noChangeArrowheads="1"/>
          </p:cNvSpPr>
          <p:nvPr/>
        </p:nvSpPr>
        <p:spPr bwMode="auto">
          <a:xfrm>
            <a:off x="467544" y="1412776"/>
            <a:ext cx="5040560" cy="5016758"/>
          </a:xfrm>
          <a:prstGeom prst="rect">
            <a:avLst/>
          </a:prstGeom>
          <a:noFill/>
          <a:ln w="9525">
            <a:noFill/>
            <a:miter lim="800000"/>
            <a:headEnd/>
            <a:tailEnd/>
          </a:ln>
        </p:spPr>
        <p:txBody>
          <a:bodyPr wrap="square">
            <a:spAutoFit/>
          </a:bodyPr>
          <a:lstStyle/>
          <a:p>
            <a:pPr marL="284163" indent="-284163">
              <a:spcBef>
                <a:spcPct val="50000"/>
              </a:spcBef>
              <a:buFontTx/>
              <a:buChar char="•"/>
              <a:defRPr/>
            </a:pPr>
            <a:r>
              <a:rPr lang="en-US" sz="2000" dirty="0" smtClean="0"/>
              <a:t>Ongoing feedback from Adult Advisory Board</a:t>
            </a:r>
          </a:p>
          <a:p>
            <a:pPr marL="284163" indent="-284163">
              <a:spcBef>
                <a:spcPct val="50000"/>
              </a:spcBef>
              <a:buFontTx/>
              <a:buChar char="•"/>
              <a:defRPr/>
            </a:pPr>
            <a:r>
              <a:rPr lang="en-US" sz="2000" dirty="0" smtClean="0"/>
              <a:t>Ongoing feedback from Youth Advisory Board</a:t>
            </a:r>
          </a:p>
          <a:p>
            <a:pPr marL="284163" indent="-284163">
              <a:spcBef>
                <a:spcPct val="50000"/>
              </a:spcBef>
              <a:buFontTx/>
              <a:buChar char="•"/>
              <a:defRPr/>
            </a:pPr>
            <a:r>
              <a:rPr lang="en-US" sz="2000" dirty="0" smtClean="0"/>
              <a:t>Implementation of HYPE in 30+ South Carolina communities by 2015</a:t>
            </a:r>
          </a:p>
          <a:p>
            <a:pPr marL="284163" indent="-284163">
              <a:spcBef>
                <a:spcPct val="50000"/>
              </a:spcBef>
              <a:buFontTx/>
              <a:buChar char="•"/>
              <a:defRPr/>
            </a:pPr>
            <a:r>
              <a:rPr lang="en-US" sz="2000" dirty="0" smtClean="0"/>
              <a:t>Emphasis on African American youth</a:t>
            </a:r>
          </a:p>
          <a:p>
            <a:pPr marL="284163" indent="-284163">
              <a:spcBef>
                <a:spcPct val="50000"/>
              </a:spcBef>
              <a:buFontTx/>
              <a:buChar char="•"/>
              <a:defRPr/>
            </a:pPr>
            <a:r>
              <a:rPr lang="en-US" sz="2000" dirty="0"/>
              <a:t>Comprehensive </a:t>
            </a:r>
            <a:r>
              <a:rPr lang="en-US" sz="2000" dirty="0" smtClean="0"/>
              <a:t>evaluation</a:t>
            </a:r>
          </a:p>
          <a:p>
            <a:pPr marL="741363" lvl="1" indent="-284163">
              <a:spcBef>
                <a:spcPct val="50000"/>
              </a:spcBef>
              <a:buFontTx/>
              <a:buChar char="•"/>
              <a:defRPr/>
            </a:pPr>
            <a:r>
              <a:rPr lang="en-US" sz="2000" dirty="0" smtClean="0"/>
              <a:t>control groups</a:t>
            </a:r>
          </a:p>
          <a:p>
            <a:pPr marL="741363" lvl="1" indent="-284163">
              <a:spcBef>
                <a:spcPct val="50000"/>
              </a:spcBef>
              <a:buFontTx/>
              <a:buChar char="•"/>
              <a:defRPr/>
            </a:pPr>
            <a:r>
              <a:rPr lang="en-US" sz="2000" dirty="0"/>
              <a:t>f</a:t>
            </a:r>
            <a:r>
              <a:rPr lang="en-US" sz="2000" dirty="0" smtClean="0"/>
              <a:t>actors affecting implementation</a:t>
            </a:r>
          </a:p>
          <a:p>
            <a:pPr marL="741363" lvl="1" indent="-284163">
              <a:spcBef>
                <a:spcPct val="50000"/>
              </a:spcBef>
              <a:buFontTx/>
              <a:buChar char="•"/>
              <a:defRPr/>
            </a:pPr>
            <a:r>
              <a:rPr lang="en-US" sz="2000" dirty="0"/>
              <a:t>i</a:t>
            </a:r>
            <a:r>
              <a:rPr lang="en-US" sz="2000" dirty="0" smtClean="0"/>
              <a:t>ndividual-level outcomes</a:t>
            </a:r>
          </a:p>
          <a:p>
            <a:pPr marL="741363" lvl="1" indent="-284163">
              <a:spcBef>
                <a:spcPct val="50000"/>
              </a:spcBef>
              <a:buFontTx/>
              <a:buChar char="•"/>
              <a:defRPr/>
            </a:pPr>
            <a:r>
              <a:rPr lang="en-US" sz="2000" dirty="0"/>
              <a:t>c</a:t>
            </a:r>
            <a:r>
              <a:rPr lang="en-US" sz="2000" dirty="0" smtClean="0"/>
              <a:t>ommunity-level outcomes</a:t>
            </a:r>
            <a:endParaRPr lang="en-US" sz="1400"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2276872"/>
            <a:ext cx="3077214" cy="3033128"/>
          </a:xfrm>
          <a:prstGeom prst="rect">
            <a:avLst/>
          </a:prstGeom>
        </p:spPr>
      </p:pic>
    </p:spTree>
    <p:custDataLst>
      <p:tags r:id="rId1"/>
    </p:custDataLst>
    <p:extLst>
      <p:ext uri="{BB962C8B-B14F-4D97-AF65-F5344CB8AC3E}">
        <p14:creationId xmlns:p14="http://schemas.microsoft.com/office/powerpoint/2010/main" val="21013784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39713" y="692150"/>
            <a:ext cx="8964612" cy="431800"/>
          </a:xfrm>
          <a:prstGeom prst="rect">
            <a:avLst/>
          </a:prstGeom>
          <a:noFill/>
          <a:ln w="9525">
            <a:noFill/>
            <a:miter lim="800000"/>
            <a:headEnd/>
            <a:tailEnd/>
          </a:ln>
        </p:spPr>
        <p:txBody>
          <a:bodyPr anchor="ctr"/>
          <a:lstStyle/>
          <a:p>
            <a:r>
              <a:rPr lang="en-CA" b="1" dirty="0" smtClean="0">
                <a:solidFill>
                  <a:srgbClr val="678489"/>
                </a:solidFill>
              </a:rPr>
              <a:t>Overview of Parks </a:t>
            </a:r>
            <a:r>
              <a:rPr lang="en-CA" b="1" dirty="0">
                <a:solidFill>
                  <a:srgbClr val="678489"/>
                </a:solidFill>
              </a:rPr>
              <a:t>and Physical Activity Research</a:t>
            </a:r>
          </a:p>
        </p:txBody>
      </p:sp>
      <p:sp>
        <p:nvSpPr>
          <p:cNvPr id="3075" name="Text Box 4"/>
          <p:cNvSpPr txBox="1">
            <a:spLocks noChangeArrowheads="1"/>
          </p:cNvSpPr>
          <p:nvPr/>
        </p:nvSpPr>
        <p:spPr bwMode="auto">
          <a:xfrm>
            <a:off x="142875" y="1251525"/>
            <a:ext cx="6786579" cy="5596404"/>
          </a:xfrm>
          <a:prstGeom prst="rect">
            <a:avLst/>
          </a:prstGeom>
          <a:noFill/>
          <a:ln w="9525">
            <a:noFill/>
            <a:miter lim="800000"/>
            <a:headEnd/>
            <a:tailEnd/>
          </a:ln>
        </p:spPr>
        <p:txBody>
          <a:bodyPr wrap="square">
            <a:spAutoFit/>
          </a:bodyPr>
          <a:lstStyle/>
          <a:p>
            <a:pPr marL="228600" indent="-228600">
              <a:spcBef>
                <a:spcPts val="800"/>
              </a:spcBef>
              <a:buFontTx/>
              <a:buChar char="•"/>
            </a:pPr>
            <a:r>
              <a:rPr lang="en-CA" sz="1700" dirty="0" smtClean="0"/>
              <a:t>Living closer to </a:t>
            </a:r>
            <a:r>
              <a:rPr lang="en-CA" sz="1700" dirty="0"/>
              <a:t>park space is associated with increased </a:t>
            </a:r>
            <a:r>
              <a:rPr lang="en-CA" sz="1700" dirty="0" smtClean="0"/>
              <a:t>PA among </a:t>
            </a:r>
            <a:r>
              <a:rPr lang="en-CA" sz="1700" dirty="0"/>
              <a:t>adults &amp; youth (e.g., </a:t>
            </a:r>
            <a:r>
              <a:rPr lang="en-CA" sz="1700" dirty="0" smtClean="0"/>
              <a:t>Cohen et al., 2006; Giles-</a:t>
            </a:r>
            <a:r>
              <a:rPr lang="en-CA" sz="1700" dirty="0" err="1" smtClean="0"/>
              <a:t>Corti</a:t>
            </a:r>
            <a:r>
              <a:rPr lang="en-CA" sz="1700" dirty="0" smtClean="0"/>
              <a:t> </a:t>
            </a:r>
            <a:r>
              <a:rPr lang="en-CA" sz="1700" dirty="0"/>
              <a:t>et al., 2005; Kaczynski &amp; Henderson, 2007; </a:t>
            </a:r>
            <a:r>
              <a:rPr lang="en-CA" sz="1700" dirty="0" smtClean="0"/>
              <a:t>Pate et al., 2008)  </a:t>
            </a:r>
            <a:endParaRPr lang="en-CA" sz="1700" dirty="0"/>
          </a:p>
          <a:p>
            <a:pPr marL="228600" indent="-228600">
              <a:spcBef>
                <a:spcPts val="1800"/>
              </a:spcBef>
              <a:buFontTx/>
              <a:buChar char="•"/>
            </a:pPr>
            <a:r>
              <a:rPr lang="en-CA" sz="1700" dirty="0" smtClean="0"/>
              <a:t>Systematic </a:t>
            </a:r>
            <a:r>
              <a:rPr lang="en-CA" sz="1700" dirty="0"/>
              <a:t>observation protocols and user surveys have been </a:t>
            </a:r>
            <a:r>
              <a:rPr lang="en-CA" sz="1700" dirty="0" smtClean="0"/>
              <a:t>used </a:t>
            </a:r>
            <a:r>
              <a:rPr lang="en-CA" sz="1700" dirty="0"/>
              <a:t>to document that approximately 40-90% of park users are active during their visits (e.g., Cohen et al., 2007; Floyd et al., 2008; </a:t>
            </a:r>
            <a:r>
              <a:rPr lang="en-CA" sz="1700" dirty="0" smtClean="0"/>
              <a:t>Kaczynski et al., 2011)</a:t>
            </a:r>
            <a:endParaRPr lang="en-CA" sz="1700" dirty="0"/>
          </a:p>
          <a:p>
            <a:pPr marL="228600" indent="-228600">
              <a:spcBef>
                <a:spcPts val="1800"/>
              </a:spcBef>
              <a:buFontTx/>
              <a:buChar char="•"/>
            </a:pPr>
            <a:r>
              <a:rPr lang="en-CA" sz="1700" dirty="0" smtClean="0"/>
              <a:t>Park </a:t>
            </a:r>
            <a:r>
              <a:rPr lang="en-CA" sz="1700" dirty="0"/>
              <a:t>features &amp; other characteristics may be just as </a:t>
            </a:r>
            <a:r>
              <a:rPr lang="en-CA" sz="1700" dirty="0" smtClean="0"/>
              <a:t>important </a:t>
            </a:r>
            <a:r>
              <a:rPr lang="en-CA" sz="1700" dirty="0"/>
              <a:t>as proximity in encouraging neighborhood &amp; park-based </a:t>
            </a:r>
            <a:r>
              <a:rPr lang="en-CA" sz="1700" dirty="0" smtClean="0"/>
              <a:t>PA </a:t>
            </a:r>
            <a:r>
              <a:rPr lang="en-CA" sz="1700" dirty="0"/>
              <a:t>(e.g., </a:t>
            </a:r>
            <a:r>
              <a:rPr lang="en-CA" sz="1700" dirty="0" err="1" smtClean="0"/>
              <a:t>Colabianchi</a:t>
            </a:r>
            <a:r>
              <a:rPr lang="en-CA" sz="1700" dirty="0" smtClean="0"/>
              <a:t> et al., 2008, 2011; Kaczynski </a:t>
            </a:r>
            <a:r>
              <a:rPr lang="en-CA" sz="1700" dirty="0"/>
              <a:t>et al., </a:t>
            </a:r>
            <a:r>
              <a:rPr lang="en-CA" sz="1700" dirty="0" smtClean="0"/>
              <a:t>2008, 2009; Sugiyama et al., 2010; </a:t>
            </a:r>
            <a:r>
              <a:rPr lang="en-US" sz="1700" dirty="0" err="1" smtClean="0"/>
              <a:t>Timperio</a:t>
            </a:r>
            <a:r>
              <a:rPr lang="en-US" sz="1700" dirty="0" smtClean="0"/>
              <a:t> et al., 2008; </a:t>
            </a:r>
            <a:r>
              <a:rPr lang="en-CA" sz="1700" dirty="0" err="1" smtClean="0"/>
              <a:t>Veitch</a:t>
            </a:r>
            <a:r>
              <a:rPr lang="en-CA" sz="1700" dirty="0" smtClean="0"/>
              <a:t> et al., 2011)</a:t>
            </a:r>
          </a:p>
          <a:p>
            <a:pPr marL="685800" lvl="1" indent="-228600">
              <a:spcBef>
                <a:spcPts val="800"/>
              </a:spcBef>
              <a:buFontTx/>
              <a:buChar char="•"/>
            </a:pPr>
            <a:r>
              <a:rPr lang="en-CA" sz="1700" dirty="0" smtClean="0"/>
              <a:t>Number &amp; types of features </a:t>
            </a:r>
          </a:p>
          <a:p>
            <a:pPr marL="685800" lvl="1" indent="-228600">
              <a:spcBef>
                <a:spcPts val="0"/>
              </a:spcBef>
              <a:buFontTx/>
              <a:buChar char="•"/>
            </a:pPr>
            <a:r>
              <a:rPr lang="en-CA" sz="1700" dirty="0" smtClean="0"/>
              <a:t>Quality of park and features (e.g., renovations)</a:t>
            </a:r>
          </a:p>
          <a:p>
            <a:pPr marL="685800" lvl="1" indent="-228600">
              <a:spcBef>
                <a:spcPts val="0"/>
              </a:spcBef>
              <a:buFontTx/>
              <a:buChar char="•"/>
            </a:pPr>
            <a:r>
              <a:rPr lang="en-US" sz="1700" dirty="0" smtClean="0"/>
              <a:t>Ease of accessing the park from surrounding neighborhood</a:t>
            </a:r>
            <a:endParaRPr lang="en-CA" sz="1700" dirty="0"/>
          </a:p>
          <a:p>
            <a:pPr marL="228600" indent="-228600">
              <a:spcBef>
                <a:spcPts val="1800"/>
              </a:spcBef>
              <a:buFontTx/>
              <a:buChar char="•"/>
            </a:pPr>
            <a:r>
              <a:rPr lang="en-CA" sz="1700" dirty="0" smtClean="0"/>
              <a:t>Park </a:t>
            </a:r>
            <a:r>
              <a:rPr lang="en-CA" sz="1700" dirty="0"/>
              <a:t>availability &amp; park features and quality are generally worse in       low income and/or high-minority areas (e.g., Crawford </a:t>
            </a:r>
            <a:r>
              <a:rPr lang="en-CA" sz="1700" dirty="0" smtClean="0"/>
              <a:t>et al</a:t>
            </a:r>
            <a:r>
              <a:rPr lang="en-CA" sz="1700" dirty="0"/>
              <a:t>., 2008; </a:t>
            </a:r>
            <a:r>
              <a:rPr lang="en-CA" sz="1700" dirty="0" err="1"/>
              <a:t>Estabrooks</a:t>
            </a:r>
            <a:r>
              <a:rPr lang="en-CA" sz="1700" dirty="0"/>
              <a:t> et al., 2003; Moore et al., </a:t>
            </a:r>
            <a:r>
              <a:rPr lang="en-CA" sz="1700" dirty="0" smtClean="0"/>
              <a:t>2008; Gordon-Larsen et al., 2006)</a:t>
            </a:r>
            <a:endParaRPr lang="en-CA" sz="1600" dirty="0"/>
          </a:p>
        </p:txBody>
      </p:sp>
      <p:pic>
        <p:nvPicPr>
          <p:cNvPr id="3076" name="Picture 3" descr="C:\Documents and Settings\wilhelmstaniss\Local Settings\Temporary Internet Files\Content.IE5\7YY1U0B9\MP900149220[1].jpg"/>
          <p:cNvPicPr>
            <a:picLocks noChangeAspect="1" noChangeArrowheads="1"/>
          </p:cNvPicPr>
          <p:nvPr/>
        </p:nvPicPr>
        <p:blipFill>
          <a:blip r:embed="rId3" cstate="print"/>
          <a:srcRect l="6714" r="9366"/>
          <a:stretch>
            <a:fillRect/>
          </a:stretch>
        </p:blipFill>
        <p:spPr bwMode="auto">
          <a:xfrm>
            <a:off x="7072313" y="1571625"/>
            <a:ext cx="1857375"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a:solidFill>
                  <a:srgbClr val="678489"/>
                </a:solidFill>
              </a:rPr>
              <a:t>Summary</a:t>
            </a:r>
          </a:p>
        </p:txBody>
      </p:sp>
      <p:pic>
        <p:nvPicPr>
          <p:cNvPr id="24579" name="Picture 3" descr="Pumpkin Patch 134.jpg"/>
          <p:cNvPicPr preferRelativeResize="0">
            <a:picLocks/>
          </p:cNvPicPr>
          <p:nvPr/>
        </p:nvPicPr>
        <p:blipFill>
          <a:blip r:embed="rId3" cstate="print"/>
          <a:srcRect/>
          <a:stretch>
            <a:fillRect/>
          </a:stretch>
        </p:blipFill>
        <p:spPr bwMode="auto">
          <a:xfrm>
            <a:off x="827088" y="3786188"/>
            <a:ext cx="2195512" cy="2784475"/>
          </a:xfrm>
          <a:prstGeom prst="rect">
            <a:avLst/>
          </a:prstGeom>
          <a:noFill/>
          <a:ln w="19050">
            <a:solidFill>
              <a:schemeClr val="tx1"/>
            </a:solidFill>
            <a:miter lim="800000"/>
            <a:headEnd/>
            <a:tailEnd/>
          </a:ln>
        </p:spPr>
      </p:pic>
      <p:pic>
        <p:nvPicPr>
          <p:cNvPr id="24580" name="Picture 5" descr="Pumpkin Patch 089.jpg"/>
          <p:cNvPicPr preferRelativeResize="0">
            <a:picLocks/>
          </p:cNvPicPr>
          <p:nvPr/>
        </p:nvPicPr>
        <p:blipFill>
          <a:blip r:embed="rId4" cstate="print"/>
          <a:srcRect/>
          <a:stretch>
            <a:fillRect/>
          </a:stretch>
        </p:blipFill>
        <p:spPr bwMode="auto">
          <a:xfrm>
            <a:off x="3475038" y="3786188"/>
            <a:ext cx="2193925" cy="2784475"/>
          </a:xfrm>
          <a:prstGeom prst="rect">
            <a:avLst/>
          </a:prstGeom>
          <a:noFill/>
          <a:ln w="19050">
            <a:solidFill>
              <a:schemeClr val="tx1"/>
            </a:solidFill>
            <a:miter lim="800000"/>
            <a:headEnd/>
            <a:tailEnd/>
          </a:ln>
        </p:spPr>
      </p:pic>
      <p:pic>
        <p:nvPicPr>
          <p:cNvPr id="24581" name="Picture 7" descr="IMG_4292.JPG"/>
          <p:cNvPicPr preferRelativeResize="0">
            <a:picLocks/>
          </p:cNvPicPr>
          <p:nvPr/>
        </p:nvPicPr>
        <p:blipFill>
          <a:blip r:embed="rId5" cstate="print"/>
          <a:srcRect l="15768" t="10284" b="7445"/>
          <a:stretch>
            <a:fillRect/>
          </a:stretch>
        </p:blipFill>
        <p:spPr bwMode="auto">
          <a:xfrm>
            <a:off x="6156325" y="3786188"/>
            <a:ext cx="2193925" cy="2784475"/>
          </a:xfrm>
          <a:prstGeom prst="rect">
            <a:avLst/>
          </a:prstGeom>
          <a:noFill/>
          <a:ln w="19050">
            <a:solidFill>
              <a:schemeClr val="tx1"/>
            </a:solidFill>
            <a:miter lim="800000"/>
            <a:headEnd/>
            <a:tailEnd/>
          </a:ln>
        </p:spPr>
      </p:pic>
      <p:sp>
        <p:nvSpPr>
          <p:cNvPr id="7" name="Text Box 4"/>
          <p:cNvSpPr txBox="1">
            <a:spLocks noChangeArrowheads="1"/>
          </p:cNvSpPr>
          <p:nvPr/>
        </p:nvSpPr>
        <p:spPr bwMode="auto">
          <a:xfrm>
            <a:off x="214313" y="1214438"/>
            <a:ext cx="8786812" cy="2585323"/>
          </a:xfrm>
          <a:prstGeom prst="rect">
            <a:avLst/>
          </a:prstGeom>
          <a:noFill/>
          <a:ln w="9525">
            <a:noFill/>
            <a:miter lim="800000"/>
            <a:headEnd/>
            <a:tailEnd/>
          </a:ln>
          <a:effectLst/>
        </p:spPr>
        <p:txBody>
          <a:bodyPr>
            <a:spAutoFit/>
          </a:bodyPr>
          <a:lstStyle/>
          <a:p>
            <a:pPr marL="174625" indent="-174625">
              <a:buFontTx/>
              <a:buChar char="•"/>
              <a:defRPr/>
            </a:pPr>
            <a:r>
              <a:rPr lang="en-CA" dirty="0" smtClean="0">
                <a:latin typeface="+mn-lt"/>
              </a:rPr>
              <a:t>Built environments, including parks, provide important settings and resources </a:t>
            </a:r>
            <a:r>
              <a:rPr lang="en-CA" dirty="0">
                <a:latin typeface="+mn-lt"/>
              </a:rPr>
              <a:t>for physical activity, but they </a:t>
            </a:r>
            <a:r>
              <a:rPr lang="en-CA" dirty="0" smtClean="0">
                <a:latin typeface="+mn-lt"/>
              </a:rPr>
              <a:t>can differ </a:t>
            </a:r>
            <a:r>
              <a:rPr lang="en-CA" dirty="0">
                <a:latin typeface="+mn-lt"/>
              </a:rPr>
              <a:t>dramatically </a:t>
            </a:r>
            <a:r>
              <a:rPr lang="en-CA" dirty="0" smtClean="0">
                <a:latin typeface="+mn-lt"/>
              </a:rPr>
              <a:t>from city to city and neighborhood to neighborhood with </a:t>
            </a:r>
            <a:r>
              <a:rPr lang="en-CA" dirty="0">
                <a:latin typeface="+mn-lt"/>
              </a:rPr>
              <a:t>respect to </a:t>
            </a:r>
            <a:r>
              <a:rPr lang="en-CA" dirty="0" smtClean="0">
                <a:latin typeface="+mn-lt"/>
              </a:rPr>
              <a:t>their facilities</a:t>
            </a:r>
            <a:r>
              <a:rPr lang="en-CA" dirty="0">
                <a:latin typeface="+mn-lt"/>
              </a:rPr>
              <a:t>, amenities, quality, and </a:t>
            </a:r>
            <a:r>
              <a:rPr lang="en-CA" dirty="0" smtClean="0">
                <a:latin typeface="+mn-lt"/>
              </a:rPr>
              <a:t>context</a:t>
            </a:r>
            <a:endParaRPr lang="en-CA" dirty="0">
              <a:latin typeface="+mn-lt"/>
            </a:endParaRPr>
          </a:p>
          <a:p>
            <a:pPr marL="174625" indent="-174625">
              <a:buFontTx/>
              <a:buChar char="•"/>
              <a:defRPr/>
            </a:pPr>
            <a:endParaRPr lang="en-CA" dirty="0">
              <a:latin typeface="+mn-lt"/>
            </a:endParaRPr>
          </a:p>
          <a:p>
            <a:pPr marL="174625" indent="-174625">
              <a:buFontTx/>
              <a:buChar char="•"/>
              <a:defRPr/>
            </a:pPr>
            <a:r>
              <a:rPr lang="en-CA" dirty="0" smtClean="0">
                <a:latin typeface="+mn-lt"/>
              </a:rPr>
              <a:t>Better understanding how environmental factors in diverse communities impact active living and better engaging citizens in evaluating and improving those resources can foster multiple dimensions of health-related environmental justice</a:t>
            </a:r>
            <a:endParaRPr lang="en-CA" dirty="0">
              <a:latin typeface="+mn-lt"/>
            </a:endParaRPr>
          </a:p>
          <a:p>
            <a:pPr marL="174625" indent="-174625">
              <a:buFontTx/>
              <a:buChar char="•"/>
              <a:defRPr/>
            </a:pPr>
            <a:endParaRPr lang="en-CA" dirty="0">
              <a:latin typeface="+mn-lt"/>
            </a:endParaRPr>
          </a:p>
          <a:p>
            <a:pPr marL="174625" indent="-174625">
              <a:buFontTx/>
              <a:buChar char="•"/>
              <a:defRPr/>
            </a:pPr>
            <a:endParaRPr lang="en-CA" dirty="0">
              <a:latin typeface="+mn-l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9" descr="RWJFLogo.jpg"/>
          <p:cNvPicPr>
            <a:picLocks noChangeAspect="1"/>
          </p:cNvPicPr>
          <p:nvPr/>
        </p:nvPicPr>
        <p:blipFill>
          <a:blip r:embed="rId4" cstate="print"/>
          <a:srcRect/>
          <a:stretch>
            <a:fillRect/>
          </a:stretch>
        </p:blipFill>
        <p:spPr bwMode="auto">
          <a:xfrm>
            <a:off x="4506913" y="5741542"/>
            <a:ext cx="4446587" cy="925512"/>
          </a:xfrm>
          <a:prstGeom prst="rect">
            <a:avLst/>
          </a:prstGeom>
          <a:noFill/>
          <a:ln w="9525">
            <a:noFill/>
            <a:miter lim="800000"/>
            <a:headEnd/>
            <a:tailEnd/>
          </a:ln>
        </p:spPr>
      </p:pic>
      <p:sp>
        <p:nvSpPr>
          <p:cNvPr id="25603"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a:latin typeface="Arial" charset="0"/>
            </a:endParaRPr>
          </a:p>
        </p:txBody>
      </p:sp>
      <p:sp>
        <p:nvSpPr>
          <p:cNvPr id="25604"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a:solidFill>
                  <a:srgbClr val="678489"/>
                </a:solidFill>
              </a:rPr>
              <a:t>Acknowledgements</a:t>
            </a:r>
          </a:p>
        </p:txBody>
      </p:sp>
      <p:sp>
        <p:nvSpPr>
          <p:cNvPr id="61444" name="Text Box 4"/>
          <p:cNvSpPr txBox="1">
            <a:spLocks noChangeArrowheads="1"/>
          </p:cNvSpPr>
          <p:nvPr/>
        </p:nvSpPr>
        <p:spPr bwMode="auto">
          <a:xfrm>
            <a:off x="285750" y="1285860"/>
            <a:ext cx="8686800" cy="5416868"/>
          </a:xfrm>
          <a:prstGeom prst="rect">
            <a:avLst/>
          </a:prstGeom>
          <a:noFill/>
          <a:ln w="9525">
            <a:noFill/>
            <a:miter lim="800000"/>
            <a:headEnd/>
            <a:tailEnd/>
          </a:ln>
          <a:effectLst/>
        </p:spPr>
        <p:txBody>
          <a:bodyPr wrap="square">
            <a:spAutoFit/>
          </a:bodyPr>
          <a:lstStyle/>
          <a:p>
            <a:pPr marL="228600" indent="-228600">
              <a:buFontTx/>
              <a:buChar char="•"/>
              <a:defRPr/>
            </a:pPr>
            <a:r>
              <a:rPr lang="en-US" dirty="0" smtClean="0">
                <a:latin typeface="+mn-lt"/>
              </a:rPr>
              <a:t>Dr. Sonja Wilhelm </a:t>
            </a:r>
            <a:r>
              <a:rPr lang="en-US" dirty="0" err="1" smtClean="0">
                <a:latin typeface="+mn-lt"/>
              </a:rPr>
              <a:t>Stanis</a:t>
            </a:r>
            <a:r>
              <a:rPr lang="en-US" dirty="0" smtClean="0">
                <a:latin typeface="+mn-lt"/>
              </a:rPr>
              <a:t>, Department of Parks, Recreation and Tourism, University of Missouri</a:t>
            </a:r>
          </a:p>
          <a:p>
            <a:pPr marL="228600" indent="-228600">
              <a:buFontTx/>
              <a:buChar char="•"/>
              <a:defRPr/>
            </a:pPr>
            <a:endParaRPr lang="en-US" sz="1600" dirty="0" smtClean="0">
              <a:latin typeface="+mn-lt"/>
            </a:endParaRPr>
          </a:p>
          <a:p>
            <a:pPr marL="228600" indent="-228600">
              <a:buFontTx/>
              <a:buChar char="•"/>
              <a:defRPr/>
            </a:pPr>
            <a:r>
              <a:rPr lang="en-US" dirty="0" smtClean="0">
                <a:latin typeface="+mn-lt"/>
              </a:rPr>
              <a:t>Gina </a:t>
            </a:r>
            <a:r>
              <a:rPr lang="en-US" dirty="0" err="1" smtClean="0">
                <a:latin typeface="+mn-lt"/>
              </a:rPr>
              <a:t>Besenyi</a:t>
            </a:r>
            <a:r>
              <a:rPr lang="en-US" dirty="0" smtClean="0">
                <a:latin typeface="+mn-lt"/>
              </a:rPr>
              <a:t>, PhD student, University of South Carolina</a:t>
            </a:r>
          </a:p>
          <a:p>
            <a:pPr marL="228600" indent="-228600">
              <a:buFontTx/>
              <a:buChar char="•"/>
              <a:defRPr/>
            </a:pPr>
            <a:endParaRPr lang="en-US" sz="1600" dirty="0">
              <a:latin typeface="+mn-lt"/>
            </a:endParaRPr>
          </a:p>
          <a:p>
            <a:pPr marL="228600" indent="-228600">
              <a:buFontTx/>
              <a:buChar char="•"/>
              <a:defRPr/>
            </a:pPr>
            <a:r>
              <a:rPr lang="en-US" dirty="0" smtClean="0">
                <a:latin typeface="+mn-lt"/>
              </a:rPr>
              <a:t>Katy Vaughan, </a:t>
            </a:r>
            <a:r>
              <a:rPr lang="en-US" dirty="0" smtClean="0"/>
              <a:t>former MPH student, Kansas State University</a:t>
            </a:r>
          </a:p>
          <a:p>
            <a:pPr marL="228600" indent="-228600">
              <a:buFontTx/>
              <a:buChar char="•"/>
              <a:defRPr/>
            </a:pPr>
            <a:endParaRPr lang="en-US" sz="1600" dirty="0"/>
          </a:p>
          <a:p>
            <a:pPr marL="228600" indent="-228600">
              <a:buFontTx/>
              <a:buChar char="•"/>
              <a:defRPr/>
            </a:pPr>
            <a:r>
              <a:rPr lang="en-US" dirty="0" smtClean="0"/>
              <a:t>Stephanie Child, PhD student, University of South Carolina</a:t>
            </a:r>
          </a:p>
          <a:p>
            <a:pPr marL="228600" indent="-228600">
              <a:buFontTx/>
              <a:buChar char="•"/>
              <a:defRPr/>
            </a:pPr>
            <a:endParaRPr lang="en-US" sz="1600" dirty="0" smtClean="0">
              <a:latin typeface="+mn-lt"/>
            </a:endParaRPr>
          </a:p>
          <a:p>
            <a:pPr marL="228600" indent="-228600">
              <a:buFontTx/>
              <a:buChar char="•"/>
              <a:defRPr/>
            </a:pPr>
            <a:r>
              <a:rPr lang="en-US" dirty="0"/>
              <a:t>Kansas City, Missouri Parks and Recreation Department</a:t>
            </a:r>
          </a:p>
          <a:p>
            <a:pPr marL="685800" lvl="1" indent="-228600">
              <a:buFontTx/>
              <a:buChar char="•"/>
              <a:defRPr/>
            </a:pPr>
            <a:r>
              <a:rPr lang="en-US" dirty="0"/>
              <a:t>Mark McHenry, Director</a:t>
            </a:r>
          </a:p>
          <a:p>
            <a:pPr marL="685800" lvl="1" indent="-228600">
              <a:buFontTx/>
              <a:buChar char="•"/>
              <a:defRPr/>
            </a:pPr>
            <a:r>
              <a:rPr lang="en-US" dirty="0"/>
              <a:t>Steve </a:t>
            </a:r>
            <a:r>
              <a:rPr lang="en-US" dirty="0" err="1"/>
              <a:t>Lampone</a:t>
            </a:r>
            <a:r>
              <a:rPr lang="en-US" dirty="0"/>
              <a:t>, Deputy Director</a:t>
            </a:r>
          </a:p>
          <a:p>
            <a:pPr marL="228600" indent="-228600">
              <a:buFontTx/>
              <a:buChar char="•"/>
              <a:defRPr/>
            </a:pPr>
            <a:endParaRPr lang="en-US" sz="1600" dirty="0" smtClean="0">
              <a:latin typeface="+mn-lt"/>
            </a:endParaRPr>
          </a:p>
          <a:p>
            <a:pPr marL="228600" indent="-228600">
              <a:buFontTx/>
              <a:buChar char="•"/>
              <a:defRPr/>
            </a:pPr>
            <a:r>
              <a:rPr lang="en-US" dirty="0"/>
              <a:t>Health Care Foundation of Greater Kansas </a:t>
            </a:r>
            <a:r>
              <a:rPr lang="en-US" dirty="0" smtClean="0"/>
              <a:t>City</a:t>
            </a:r>
          </a:p>
          <a:p>
            <a:pPr marL="228600" indent="-228600">
              <a:buFontTx/>
              <a:buChar char="•"/>
              <a:defRPr/>
            </a:pPr>
            <a:endParaRPr lang="en-US" sz="1600" dirty="0"/>
          </a:p>
          <a:p>
            <a:pPr marL="228600" indent="-228600">
              <a:buFontTx/>
              <a:buChar char="•"/>
              <a:defRPr/>
            </a:pPr>
            <a:r>
              <a:rPr lang="en-US" dirty="0" smtClean="0">
                <a:latin typeface="+mn-lt"/>
              </a:rPr>
              <a:t>Robert </a:t>
            </a:r>
            <a:r>
              <a:rPr lang="en-US" dirty="0">
                <a:latin typeface="+mn-lt"/>
              </a:rPr>
              <a:t>Wood Johnson Foundation Active Living Research program</a:t>
            </a:r>
          </a:p>
          <a:p>
            <a:pPr marL="228600" indent="-228600">
              <a:buFontTx/>
              <a:buChar char="•"/>
              <a:defRPr/>
            </a:pPr>
            <a:endParaRPr lang="en-US" sz="1600" dirty="0">
              <a:latin typeface="+mn-lt"/>
            </a:endParaRPr>
          </a:p>
          <a:p>
            <a:pPr marL="228600" indent="-228600">
              <a:buFontTx/>
              <a:buChar char="•"/>
              <a:defRPr/>
            </a:pPr>
            <a:r>
              <a:rPr lang="en-US" dirty="0" smtClean="0"/>
              <a:t>Eat Smart Move More South Carolina</a:t>
            </a:r>
          </a:p>
          <a:p>
            <a:pPr marL="228600" indent="-228600">
              <a:buFontTx/>
              <a:buChar char="•"/>
              <a:defRPr/>
            </a:pPr>
            <a:endParaRPr lang="en-US" sz="1600" dirty="0"/>
          </a:p>
          <a:p>
            <a:pPr marL="228600" indent="-228600">
              <a:buFontTx/>
              <a:buChar char="•"/>
              <a:defRPr/>
            </a:pPr>
            <a:r>
              <a:rPr lang="en-US" dirty="0" smtClean="0"/>
              <a:t>U.S. Coalition on the Value of Play</a:t>
            </a:r>
            <a:endParaRPr lang="en-US" dirty="0"/>
          </a:p>
        </p:txBody>
      </p:sp>
      <p:pic>
        <p:nvPicPr>
          <p:cNvPr id="25606" name="Picture 7" descr="kcmo_big_logo.jpg"/>
          <p:cNvPicPr>
            <a:picLocks noChangeAspect="1"/>
          </p:cNvPicPr>
          <p:nvPr/>
        </p:nvPicPr>
        <p:blipFill>
          <a:blip r:embed="rId5" cstate="print"/>
          <a:srcRect/>
          <a:stretch>
            <a:fillRect/>
          </a:stretch>
        </p:blipFill>
        <p:spPr bwMode="auto">
          <a:xfrm>
            <a:off x="7351196" y="1916832"/>
            <a:ext cx="1043614" cy="1654030"/>
          </a:xfrm>
          <a:prstGeom prst="rect">
            <a:avLst/>
          </a:prstGeom>
          <a:noFill/>
          <a:ln w="9525">
            <a:noFill/>
            <a:miter lim="800000"/>
            <a:headEnd/>
            <a:tailEnd/>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7583" y="3965866"/>
            <a:ext cx="2087227" cy="1047081"/>
          </a:xfrm>
          <a:prstGeom prst="rect">
            <a:avLst/>
          </a:prstGeom>
        </p:spPr>
      </p:pic>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idx="4294967295"/>
          </p:nvPr>
        </p:nvSpPr>
        <p:spPr>
          <a:xfrm>
            <a:off x="685800" y="2130425"/>
            <a:ext cx="7772400" cy="1470025"/>
          </a:xfrm>
        </p:spPr>
        <p:txBody>
          <a:bodyPr/>
          <a:lstStyle/>
          <a:p>
            <a:pPr eaLnBrk="1" hangingPunct="1"/>
            <a:endParaRPr lang="en-US" smtClean="0"/>
          </a:p>
        </p:txBody>
      </p:sp>
      <p:sp>
        <p:nvSpPr>
          <p:cNvPr id="2051" name="Subtitle 2"/>
          <p:cNvSpPr>
            <a:spLocks noGrp="1"/>
          </p:cNvSpPr>
          <p:nvPr>
            <p:ph type="subTitle" idx="4294967295"/>
          </p:nvPr>
        </p:nvSpPr>
        <p:spPr>
          <a:xfrm>
            <a:off x="1371600" y="3886200"/>
            <a:ext cx="6400800" cy="1752600"/>
          </a:xfrm>
        </p:spPr>
        <p:txBody>
          <a:bodyPr/>
          <a:lstStyle/>
          <a:p>
            <a:pPr marL="0" indent="0" algn="ctr" eaLnBrk="1" hangingPunct="1">
              <a:buFontTx/>
              <a:buNone/>
            </a:pPr>
            <a:endParaRPr lang="en-US" smtClean="0"/>
          </a:p>
        </p:txBody>
      </p:sp>
      <p:sp>
        <p:nvSpPr>
          <p:cNvPr id="2052"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fld id="{F9F6E295-D5E0-4BE6-B81D-641DE749189C}" type="slidenum">
              <a:rPr lang="en-CA" sz="900">
                <a:latin typeface="Arial" charset="0"/>
              </a:rPr>
              <a:pPr/>
              <a:t>82</a:t>
            </a:fld>
            <a:endParaRPr lang="en-CA" sz="900">
              <a:latin typeface="Arial" charset="0"/>
            </a:endParaRPr>
          </a:p>
        </p:txBody>
      </p:sp>
      <p:grpSp>
        <p:nvGrpSpPr>
          <p:cNvPr id="2053" name="Group 9"/>
          <p:cNvGrpSpPr>
            <a:grpSpLocks/>
          </p:cNvGrpSpPr>
          <p:nvPr/>
        </p:nvGrpSpPr>
        <p:grpSpPr bwMode="auto">
          <a:xfrm>
            <a:off x="0" y="0"/>
            <a:ext cx="9144000" cy="6858000"/>
            <a:chOff x="0" y="3154363"/>
            <a:chExt cx="9144000" cy="549275"/>
          </a:xfrm>
        </p:grpSpPr>
        <p:sp>
          <p:nvSpPr>
            <p:cNvPr id="5" name="Rectangle 2"/>
            <p:cNvSpPr>
              <a:spLocks noChangeArrowheads="1"/>
            </p:cNvSpPr>
            <p:nvPr/>
          </p:nvSpPr>
          <p:spPr bwMode="auto">
            <a:xfrm>
              <a:off x="0" y="3154363"/>
              <a:ext cx="9144000" cy="54927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15875">
              <a:noFill/>
              <a:miter lim="800000"/>
              <a:headEnd/>
              <a:tailEnd/>
            </a:ln>
            <a:effectLst/>
          </p:spPr>
          <p:txBody>
            <a:bodyPr wrap="none" anchor="ctr"/>
            <a:lstStyle/>
            <a:p>
              <a:pPr marL="985838" defTabSz="1077913">
                <a:defRPr/>
              </a:pPr>
              <a:endParaRPr lang="en-US">
                <a:latin typeface="Arial" charset="0"/>
              </a:endParaRPr>
            </a:p>
          </p:txBody>
        </p:sp>
        <p:sp>
          <p:nvSpPr>
            <p:cNvPr id="2059" name="Oval 3"/>
            <p:cNvSpPr>
              <a:spLocks noChangeArrowheads="1"/>
            </p:cNvSpPr>
            <p:nvPr/>
          </p:nvSpPr>
          <p:spPr bwMode="auto">
            <a:xfrm>
              <a:off x="481013" y="3154363"/>
              <a:ext cx="431800" cy="549275"/>
            </a:xfrm>
            <a:prstGeom prst="ellipse">
              <a:avLst/>
            </a:prstGeom>
            <a:gradFill rotWithShape="1">
              <a:gsLst>
                <a:gs pos="0">
                  <a:srgbClr val="D0C7B4"/>
                </a:gs>
                <a:gs pos="100000">
                  <a:srgbClr val="B9C8CB"/>
                </a:gs>
              </a:gsLst>
              <a:lin ang="0" scaled="1"/>
            </a:gradFill>
            <a:ln w="9525">
              <a:noFill/>
              <a:round/>
              <a:headEnd/>
              <a:tailEnd/>
            </a:ln>
          </p:spPr>
          <p:txBody>
            <a:bodyPr wrap="none" anchor="ctr"/>
            <a:lstStyle/>
            <a:p>
              <a:endParaRPr lang="en-US"/>
            </a:p>
          </p:txBody>
        </p:sp>
        <p:sp>
          <p:nvSpPr>
            <p:cNvPr id="2060" name="Oval 4"/>
            <p:cNvSpPr>
              <a:spLocks noChangeArrowheads="1"/>
            </p:cNvSpPr>
            <p:nvPr/>
          </p:nvSpPr>
          <p:spPr bwMode="auto">
            <a:xfrm>
              <a:off x="485775" y="3154363"/>
              <a:ext cx="346075" cy="549275"/>
            </a:xfrm>
            <a:prstGeom prst="ellipse">
              <a:avLst/>
            </a:prstGeom>
            <a:solidFill>
              <a:srgbClr val="B4A588"/>
            </a:solidFill>
            <a:ln w="9525">
              <a:noFill/>
              <a:round/>
              <a:headEnd/>
              <a:tailEnd/>
            </a:ln>
          </p:spPr>
          <p:txBody>
            <a:bodyPr wrap="none" anchor="ctr"/>
            <a:lstStyle/>
            <a:p>
              <a:endParaRPr lang="en-US"/>
            </a:p>
          </p:txBody>
        </p:sp>
        <p:sp>
          <p:nvSpPr>
            <p:cNvPr id="2061" name="Rectangle 5"/>
            <p:cNvSpPr>
              <a:spLocks noChangeArrowheads="1"/>
            </p:cNvSpPr>
            <p:nvPr/>
          </p:nvSpPr>
          <p:spPr bwMode="auto">
            <a:xfrm>
              <a:off x="1588" y="3154363"/>
              <a:ext cx="682625" cy="549275"/>
            </a:xfrm>
            <a:prstGeom prst="rect">
              <a:avLst/>
            </a:prstGeom>
            <a:solidFill>
              <a:srgbClr val="B4A588"/>
            </a:solidFill>
            <a:ln w="9525">
              <a:noFill/>
              <a:miter lim="800000"/>
              <a:headEnd/>
              <a:tailEnd/>
            </a:ln>
          </p:spPr>
          <p:txBody>
            <a:bodyPr wrap="none" anchor="ctr"/>
            <a:lstStyle/>
            <a:p>
              <a:pPr algn="ctr"/>
              <a:endParaRPr lang="en-US" b="1">
                <a:solidFill>
                  <a:schemeClr val="bg1"/>
                </a:solidFill>
              </a:endParaRPr>
            </a:p>
          </p:txBody>
        </p:sp>
        <p:sp>
          <p:nvSpPr>
            <p:cNvPr id="2062" name="Rectangle 8"/>
            <p:cNvSpPr>
              <a:spLocks noChangeArrowheads="1"/>
            </p:cNvSpPr>
            <p:nvPr/>
          </p:nvSpPr>
          <p:spPr bwMode="auto">
            <a:xfrm>
              <a:off x="3175" y="3154363"/>
              <a:ext cx="9137650" cy="549275"/>
            </a:xfrm>
            <a:prstGeom prst="rect">
              <a:avLst/>
            </a:prstGeom>
            <a:noFill/>
            <a:ln w="19050">
              <a:solidFill>
                <a:srgbClr val="BAAC91"/>
              </a:solidFill>
              <a:miter lim="800000"/>
              <a:headEnd/>
              <a:tailEnd/>
            </a:ln>
          </p:spPr>
          <p:txBody>
            <a:bodyPr wrap="none" anchor="ctr"/>
            <a:lstStyle/>
            <a:p>
              <a:pPr marL="806450" defTabSz="1077913"/>
              <a:r>
                <a:rPr lang="en-CA">
                  <a:latin typeface="Arial" charset="0"/>
                </a:rPr>
                <a:t>                                         </a:t>
              </a:r>
            </a:p>
          </p:txBody>
        </p:sp>
      </p:grpSp>
      <p:sp>
        <p:nvSpPr>
          <p:cNvPr id="2054" name="Text Box 11"/>
          <p:cNvSpPr txBox="1">
            <a:spLocks noChangeArrowheads="1"/>
          </p:cNvSpPr>
          <p:nvPr/>
        </p:nvSpPr>
        <p:spPr bwMode="auto">
          <a:xfrm>
            <a:off x="928688" y="260648"/>
            <a:ext cx="8062912" cy="1754326"/>
          </a:xfrm>
          <a:prstGeom prst="rect">
            <a:avLst/>
          </a:prstGeom>
          <a:noFill/>
          <a:ln w="9525">
            <a:noFill/>
            <a:miter lim="800000"/>
            <a:headEnd/>
            <a:tailEnd/>
          </a:ln>
        </p:spPr>
        <p:txBody>
          <a:bodyPr>
            <a:spAutoFit/>
          </a:bodyPr>
          <a:lstStyle/>
          <a:p>
            <a:pPr algn="ctr"/>
            <a:r>
              <a:rPr lang="en-CA" sz="3600" b="1" dirty="0" smtClean="0">
                <a:solidFill>
                  <a:schemeClr val="bg1"/>
                </a:solidFill>
                <a:latin typeface="Arial" charset="0"/>
              </a:rPr>
              <a:t>Equal access for all? Environmental Justice Perspectives on the Built Environment and Active Living</a:t>
            </a:r>
            <a:endParaRPr lang="en-CA" sz="3600" b="1" dirty="0">
              <a:solidFill>
                <a:schemeClr val="bg1"/>
              </a:solidFill>
              <a:latin typeface="Arial" charset="0"/>
            </a:endParaRPr>
          </a:p>
        </p:txBody>
      </p:sp>
      <p:sp>
        <p:nvSpPr>
          <p:cNvPr id="2055" name="Text Box 11"/>
          <p:cNvSpPr txBox="1">
            <a:spLocks noChangeArrowheads="1"/>
          </p:cNvSpPr>
          <p:nvPr/>
        </p:nvSpPr>
        <p:spPr bwMode="auto">
          <a:xfrm>
            <a:off x="831850" y="6500834"/>
            <a:ext cx="8159750" cy="338554"/>
          </a:xfrm>
          <a:prstGeom prst="rect">
            <a:avLst/>
          </a:prstGeom>
          <a:noFill/>
          <a:ln w="9525">
            <a:noFill/>
            <a:miter lim="800000"/>
            <a:headEnd/>
            <a:tailEnd/>
          </a:ln>
        </p:spPr>
        <p:txBody>
          <a:bodyPr wrap="square">
            <a:spAutoFit/>
          </a:bodyPr>
          <a:lstStyle/>
          <a:p>
            <a:pPr algn="ctr"/>
            <a:r>
              <a:rPr lang="en-CA" sz="1600" b="1" dirty="0" smtClean="0">
                <a:solidFill>
                  <a:schemeClr val="bg1"/>
                </a:solidFill>
                <a:latin typeface="Arial" charset="0"/>
              </a:rPr>
              <a:t>atkaczyn@mailbox.sc.edu</a:t>
            </a:r>
            <a:endParaRPr lang="en-US" sz="1600" b="1" dirty="0">
              <a:solidFill>
                <a:schemeClr val="bg1"/>
              </a:solidFill>
              <a:latin typeface="Arial" charset="0"/>
            </a:endParaRPr>
          </a:p>
        </p:txBody>
      </p:sp>
      <p:sp>
        <p:nvSpPr>
          <p:cNvPr id="2056" name="Text Box 11"/>
          <p:cNvSpPr txBox="1">
            <a:spLocks noChangeArrowheads="1"/>
          </p:cNvSpPr>
          <p:nvPr/>
        </p:nvSpPr>
        <p:spPr bwMode="auto">
          <a:xfrm>
            <a:off x="857250" y="4786322"/>
            <a:ext cx="8286750" cy="1569660"/>
          </a:xfrm>
          <a:prstGeom prst="rect">
            <a:avLst/>
          </a:prstGeom>
          <a:noFill/>
          <a:ln w="9525">
            <a:noFill/>
            <a:miter lim="800000"/>
            <a:headEnd/>
            <a:tailEnd/>
          </a:ln>
        </p:spPr>
        <p:txBody>
          <a:bodyPr wrap="square">
            <a:spAutoFit/>
          </a:bodyPr>
          <a:lstStyle/>
          <a:p>
            <a:pPr algn="ctr"/>
            <a:r>
              <a:rPr lang="en-CA" sz="2400" b="1" dirty="0">
                <a:solidFill>
                  <a:schemeClr val="bg1"/>
                </a:solidFill>
                <a:latin typeface="Arial" charset="0"/>
              </a:rPr>
              <a:t>Andrew T. Kaczynski, </a:t>
            </a:r>
            <a:r>
              <a:rPr lang="en-CA" sz="2400" b="1" dirty="0" smtClean="0">
                <a:solidFill>
                  <a:schemeClr val="bg1"/>
                </a:solidFill>
                <a:latin typeface="Arial" charset="0"/>
              </a:rPr>
              <a:t>PhD</a:t>
            </a:r>
            <a:endParaRPr lang="en-CA" sz="2400" b="1" dirty="0">
              <a:solidFill>
                <a:schemeClr val="bg1"/>
              </a:solidFill>
              <a:latin typeface="Arial" charset="0"/>
            </a:endParaRPr>
          </a:p>
          <a:p>
            <a:pPr algn="ctr"/>
            <a:r>
              <a:rPr lang="en-CA" sz="2400" b="1" dirty="0" smtClean="0">
                <a:solidFill>
                  <a:schemeClr val="bg1"/>
                </a:solidFill>
                <a:latin typeface="Arial" charset="0"/>
              </a:rPr>
              <a:t>Department of Health Promotion, Education &amp; Behavior</a:t>
            </a:r>
          </a:p>
          <a:p>
            <a:pPr algn="ctr"/>
            <a:r>
              <a:rPr lang="en-CA" sz="2400" b="1" dirty="0" smtClean="0">
                <a:solidFill>
                  <a:schemeClr val="bg1"/>
                </a:solidFill>
                <a:latin typeface="Arial" charset="0"/>
              </a:rPr>
              <a:t>Arnold School of Public Health</a:t>
            </a:r>
          </a:p>
          <a:p>
            <a:pPr algn="ctr"/>
            <a:r>
              <a:rPr lang="en-CA" sz="2400" b="1" dirty="0" smtClean="0">
                <a:solidFill>
                  <a:schemeClr val="bg1"/>
                </a:solidFill>
                <a:latin typeface="Arial" charset="0"/>
              </a:rPr>
              <a:t>University of South Carolina</a:t>
            </a:r>
            <a:endParaRPr lang="en-CA" sz="2400" b="1" dirty="0">
              <a:solidFill>
                <a:schemeClr val="bg1"/>
              </a:solidFill>
              <a:latin typeface="Arial" charset="0"/>
            </a:endParaRPr>
          </a:p>
        </p:txBody>
      </p:sp>
      <p:pic>
        <p:nvPicPr>
          <p:cNvPr id="2057" name="Picture 12" descr="Clair Lake Aa"/>
          <p:cNvPicPr>
            <a:picLocks noChangeAspect="1" noChangeArrowheads="1"/>
          </p:cNvPicPr>
          <p:nvPr/>
        </p:nvPicPr>
        <p:blipFill>
          <a:blip r:embed="rId3" cstate="print"/>
          <a:srcRect/>
          <a:stretch>
            <a:fillRect/>
          </a:stretch>
        </p:blipFill>
        <p:spPr bwMode="auto">
          <a:xfrm>
            <a:off x="2607469" y="2236094"/>
            <a:ext cx="4608512" cy="2414466"/>
          </a:xfrm>
          <a:prstGeom prst="rect">
            <a:avLst/>
          </a:prstGeom>
          <a:noFill/>
          <a:ln w="9525">
            <a:solidFill>
              <a:srgbClr val="33CC33"/>
            </a:solidFill>
            <a:miter lim="800000"/>
            <a:headEnd/>
            <a:tailEnd/>
          </a:ln>
        </p:spPr>
      </p:pic>
    </p:spTree>
    <p:extLst>
      <p:ext uri="{BB962C8B-B14F-4D97-AF65-F5344CB8AC3E}">
        <p14:creationId xmlns:p14="http://schemas.microsoft.com/office/powerpoint/2010/main" val="42643339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txBox="1">
            <a:spLocks noGrp="1"/>
          </p:cNvSpPr>
          <p:nvPr/>
        </p:nvSpPr>
        <p:spPr bwMode="auto">
          <a:xfrm>
            <a:off x="44450" y="6326188"/>
            <a:ext cx="2133600" cy="476250"/>
          </a:xfrm>
          <a:prstGeom prst="rect">
            <a:avLst/>
          </a:prstGeom>
          <a:noFill/>
          <a:ln w="9525">
            <a:noFill/>
            <a:miter lim="800000"/>
            <a:headEnd/>
            <a:tailEnd/>
          </a:ln>
        </p:spPr>
        <p:txBody>
          <a:bodyPr anchor="b"/>
          <a:lstStyle/>
          <a:p>
            <a:endParaRPr lang="en-CA" sz="900" dirty="0">
              <a:latin typeface="Arial" pitchFamily="34" charset="0"/>
            </a:endParaRPr>
          </a:p>
        </p:txBody>
      </p:sp>
      <p:sp>
        <p:nvSpPr>
          <p:cNvPr id="6147" name="Rectangle 2"/>
          <p:cNvSpPr>
            <a:spLocks noChangeArrowheads="1"/>
          </p:cNvSpPr>
          <p:nvPr/>
        </p:nvSpPr>
        <p:spPr bwMode="auto">
          <a:xfrm>
            <a:off x="239713" y="692150"/>
            <a:ext cx="8713787" cy="431800"/>
          </a:xfrm>
          <a:prstGeom prst="rect">
            <a:avLst/>
          </a:prstGeom>
          <a:noFill/>
          <a:ln w="9525">
            <a:noFill/>
            <a:miter lim="800000"/>
            <a:headEnd/>
            <a:tailEnd/>
          </a:ln>
        </p:spPr>
        <p:txBody>
          <a:bodyPr anchor="ctr"/>
          <a:lstStyle/>
          <a:p>
            <a:r>
              <a:rPr lang="en-CA" b="1" dirty="0">
                <a:solidFill>
                  <a:srgbClr val="678489"/>
                </a:solidFill>
              </a:rPr>
              <a:t>Environmental </a:t>
            </a:r>
            <a:r>
              <a:rPr lang="en-CA" b="1" dirty="0" smtClean="0">
                <a:solidFill>
                  <a:srgbClr val="678489"/>
                </a:solidFill>
              </a:rPr>
              <a:t>Justice</a:t>
            </a:r>
            <a:r>
              <a:rPr lang="en-CA" b="1" baseline="30000" dirty="0" smtClean="0">
                <a:solidFill>
                  <a:srgbClr val="678489"/>
                </a:solidFill>
              </a:rPr>
              <a:t>1</a:t>
            </a:r>
            <a:endParaRPr lang="en-CA" b="1" baseline="30000" dirty="0">
              <a:solidFill>
                <a:srgbClr val="678489"/>
              </a:solidFill>
            </a:endParaRPr>
          </a:p>
        </p:txBody>
      </p:sp>
      <p:sp>
        <p:nvSpPr>
          <p:cNvPr id="6148" name="Text Box 4"/>
          <p:cNvSpPr txBox="1">
            <a:spLocks noChangeArrowheads="1"/>
          </p:cNvSpPr>
          <p:nvPr/>
        </p:nvSpPr>
        <p:spPr bwMode="auto">
          <a:xfrm>
            <a:off x="547688" y="1142984"/>
            <a:ext cx="8453437" cy="2656761"/>
          </a:xfrm>
          <a:prstGeom prst="rect">
            <a:avLst/>
          </a:prstGeom>
          <a:noFill/>
          <a:ln w="9525">
            <a:noFill/>
            <a:miter lim="800000"/>
            <a:headEnd/>
            <a:tailEnd/>
          </a:ln>
        </p:spPr>
        <p:txBody>
          <a:bodyPr wrap="square">
            <a:spAutoFit/>
          </a:bodyPr>
          <a:lstStyle/>
          <a:p>
            <a:pPr marL="174625" indent="-174625">
              <a:buFontTx/>
              <a:buChar char="•"/>
              <a:defRPr/>
            </a:pPr>
            <a:r>
              <a:rPr lang="en-US" dirty="0">
                <a:latin typeface="+mn-lt"/>
              </a:rPr>
              <a:t>According to the U.S. Environmental Protection Agency, EJ involves:</a:t>
            </a:r>
          </a:p>
          <a:p>
            <a:pPr marL="631825" lvl="1" indent="-174625">
              <a:buClr>
                <a:schemeClr val="tx1"/>
              </a:buClr>
              <a:buFontTx/>
              <a:buChar char="•"/>
              <a:defRPr/>
            </a:pPr>
            <a:r>
              <a:rPr lang="en-US" dirty="0">
                <a:solidFill>
                  <a:schemeClr val="hlink"/>
                </a:solidFill>
                <a:latin typeface="+mn-lt"/>
              </a:rPr>
              <a:t>fair treatment</a:t>
            </a:r>
            <a:r>
              <a:rPr lang="en-US" dirty="0">
                <a:latin typeface="+mn-lt"/>
              </a:rPr>
              <a:t> and </a:t>
            </a:r>
            <a:r>
              <a:rPr lang="en-US" dirty="0">
                <a:solidFill>
                  <a:schemeClr val="hlink"/>
                </a:solidFill>
                <a:latin typeface="+mn-lt"/>
              </a:rPr>
              <a:t>meaningful involvement</a:t>
            </a:r>
            <a:r>
              <a:rPr lang="en-US" dirty="0">
                <a:latin typeface="+mn-lt"/>
              </a:rPr>
              <a:t> of all people regardless of race, colour, national origin, or income with respect to the development, implementation, and enforcement of environmental laws, regulations,</a:t>
            </a:r>
            <a:br>
              <a:rPr lang="en-US" dirty="0">
                <a:latin typeface="+mn-lt"/>
              </a:rPr>
            </a:br>
            <a:r>
              <a:rPr lang="en-US" dirty="0">
                <a:latin typeface="+mn-lt"/>
              </a:rPr>
              <a:t>and policies</a:t>
            </a:r>
          </a:p>
          <a:p>
            <a:pPr marL="631825" lvl="1" indent="-174625">
              <a:buFontTx/>
              <a:buChar char="•"/>
              <a:defRPr/>
            </a:pPr>
            <a:r>
              <a:rPr lang="en-US" dirty="0">
                <a:latin typeface="+mn-lt"/>
              </a:rPr>
              <a:t>everyone enjoys the </a:t>
            </a:r>
            <a:r>
              <a:rPr lang="en-US" dirty="0">
                <a:solidFill>
                  <a:schemeClr val="hlink"/>
                </a:solidFill>
                <a:latin typeface="+mn-lt"/>
              </a:rPr>
              <a:t>same degree of protection</a:t>
            </a:r>
            <a:r>
              <a:rPr lang="en-US" dirty="0">
                <a:latin typeface="+mn-lt"/>
              </a:rPr>
              <a:t> from environmental and health hazards and </a:t>
            </a:r>
            <a:r>
              <a:rPr lang="en-US" dirty="0">
                <a:solidFill>
                  <a:schemeClr val="accent1">
                    <a:lumMod val="50000"/>
                  </a:schemeClr>
                </a:solidFill>
                <a:latin typeface="+mn-lt"/>
              </a:rPr>
              <a:t>equal access to the decision-making process </a:t>
            </a:r>
            <a:r>
              <a:rPr lang="en-US" dirty="0">
                <a:latin typeface="+mn-lt"/>
              </a:rPr>
              <a:t>to have</a:t>
            </a:r>
            <a:br>
              <a:rPr lang="en-US" dirty="0">
                <a:latin typeface="+mn-lt"/>
              </a:rPr>
            </a:br>
            <a:r>
              <a:rPr lang="en-US" dirty="0">
                <a:latin typeface="+mn-lt"/>
              </a:rPr>
              <a:t>a healthy environment in which to live, learn, and work</a:t>
            </a:r>
          </a:p>
          <a:p>
            <a:pPr marL="631825" lvl="1" indent="-174625">
              <a:buFontTx/>
              <a:buChar char="•"/>
              <a:defRPr/>
            </a:pPr>
            <a:endParaRPr lang="en-US" dirty="0">
              <a:latin typeface="+mn-lt"/>
            </a:endParaRPr>
          </a:p>
        </p:txBody>
      </p:sp>
      <p:sp>
        <p:nvSpPr>
          <p:cNvPr id="6149" name="Text Box 6"/>
          <p:cNvSpPr txBox="1">
            <a:spLocks noChangeArrowheads="1"/>
          </p:cNvSpPr>
          <p:nvPr/>
        </p:nvSpPr>
        <p:spPr bwMode="auto">
          <a:xfrm>
            <a:off x="142844" y="5929330"/>
            <a:ext cx="9001156" cy="877163"/>
          </a:xfrm>
          <a:prstGeom prst="rect">
            <a:avLst/>
          </a:prstGeom>
          <a:noFill/>
          <a:ln w="9525">
            <a:noFill/>
            <a:miter lim="800000"/>
            <a:headEnd/>
            <a:tailEnd/>
          </a:ln>
        </p:spPr>
        <p:txBody>
          <a:bodyPr wrap="square">
            <a:spAutoFit/>
          </a:bodyPr>
          <a:lstStyle/>
          <a:p>
            <a:pPr marL="169863" indent="-169863" eaLnBrk="0" hangingPunct="0">
              <a:buAutoNum type="arabicPeriod"/>
              <a:defRPr/>
            </a:pPr>
            <a:r>
              <a:rPr lang="en-CA" sz="1200" dirty="0" smtClean="0">
                <a:latin typeface="+mn-lt"/>
              </a:rPr>
              <a:t>Taylor, W.C., Poston, W.S.C., Jones, L., &amp; Kraft, M.K. (2006). Environmental justice: Obesity, physical activity, and health eating. </a:t>
            </a:r>
            <a:r>
              <a:rPr lang="en-CA" sz="1200" i="1" dirty="0" smtClean="0">
                <a:latin typeface="+mn-lt"/>
              </a:rPr>
              <a:t>Journal of Physical Activity and Health, 3</a:t>
            </a:r>
            <a:r>
              <a:rPr lang="en-CA" sz="1200" dirty="0" smtClean="0">
                <a:latin typeface="+mn-lt"/>
              </a:rPr>
              <a:t>(S1), 30-54.</a:t>
            </a:r>
          </a:p>
          <a:p>
            <a:pPr marL="228600" indent="-228600" eaLnBrk="0" hangingPunct="0">
              <a:buAutoNum type="arabicPeriod"/>
              <a:defRPr/>
            </a:pPr>
            <a:endParaRPr lang="en-CA" sz="300" dirty="0" smtClean="0">
              <a:latin typeface="+mn-lt"/>
            </a:endParaRPr>
          </a:p>
          <a:p>
            <a:pPr marL="169863" indent="-169863" eaLnBrk="0" hangingPunct="0">
              <a:defRPr/>
            </a:pPr>
            <a:r>
              <a:rPr lang="en-CA" sz="1200" dirty="0" smtClean="0"/>
              <a:t>2. Macintyre, S. (2007). Deprivation amplification revisited: Or, is it always true that poorer places have poorer access to resources for healthy diets and physical activity? </a:t>
            </a:r>
            <a:r>
              <a:rPr lang="en-CA" sz="1200" i="1" dirty="0" smtClean="0"/>
              <a:t>International Journal of Behavioural Nutrition and Physical Activity, 4</a:t>
            </a:r>
            <a:r>
              <a:rPr lang="en-CA" sz="1200" dirty="0" smtClean="0"/>
              <a:t>(32), 32-38.</a:t>
            </a:r>
            <a:endParaRPr lang="en-US" sz="1200" dirty="0">
              <a:latin typeface="+mn-lt"/>
            </a:endParaRPr>
          </a:p>
        </p:txBody>
      </p:sp>
      <p:sp>
        <p:nvSpPr>
          <p:cNvPr id="6" name="Rectangle 2"/>
          <p:cNvSpPr>
            <a:spLocks noChangeArrowheads="1"/>
          </p:cNvSpPr>
          <p:nvPr/>
        </p:nvSpPr>
        <p:spPr bwMode="auto">
          <a:xfrm>
            <a:off x="285720" y="3571876"/>
            <a:ext cx="8713787" cy="431800"/>
          </a:xfrm>
          <a:prstGeom prst="rect">
            <a:avLst/>
          </a:prstGeom>
          <a:noFill/>
          <a:ln w="9525">
            <a:noFill/>
            <a:miter lim="800000"/>
            <a:headEnd/>
            <a:tailEnd/>
          </a:ln>
        </p:spPr>
        <p:txBody>
          <a:bodyPr anchor="ctr"/>
          <a:lstStyle/>
          <a:p>
            <a:r>
              <a:rPr lang="en-CA" b="1" dirty="0" smtClean="0">
                <a:solidFill>
                  <a:srgbClr val="678489"/>
                </a:solidFill>
              </a:rPr>
              <a:t>Deprivation Amplification</a:t>
            </a:r>
            <a:r>
              <a:rPr lang="en-CA" b="1" baseline="30000" dirty="0" smtClean="0">
                <a:solidFill>
                  <a:srgbClr val="678489"/>
                </a:solidFill>
              </a:rPr>
              <a:t>2</a:t>
            </a:r>
            <a:r>
              <a:rPr lang="en-CA" b="1" dirty="0" smtClean="0">
                <a:solidFill>
                  <a:srgbClr val="678489"/>
                </a:solidFill>
              </a:rPr>
              <a:t> </a:t>
            </a:r>
            <a:endParaRPr lang="en-CA" b="1" dirty="0">
              <a:solidFill>
                <a:srgbClr val="678489"/>
              </a:solidFill>
            </a:endParaRPr>
          </a:p>
        </p:txBody>
      </p:sp>
      <p:sp>
        <p:nvSpPr>
          <p:cNvPr id="7" name="Text Box 4"/>
          <p:cNvSpPr txBox="1">
            <a:spLocks noChangeArrowheads="1"/>
          </p:cNvSpPr>
          <p:nvPr/>
        </p:nvSpPr>
        <p:spPr bwMode="auto">
          <a:xfrm>
            <a:off x="690563" y="4000504"/>
            <a:ext cx="8453437" cy="923330"/>
          </a:xfrm>
          <a:prstGeom prst="rect">
            <a:avLst/>
          </a:prstGeom>
          <a:noFill/>
          <a:ln w="9525">
            <a:noFill/>
            <a:miter lim="800000"/>
            <a:headEnd/>
            <a:tailEnd/>
          </a:ln>
        </p:spPr>
        <p:txBody>
          <a:bodyPr wrap="square">
            <a:spAutoFit/>
          </a:bodyPr>
          <a:lstStyle/>
          <a:p>
            <a:pPr marL="174625" indent="-174625">
              <a:buFontTx/>
              <a:buChar char="•"/>
              <a:defRPr/>
            </a:pPr>
            <a:r>
              <a:rPr lang="en-US" dirty="0" smtClean="0">
                <a:latin typeface="+mn-lt"/>
              </a:rPr>
              <a:t>Persons with fewer personal resources that support physical activity (e.g., income, knowledge, etc.) tend to reside in areas that are more deprived of neighborhood physical activity resources (e.g., sidewalks, parks)</a:t>
            </a:r>
            <a:endParaRPr lang="en-US" dirty="0">
              <a:latin typeface="+mn-lt"/>
            </a:endParaRP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10640PHOTO" val=""/>
  <p:tag name="MMPROD_10640LOGO" val=""/>
  <p:tag name="MMPROD_NEXTUNIQUEID" val="10008"/>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mZhbHNlIi8+DQoJCTx1aXNob3cgbmFtZT0icHJlc2VudGVybmFtZSIgdmFsdWU9ImZhbHNlIi8+DQoJCTx1aXNob3cgbmFtZT0icHJlc2VudGVydGl0bGUiIHZhbHVlPSJmYWxzZSIvPg0KCQk8dWlzaG93IG5hbWU9InByZXNlbnRlcmVtYWlsIiB2YWx1ZT0iZmFsc2UiLz4NCgkJPHVpc2hvdyBuYW1lPSJwcmVzZW50ZXJiaW8iIHZhbHVlPSJmYWxzZSIvPg0KCQk8dWlzaG93IG5hbWU9ImNvbXBhbnlsb2dvIiB2YWx1ZT0iZmFsc2UiLz4NCgkJPHVpc2hvdyBuYW1lPSJzaWRlYmFyIiB2YWx1ZT0idHJ1ZSIvPg0KCQk8dWlzaG93IG5hbWU9Im91dGxpbmUiIHZhbHVlPSJ0cnVlIi8+DQoJCTx1aXNob3cgbmFtZT0idGh1bWJuYWlsIiB2YWx1ZT0idHJ1ZSIvPg0KCQk8dWlzaG93IG5hbWU9Im5vdGVzIiB2YWx1ZT0iZmFsc2UiLz4NCgkJPHVpc2hvdyBuYW1lPSJzZWFyY2giIHZhbHVlPSJ0cnV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pbml0aWFsZGlzcGxheW1vZGVpc25vcm1hbCIgdmFsdWU9InRydWUiLz4NCgkJPHVpcmVwbGFjZSBuYW1lPSJsb2dvIiB2YWx1ZT0iIi8+DQoJCTx1aXJlcGxhY2UgbmFtZT0iYmdpbWFnZSIgdmFsdWU9IiIvPg0KCQk8dWlyZXBsYWNlIG5hbWU9ImluaXRpYWx0YWIiIHZhbHVlPSJvdXRsaW5lIi8+DQoJPC9sYXlvdXQ+DQoJPHByZWxvYWRlcj48c2V0SW50IG5hbWU9ImF1ZGlvQnVmZmVyVGltZSIgdmFsdWU9IjAiLz48L3ByZWxvYWRlcj4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39&quot; value=&quot;%n. %s&quot;/&gt;&lt;property id=&quot;20141&quot; value=&quot;PHS 638 | 3a&quot;/&gt;&lt;property id=&quot;20144&quot; value=&quot;1&quot;/&gt;&lt;property id=&quot;20146&quot; value=&quot;0&quot;/&gt;&lt;property id=&quot;20147&quot; value=&quot;0&quot;/&gt;&lt;property id=&quot;20148&quot; value=&quot;5&quot;/&gt;&lt;property id=&quot;20180&quot; value=&quot;0&quot;/&gt;&lt;property id=&quot;20181&quot; value=&quot;0&quot;/&gt;&lt;property id=&quot;20193&quot; value=&quot;-1&quot;/&gt;&lt;property id=&quot;20224&quot; value=&quot;W:\courses\phs_638_env_app_phy_act_promotion\uploads\3a&quot;/&gt;&lt;property id=&quot;20250&quot; value=&quot;0&quot;/&gt;&lt;property id=&quot;20251&quot; value=&quot;1&quot;/&gt;&lt;property id=&quot;20259&quot; value=&quot;0&quot;/&gt;&lt;object type=&quot;4&quot; unique_id=&quot;10002&quot;&gt;&lt;/object&gt;&lt;object type=&quot;2&quot; unique_id=&quot;10003&quot;&gt;&lt;object type=&quot;3&quot; unique_id=&quot;10004&quot;&gt;&lt;property id=&quot;20148&quot; value=&quot;5&quot;/&gt;&lt;property id=&quot;20300&quot; value=&quot;Slide 1&quot;/&gt;&lt;property id=&quot;20301&quot; value=&quot;Lecture Overview&quot;/&gt;&lt;property id=&quot;20302&quot; value=&quot;0&quot;/&gt;&lt;property id=&quot;20303&quot; value=&quot;-1&quot;/&gt;&lt;property id=&quot;20304&quot; value=&quot;-1&quot;/&gt;&lt;property id=&quot;20307&quot; value=&quot;280&quot;/&gt;&lt;property id=&quot;20309&quot; value=&quot;-1&quot;/&gt;&lt;/object&gt;&lt;object type=&quot;3&quot; unique_id=&quot;10885&quot;&gt;&lt;property id=&quot;20148&quot; value=&quot;5&quot;/&gt;&lt;property id=&quot;20300&quot; value=&quot;Slide 8&quot;/&gt;&lt;property id=&quot;20301&quot; value=&quot;Environmental Influence on Active Living&quot;/&gt;&lt;property id=&quot;20302&quot; value=&quot;0&quot;/&gt;&lt;property id=&quot;20303&quot; value=&quot;-1&quot;/&gt;&lt;property id=&quot;20304&quot; value=&quot;-1&quot;/&gt;&lt;property id=&quot;20307&quot; value=&quot;281&quot;/&gt;&lt;property id=&quot;20309&quot; value=&quot;-1&quot;/&gt;&lt;/object&gt;&lt;object type=&quot;3&quot; unique_id=&quot;10934&quot;&gt;&lt;property id=&quot;20148&quot; value=&quot;5&quot;/&gt;&lt;property id=&quot;20300&quot; value=&quot;Slide 5&quot;/&gt;&lt;property id=&quot;20301&quot; value=&quot;Defining the Built Environment&quot;/&gt;&lt;property id=&quot;20302&quot; value=&quot;0&quot;/&gt;&lt;property id=&quot;20303&quot; value=&quot;-1&quot;/&gt;&lt;property id=&quot;20304&quot; value=&quot;-1&quot;/&gt;&lt;property id=&quot;20307&quot; value=&quot;285&quot;/&gt;&lt;property id=&quot;20309&quot; value=&quot;-1&quot;/&gt;&lt;/object&gt;&lt;object type=&quot;3&quot; unique_id=&quot;11376&quot;&gt;&lt;property id=&quot;20148&quot; value=&quot;5&quot;/&gt;&lt;property id=&quot;20300&quot; value=&quot;Slide 10&quot;/&gt;&lt;property id=&quot;20301&quot; value=&quot;Disciplines Contributing to Active Living Research and Promotion&quot;/&gt;&lt;property id=&quot;20302&quot; value=&quot;0&quot;/&gt;&lt;property id=&quot;20303&quot; value=&quot;-1&quot;/&gt;&lt;property id=&quot;20304&quot; value=&quot;-1&quot;/&gt;&lt;property id=&quot;20307&quot; value=&quot;287&quot;/&gt;&lt;property id=&quot;20309&quot; value=&quot;-1&quot;/&gt;&lt;/object&gt;&lt;object type=&quot;3&quot; unique_id=&quot;11377&quot;&gt;&lt;property id=&quot;20148&quot; value=&quot;5&quot;/&gt;&lt;property id=&quot;20300&quot; value=&quot;Slide 11&quot;/&gt;&lt;property id=&quot;20301&quot; value=&quot;How the Environment Influences Behaviour&quot;/&gt;&lt;property id=&quot;20302&quot; value=&quot;0&quot;/&gt;&lt;property id=&quot;20303&quot; value=&quot;-1&quot;/&gt;&lt;property id=&quot;20304&quot; value=&quot;-1&quot;/&gt;&lt;property id=&quot;20307&quot; value=&quot;288&quot;/&gt;&lt;property id=&quot;20309&quot; value=&quot;-1&quot;/&gt;&lt;/object&gt;&lt;object type=&quot;3&quot; unique_id=&quot;11378&quot;&gt;&lt;property id=&quot;20148&quot; value=&quot;5&quot;/&gt;&lt;property id=&quot;20300&quot; value=&quot;Slide 16&quot;/&gt;&lt;property id=&quot;20301&quot; value=&quot;Some Critiques of Environmental Physical Activity Research&quot;/&gt;&lt;property id=&quot;20302&quot; value=&quot;0&quot;/&gt;&lt;property id=&quot;20303&quot; value=&quot;-1&quot;/&gt;&lt;property id=&quot;20304&quot; value=&quot;-1&quot;/&gt;&lt;property id=&quot;20307&quot; value=&quot;289&quot;/&gt;&lt;property id=&quot;20309&quot; value=&quot;-1&quot;/&gt;&lt;/object&gt;&lt;object type=&quot;3&quot; unique_id=&quot;11379&quot;&gt;&lt;property id=&quot;20148&quot; value=&quot;5&quot;/&gt;&lt;property id=&quot;20300&quot; value=&quot;Slide 17&quot;/&gt;&lt;property id=&quot;20301&quot; value=&quot;Summary&quot;/&gt;&lt;property id=&quot;20302&quot; value=&quot;0&quot;/&gt;&lt;property id=&quot;20303&quot; value=&quot;-1&quot;/&gt;&lt;property id=&quot;20304&quot; value=&quot;-1&quot;/&gt;&lt;property id=&quot;20307&quot; value=&quot;290&quot;/&gt;&lt;property id=&quot;20309&quot; value=&quot;-1&quot;/&gt;&lt;/object&gt;&lt;object type=&quot;3&quot; unique_id=&quot;11441&quot;&gt;&lt;property id=&quot;20148&quot; value=&quot;5&quot;/&gt;&lt;property id=&quot;20300&quot; value=&quot;Slide 2&quot;/&gt;&lt;property id=&quot;20301&quot; value=&quot;Health and Community Design&quot;/&gt;&lt;property id=&quot;20302&quot; value=&quot;0&quot;/&gt;&lt;property id=&quot;20303&quot; value=&quot;-1&quot;/&gt;&lt;property id=&quot;20304&quot; value=&quot;-1&quot;/&gt;&lt;property id=&quot;20307&quot; value=&quot;291&quot;/&gt;&lt;property id=&quot;20309&quot; value=&quot;-1&quot;/&gt;&lt;/object&gt;&lt;object type=&quot;3&quot; unique_id=&quot;12250&quot;&gt;&lt;property id=&quot;20148&quot; value=&quot;5&quot;/&gt;&lt;property id=&quot;20300&quot; value=&quot;Slide 7&quot;/&gt;&lt;property id=&quot;20301&quot; value=&quot;Why Target the Built Environment&quot;/&gt;&lt;property id=&quot;20302&quot; value=&quot;0&quot;/&gt;&lt;property id=&quot;20303&quot; value=&quot;-1&quot;/&gt;&lt;property id=&quot;20304&quot; value=&quot;-1&quot;/&gt;&lt;property id=&quot;20307&quot; value=&quot;292&quot;/&gt;&lt;property id=&quot;20309&quot; value=&quot;-1&quot;/&gt;&lt;/object&gt;&lt;object type=&quot;3&quot; unique_id=&quot;12317&quot;&gt;&lt;property id=&quot;20148&quot; value=&quot;5&quot;/&gt;&lt;property id=&quot;20300&quot; value=&quot;Slide 4&quot;/&gt;&lt;property id=&quot;20301&quot; value=&quot;Community Design and Health Outcomes&quot;/&gt;&lt;property id=&quot;20302&quot; value=&quot;0&quot;/&gt;&lt;property id=&quot;20303&quot; value=&quot;-1&quot;/&gt;&lt;property id=&quot;20304&quot; value=&quot;-1&quot;/&gt;&lt;property id=&quot;20307&quot; value=&quot;293&quot;/&gt;&lt;property id=&quot;20309&quot; value=&quot;-1&quot;/&gt;&lt;/object&gt;&lt;object type=&quot;3&quot; unique_id=&quot;12318&quot;&gt;&lt;property id=&quot;20148&quot; value=&quot;5&quot;/&gt;&lt;property id=&quot;20300&quot; value=&quot;Slide 12&quot;/&gt;&lt;property id=&quot;20301&quot; value=&quot;Urban Form, Physical Activity and Health - Region of Waterloo Study&quot;/&gt;&lt;property id=&quot;20302&quot; value=&quot;0&quot;/&gt;&lt;property id=&quot;20303&quot; value=&quot;-1&quot;/&gt;&lt;property id=&quot;20304&quot; value=&quot;-1&quot;/&gt;&lt;property id=&quot;20307&quot; value=&quot;294&quot;/&gt;&lt;property id=&quot;20309&quot; value=&quot;-1&quot;/&gt;&lt;/object&gt;&lt;object type=&quot;3&quot; unique_id=&quot;12522&quot;&gt;&lt;property id=&quot;20148&quot; value=&quot;5&quot;/&gt;&lt;property id=&quot;20300&quot; value=&quot;Slide 6&quot;/&gt;&lt;property id=&quot;20301&quot; value=&quot;Defining the Built Environment&quot;/&gt;&lt;property id=&quot;20302&quot; value=&quot;0&quot;/&gt;&lt;property id=&quot;20303&quot; value=&quot;-1&quot;/&gt;&lt;property id=&quot;20304&quot; value=&quot;-1&quot;/&gt;&lt;property id=&quot;20307&quot; value=&quot;297&quot;/&gt;&lt;property id=&quot;20309&quot; value=&quot;-1&quot;/&gt;&lt;/object&gt;&lt;object type=&quot;3&quot; unique_id=&quot;12577&quot;&gt;&lt;property id=&quot;20148&quot; value=&quot;5&quot;/&gt;&lt;property id=&quot;20300&quot; value=&quot;Slide 3&quot;/&gt;&lt;property id=&quot;20301&quot; value=&quot;Environmental Health&quot;/&gt;&lt;property id=&quot;20302&quot; value=&quot;0&quot;/&gt;&lt;property id=&quot;20303&quot; value=&quot;-1&quot;/&gt;&lt;property id=&quot;20304&quot; value=&quot;-1&quot;/&gt;&lt;property id=&quot;20307&quot; value=&quot;298&quot;/&gt;&lt;property id=&quot;20309&quot; value=&quot;-1&quot;/&gt;&lt;/object&gt;&lt;object type=&quot;3&quot; unique_id=&quot;12613&quot;&gt;&lt;property id=&quot;20148&quot; value=&quot;5&quot;/&gt;&lt;property id=&quot;20300&quot; value=&quot;Slide 13&quot;/&gt;&lt;property id=&quot;20301&quot; value=&quot;Urban Form, Physical Activity and Health - Region of Waterloo Study&quot;/&gt;&lt;property id=&quot;20302&quot; value=&quot;0&quot;/&gt;&lt;property id=&quot;20303&quot; value=&quot;-1&quot;/&gt;&lt;property id=&quot;20304&quot; value=&quot;-1&quot;/&gt;&lt;property id=&quot;20307&quot; value=&quot;299&quot;/&gt;&lt;property id=&quot;20309&quot; value=&quot;-1&quot;/&gt;&lt;/object&gt;&lt;object type=&quot;3&quot; unique_id=&quot;12614&quot;&gt;&lt;property id=&quot;20148&quot; value=&quot;5&quot;/&gt;&lt;property id=&quot;20300&quot; value=&quot;Slide 14&quot;/&gt;&lt;property id=&quot;20301&quot; value=&quot;Urban Form, Physical Activity and Health - Region of Waterloo Study&quot;/&gt;&lt;property id=&quot;20302&quot; value=&quot;0&quot;/&gt;&lt;property id=&quot;20303&quot; value=&quot;-1&quot;/&gt;&lt;property id=&quot;20304&quot; value=&quot;-1&quot;/&gt;&lt;property id=&quot;20307&quot; value=&quot;300&quot;/&gt;&lt;property id=&quot;20309&quot; value=&quot;-1&quot;/&gt;&lt;/object&gt;&lt;object type=&quot;3&quot; unique_id=&quot;12691&quot;&gt;&lt;property id=&quot;20148&quot; value=&quot;5&quot;/&gt;&lt;property id=&quot;20300&quot; value=&quot;Slide 15&quot;/&gt;&lt;property id=&quot;20301&quot; value=&quot;Urban Form, Physical Activity and Health - Region of Waterloo Study&quot;/&gt;&lt;property id=&quot;20302&quot; value=&quot;0&quot;/&gt;&lt;property id=&quot;20303&quot; value=&quot;-1&quot;/&gt;&lt;property id=&quot;20304&quot; value=&quot;-1&quot;/&gt;&lt;property id=&quot;20307&quot; value=&quot;301&quot;/&gt;&lt;property id=&quot;20309&quot; value=&quot;-1&quot;/&gt;&lt;/object&gt;&lt;object type=&quot;3&quot; unique_id=&quot;12693&quot;&gt;&lt;property id=&quot;20148&quot; value=&quot;5&quot;/&gt;&lt;property id=&quot;20300&quot; value=&quot;Slide 9&quot;/&gt;&lt;property id=&quot;20301&quot; value=&quot;Percentage of Trips by Walking and Cycling in Different Countries&quot;/&gt;&lt;property id=&quot;20302&quot; value=&quot;0&quot;/&gt;&lt;property id=&quot;20303&quot; value=&quot;-1&quot;/&gt;&lt;property id=&quot;20304&quot; value=&quot;-1&quot;/&gt;&lt;property id=&quot;20307&quot; value=&quot;302&quot;/&gt;&lt;property id=&quot;20309&quot; value=&quot;-1&quot;/&gt;&lt;/object&gt;&lt;/object&gt;&lt;object type=&quot;8&quot; unique_id=&quot;10062&quot;&gt;&lt;/object&gt;&lt;/object&gt;&lt;/database&gt;"/>
</p:tagLst>
</file>

<file path=ppt/tags/tag10.xml><?xml version="1.0" encoding="utf-8"?>
<p:tagLst xmlns:a="http://schemas.openxmlformats.org/drawingml/2006/main" xmlns:r="http://schemas.openxmlformats.org/officeDocument/2006/relationships" xmlns:p="http://schemas.openxmlformats.org/presentationml/2006/main">
  <p:tag name="PPSNARRATIONPROPS" val="W:\courses\phs_638_env_app_phy_act_promotion\originals\audio\edits\06 - audio extract.wav"/>
  <p:tag name="PPSNARRATION" val="1,1349389697,W:\courses\phs_638_env_app_phy_act_promotion\powerpoints\with audio\06 - parks trails and recreation facilities.ppc"/>
</p:tagLst>
</file>

<file path=ppt/tags/tag11.xml><?xml version="1.0" encoding="utf-8"?>
<p:tagLst xmlns:a="http://schemas.openxmlformats.org/drawingml/2006/main" xmlns:r="http://schemas.openxmlformats.org/officeDocument/2006/relationships" xmlns:p="http://schemas.openxmlformats.org/presentationml/2006/main">
  <p:tag name="PPSNARRATION" val="9,1349389697,W:\courses\phs_638_env_app_phy_act_promotion\powerpoints\with audio\06 - parks trails and recreation facilities.ppc"/>
</p:tagLst>
</file>

<file path=ppt/tags/tag12.xml><?xml version="1.0" encoding="utf-8"?>
<p:tagLst xmlns:a="http://schemas.openxmlformats.org/drawingml/2006/main" xmlns:r="http://schemas.openxmlformats.org/officeDocument/2006/relationships" xmlns:p="http://schemas.openxmlformats.org/presentationml/2006/main">
  <p:tag name="PPSNARRATION" val="9,1349389697,W:\courses\phs_638_env_app_phy_act_promotion\powerpoints\with audio\06 - parks trails and recreation facilities.ppc"/>
</p:tagLst>
</file>

<file path=ppt/tags/tag13.xml><?xml version="1.0" encoding="utf-8"?>
<p:tagLst xmlns:a="http://schemas.openxmlformats.org/drawingml/2006/main" xmlns:r="http://schemas.openxmlformats.org/officeDocument/2006/relationships" xmlns:p="http://schemas.openxmlformats.org/presentationml/2006/main">
  <p:tag name="PPSNARRATION" val="9,1349389697,W:\courses\phs_638_env_app_phy_act_promotion\powerpoints\with audio\06 - parks trails and recreation facilities.ppc"/>
</p:tagLst>
</file>

<file path=ppt/tags/tag14.xml><?xml version="1.0" encoding="utf-8"?>
<p:tagLst xmlns:a="http://schemas.openxmlformats.org/drawingml/2006/main" xmlns:r="http://schemas.openxmlformats.org/officeDocument/2006/relationships" xmlns:p="http://schemas.openxmlformats.org/presentationml/2006/main">
  <p:tag name="PPSNARRATION" val="9,1349389697,W:\courses\phs_638_env_app_phy_act_promotion\powerpoints\with audio\06 - parks trails and recreation facilities.ppc"/>
</p:tagLst>
</file>

<file path=ppt/tags/tag15.xml><?xml version="1.0" encoding="utf-8"?>
<p:tagLst xmlns:a="http://schemas.openxmlformats.org/drawingml/2006/main" xmlns:r="http://schemas.openxmlformats.org/officeDocument/2006/relationships" xmlns:p="http://schemas.openxmlformats.org/presentationml/2006/main">
  <p:tag name="PPSNARRATION" val="9,1349389697,W:\courses\phs_638_env_app_phy_act_promotion\powerpoints\with audio\06 - parks trails and recreation facilities.ppc"/>
</p:tagLst>
</file>

<file path=ppt/tags/tag16.xml><?xml version="1.0" encoding="utf-8"?>
<p:tagLst xmlns:a="http://schemas.openxmlformats.org/drawingml/2006/main" xmlns:r="http://schemas.openxmlformats.org/officeDocument/2006/relationships" xmlns:p="http://schemas.openxmlformats.org/presentationml/2006/main">
  <p:tag name="PPSNARRATION" val="9,1349389697,W:\courses\phs_638_env_app_phy_act_promotion\powerpoints\with audio\06 - parks trails and recreation facilities.ppc"/>
</p:tagLst>
</file>

<file path=ppt/tags/tag17.xml><?xml version="1.0" encoding="utf-8"?>
<p:tagLst xmlns:a="http://schemas.openxmlformats.org/drawingml/2006/main" xmlns:r="http://schemas.openxmlformats.org/officeDocument/2006/relationships" xmlns:p="http://schemas.openxmlformats.org/presentationml/2006/main">
  <p:tag name="PPSNARRATION" val="9,1349389697,W:\courses\phs_638_env_app_phy_act_promotion\powerpoints\with audio\06 - parks trails and recreation facilities.ppc"/>
</p:tagLst>
</file>

<file path=ppt/tags/tag18.xml><?xml version="1.0" encoding="utf-8"?>
<p:tagLst xmlns:a="http://schemas.openxmlformats.org/drawingml/2006/main" xmlns:r="http://schemas.openxmlformats.org/officeDocument/2006/relationships" xmlns:p="http://schemas.openxmlformats.org/presentationml/2006/main">
  <p:tag name="PPSNARRATION" val="9,1349389697,W:\courses\phs_638_env_app_phy_act_promotion\powerpoints\with audio\06 - parks trails and recreation facilities.ppc"/>
</p:tagLst>
</file>

<file path=ppt/tags/tag19.xml><?xml version="1.0" encoding="utf-8"?>
<p:tagLst xmlns:a="http://schemas.openxmlformats.org/drawingml/2006/main" xmlns:r="http://schemas.openxmlformats.org/officeDocument/2006/relationships" xmlns:p="http://schemas.openxmlformats.org/presentationml/2006/main">
  <p:tag name="PPSNARRATION" val="4,-1761220969,W:\courses\phs_638_env_app_phy_act_promotion\powerpoints\with audio\09 - built environment and childhood obesity.ppc"/>
</p:tagLst>
</file>

<file path=ppt/tags/tag2.xml><?xml version="1.0" encoding="utf-8"?>
<p:tagLst xmlns:a="http://schemas.openxmlformats.org/drawingml/2006/main" xmlns:r="http://schemas.openxmlformats.org/officeDocument/2006/relationships" xmlns:p="http://schemas.openxmlformats.org/presentationml/2006/main">
  <p:tag name="PPSNARRATIONPROPS" val="W:\courses\phs_638_env_app_phy_act_promotion\originals\audio\edits\06 - audio extract.wav"/>
  <p:tag name="PPSNARRATION" val="1,1349389697,W:\courses\phs_638_env_app_phy_act_promotion\powerpoints\with audio\06 - parks trails and recreation facilities.ppc"/>
</p:tagLst>
</file>

<file path=ppt/tags/tag20.xml><?xml version="1.0" encoding="utf-8"?>
<p:tagLst xmlns:a="http://schemas.openxmlformats.org/drawingml/2006/main" xmlns:r="http://schemas.openxmlformats.org/officeDocument/2006/relationships" xmlns:p="http://schemas.openxmlformats.org/presentationml/2006/main">
  <p:tag name="PPSNARRATION" val="19,1349389697,W:\courses\phs_638_env_app_phy_act_promotion\powerpoints\with audio\06 - parks trails and recreation facilities.ppc"/>
</p:tagLst>
</file>

<file path=ppt/tags/tag21.xml><?xml version="1.0" encoding="utf-8"?>
<p:tagLst xmlns:a="http://schemas.openxmlformats.org/drawingml/2006/main" xmlns:r="http://schemas.openxmlformats.org/officeDocument/2006/relationships" xmlns:p="http://schemas.openxmlformats.org/presentationml/2006/main">
  <p:tag name="PPSNARRATION" val="19,1349389697,W:\courses\phs_638_env_app_phy_act_promotion\powerpoints\with audio\06 - parks trails and recreation facilities.ppc"/>
</p:tagLst>
</file>

<file path=ppt/tags/tag22.xml><?xml version="1.0" encoding="utf-8"?>
<p:tagLst xmlns:a="http://schemas.openxmlformats.org/drawingml/2006/main" xmlns:r="http://schemas.openxmlformats.org/officeDocument/2006/relationships" xmlns:p="http://schemas.openxmlformats.org/presentationml/2006/main">
  <p:tag name="PPSNARRATION" val="19,1349389697,W:\courses\phs_638_env_app_phy_act_promotion\powerpoints\with audio\06 - parks trails and recreation facilities.ppc"/>
</p:tagLst>
</file>

<file path=ppt/tags/tag23.xml><?xml version="1.0" encoding="utf-8"?>
<p:tagLst xmlns:a="http://schemas.openxmlformats.org/drawingml/2006/main" xmlns:r="http://schemas.openxmlformats.org/officeDocument/2006/relationships" xmlns:p="http://schemas.openxmlformats.org/presentationml/2006/main">
  <p:tag name="PPSNARRATION" val="19,1349389697,W:\courses\phs_638_env_app_phy_act_promotion\powerpoints\with audio\06 - parks trails and recreation facilities.ppc"/>
</p:tagLst>
</file>

<file path=ppt/tags/tag24.xml><?xml version="1.0" encoding="utf-8"?>
<p:tagLst xmlns:a="http://schemas.openxmlformats.org/drawingml/2006/main" xmlns:r="http://schemas.openxmlformats.org/officeDocument/2006/relationships" xmlns:p="http://schemas.openxmlformats.org/presentationml/2006/main">
  <p:tag name="PPSNARRATION" val="19,1349389697,W:\courses\phs_638_env_app_phy_act_promotion\powerpoints\with audio\06 - parks trails and recreation facilities.ppc"/>
</p:tagLst>
</file>

<file path=ppt/tags/tag25.xml><?xml version="1.0" encoding="utf-8"?>
<p:tagLst xmlns:a="http://schemas.openxmlformats.org/drawingml/2006/main" xmlns:r="http://schemas.openxmlformats.org/officeDocument/2006/relationships" xmlns:p="http://schemas.openxmlformats.org/presentationml/2006/main">
  <p:tag name="PPSNARRATIONPROPS" val="W:\courses\phs_638_env_app_phy_act_promotion\originals\audio\edits\06 - audio extract.wav"/>
  <p:tag name="PPSNARRATION" val="1,1349389697,W:\courses\phs_638_env_app_phy_act_promotion\powerpoints\with audio\06 - parks trails and recreation facilities.ppc"/>
</p:tagLst>
</file>

<file path=ppt/tags/tag26.xml><?xml version="1.0" encoding="utf-8"?>
<p:tagLst xmlns:a="http://schemas.openxmlformats.org/drawingml/2006/main" xmlns:r="http://schemas.openxmlformats.org/officeDocument/2006/relationships" xmlns:p="http://schemas.openxmlformats.org/presentationml/2006/main">
  <p:tag name="PPSNARRATION" val="9,1349389697,W:\courses\phs_638_env_app_phy_act_promotion\powerpoints\with audio\06 - parks trails and recreation facilities.ppc"/>
</p:tagLst>
</file>

<file path=ppt/tags/tag27.xml><?xml version="1.0" encoding="utf-8"?>
<p:tagLst xmlns:a="http://schemas.openxmlformats.org/drawingml/2006/main" xmlns:r="http://schemas.openxmlformats.org/officeDocument/2006/relationships" xmlns:p="http://schemas.openxmlformats.org/presentationml/2006/main">
  <p:tag name="PPSNARRATION" val="3,1349389697,W:\courses\phs_638_env_app_phy_act_promotion\powerpoints\with audio\06 - parks trails and recreation facilities.ppc"/>
</p:tagLst>
</file>

<file path=ppt/tags/tag28.xml><?xml version="1.0" encoding="utf-8"?>
<p:tagLst xmlns:a="http://schemas.openxmlformats.org/drawingml/2006/main" xmlns:r="http://schemas.openxmlformats.org/officeDocument/2006/relationships" xmlns:p="http://schemas.openxmlformats.org/presentationml/2006/main">
  <p:tag name="PPSNARRATION" val="4,-1761220969,W:\courses\phs_638_env_app_phy_act_promotion\powerpoints\with audio\09 - built environment and childhood obesity.ppc"/>
</p:tagLst>
</file>

<file path=ppt/tags/tag29.xml><?xml version="1.0" encoding="utf-8"?>
<p:tagLst xmlns:a="http://schemas.openxmlformats.org/drawingml/2006/main" xmlns:r="http://schemas.openxmlformats.org/officeDocument/2006/relationships" xmlns:p="http://schemas.openxmlformats.org/presentationml/2006/main">
  <p:tag name="PPSNARRATION" val="4,-1761220969,W:\courses\phs_638_env_app_phy_act_promotion\powerpoints\with audio\09 - built environment and childhood obesity.ppc"/>
</p:tagLst>
</file>

<file path=ppt/tags/tag3.xml><?xml version="1.0" encoding="utf-8"?>
<p:tagLst xmlns:a="http://schemas.openxmlformats.org/drawingml/2006/main" xmlns:r="http://schemas.openxmlformats.org/officeDocument/2006/relationships" xmlns:p="http://schemas.openxmlformats.org/presentationml/2006/main">
  <p:tag name="PPSNARRATION" val="5,1480040291,W:\courses\phs_638_env_app_phy_act_promotion\powerpoints\with audio\02 - social ecological models of health.ppc"/>
</p:tagLst>
</file>

<file path=ppt/tags/tag30.xml><?xml version="1.0" encoding="utf-8"?>
<p:tagLst xmlns:a="http://schemas.openxmlformats.org/drawingml/2006/main" xmlns:r="http://schemas.openxmlformats.org/officeDocument/2006/relationships" xmlns:p="http://schemas.openxmlformats.org/presentationml/2006/main">
  <p:tag name="PPSNARRATION" val="4,-1761220969,W:\courses\phs_638_env_app_phy_act_promotion\powerpoints\with audio\09 - built environment and childhood obesity.ppc"/>
</p:tagLst>
</file>

<file path=ppt/tags/tag31.xml><?xml version="1.0" encoding="utf-8"?>
<p:tagLst xmlns:a="http://schemas.openxmlformats.org/drawingml/2006/main" xmlns:r="http://schemas.openxmlformats.org/officeDocument/2006/relationships" xmlns:p="http://schemas.openxmlformats.org/presentationml/2006/main">
  <p:tag name="PPSNARRATION" val="4,-1761220969,W:\courses\phs_638_env_app_phy_act_promotion\powerpoints\with audio\09 - built environment and childhood obesity.ppc"/>
</p:tagLst>
</file>

<file path=ppt/tags/tag32.xml><?xml version="1.0" encoding="utf-8"?>
<p:tagLst xmlns:a="http://schemas.openxmlformats.org/drawingml/2006/main" xmlns:r="http://schemas.openxmlformats.org/officeDocument/2006/relationships" xmlns:p="http://schemas.openxmlformats.org/presentationml/2006/main">
  <p:tag name="PPSNARRATION" val="3,1349389697,W:\courses\phs_638_env_app_phy_act_promotion\powerpoints\with audio\06 - parks trails and recreation facilities.ppc"/>
</p:tagLst>
</file>

<file path=ppt/tags/tag33.xml><?xml version="1.0" encoding="utf-8"?>
<p:tagLst xmlns:a="http://schemas.openxmlformats.org/drawingml/2006/main" xmlns:r="http://schemas.openxmlformats.org/officeDocument/2006/relationships" xmlns:p="http://schemas.openxmlformats.org/presentationml/2006/main">
  <p:tag name="PPSNARRATION" val="9,1349389697,W:\courses\phs_638_env_app_phy_act_promotion\powerpoints\with audio\06 - parks trails and recreation facilities.ppc"/>
</p:tagLst>
</file>

<file path=ppt/tags/tag34.xml><?xml version="1.0" encoding="utf-8"?>
<p:tagLst xmlns:a="http://schemas.openxmlformats.org/drawingml/2006/main" xmlns:r="http://schemas.openxmlformats.org/officeDocument/2006/relationships" xmlns:p="http://schemas.openxmlformats.org/presentationml/2006/main">
  <p:tag name="PPSNARRATIONPROPS" val="W:\courses\phs_638_env_app_phy_act_promotion\originals\audio\edits\06 - audio extract.wav"/>
  <p:tag name="PPSNARRATION" val="1,1349389697,W:\courses\phs_638_env_app_phy_act_promotion\powerpoints\with audio\06 - parks trails and recreation facilities.ppc"/>
</p:tagLst>
</file>

<file path=ppt/tags/tag35.xml><?xml version="1.0" encoding="utf-8"?>
<p:tagLst xmlns:a="http://schemas.openxmlformats.org/drawingml/2006/main" xmlns:r="http://schemas.openxmlformats.org/officeDocument/2006/relationships" xmlns:p="http://schemas.openxmlformats.org/presentationml/2006/main">
  <p:tag name="PPSNARRATION" val="9,1349389697,W:\courses\phs_638_env_app_phy_act_promotion\powerpoints\with audio\06 - parks trails and recreation facilities.ppc"/>
</p:tagLst>
</file>

<file path=ppt/tags/tag36.xml><?xml version="1.0" encoding="utf-8"?>
<p:tagLst xmlns:a="http://schemas.openxmlformats.org/drawingml/2006/main" xmlns:r="http://schemas.openxmlformats.org/officeDocument/2006/relationships" xmlns:p="http://schemas.openxmlformats.org/presentationml/2006/main">
  <p:tag name="PPSNARRATION" val="9,1349389697,W:\courses\phs_638_env_app_phy_act_promotion\powerpoints\with audio\06 - parks trails and recreation facilities.ppc"/>
</p:tagLst>
</file>

<file path=ppt/tags/tag37.xml><?xml version="1.0" encoding="utf-8"?>
<p:tagLst xmlns:a="http://schemas.openxmlformats.org/drawingml/2006/main" xmlns:r="http://schemas.openxmlformats.org/officeDocument/2006/relationships" xmlns:p="http://schemas.openxmlformats.org/presentationml/2006/main">
  <p:tag name="PPSNARRATION" val="9,1349389697,W:\courses\phs_638_env_app_phy_act_promotion\powerpoints\with audio\06 - parks trails and recreation facilities.ppc"/>
</p:tagLst>
</file>

<file path=ppt/tags/tag38.xml><?xml version="1.0" encoding="utf-8"?>
<p:tagLst xmlns:a="http://schemas.openxmlformats.org/drawingml/2006/main" xmlns:r="http://schemas.openxmlformats.org/officeDocument/2006/relationships" xmlns:p="http://schemas.openxmlformats.org/presentationml/2006/main">
  <p:tag name="PPSNARRATION" val="9,1349389697,W:\courses\phs_638_env_app_phy_act_promotion\powerpoints\with audio\06 - parks trails and recreation facilities.ppc"/>
</p:tagLst>
</file>

<file path=ppt/tags/tag39.xml><?xml version="1.0" encoding="utf-8"?>
<p:tagLst xmlns:a="http://schemas.openxmlformats.org/drawingml/2006/main" xmlns:r="http://schemas.openxmlformats.org/officeDocument/2006/relationships" xmlns:p="http://schemas.openxmlformats.org/presentationml/2006/main">
  <p:tag name="PPSNARRATIONPROPS" val="W:\courses\phs_638_env_app_phy_act_promotion\originals\audio\edits\06 - audio extract.wav"/>
  <p:tag name="PPSNARRATION" val="1,1349389697,W:\courses\phs_638_env_app_phy_act_promotion\powerpoints\with audio\06 - parks trails and recreation facilities.ppc"/>
</p:tagLst>
</file>

<file path=ppt/tags/tag4.xml><?xml version="1.0" encoding="utf-8"?>
<p:tagLst xmlns:a="http://schemas.openxmlformats.org/drawingml/2006/main" xmlns:r="http://schemas.openxmlformats.org/officeDocument/2006/relationships" xmlns:p="http://schemas.openxmlformats.org/presentationml/2006/main">
  <p:tag name="PPSNARRATION" val="2,1805195694,W:\courses\phs_638_env_app_phy_act_promotion\powerpoints\with audio\03 - physical activity and the built environment.ppc"/>
</p:tagLst>
</file>

<file path=ppt/tags/tag40.xml><?xml version="1.0" encoding="utf-8"?>
<p:tagLst xmlns:a="http://schemas.openxmlformats.org/drawingml/2006/main" xmlns:r="http://schemas.openxmlformats.org/officeDocument/2006/relationships" xmlns:p="http://schemas.openxmlformats.org/presentationml/2006/main">
  <p:tag name="PPSNARRATION" val="15,1349389697,W:\courses\phs_638_env_app_phy_act_promotion\powerpoints\with audio\06 - parks trails and recreation facilities.ppc"/>
</p:tagLst>
</file>

<file path=ppt/tags/tag41.xml><?xml version="1.0" encoding="utf-8"?>
<p:tagLst xmlns:a="http://schemas.openxmlformats.org/drawingml/2006/main" xmlns:r="http://schemas.openxmlformats.org/officeDocument/2006/relationships" xmlns:p="http://schemas.openxmlformats.org/presentationml/2006/main">
  <p:tag name="PPSNARRATION" val="15,1349389697,W:\courses\phs_638_env_app_phy_act_promotion\powerpoints\with audio\06 - parks trails and recreation facilities.ppc"/>
</p:tagLst>
</file>

<file path=ppt/tags/tag42.xml><?xml version="1.0" encoding="utf-8"?>
<p:tagLst xmlns:a="http://schemas.openxmlformats.org/drawingml/2006/main" xmlns:r="http://schemas.openxmlformats.org/officeDocument/2006/relationships" xmlns:p="http://schemas.openxmlformats.org/presentationml/2006/main">
  <p:tag name="PPSNARRATION" val="15,1349389697,W:\courses\phs_638_env_app_phy_act_promotion\powerpoints\with audio\06 - parks trails and recreation facilities.ppc"/>
</p:tagLst>
</file>

<file path=ppt/tags/tag43.xml><?xml version="1.0" encoding="utf-8"?>
<p:tagLst xmlns:a="http://schemas.openxmlformats.org/drawingml/2006/main" xmlns:r="http://schemas.openxmlformats.org/officeDocument/2006/relationships" xmlns:p="http://schemas.openxmlformats.org/presentationml/2006/main">
  <p:tag name="PPSNARRATION" val="15,1349389697,W:\courses\phs_638_env_app_phy_act_promotion\powerpoints\with audio\06 - parks trails and recreation facilities.ppc"/>
</p:tagLst>
</file>

<file path=ppt/tags/tag44.xml><?xml version="1.0" encoding="utf-8"?>
<p:tagLst xmlns:a="http://schemas.openxmlformats.org/drawingml/2006/main" xmlns:r="http://schemas.openxmlformats.org/officeDocument/2006/relationships" xmlns:p="http://schemas.openxmlformats.org/presentationml/2006/main">
  <p:tag name="PPSNARRATION" val="15,1349389697,W:\courses\phs_638_env_app_phy_act_promotion\powerpoints\with audio\06 - parks trails and recreation facilities.ppc"/>
</p:tagLst>
</file>

<file path=ppt/tags/tag45.xml><?xml version="1.0" encoding="utf-8"?>
<p:tagLst xmlns:a="http://schemas.openxmlformats.org/drawingml/2006/main" xmlns:r="http://schemas.openxmlformats.org/officeDocument/2006/relationships" xmlns:p="http://schemas.openxmlformats.org/presentationml/2006/main">
  <p:tag name="PPSNARRATION" val="15,1349389697,W:\courses\phs_638_env_app_phy_act_promotion\powerpoints\with audio\06 - parks trails and recreation facilities.ppc"/>
</p:tagLst>
</file>

<file path=ppt/tags/tag46.xml><?xml version="1.0" encoding="utf-8"?>
<p:tagLst xmlns:a="http://schemas.openxmlformats.org/drawingml/2006/main" xmlns:r="http://schemas.openxmlformats.org/officeDocument/2006/relationships" xmlns:p="http://schemas.openxmlformats.org/presentationml/2006/main">
  <p:tag name="PPSNARRATION" val="15,1349389697,W:\courses\phs_638_env_app_phy_act_promotion\powerpoints\with audio\06 - parks trails and recreation facilities.ppc"/>
</p:tagLst>
</file>

<file path=ppt/tags/tag47.xml><?xml version="1.0" encoding="utf-8"?>
<p:tagLst xmlns:a="http://schemas.openxmlformats.org/drawingml/2006/main" xmlns:r="http://schemas.openxmlformats.org/officeDocument/2006/relationships" xmlns:p="http://schemas.openxmlformats.org/presentationml/2006/main">
  <p:tag name="PPSNARRATION" val="15,1349389697,W:\courses\phs_638_env_app_phy_act_promotion\powerpoints\with audio\06 - parks trails and recreation facilities.ppc"/>
</p:tagLst>
</file>

<file path=ppt/tags/tag48.xml><?xml version="1.0" encoding="utf-8"?>
<p:tagLst xmlns:a="http://schemas.openxmlformats.org/drawingml/2006/main" xmlns:r="http://schemas.openxmlformats.org/officeDocument/2006/relationships" xmlns:p="http://schemas.openxmlformats.org/presentationml/2006/main">
  <p:tag name="PPSNARRATION" val="15,1349389697,W:\courses\phs_638_env_app_phy_act_promotion\powerpoints\with audio\06 - parks trails and recreation facilities.ppc"/>
</p:tagLst>
</file>

<file path=ppt/tags/tag49.xml><?xml version="1.0" encoding="utf-8"?>
<p:tagLst xmlns:a="http://schemas.openxmlformats.org/drawingml/2006/main" xmlns:r="http://schemas.openxmlformats.org/officeDocument/2006/relationships" xmlns:p="http://schemas.openxmlformats.org/presentationml/2006/main">
  <p:tag name="PPSNARRATION" val="15,1349389697,W:\courses\phs_638_env_app_phy_act_promotion\powerpoints\with audio\06 - parks trails and recreation facilities.ppc"/>
</p:tagLst>
</file>

<file path=ppt/tags/tag5.xml><?xml version="1.0" encoding="utf-8"?>
<p:tagLst xmlns:a="http://schemas.openxmlformats.org/drawingml/2006/main" xmlns:r="http://schemas.openxmlformats.org/officeDocument/2006/relationships" xmlns:p="http://schemas.openxmlformats.org/presentationml/2006/main">
  <p:tag name="PPSNARRATION" val="7,1805195694,W:\courses\phs_638_env_app_phy_act_promotion\powerpoints\with audio\03 - physical activity and the built environment.ppc"/>
</p:tagLst>
</file>

<file path=ppt/tags/tag50.xml><?xml version="1.0" encoding="utf-8"?>
<p:tagLst xmlns:a="http://schemas.openxmlformats.org/drawingml/2006/main" xmlns:r="http://schemas.openxmlformats.org/officeDocument/2006/relationships" xmlns:p="http://schemas.openxmlformats.org/presentationml/2006/main">
  <p:tag name="PPSNARRATION" val="15,1349389697,W:\courses\phs_638_env_app_phy_act_promotion\powerpoints\with audio\06 - parks trails and recreation facilities.ppc"/>
</p:tagLst>
</file>

<file path=ppt/tags/tag51.xml><?xml version="1.0" encoding="utf-8"?>
<p:tagLst xmlns:a="http://schemas.openxmlformats.org/drawingml/2006/main" xmlns:r="http://schemas.openxmlformats.org/officeDocument/2006/relationships" xmlns:p="http://schemas.openxmlformats.org/presentationml/2006/main">
  <p:tag name="PPSNARRATION" val="15,1349389697,W:\courses\phs_638_env_app_phy_act_promotion\powerpoints\with audio\06 - parks trails and recreation facilities.ppc"/>
</p:tagLst>
</file>

<file path=ppt/tags/tag52.xml><?xml version="1.0" encoding="utf-8"?>
<p:tagLst xmlns:a="http://schemas.openxmlformats.org/drawingml/2006/main" xmlns:r="http://schemas.openxmlformats.org/officeDocument/2006/relationships" xmlns:p="http://schemas.openxmlformats.org/presentationml/2006/main">
  <p:tag name="PPSNARRATION" val="15,1349389697,W:\courses\phs_638_env_app_phy_act_promotion\powerpoints\with audio\06 - parks trails and recreation facilities.ppc"/>
</p:tagLst>
</file>

<file path=ppt/tags/tag53.xml><?xml version="1.0" encoding="utf-8"?>
<p:tagLst xmlns:a="http://schemas.openxmlformats.org/drawingml/2006/main" xmlns:r="http://schemas.openxmlformats.org/officeDocument/2006/relationships" xmlns:p="http://schemas.openxmlformats.org/presentationml/2006/main">
  <p:tag name="PPSNARRATION" val="15,1349389697,W:\courses\phs_638_env_app_phy_act_promotion\powerpoints\with audio\06 - parks trails and recreation facilities.ppc"/>
</p:tagLst>
</file>

<file path=ppt/tags/tag54.xml><?xml version="1.0" encoding="utf-8"?>
<p:tagLst xmlns:a="http://schemas.openxmlformats.org/drawingml/2006/main" xmlns:r="http://schemas.openxmlformats.org/officeDocument/2006/relationships" xmlns:p="http://schemas.openxmlformats.org/presentationml/2006/main">
  <p:tag name="PPSNARRATION" val="9,1349389697,W:\courses\phs_638_env_app_phy_act_promotion\powerpoints\with audio\06 - parks trails and recreation facilities.ppc"/>
</p:tagLst>
</file>

<file path=ppt/tags/tag6.xml><?xml version="1.0" encoding="utf-8"?>
<p:tagLst xmlns:a="http://schemas.openxmlformats.org/drawingml/2006/main" xmlns:r="http://schemas.openxmlformats.org/officeDocument/2006/relationships" xmlns:p="http://schemas.openxmlformats.org/presentationml/2006/main">
  <p:tag name="PPSNARRATION" val="8,1805195694,W:\courses\phs_638_env_app_phy_act_promotion\powerpoints\with audio\03 - physical activity and the built environment.ppc"/>
</p:tagLst>
</file>

<file path=ppt/tags/tag7.xml><?xml version="1.0" encoding="utf-8"?>
<p:tagLst xmlns:a="http://schemas.openxmlformats.org/drawingml/2006/main" xmlns:r="http://schemas.openxmlformats.org/officeDocument/2006/relationships" xmlns:p="http://schemas.openxmlformats.org/presentationml/2006/main">
  <p:tag name="PPSNARRATION" val="2,1349389697,W:\courses\phs_638_env_app_phy_act_promotion\powerpoints\with audio\06 - parks trails and recreation facilities.ppc"/>
</p:tagLst>
</file>

<file path=ppt/tags/tag8.xml><?xml version="1.0" encoding="utf-8"?>
<p:tagLst xmlns:a="http://schemas.openxmlformats.org/drawingml/2006/main" xmlns:r="http://schemas.openxmlformats.org/officeDocument/2006/relationships" xmlns:p="http://schemas.openxmlformats.org/presentationml/2006/main">
  <p:tag name="PPSNARRATION" val="5,1988194470,W:\courses\phs_638_env_app_phy_act_promotion\powerpoints\with audio\10 - physical activity and diverse populations.ppc"/>
</p:tagLst>
</file>

<file path=ppt/tags/tag9.xml><?xml version="1.0" encoding="utf-8"?>
<p:tagLst xmlns:a="http://schemas.openxmlformats.org/drawingml/2006/main" xmlns:r="http://schemas.openxmlformats.org/officeDocument/2006/relationships" xmlns:p="http://schemas.openxmlformats.org/presentationml/2006/main">
  <p:tag name="PPSNARRATION" val="9,1555641962,W:\courses\phs_638_env_app_phy_act_promotion\powerpoints\with audio\07 - measuring the built environment.ppc"/>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11614</TotalTime>
  <Words>7197</Words>
  <Application>Microsoft Office PowerPoint</Application>
  <PresentationFormat>On-screen Show (4:3)</PresentationFormat>
  <Paragraphs>1415</Paragraphs>
  <Slides>82</Slides>
  <Notes>81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84" baseType="lpstr">
      <vt:lpstr>1_Default Design</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Waterloo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Assessment</dc:title>
  <dc:creator>M. Haight</dc:creator>
  <cp:lastModifiedBy>Andrew Kaczynski</cp:lastModifiedBy>
  <cp:revision>699</cp:revision>
  <dcterms:created xsi:type="dcterms:W3CDTF">2006-12-31T18:32:21Z</dcterms:created>
  <dcterms:modified xsi:type="dcterms:W3CDTF">2013-01-04T18:49:19Z</dcterms:modified>
</cp:coreProperties>
</file>