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296" r:id="rId4"/>
    <p:sldId id="267" r:id="rId5"/>
    <p:sldId id="362" r:id="rId6"/>
    <p:sldId id="3308" r:id="rId7"/>
    <p:sldId id="3326" r:id="rId8"/>
    <p:sldId id="3321" r:id="rId9"/>
    <p:sldId id="260" r:id="rId10"/>
    <p:sldId id="3332" r:id="rId11"/>
    <p:sldId id="3331" r:id="rId12"/>
    <p:sldId id="3329" r:id="rId13"/>
    <p:sldId id="3322" r:id="rId14"/>
    <p:sldId id="358" r:id="rId15"/>
    <p:sldId id="3330" r:id="rId16"/>
    <p:sldId id="3328" r:id="rId17"/>
    <p:sldId id="288" r:id="rId18"/>
    <p:sldId id="289" r:id="rId19"/>
    <p:sldId id="2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6"/>
  </p:normalViewPr>
  <p:slideViewPr>
    <p:cSldViewPr snapToGrid="0" snapToObjects="1">
      <p:cViewPr varScale="1">
        <p:scale>
          <a:sx n="114" d="100"/>
          <a:sy n="114" d="100"/>
        </p:scale>
        <p:origin x="414" y="10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63" d="100"/>
          <a:sy n="163" d="100"/>
        </p:scale>
        <p:origin x="45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84E1E-E540-AC43-BC13-F90D5530553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F041BA6-039E-8F4D-B7F7-3C8E20B40A7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038C9C-4B69-864E-9EEE-DFA43CC144D2}" type="datetimeFigureOut">
              <a:rPr lang="en-US" smtClean="0"/>
              <a:t>8/5/2021</a:t>
            </a:fld>
            <a:endParaRPr lang="en-US"/>
          </a:p>
        </p:txBody>
      </p:sp>
      <p:sp>
        <p:nvSpPr>
          <p:cNvPr id="4" name="Footer Placeholder 3">
            <a:extLst>
              <a:ext uri="{FF2B5EF4-FFF2-40B4-BE49-F238E27FC236}">
                <a16:creationId xmlns:a16="http://schemas.microsoft.com/office/drawing/2014/main" id="{DD469921-4617-FB4C-9847-172FF830234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50DCBB-D829-754E-9E76-36A9E36432E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947A92-5E9C-F94E-8B11-4D34C67AD036}" type="slidenum">
              <a:rPr lang="en-US" smtClean="0"/>
              <a:t>‹#›</a:t>
            </a:fld>
            <a:endParaRPr lang="en-US"/>
          </a:p>
        </p:txBody>
      </p:sp>
    </p:spTree>
    <p:extLst>
      <p:ext uri="{BB962C8B-B14F-4D97-AF65-F5344CB8AC3E}">
        <p14:creationId xmlns:p14="http://schemas.microsoft.com/office/powerpoint/2010/main" val="1539221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9A61E-B1D6-C34D-A321-B3E90F6DE630}" type="datetimeFigureOut">
              <a:rPr lang="en-US" smtClean="0"/>
              <a:t>8/5/2021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A3E603-0EE4-3042-9661-047EB577E4A2}" type="slidenum">
              <a:rPr lang="en-US" smtClean="0"/>
              <a:t>‹#›</a:t>
            </a:fld>
            <a:endParaRPr lang="en-US"/>
          </a:p>
        </p:txBody>
      </p:sp>
    </p:spTree>
    <p:extLst>
      <p:ext uri="{BB962C8B-B14F-4D97-AF65-F5344CB8AC3E}">
        <p14:creationId xmlns:p14="http://schemas.microsoft.com/office/powerpoint/2010/main" val="3103949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A3E603-0EE4-3042-9661-047EB577E4A2}" type="slidenum">
              <a:rPr lang="en-US" smtClean="0"/>
              <a:t>2</a:t>
            </a:fld>
            <a:endParaRPr lang="en-US"/>
          </a:p>
        </p:txBody>
      </p:sp>
    </p:spTree>
    <p:extLst>
      <p:ext uri="{BB962C8B-B14F-4D97-AF65-F5344CB8AC3E}">
        <p14:creationId xmlns:p14="http://schemas.microsoft.com/office/powerpoint/2010/main" val="177043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a:solidFill>
                  <a:schemeClr val="dk1"/>
                </a:solidFill>
                <a:latin typeface="Calibri"/>
                <a:ea typeface="Calibri"/>
                <a:cs typeface="Calibri"/>
                <a:sym typeface="Calibri"/>
              </a:rPr>
              <a:pPr algn="r"/>
              <a:t>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356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not a resource unique to Prisma Health, however it is a benefit that we would like to see team members make use of. Additionally, if you have a friend, family member who is employed, you may want to encourage them to learn if their employer has an EAP. While not all EAPs are the same, it is a resource to make yourself familiar with. </a:t>
            </a:r>
          </a:p>
        </p:txBody>
      </p:sp>
      <p:sp>
        <p:nvSpPr>
          <p:cNvPr id="4" name="Slide Number Placeholder 3"/>
          <p:cNvSpPr>
            <a:spLocks noGrp="1"/>
          </p:cNvSpPr>
          <p:nvPr>
            <p:ph type="sldNum" sz="quarter" idx="10"/>
          </p:nvPr>
        </p:nvSpPr>
        <p:spPr/>
        <p:txBody>
          <a:bodyPr/>
          <a:lstStyle/>
          <a:p>
            <a:fld id="{97EBB43B-F6A9-47C1-B62C-A94A5E1C0664}" type="slidenum">
              <a:rPr lang="en-US" smtClean="0"/>
              <a:t>4</a:t>
            </a:fld>
            <a:endParaRPr lang="en-US"/>
          </a:p>
        </p:txBody>
      </p:sp>
    </p:spTree>
    <p:extLst>
      <p:ext uri="{BB962C8B-B14F-4D97-AF65-F5344CB8AC3E}">
        <p14:creationId xmlns:p14="http://schemas.microsoft.com/office/powerpoint/2010/main" val="10293339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7C3026-E4D8-4323-9C0A-49CC1500E0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7942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a:p>
        </p:txBody>
      </p:sp>
      <p:sp>
        <p:nvSpPr>
          <p:cNvPr id="86" name="Google Shape;86;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rgbClr val="000000"/>
                </a:solidFill>
              </a:rPr>
              <a:pPr/>
              <a:t>13</a:t>
            </a:fld>
            <a:endParaRPr>
              <a:solidFill>
                <a:srgbClr val="000000"/>
              </a:solidFill>
            </a:endParaRPr>
          </a:p>
        </p:txBody>
      </p:sp>
    </p:spTree>
    <p:extLst>
      <p:ext uri="{BB962C8B-B14F-4D97-AF65-F5344CB8AC3E}">
        <p14:creationId xmlns:p14="http://schemas.microsoft.com/office/powerpoint/2010/main" val="273861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701040" y="4415790"/>
            <a:ext cx="5608320" cy="4183380"/>
          </a:xfrm>
          <a:prstGeom prst="rect">
            <a:avLst/>
          </a:prstGeom>
          <a:noFill/>
          <a:ln>
            <a:noFill/>
          </a:ln>
        </p:spPr>
        <p:txBody>
          <a:bodyPr spcFirstLastPara="1" wrap="square" lIns="93162" tIns="46568" rIns="93162" bIns="46568" anchor="t" anchorCtr="0">
            <a:noAutofit/>
          </a:bodyPr>
          <a:lstStyle/>
          <a:p>
            <a:endParaRPr/>
          </a:p>
        </p:txBody>
      </p:sp>
      <p:sp>
        <p:nvSpPr>
          <p:cNvPr id="86" name="Google Shape;86;p1:notes"/>
          <p:cNvSpPr txBox="1">
            <a:spLocks noGrp="1"/>
          </p:cNvSpPr>
          <p:nvPr>
            <p:ph type="sldNum" idx="12"/>
          </p:nvPr>
        </p:nvSpPr>
        <p:spPr>
          <a:xfrm>
            <a:off x="3970938" y="8829967"/>
            <a:ext cx="3037840" cy="464820"/>
          </a:xfrm>
          <a:prstGeom prst="rect">
            <a:avLst/>
          </a:prstGeom>
          <a:noFill/>
          <a:ln>
            <a:noFill/>
          </a:ln>
        </p:spPr>
        <p:txBody>
          <a:bodyPr spcFirstLastPara="1" wrap="square" lIns="93162" tIns="46568" rIns="93162" bIns="46568" anchor="b" anchorCtr="0">
            <a:noAutofit/>
          </a:bodyPr>
          <a:lstStyle/>
          <a:p>
            <a:fld id="{00000000-1234-1234-1234-123412341234}" type="slidenum">
              <a:rPr lang="en-US">
                <a:solidFill>
                  <a:srgbClr val="000000"/>
                </a:solidFill>
              </a:rPr>
              <a:pPr/>
              <a:t>16</a:t>
            </a:fld>
            <a:endParaRPr>
              <a:solidFill>
                <a:srgbClr val="000000"/>
              </a:solidFill>
            </a:endParaRPr>
          </a:p>
        </p:txBody>
      </p:sp>
    </p:spTree>
    <p:extLst>
      <p:ext uri="{BB962C8B-B14F-4D97-AF65-F5344CB8AC3E}">
        <p14:creationId xmlns:p14="http://schemas.microsoft.com/office/powerpoint/2010/main" val="328860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C6703-D0F7-E745-A687-AC990D0C464C}"/>
              </a:ext>
            </a:extLst>
          </p:cNvPr>
          <p:cNvSpPr>
            <a:spLocks noGrp="1"/>
          </p:cNvSpPr>
          <p:nvPr>
            <p:ph type="ctrTitle" hasCustomPrompt="1"/>
          </p:nvPr>
        </p:nvSpPr>
        <p:spPr>
          <a:xfrm>
            <a:off x="1524000" y="734056"/>
            <a:ext cx="9144000" cy="2387600"/>
          </a:xfrm>
        </p:spPr>
        <p:txBody>
          <a:bodyPr anchor="b"/>
          <a:lstStyle>
            <a:lvl1pPr algn="ctr">
              <a:defRPr sz="6000">
                <a:latin typeface="Impact" panose="020B080603090205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61E6FFF2-58E4-794E-892D-6FF45321C2C0}"/>
              </a:ext>
            </a:extLst>
          </p:cNvPr>
          <p:cNvSpPr>
            <a:spLocks noGrp="1"/>
          </p:cNvSpPr>
          <p:nvPr>
            <p:ph type="subTitle" idx="1"/>
          </p:nvPr>
        </p:nvSpPr>
        <p:spPr>
          <a:xfrm>
            <a:off x="1524000" y="3313939"/>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Slide Number Placeholder 5">
            <a:extLst>
              <a:ext uri="{FF2B5EF4-FFF2-40B4-BE49-F238E27FC236}">
                <a16:creationId xmlns:a16="http://schemas.microsoft.com/office/drawing/2014/main" id="{1BA7C03E-EF71-2C40-9E45-BF08314EE5F1}"/>
              </a:ext>
            </a:extLst>
          </p:cNvPr>
          <p:cNvSpPr>
            <a:spLocks noGrp="1"/>
          </p:cNvSpPr>
          <p:nvPr>
            <p:ph type="sldNum" sz="quarter" idx="12"/>
          </p:nvPr>
        </p:nvSpPr>
        <p:spPr>
          <a:xfrm>
            <a:off x="838200" y="5991633"/>
            <a:ext cx="2587831" cy="365125"/>
          </a:xfrm>
        </p:spPr>
        <p:txBody>
          <a:bodyPr/>
          <a:lstStyle/>
          <a:p>
            <a:fld id="{B4E9AFF7-6653-6A4D-A979-64D2F5BECA26}" type="slidenum">
              <a:rPr lang="en-US" smtClean="0"/>
              <a:t>‹#›</a:t>
            </a:fld>
            <a:endParaRPr lang="en-US"/>
          </a:p>
        </p:txBody>
      </p:sp>
      <p:pic>
        <p:nvPicPr>
          <p:cNvPr id="5" name="Picture 4" descr="University of South Carolina School of Medicine Greenville logo.">
            <a:extLst>
              <a:ext uri="{FF2B5EF4-FFF2-40B4-BE49-F238E27FC236}">
                <a16:creationId xmlns:a16="http://schemas.microsoft.com/office/drawing/2014/main" id="{0DE378CD-2200-2445-8F4D-1CF79BCFABF7}"/>
              </a:ext>
            </a:extLst>
          </p:cNvPr>
          <p:cNvPicPr>
            <a:picLocks noChangeAspect="1"/>
          </p:cNvPicPr>
          <p:nvPr userDrawn="1"/>
        </p:nvPicPr>
        <p:blipFill>
          <a:blip r:embed="rId2"/>
          <a:stretch>
            <a:fillRect/>
          </a:stretch>
        </p:blipFill>
        <p:spPr>
          <a:xfrm>
            <a:off x="4759036" y="4685553"/>
            <a:ext cx="2673928" cy="1671205"/>
          </a:xfrm>
          <a:prstGeom prst="rect">
            <a:avLst/>
          </a:prstGeom>
        </p:spPr>
      </p:pic>
    </p:spTree>
    <p:extLst>
      <p:ext uri="{BB962C8B-B14F-4D97-AF65-F5344CB8AC3E}">
        <p14:creationId xmlns:p14="http://schemas.microsoft.com/office/powerpoint/2010/main" val="2957403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Concl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hasCustomPrompt="1"/>
          </p:nvPr>
        </p:nvSpPr>
        <p:spPr>
          <a:xfrm>
            <a:off x="831850" y="1656521"/>
            <a:ext cx="10515600" cy="2187986"/>
          </a:xfrm>
        </p:spPr>
        <p:txBody>
          <a:bodyPr anchor="t"/>
          <a:lstStyle>
            <a:lvl1pPr algn="ctr">
              <a:defRPr sz="6000">
                <a:solidFill>
                  <a:schemeClr val="bg1"/>
                </a:solidFill>
              </a:defRPr>
            </a:lvl1pPr>
          </a:lstStyle>
          <a:p>
            <a:r>
              <a:rPr lang="en-US" dirty="0"/>
              <a:t>Conclusion</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hasCustomPrompt="1"/>
          </p:nvPr>
        </p:nvSpPr>
        <p:spPr>
          <a:xfrm>
            <a:off x="831850" y="4867949"/>
            <a:ext cx="5493794" cy="1500187"/>
          </a:xfrm>
        </p:spPr>
        <p:txBody>
          <a:bodyPr anchor="b"/>
          <a:lstStyle>
            <a:lvl1pPr marL="0" indent="0" algn="l">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Name</a:t>
            </a:r>
          </a:p>
          <a:p>
            <a:pPr lvl="0"/>
            <a:r>
              <a:rPr lang="en-US" dirty="0"/>
              <a:t>Title</a:t>
            </a:r>
          </a:p>
          <a:p>
            <a:pPr lvl="0"/>
            <a:r>
              <a:rPr lang="en-US" dirty="0"/>
              <a:t>Email</a:t>
            </a:r>
          </a:p>
        </p:txBody>
      </p:sp>
      <p:pic>
        <p:nvPicPr>
          <p:cNvPr id="5" name="Picture 4" descr="University of South Carolina School of Medicine Greenville logo.">
            <a:extLst>
              <a:ext uri="{FF2B5EF4-FFF2-40B4-BE49-F238E27FC236}">
                <a16:creationId xmlns:a16="http://schemas.microsoft.com/office/drawing/2014/main" id="{1E170358-C8DF-B749-9E31-6833157578C4}"/>
              </a:ext>
            </a:extLst>
          </p:cNvPr>
          <p:cNvPicPr>
            <a:picLocks noChangeAspect="1"/>
          </p:cNvPicPr>
          <p:nvPr userDrawn="1"/>
        </p:nvPicPr>
        <p:blipFill>
          <a:blip r:embed="rId3"/>
          <a:stretch>
            <a:fillRect/>
          </a:stretch>
        </p:blipFill>
        <p:spPr>
          <a:xfrm>
            <a:off x="8835782" y="5943600"/>
            <a:ext cx="2770085" cy="472739"/>
          </a:xfrm>
          <a:prstGeom prst="rect">
            <a:avLst/>
          </a:prstGeom>
        </p:spPr>
      </p:pic>
    </p:spTree>
    <p:extLst>
      <p:ext uri="{BB962C8B-B14F-4D97-AF65-F5344CB8AC3E}">
        <p14:creationId xmlns:p14="http://schemas.microsoft.com/office/powerpoint/2010/main" val="371777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4_Custom Layout">
    <p:bg>
      <p:bgPr>
        <a:solidFill>
          <a:srgbClr val="DEDEDE"/>
        </a:solidFill>
        <a:effectLst/>
      </p:bgPr>
    </p:bg>
    <p:spTree>
      <p:nvGrpSpPr>
        <p:cNvPr id="1" name=""/>
        <p:cNvGrpSpPr/>
        <p:nvPr/>
      </p:nvGrpSpPr>
      <p:grpSpPr>
        <a:xfrm>
          <a:off x="0" y="0"/>
          <a:ext cx="0" cy="0"/>
          <a:chOff x="0" y="0"/>
          <a:chExt cx="0" cy="0"/>
        </a:xfrm>
      </p:grpSpPr>
      <p:sp>
        <p:nvSpPr>
          <p:cNvPr id="13" name="Round Same Side Corner Rectangle 12">
            <a:extLst>
              <a:ext uri="{FF2B5EF4-FFF2-40B4-BE49-F238E27FC236}">
                <a16:creationId xmlns:a16="http://schemas.microsoft.com/office/drawing/2014/main" id="{B09B84DC-7E3A-8F40-A16C-14ECCD0B2777}"/>
              </a:ext>
            </a:extLst>
          </p:cNvPr>
          <p:cNvSpPr/>
          <p:nvPr userDrawn="1"/>
        </p:nvSpPr>
        <p:spPr>
          <a:xfrm rot="5400000">
            <a:off x="634509" y="5313123"/>
            <a:ext cx="582931" cy="185195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49" dirty="0"/>
              <a:t> </a:t>
            </a:r>
          </a:p>
        </p:txBody>
      </p:sp>
      <p:sp>
        <p:nvSpPr>
          <p:cNvPr id="14" name="Round Same Side Corner Rectangle 15">
            <a:extLst>
              <a:ext uri="{FF2B5EF4-FFF2-40B4-BE49-F238E27FC236}">
                <a16:creationId xmlns:a16="http://schemas.microsoft.com/office/drawing/2014/main" id="{6C76DC0E-C1C8-434F-BF0C-D1A8D924ED57}"/>
              </a:ext>
            </a:extLst>
          </p:cNvPr>
          <p:cNvSpPr/>
          <p:nvPr userDrawn="1"/>
        </p:nvSpPr>
        <p:spPr>
          <a:xfrm rot="16200000">
            <a:off x="10982277" y="5313123"/>
            <a:ext cx="582931" cy="185195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49" dirty="0"/>
              <a:t> </a:t>
            </a:r>
          </a:p>
        </p:txBody>
      </p:sp>
      <p:pic>
        <p:nvPicPr>
          <p:cNvPr id="15" name="Picture 9" descr="Morneau Shepell Logo.png">
            <a:extLst>
              <a:ext uri="{FF2B5EF4-FFF2-40B4-BE49-F238E27FC236}">
                <a16:creationId xmlns:a16="http://schemas.microsoft.com/office/drawing/2014/main" id="{2DC9619C-7DFD-B84F-A758-AFCFAFD90E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6653" y="6043204"/>
            <a:ext cx="1314011" cy="35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clock, drawing&#10;&#10;Description automatically generated">
            <a:extLst>
              <a:ext uri="{FF2B5EF4-FFF2-40B4-BE49-F238E27FC236}">
                <a16:creationId xmlns:a16="http://schemas.microsoft.com/office/drawing/2014/main" id="{72E9A549-2115-E944-B6F1-B7580E26BA44}"/>
              </a:ext>
            </a:extLst>
          </p:cNvPr>
          <p:cNvPicPr>
            <a:picLocks noChangeAspect="1"/>
          </p:cNvPicPr>
          <p:nvPr userDrawn="1"/>
        </p:nvPicPr>
        <p:blipFill>
          <a:blip r:embed="rId3"/>
          <a:stretch>
            <a:fillRect/>
          </a:stretch>
        </p:blipFill>
        <p:spPr>
          <a:xfrm>
            <a:off x="205743" y="6043207"/>
            <a:ext cx="1509839" cy="410625"/>
          </a:xfrm>
          <a:prstGeom prst="rect">
            <a:avLst/>
          </a:prstGeom>
        </p:spPr>
      </p:pic>
      <p:sp>
        <p:nvSpPr>
          <p:cNvPr id="49" name="Freeform 48">
            <a:extLst>
              <a:ext uri="{FF2B5EF4-FFF2-40B4-BE49-F238E27FC236}">
                <a16:creationId xmlns:a16="http://schemas.microsoft.com/office/drawing/2014/main" id="{B2C6189E-2C16-EE4B-A8E2-AC685AE442AA}"/>
              </a:ext>
            </a:extLst>
          </p:cNvPr>
          <p:cNvSpPr/>
          <p:nvPr userDrawn="1"/>
        </p:nvSpPr>
        <p:spPr>
          <a:xfrm>
            <a:off x="2" y="483350"/>
            <a:ext cx="115228" cy="230569"/>
          </a:xfrm>
          <a:custGeom>
            <a:avLst/>
            <a:gdLst>
              <a:gd name="connsiteX0" fmla="*/ 0 w 190006"/>
              <a:gd name="connsiteY0" fmla="*/ 0 h 380012"/>
              <a:gd name="connsiteX1" fmla="*/ 190006 w 190006"/>
              <a:gd name="connsiteY1" fmla="*/ 190006 h 380012"/>
              <a:gd name="connsiteX2" fmla="*/ 0 w 190006"/>
              <a:gd name="connsiteY2" fmla="*/ 380012 h 380012"/>
            </a:gdLst>
            <a:ahLst/>
            <a:cxnLst>
              <a:cxn ang="0">
                <a:pos x="connsiteX0" y="connsiteY0"/>
              </a:cxn>
              <a:cxn ang="0">
                <a:pos x="connsiteX1" y="connsiteY1"/>
              </a:cxn>
              <a:cxn ang="0">
                <a:pos x="connsiteX2" y="connsiteY2"/>
              </a:cxn>
            </a:cxnLst>
            <a:rect l="l" t="t" r="r" b="b"/>
            <a:pathLst>
              <a:path w="190006" h="380012">
                <a:moveTo>
                  <a:pt x="0" y="0"/>
                </a:moveTo>
                <a:cubicBezTo>
                  <a:pt x="104937" y="0"/>
                  <a:pt x="190006" y="85069"/>
                  <a:pt x="190006" y="190006"/>
                </a:cubicBezTo>
                <a:cubicBezTo>
                  <a:pt x="190006" y="294943"/>
                  <a:pt x="104937" y="380012"/>
                  <a:pt x="0" y="380012"/>
                </a:cubicBezTo>
                <a:close/>
              </a:path>
            </a:pathLst>
          </a:cu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19"/>
          </a:p>
        </p:txBody>
      </p:sp>
      <p:sp>
        <p:nvSpPr>
          <p:cNvPr id="50" name="Text Placeholder 18">
            <a:extLst>
              <a:ext uri="{FF2B5EF4-FFF2-40B4-BE49-F238E27FC236}">
                <a16:creationId xmlns:a16="http://schemas.microsoft.com/office/drawing/2014/main" id="{072B97E0-D356-1042-8FF9-BC100361F496}"/>
              </a:ext>
            </a:extLst>
          </p:cNvPr>
          <p:cNvSpPr>
            <a:spLocks noGrp="1"/>
          </p:cNvSpPr>
          <p:nvPr>
            <p:ph type="body" sz="quarter" idx="10" hasCustomPrompt="1"/>
          </p:nvPr>
        </p:nvSpPr>
        <p:spPr>
          <a:xfrm>
            <a:off x="406403" y="383717"/>
            <a:ext cx="3822700" cy="485317"/>
          </a:xfrm>
        </p:spPr>
        <p:txBody>
          <a:bodyPr>
            <a:noAutofit/>
          </a:bodyPr>
          <a:lstStyle>
            <a:lvl1pPr marL="0" indent="0">
              <a:buNone/>
              <a:defRPr sz="2399">
                <a:solidFill>
                  <a:srgbClr val="0055DE"/>
                </a:solidFill>
                <a:latin typeface="Calibri" panose="020F0502020204030204" pitchFamily="34" charset="0"/>
                <a:cs typeface="Calibri" panose="020F0502020204030204" pitchFamily="34" charset="0"/>
              </a:defRPr>
            </a:lvl1pPr>
            <a:lvl2pPr marL="342797" indent="0">
              <a:buNone/>
              <a:defRPr>
                <a:latin typeface="+mj-lt"/>
              </a:defRPr>
            </a:lvl2pPr>
            <a:lvl3pPr>
              <a:defRPr>
                <a:latin typeface="+mj-lt"/>
              </a:defRPr>
            </a:lvl3pPr>
            <a:lvl4pPr>
              <a:defRPr>
                <a:latin typeface="+mj-lt"/>
              </a:defRPr>
            </a:lvl4pPr>
            <a:lvl5pPr>
              <a:defRPr>
                <a:latin typeface="+mj-lt"/>
              </a:defRPr>
            </a:lvl5pPr>
          </a:lstStyle>
          <a:p>
            <a:pPr lvl="0"/>
            <a:r>
              <a:rPr lang="en-GB" dirty="0"/>
              <a:t>Lorem ipsum</a:t>
            </a:r>
            <a:endParaRPr lang="en-US" dirty="0"/>
          </a:p>
        </p:txBody>
      </p:sp>
      <p:sp>
        <p:nvSpPr>
          <p:cNvPr id="51" name="Text Placeholder 18">
            <a:extLst>
              <a:ext uri="{FF2B5EF4-FFF2-40B4-BE49-F238E27FC236}">
                <a16:creationId xmlns:a16="http://schemas.microsoft.com/office/drawing/2014/main" id="{D3F5B0F4-3DBA-114C-8440-64B56BCD6CF7}"/>
              </a:ext>
            </a:extLst>
          </p:cNvPr>
          <p:cNvSpPr>
            <a:spLocks noGrp="1"/>
          </p:cNvSpPr>
          <p:nvPr>
            <p:ph type="body" sz="quarter" idx="15" hasCustomPrompt="1"/>
          </p:nvPr>
        </p:nvSpPr>
        <p:spPr>
          <a:xfrm>
            <a:off x="419102" y="1570694"/>
            <a:ext cx="10040745" cy="855659"/>
          </a:xfrm>
        </p:spPr>
        <p:txBody>
          <a:bodyPr>
            <a:noAutofit/>
          </a:bodyPr>
          <a:lstStyle>
            <a:lvl1pPr marL="0" indent="0">
              <a:buNone/>
              <a:defRPr sz="1200">
                <a:solidFill>
                  <a:srgbClr val="4D4D4D"/>
                </a:solidFill>
                <a:latin typeface="+mj-lt"/>
              </a:defRPr>
            </a:lvl1pPr>
            <a:lvl2pPr marL="342797" indent="0">
              <a:buNone/>
              <a:defRPr>
                <a:latin typeface="+mj-lt"/>
              </a:defRPr>
            </a:lvl2pPr>
            <a:lvl3pPr>
              <a:defRPr>
                <a:latin typeface="+mj-lt"/>
              </a:defRPr>
            </a:lvl3pPr>
            <a:lvl4pPr>
              <a:defRPr>
                <a:latin typeface="+mj-lt"/>
              </a:defRPr>
            </a:lvl4pPr>
            <a:lvl5pPr>
              <a:defRPr>
                <a:latin typeface="+mj-lt"/>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a:t>
            </a:r>
          </a:p>
        </p:txBody>
      </p:sp>
      <p:sp>
        <p:nvSpPr>
          <p:cNvPr id="52" name="Text Placeholder 18">
            <a:extLst>
              <a:ext uri="{FF2B5EF4-FFF2-40B4-BE49-F238E27FC236}">
                <a16:creationId xmlns:a16="http://schemas.microsoft.com/office/drawing/2014/main" id="{BF4EEA41-5AF4-A549-875E-2D5DCE11C2DA}"/>
              </a:ext>
            </a:extLst>
          </p:cNvPr>
          <p:cNvSpPr>
            <a:spLocks noGrp="1"/>
          </p:cNvSpPr>
          <p:nvPr>
            <p:ph type="body" sz="quarter" idx="26" hasCustomPrompt="1"/>
          </p:nvPr>
        </p:nvSpPr>
        <p:spPr>
          <a:xfrm>
            <a:off x="419101" y="1068890"/>
            <a:ext cx="7367155" cy="436171"/>
          </a:xfrm>
        </p:spPr>
        <p:txBody>
          <a:bodyPr>
            <a:noAutofit/>
          </a:bodyPr>
          <a:lstStyle>
            <a:lvl1pPr marL="0" indent="0">
              <a:buNone/>
              <a:defRPr sz="1649">
                <a:solidFill>
                  <a:srgbClr val="4D4D4D"/>
                </a:solidFill>
                <a:latin typeface="+mj-lt"/>
              </a:defRPr>
            </a:lvl1pPr>
            <a:lvl2pPr marL="342797" indent="0">
              <a:buNone/>
              <a:defRPr>
                <a:latin typeface="+mj-lt"/>
              </a:defRPr>
            </a:lvl2pPr>
            <a:lvl3pPr>
              <a:defRPr>
                <a:latin typeface="+mj-lt"/>
              </a:defRPr>
            </a:lvl3pPr>
            <a:lvl4pPr>
              <a:defRPr>
                <a:latin typeface="+mj-lt"/>
              </a:defRPr>
            </a:lvl4pPr>
            <a:lvl5pPr>
              <a:defRPr>
                <a:latin typeface="+mj-lt"/>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p>
        </p:txBody>
      </p:sp>
    </p:spTree>
    <p:extLst>
      <p:ext uri="{BB962C8B-B14F-4D97-AF65-F5344CB8AC3E}">
        <p14:creationId xmlns:p14="http://schemas.microsoft.com/office/powerpoint/2010/main" val="65549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2_Custom Layout">
    <p:bg>
      <p:bgPr>
        <a:solidFill>
          <a:srgbClr val="F5F5F5"/>
        </a:solidFill>
        <a:effectLst/>
      </p:bgPr>
    </p:bg>
    <p:spTree>
      <p:nvGrpSpPr>
        <p:cNvPr id="1" name=""/>
        <p:cNvGrpSpPr/>
        <p:nvPr/>
      </p:nvGrpSpPr>
      <p:grpSpPr>
        <a:xfrm>
          <a:off x="0" y="0"/>
          <a:ext cx="0" cy="0"/>
          <a:chOff x="0" y="0"/>
          <a:chExt cx="0" cy="0"/>
        </a:xfrm>
      </p:grpSpPr>
      <p:sp>
        <p:nvSpPr>
          <p:cNvPr id="13" name="Round Same Side Corner Rectangle 12">
            <a:extLst>
              <a:ext uri="{FF2B5EF4-FFF2-40B4-BE49-F238E27FC236}">
                <a16:creationId xmlns:a16="http://schemas.microsoft.com/office/drawing/2014/main" id="{93232E69-E1AA-F744-8713-0999EE5B91F5}"/>
              </a:ext>
            </a:extLst>
          </p:cNvPr>
          <p:cNvSpPr/>
          <p:nvPr userDrawn="1"/>
        </p:nvSpPr>
        <p:spPr>
          <a:xfrm rot="5400000">
            <a:off x="634509" y="5313123"/>
            <a:ext cx="582931" cy="185195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sp>
        <p:nvSpPr>
          <p:cNvPr id="14" name="Round Same Side Corner Rectangle 15">
            <a:extLst>
              <a:ext uri="{FF2B5EF4-FFF2-40B4-BE49-F238E27FC236}">
                <a16:creationId xmlns:a16="http://schemas.microsoft.com/office/drawing/2014/main" id="{386D7FB8-47F7-7549-BFBE-48A9F82FD4FB}"/>
              </a:ext>
            </a:extLst>
          </p:cNvPr>
          <p:cNvSpPr/>
          <p:nvPr userDrawn="1"/>
        </p:nvSpPr>
        <p:spPr>
          <a:xfrm rot="16200000">
            <a:off x="10982277" y="5313123"/>
            <a:ext cx="582931" cy="1851951"/>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a:t> </a:t>
            </a:r>
          </a:p>
        </p:txBody>
      </p:sp>
      <p:pic>
        <p:nvPicPr>
          <p:cNvPr id="15" name="Picture 9" descr="Morneau Shepell Logo.png">
            <a:extLst>
              <a:ext uri="{FF2B5EF4-FFF2-40B4-BE49-F238E27FC236}">
                <a16:creationId xmlns:a16="http://schemas.microsoft.com/office/drawing/2014/main" id="{922A76B5-1A2C-134D-A315-1F4E9F025E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6653" y="6043204"/>
            <a:ext cx="1314011" cy="351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A picture containing clock, drawing&#10;&#10;Description automatically generated">
            <a:extLst>
              <a:ext uri="{FF2B5EF4-FFF2-40B4-BE49-F238E27FC236}">
                <a16:creationId xmlns:a16="http://schemas.microsoft.com/office/drawing/2014/main" id="{BFB857E4-66F1-9545-B22F-73E914572AC5}"/>
              </a:ext>
            </a:extLst>
          </p:cNvPr>
          <p:cNvPicPr>
            <a:picLocks noChangeAspect="1"/>
          </p:cNvPicPr>
          <p:nvPr userDrawn="1"/>
        </p:nvPicPr>
        <p:blipFill>
          <a:blip r:embed="rId3"/>
          <a:stretch>
            <a:fillRect/>
          </a:stretch>
        </p:blipFill>
        <p:spPr>
          <a:xfrm>
            <a:off x="205743" y="6043206"/>
            <a:ext cx="1509839" cy="410625"/>
          </a:xfrm>
          <a:prstGeom prst="rect">
            <a:avLst/>
          </a:prstGeom>
        </p:spPr>
      </p:pic>
      <p:sp>
        <p:nvSpPr>
          <p:cNvPr id="9" name="Freeform 8">
            <a:extLst>
              <a:ext uri="{FF2B5EF4-FFF2-40B4-BE49-F238E27FC236}">
                <a16:creationId xmlns:a16="http://schemas.microsoft.com/office/drawing/2014/main" id="{8C9365E9-451E-DF4A-B587-C5E660F26803}"/>
              </a:ext>
            </a:extLst>
          </p:cNvPr>
          <p:cNvSpPr/>
          <p:nvPr userDrawn="1"/>
        </p:nvSpPr>
        <p:spPr>
          <a:xfrm>
            <a:off x="2" y="483347"/>
            <a:ext cx="115228" cy="230569"/>
          </a:xfrm>
          <a:custGeom>
            <a:avLst/>
            <a:gdLst>
              <a:gd name="connsiteX0" fmla="*/ 0 w 190006"/>
              <a:gd name="connsiteY0" fmla="*/ 0 h 380012"/>
              <a:gd name="connsiteX1" fmla="*/ 190006 w 190006"/>
              <a:gd name="connsiteY1" fmla="*/ 190006 h 380012"/>
              <a:gd name="connsiteX2" fmla="*/ 0 w 190006"/>
              <a:gd name="connsiteY2" fmla="*/ 380012 h 380012"/>
            </a:gdLst>
            <a:ahLst/>
            <a:cxnLst>
              <a:cxn ang="0">
                <a:pos x="connsiteX0" y="connsiteY0"/>
              </a:cxn>
              <a:cxn ang="0">
                <a:pos x="connsiteX1" y="connsiteY1"/>
              </a:cxn>
              <a:cxn ang="0">
                <a:pos x="connsiteX2" y="connsiteY2"/>
              </a:cxn>
            </a:cxnLst>
            <a:rect l="l" t="t" r="r" b="b"/>
            <a:pathLst>
              <a:path w="190006" h="380012">
                <a:moveTo>
                  <a:pt x="0" y="0"/>
                </a:moveTo>
                <a:cubicBezTo>
                  <a:pt x="104937" y="0"/>
                  <a:pt x="190006" y="85069"/>
                  <a:pt x="190006" y="190006"/>
                </a:cubicBezTo>
                <a:cubicBezTo>
                  <a:pt x="190006" y="294943"/>
                  <a:pt x="104937" y="380012"/>
                  <a:pt x="0" y="380012"/>
                </a:cubicBezTo>
                <a:close/>
              </a:path>
            </a:pathLst>
          </a:custGeom>
          <a:solidFill>
            <a:srgbClr val="005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19"/>
          </a:p>
        </p:txBody>
      </p:sp>
      <p:sp>
        <p:nvSpPr>
          <p:cNvPr id="10" name="Text Placeholder 3">
            <a:extLst>
              <a:ext uri="{FF2B5EF4-FFF2-40B4-BE49-F238E27FC236}">
                <a16:creationId xmlns:a16="http://schemas.microsoft.com/office/drawing/2014/main" id="{0DF2126B-3EE0-5144-B95E-176A0813E057}"/>
              </a:ext>
            </a:extLst>
          </p:cNvPr>
          <p:cNvSpPr>
            <a:spLocks noGrp="1"/>
          </p:cNvSpPr>
          <p:nvPr>
            <p:ph type="body" sz="quarter" idx="10"/>
          </p:nvPr>
        </p:nvSpPr>
        <p:spPr>
          <a:xfrm>
            <a:off x="406400" y="327438"/>
            <a:ext cx="10652744" cy="567635"/>
          </a:xfrm>
          <a:prstGeom prst="rect">
            <a:avLst/>
          </a:prstGeom>
        </p:spPr>
        <p:txBody>
          <a:bodyPr/>
          <a:lstStyle>
            <a:lvl1pPr marL="0" indent="0">
              <a:lnSpc>
                <a:spcPct val="100000"/>
              </a:lnSpc>
              <a:buNone/>
              <a:defRPr sz="2400">
                <a:solidFill>
                  <a:schemeClr val="bg1"/>
                </a:solidFill>
              </a:defRPr>
            </a:lvl1pPr>
          </a:lstStyle>
          <a:p>
            <a:pPr lvl="0"/>
            <a:r>
              <a:rPr lang="en-US"/>
              <a:t>Edit Master text styles</a:t>
            </a:r>
          </a:p>
        </p:txBody>
      </p:sp>
    </p:spTree>
    <p:extLst>
      <p:ext uri="{BB962C8B-B14F-4D97-AF65-F5344CB8AC3E}">
        <p14:creationId xmlns:p14="http://schemas.microsoft.com/office/powerpoint/2010/main" val="2379616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ED37-4F17-3341-80DD-6302FD9C0346}"/>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456E732-1F86-874D-B35F-F0D15E08E91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2C13372-CC48-6246-83C0-B536F3DCA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CF31-8755-3E42-B89A-9D67D96D7102}"/>
              </a:ext>
            </a:extLst>
          </p:cNvPr>
          <p:cNvSpPr>
            <a:spLocks noGrp="1"/>
          </p:cNvSpPr>
          <p:nvPr>
            <p:ph type="sldNum" sz="quarter" idx="12"/>
          </p:nvPr>
        </p:nvSpPr>
        <p:spPr>
          <a:xfrm>
            <a:off x="838200" y="6004323"/>
            <a:ext cx="2635332"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06765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24E78-1993-A540-9F01-A28635FB489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C1F37B-372F-0146-A20D-449355B25403}"/>
              </a:ext>
            </a:extLst>
          </p:cNvPr>
          <p:cNvSpPr>
            <a:spLocks noGrp="1"/>
          </p:cNvSpPr>
          <p:nvPr>
            <p:ph type="body" idx="1"/>
          </p:nvPr>
        </p:nvSpPr>
        <p:spPr>
          <a:xfrm>
            <a:off x="831850" y="4589463"/>
            <a:ext cx="10515600" cy="12017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87ADC64B-5CD5-7341-B6E0-9B4F677F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18467-A91D-B840-9781-A402C93E7E3A}"/>
              </a:ext>
            </a:extLst>
          </p:cNvPr>
          <p:cNvSpPr>
            <a:spLocks noGrp="1"/>
          </p:cNvSpPr>
          <p:nvPr>
            <p:ph type="sldNum" sz="quarter" idx="12"/>
          </p:nvPr>
        </p:nvSpPr>
        <p:spPr>
          <a:xfrm>
            <a:off x="838200" y="6004322"/>
            <a:ext cx="266502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3884017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C8D6-6BCB-BD4B-B6E0-92A778004E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4099C-8353-F44E-8406-26AC07974CEE}"/>
              </a:ext>
            </a:extLst>
          </p:cNvPr>
          <p:cNvSpPr>
            <a:spLocks noGrp="1"/>
          </p:cNvSpPr>
          <p:nvPr>
            <p:ph sz="half" idx="1"/>
          </p:nvPr>
        </p:nvSpPr>
        <p:spPr>
          <a:xfrm>
            <a:off x="838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F8CC49-08EF-8048-B6B2-BC247008F046}"/>
              </a:ext>
            </a:extLst>
          </p:cNvPr>
          <p:cNvSpPr>
            <a:spLocks noGrp="1"/>
          </p:cNvSpPr>
          <p:nvPr>
            <p:ph sz="half" idx="2"/>
          </p:nvPr>
        </p:nvSpPr>
        <p:spPr>
          <a:xfrm>
            <a:off x="6172200" y="1825625"/>
            <a:ext cx="5181600" cy="404376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82CCBEF1-4544-884E-86EB-5374139098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77F880-2CCE-9044-8CE8-A7CF47CE5236}"/>
              </a:ext>
            </a:extLst>
          </p:cNvPr>
          <p:cNvSpPr>
            <a:spLocks noGrp="1"/>
          </p:cNvSpPr>
          <p:nvPr>
            <p:ph type="sldNum" sz="quarter" idx="12"/>
          </p:nvPr>
        </p:nvSpPr>
        <p:spPr>
          <a:xfrm>
            <a:off x="838200" y="6004323"/>
            <a:ext cx="2688771"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524532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802-B46A-204D-94D4-E50D913AEE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AD7812B-2A55-D049-A1C2-A4C973ACA5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58766B-6B24-3B45-B55F-3D85F881F93D}"/>
              </a:ext>
            </a:extLst>
          </p:cNvPr>
          <p:cNvSpPr>
            <a:spLocks noGrp="1"/>
          </p:cNvSpPr>
          <p:nvPr>
            <p:ph sz="half" idx="2"/>
          </p:nvPr>
        </p:nvSpPr>
        <p:spPr>
          <a:xfrm>
            <a:off x="839788" y="2505075"/>
            <a:ext cx="5157787"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7A7F728-2418-1540-9191-5FDFA36D85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7948585-BFC1-9148-A0B5-07C83C2F21BA}"/>
              </a:ext>
            </a:extLst>
          </p:cNvPr>
          <p:cNvSpPr>
            <a:spLocks noGrp="1"/>
          </p:cNvSpPr>
          <p:nvPr>
            <p:ph sz="quarter" idx="4"/>
          </p:nvPr>
        </p:nvSpPr>
        <p:spPr>
          <a:xfrm>
            <a:off x="6172200" y="2505075"/>
            <a:ext cx="5183188" cy="339214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BD1371BF-1A9F-5641-95DB-6C0FE67BBB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121846-D4EB-5949-B8F3-E40099164899}"/>
              </a:ext>
            </a:extLst>
          </p:cNvPr>
          <p:cNvSpPr>
            <a:spLocks noGrp="1"/>
          </p:cNvSpPr>
          <p:nvPr>
            <p:ph type="sldNum" sz="quarter" idx="12"/>
          </p:nvPr>
        </p:nvSpPr>
        <p:spPr>
          <a:xfrm>
            <a:off x="838200" y="6004323"/>
            <a:ext cx="268283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16458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59A27-C210-CF48-97F8-943B5EBAC6EC}"/>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385EC86A-0D15-764F-AA81-41016E208E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633FAA-B5EA-C54D-A18B-17F16CA5F110}"/>
              </a:ext>
            </a:extLst>
          </p:cNvPr>
          <p:cNvSpPr>
            <a:spLocks noGrp="1"/>
          </p:cNvSpPr>
          <p:nvPr>
            <p:ph type="sldNum" sz="quarter" idx="12"/>
          </p:nvPr>
        </p:nvSpPr>
        <p:spPr>
          <a:xfrm>
            <a:off x="838200" y="6005974"/>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7122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1750D99-5FA0-C947-9BB8-AFFF026DF201}"/>
              </a:ext>
            </a:extLst>
          </p:cNvPr>
          <p:cNvSpPr>
            <a:spLocks noGrp="1"/>
          </p:cNvSpPr>
          <p:nvPr>
            <p:ph type="title"/>
          </p:nvPr>
        </p:nvSpPr>
        <p:spPr>
          <a:xfrm>
            <a:off x="0" y="-1463675"/>
            <a:ext cx="10515600" cy="1325563"/>
          </a:xfrm>
        </p:spPr>
        <p:txBody>
          <a:bodyPr/>
          <a:lstStyle/>
          <a:p>
            <a:r>
              <a:rPr lang="en-US"/>
              <a:t>Click to edit Master title style</a:t>
            </a:r>
          </a:p>
        </p:txBody>
      </p:sp>
      <p:sp>
        <p:nvSpPr>
          <p:cNvPr id="3" name="Footer Placeholder 2">
            <a:extLst>
              <a:ext uri="{FF2B5EF4-FFF2-40B4-BE49-F238E27FC236}">
                <a16:creationId xmlns:a16="http://schemas.microsoft.com/office/drawing/2014/main" id="{7AE991BC-E157-B340-860E-81A4EBD04B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6805CF-1707-5749-8109-20FA44953EE0}"/>
              </a:ext>
            </a:extLst>
          </p:cNvPr>
          <p:cNvSpPr>
            <a:spLocks noGrp="1"/>
          </p:cNvSpPr>
          <p:nvPr>
            <p:ph type="sldNum" sz="quarter" idx="12"/>
          </p:nvPr>
        </p:nvSpPr>
        <p:spPr>
          <a:xfrm>
            <a:off x="838200" y="6004322"/>
            <a:ext cx="2605644"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694746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654A1-6207-5141-AAB1-9A7630DA98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9F95B-0887-9F4F-BA1C-0B9CBE5AE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D6515B1-8A32-AB43-82F2-51A60BC2E3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5FC3D973-68F9-5B46-A3D8-B7AF20B00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AA68CE-A588-FE4D-9C1E-5BE4A1A82F81}"/>
              </a:ext>
            </a:extLst>
          </p:cNvPr>
          <p:cNvSpPr>
            <a:spLocks noGrp="1"/>
          </p:cNvSpPr>
          <p:nvPr>
            <p:ph type="sldNum" sz="quarter" idx="12"/>
          </p:nvPr>
        </p:nvSpPr>
        <p:spPr>
          <a:xfrm>
            <a:off x="838200" y="6004323"/>
            <a:ext cx="2670958"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94833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5185-7056-B946-8F27-7890BB2A34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0AF3B6-3151-9346-B00D-EBED7ED75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A5EF208-3C62-3840-A816-A69F27E0BF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a:extLst>
              <a:ext uri="{FF2B5EF4-FFF2-40B4-BE49-F238E27FC236}">
                <a16:creationId xmlns:a16="http://schemas.microsoft.com/office/drawing/2014/main" id="{AB0C1DD0-6624-6048-953E-41055A0D34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C492C-9027-2B43-9637-56046A0631C2}"/>
              </a:ext>
            </a:extLst>
          </p:cNvPr>
          <p:cNvSpPr>
            <a:spLocks noGrp="1"/>
          </p:cNvSpPr>
          <p:nvPr>
            <p:ph type="sldNum" sz="quarter" idx="12"/>
          </p:nvPr>
        </p:nvSpPr>
        <p:spPr>
          <a:xfrm>
            <a:off x="838200" y="6004323"/>
            <a:ext cx="2676896" cy="365125"/>
          </a:xfrm>
        </p:spPr>
        <p:txBody>
          <a:bodyPr/>
          <a:lstStyle/>
          <a:p>
            <a:fld id="{B4E9AFF7-6653-6A4D-A979-64D2F5BECA26}" type="slidenum">
              <a:rPr lang="en-US" smtClean="0"/>
              <a:t>‹#›</a:t>
            </a:fld>
            <a:endParaRPr lang="en-US"/>
          </a:p>
        </p:txBody>
      </p:sp>
    </p:spTree>
    <p:extLst>
      <p:ext uri="{BB962C8B-B14F-4D97-AF65-F5344CB8AC3E}">
        <p14:creationId xmlns:p14="http://schemas.microsoft.com/office/powerpoint/2010/main" val="21284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4BC199-4655-F541-83EE-721E1D086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5445D78-BC86-6C4A-8173-07BC8BF4F06C}"/>
              </a:ext>
            </a:extLst>
          </p:cNvPr>
          <p:cNvSpPr>
            <a:spLocks noGrp="1"/>
          </p:cNvSpPr>
          <p:nvPr>
            <p:ph type="body" idx="1"/>
          </p:nvPr>
        </p:nvSpPr>
        <p:spPr>
          <a:xfrm>
            <a:off x="838200" y="1825625"/>
            <a:ext cx="10515600" cy="39920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4989E362-4DC4-BA42-AD46-DCFCBF72CE19}"/>
              </a:ext>
            </a:extLst>
          </p:cNvPr>
          <p:cNvSpPr>
            <a:spLocks noGrp="1"/>
          </p:cNvSpPr>
          <p:nvPr>
            <p:ph type="ftr" sz="quarter" idx="3"/>
          </p:nvPr>
        </p:nvSpPr>
        <p:spPr>
          <a:xfrm>
            <a:off x="4038600" y="600432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5AB465-CD1B-7A41-8A74-7F4A07B23239}"/>
              </a:ext>
            </a:extLst>
          </p:cNvPr>
          <p:cNvSpPr>
            <a:spLocks noGrp="1"/>
          </p:cNvSpPr>
          <p:nvPr>
            <p:ph type="sldNum" sz="quarter" idx="4"/>
          </p:nvPr>
        </p:nvSpPr>
        <p:spPr>
          <a:xfrm>
            <a:off x="838200" y="600432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AFF7-6653-6A4D-A979-64D2F5BECA26}" type="slidenum">
              <a:rPr lang="en-US" smtClean="0"/>
              <a:pPr/>
              <a:t>‹#›</a:t>
            </a:fld>
            <a:endParaRPr lang="en-US" dirty="0"/>
          </a:p>
        </p:txBody>
      </p:sp>
      <p:pic>
        <p:nvPicPr>
          <p:cNvPr id="7" name="Picture 6" descr="University of South Carolina School of Medicine Greenville logo.">
            <a:extLst>
              <a:ext uri="{FF2B5EF4-FFF2-40B4-BE49-F238E27FC236}">
                <a16:creationId xmlns:a16="http://schemas.microsoft.com/office/drawing/2014/main" id="{96C2F15B-0F10-FD44-AFE0-905695A3F62E}"/>
              </a:ext>
            </a:extLst>
          </p:cNvPr>
          <p:cNvPicPr>
            <a:picLocks noChangeAspect="1"/>
          </p:cNvPicPr>
          <p:nvPr userDrawn="1"/>
        </p:nvPicPr>
        <p:blipFill>
          <a:blip r:embed="rId15"/>
          <a:stretch>
            <a:fillRect/>
          </a:stretch>
        </p:blipFill>
        <p:spPr>
          <a:xfrm>
            <a:off x="9023351" y="5943600"/>
            <a:ext cx="2576945" cy="420408"/>
          </a:xfrm>
          <a:prstGeom prst="rect">
            <a:avLst/>
          </a:prstGeom>
        </p:spPr>
      </p:pic>
    </p:spTree>
    <p:extLst>
      <p:ext uri="{BB962C8B-B14F-4D97-AF65-F5344CB8AC3E}">
        <p14:creationId xmlns:p14="http://schemas.microsoft.com/office/powerpoint/2010/main" val="2207130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cap="all" baseline="0">
          <a:solidFill>
            <a:schemeClr val="tx1"/>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onnect.prismahealth.org/departments-and-locations/departments/employee-health-and-well-being/employee-assistance-program-and-care-fun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hyperlink" Target="mailto:stephanie.john@prismahealth.org" TargetMode="External"/><Relationship Id="rId2" Type="http://schemas.openxmlformats.org/officeDocument/2006/relationships/hyperlink" Target="PrismaHealth.LifeWorks.com"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Stephanie.John@prismahealth.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Stephanie.John@prismahealth.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prismahealth.lifework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F9F61-B891-3944-9E22-503B0C38A722}"/>
              </a:ext>
            </a:extLst>
          </p:cNvPr>
          <p:cNvSpPr>
            <a:spLocks noGrp="1"/>
          </p:cNvSpPr>
          <p:nvPr>
            <p:ph type="ctrTitle"/>
          </p:nvPr>
        </p:nvSpPr>
        <p:spPr>
          <a:xfrm>
            <a:off x="1524000" y="879312"/>
            <a:ext cx="9144000" cy="2387600"/>
          </a:xfrm>
        </p:spPr>
        <p:txBody>
          <a:bodyPr/>
          <a:lstStyle/>
          <a:p>
            <a:r>
              <a:rPr lang="en-US" sz="4000" dirty="0">
                <a:latin typeface="Verdana" charset="0"/>
                <a:ea typeface="Verdana" charset="0"/>
                <a:cs typeface="Verdana" charset="0"/>
              </a:rPr>
              <a:t>Prisma Health</a:t>
            </a:r>
            <a:br>
              <a:rPr lang="en-US" sz="4000" dirty="0">
                <a:latin typeface="Verdana" charset="0"/>
                <a:ea typeface="Verdana" charset="0"/>
                <a:cs typeface="Verdana" charset="0"/>
              </a:rPr>
            </a:br>
            <a:r>
              <a:rPr lang="en-US" sz="6000" baseline="6000" dirty="0">
                <a:latin typeface="Verdana" charset="0"/>
                <a:ea typeface="Verdana" charset="0"/>
                <a:cs typeface="Verdana" charset="0"/>
              </a:rPr>
              <a:t>Employee Assistance Program </a:t>
            </a:r>
            <a:r>
              <a:rPr lang="en-US" sz="6000" b="1" baseline="6000" dirty="0">
                <a:latin typeface="Verdana" charset="0"/>
                <a:ea typeface="Verdana" charset="0"/>
                <a:cs typeface="Verdana" charset="0"/>
              </a:rPr>
              <a:t>(EAP)</a:t>
            </a:r>
            <a:br>
              <a:rPr lang="en-US" sz="6000" b="1" baseline="6000" dirty="0">
                <a:latin typeface="Verdana" charset="0"/>
                <a:ea typeface="Verdana" charset="0"/>
                <a:cs typeface="Verdana" charset="0"/>
              </a:rPr>
            </a:br>
            <a:r>
              <a:rPr lang="en-US" sz="4000" i="1" dirty="0">
                <a:latin typeface="Verdana" charset="0"/>
                <a:ea typeface="Verdana" charset="0"/>
                <a:cs typeface="Verdana" charset="0"/>
              </a:rPr>
              <a:t>Powered by LifeWorks</a:t>
            </a:r>
            <a:endParaRPr lang="en-US" dirty="0"/>
          </a:p>
        </p:txBody>
      </p:sp>
      <p:sp>
        <p:nvSpPr>
          <p:cNvPr id="3" name="Subtitle 2">
            <a:extLst>
              <a:ext uri="{FF2B5EF4-FFF2-40B4-BE49-F238E27FC236}">
                <a16:creationId xmlns:a16="http://schemas.microsoft.com/office/drawing/2014/main" id="{8B96A461-863C-424F-BAE7-45F2ACA74C3E}"/>
              </a:ext>
            </a:extLst>
          </p:cNvPr>
          <p:cNvSpPr>
            <a:spLocks noGrp="1"/>
          </p:cNvSpPr>
          <p:nvPr>
            <p:ph type="subTitle" idx="1"/>
          </p:nvPr>
        </p:nvSpPr>
        <p:spPr>
          <a:xfrm>
            <a:off x="1524000" y="3577906"/>
            <a:ext cx="9144000" cy="1655762"/>
          </a:xfrm>
        </p:spPr>
        <p:txBody>
          <a:bodyPr/>
          <a:lstStyle/>
          <a:p>
            <a:r>
              <a:rPr lang="en-US" dirty="0">
                <a:latin typeface="Verdana" charset="0"/>
                <a:ea typeface="Verdana" charset="0"/>
                <a:cs typeface="Verdana" charset="0"/>
              </a:rPr>
              <a:t>Stephanie A. John, MS, LMFT, LAC</a:t>
            </a:r>
          </a:p>
          <a:p>
            <a:r>
              <a:rPr lang="en-US" dirty="0">
                <a:latin typeface="Verdana" charset="0"/>
                <a:ea typeface="Verdana" charset="0"/>
                <a:cs typeface="Verdana" charset="0"/>
              </a:rPr>
              <a:t>Prisma Health Workforce Wellness Manager</a:t>
            </a:r>
          </a:p>
          <a:p>
            <a:endParaRPr lang="en-US" dirty="0"/>
          </a:p>
        </p:txBody>
      </p:sp>
      <p:pic>
        <p:nvPicPr>
          <p:cNvPr id="4" name="Picture 3">
            <a:extLst>
              <a:ext uri="{FF2B5EF4-FFF2-40B4-BE49-F238E27FC236}">
                <a16:creationId xmlns:a16="http://schemas.microsoft.com/office/drawing/2014/main" id="{FBFA699A-90DD-4A9F-861D-951BCFC2377E}"/>
              </a:ext>
            </a:extLst>
          </p:cNvPr>
          <p:cNvPicPr>
            <a:picLocks noChangeAspect="1"/>
          </p:cNvPicPr>
          <p:nvPr/>
        </p:nvPicPr>
        <p:blipFill>
          <a:blip r:embed="rId3"/>
          <a:stretch>
            <a:fillRect/>
          </a:stretch>
        </p:blipFill>
        <p:spPr>
          <a:xfrm>
            <a:off x="7025212" y="251260"/>
            <a:ext cx="4886325" cy="581025"/>
          </a:xfrm>
          <a:prstGeom prst="rect">
            <a:avLst/>
          </a:prstGeom>
        </p:spPr>
      </p:pic>
    </p:spTree>
    <p:extLst>
      <p:ext uri="{BB962C8B-B14F-4D97-AF65-F5344CB8AC3E}">
        <p14:creationId xmlns:p14="http://schemas.microsoft.com/office/powerpoint/2010/main" val="3587006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E7F3A9A-E1C3-48DD-9B7F-DD598363FC52}"/>
              </a:ext>
            </a:extLst>
          </p:cNvPr>
          <p:cNvSpPr>
            <a:spLocks noGrp="1"/>
          </p:cNvSpPr>
          <p:nvPr>
            <p:ph type="title"/>
          </p:nvPr>
        </p:nvSpPr>
        <p:spPr>
          <a:xfrm>
            <a:off x="838200" y="365125"/>
            <a:ext cx="10515600" cy="1325563"/>
          </a:xfrm>
        </p:spPr>
        <p:txBody>
          <a:bodyPr/>
          <a:lstStyle/>
          <a:p>
            <a:r>
              <a:rPr lang="en-US" dirty="0"/>
              <a:t>Confidential access</a:t>
            </a:r>
          </a:p>
        </p:txBody>
      </p:sp>
      <p:pic>
        <p:nvPicPr>
          <p:cNvPr id="13" name="Picture 12">
            <a:extLst>
              <a:ext uri="{FF2B5EF4-FFF2-40B4-BE49-F238E27FC236}">
                <a16:creationId xmlns:a16="http://schemas.microsoft.com/office/drawing/2014/main" id="{07944518-1974-49E8-B6D2-BD1BDAA44244}"/>
              </a:ext>
            </a:extLst>
          </p:cNvPr>
          <p:cNvPicPr>
            <a:picLocks noChangeAspect="1"/>
          </p:cNvPicPr>
          <p:nvPr/>
        </p:nvPicPr>
        <p:blipFill>
          <a:blip r:embed="rId2"/>
          <a:stretch>
            <a:fillRect/>
          </a:stretch>
        </p:blipFill>
        <p:spPr>
          <a:xfrm>
            <a:off x="2306856" y="1825625"/>
            <a:ext cx="2244287" cy="4043761"/>
          </a:xfrm>
          <a:prstGeom prst="rect">
            <a:avLst/>
          </a:prstGeom>
          <a:noFill/>
        </p:spPr>
      </p:pic>
      <p:sp>
        <p:nvSpPr>
          <p:cNvPr id="8" name="TextBox 7">
            <a:extLst>
              <a:ext uri="{FF2B5EF4-FFF2-40B4-BE49-F238E27FC236}">
                <a16:creationId xmlns:a16="http://schemas.microsoft.com/office/drawing/2014/main" id="{F6D520D4-8456-4BBC-B7BE-35F0D6FA14E8}"/>
              </a:ext>
            </a:extLst>
          </p:cNvPr>
          <p:cNvSpPr txBox="1"/>
          <p:nvPr/>
        </p:nvSpPr>
        <p:spPr>
          <a:xfrm>
            <a:off x="6172200" y="1825625"/>
            <a:ext cx="5181600" cy="404376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i="1"/>
              <a:t>This is what your loved one would receive via email once you invite them via the app or website</a:t>
            </a:r>
          </a:p>
        </p:txBody>
      </p:sp>
    </p:spTree>
    <p:extLst>
      <p:ext uri="{BB962C8B-B14F-4D97-AF65-F5344CB8AC3E}">
        <p14:creationId xmlns:p14="http://schemas.microsoft.com/office/powerpoint/2010/main" val="385526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6EA7-6B05-4CD1-A85C-D295872BE5CF}"/>
              </a:ext>
            </a:extLst>
          </p:cNvPr>
          <p:cNvSpPr>
            <a:spLocks noGrp="1"/>
          </p:cNvSpPr>
          <p:nvPr>
            <p:ph type="title"/>
          </p:nvPr>
        </p:nvSpPr>
        <p:spPr>
          <a:xfrm>
            <a:off x="2006601" y="321735"/>
            <a:ext cx="8178799" cy="1135737"/>
          </a:xfrm>
        </p:spPr>
        <p:txBody>
          <a:bodyPr vert="horz" lIns="91440" tIns="45720" rIns="91440" bIns="45720" rtlCol="0" anchor="ctr">
            <a:normAutofit/>
          </a:bodyPr>
          <a:lstStyle/>
          <a:p>
            <a:r>
              <a:rPr lang="en-US" sz="3100" dirty="0"/>
              <a:t>Total Wellbeing Index</a:t>
            </a:r>
          </a:p>
        </p:txBody>
      </p:sp>
      <p:pic>
        <p:nvPicPr>
          <p:cNvPr id="6" name="Picture 5">
            <a:extLst>
              <a:ext uri="{FF2B5EF4-FFF2-40B4-BE49-F238E27FC236}">
                <a16:creationId xmlns:a16="http://schemas.microsoft.com/office/drawing/2014/main" id="{3483F8F5-BF27-4832-B973-789DDA77DED1}"/>
              </a:ext>
            </a:extLst>
          </p:cNvPr>
          <p:cNvPicPr>
            <a:picLocks noChangeAspect="1"/>
          </p:cNvPicPr>
          <p:nvPr/>
        </p:nvPicPr>
        <p:blipFill>
          <a:blip r:embed="rId2"/>
          <a:stretch>
            <a:fillRect/>
          </a:stretch>
        </p:blipFill>
        <p:spPr>
          <a:xfrm>
            <a:off x="2793508" y="1782982"/>
            <a:ext cx="2432481" cy="2116558"/>
          </a:xfrm>
          <a:prstGeom prst="rect">
            <a:avLst/>
          </a:prstGeom>
        </p:spPr>
      </p:pic>
      <p:pic>
        <p:nvPicPr>
          <p:cNvPr id="8" name="Content Placeholder 7">
            <a:extLst>
              <a:ext uri="{FF2B5EF4-FFF2-40B4-BE49-F238E27FC236}">
                <a16:creationId xmlns:a16="http://schemas.microsoft.com/office/drawing/2014/main" id="{76C8F732-79B1-4A85-97BF-9AB45A5A6B4E}"/>
              </a:ext>
            </a:extLst>
          </p:cNvPr>
          <p:cNvPicPr>
            <a:picLocks noGrp="1" noChangeAspect="1"/>
          </p:cNvPicPr>
          <p:nvPr>
            <p:ph sz="half" idx="1"/>
          </p:nvPr>
        </p:nvPicPr>
        <p:blipFill>
          <a:blip r:embed="rId3"/>
          <a:stretch>
            <a:fillRect/>
          </a:stretch>
        </p:blipFill>
        <p:spPr>
          <a:xfrm>
            <a:off x="2006601" y="4170520"/>
            <a:ext cx="4089400" cy="1864238"/>
          </a:xfrm>
          <a:prstGeom prst="rect">
            <a:avLst/>
          </a:prstGeom>
        </p:spPr>
      </p:pic>
      <p:pic>
        <p:nvPicPr>
          <p:cNvPr id="18" name="Content Placeholder 7">
            <a:extLst>
              <a:ext uri="{FF2B5EF4-FFF2-40B4-BE49-F238E27FC236}">
                <a16:creationId xmlns:a16="http://schemas.microsoft.com/office/drawing/2014/main" id="{3542CC18-9BA1-42FD-9B4A-88EA94883BDD}"/>
              </a:ext>
            </a:extLst>
          </p:cNvPr>
          <p:cNvPicPr>
            <a:picLocks noGrp="1" noChangeAspect="1"/>
          </p:cNvPicPr>
          <p:nvPr>
            <p:ph sz="half" idx="2"/>
          </p:nvPr>
        </p:nvPicPr>
        <p:blipFill>
          <a:blip r:embed="rId4"/>
          <a:stretch>
            <a:fillRect/>
          </a:stretch>
        </p:blipFill>
        <p:spPr>
          <a:xfrm>
            <a:off x="6064993" y="1321555"/>
            <a:ext cx="4290686" cy="4457809"/>
          </a:xfrm>
        </p:spPr>
      </p:pic>
    </p:spTree>
    <p:extLst>
      <p:ext uri="{BB962C8B-B14F-4D97-AF65-F5344CB8AC3E}">
        <p14:creationId xmlns:p14="http://schemas.microsoft.com/office/powerpoint/2010/main" val="346918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2699C-BB3C-4571-ABBD-E59A5BBA796A}"/>
              </a:ext>
            </a:extLst>
          </p:cNvPr>
          <p:cNvSpPr>
            <a:spLocks noGrp="1"/>
          </p:cNvSpPr>
          <p:nvPr>
            <p:ph type="title"/>
          </p:nvPr>
        </p:nvSpPr>
        <p:spPr>
          <a:xfrm>
            <a:off x="2152650" y="365127"/>
            <a:ext cx="7886700" cy="972061"/>
          </a:xfrm>
        </p:spPr>
        <p:txBody>
          <a:bodyPr>
            <a:normAutofit/>
          </a:bodyPr>
          <a:lstStyle/>
          <a:p>
            <a:r>
              <a:rPr lang="en-US" b="1" dirty="0">
                <a:solidFill>
                  <a:srgbClr val="D60093"/>
                </a:solidFill>
              </a:rPr>
              <a:t>Let’s take a look…</a:t>
            </a:r>
            <a:endParaRPr lang="en-US" b="1" dirty="0"/>
          </a:p>
        </p:txBody>
      </p:sp>
      <p:sp>
        <p:nvSpPr>
          <p:cNvPr id="3" name="Content Placeholder 2">
            <a:extLst>
              <a:ext uri="{FF2B5EF4-FFF2-40B4-BE49-F238E27FC236}">
                <a16:creationId xmlns:a16="http://schemas.microsoft.com/office/drawing/2014/main" id="{EBF52C3A-854A-4E4C-9F53-6239DB458E63}"/>
              </a:ext>
            </a:extLst>
          </p:cNvPr>
          <p:cNvSpPr>
            <a:spLocks noGrp="1"/>
          </p:cNvSpPr>
          <p:nvPr>
            <p:ph idx="1"/>
          </p:nvPr>
        </p:nvSpPr>
        <p:spPr>
          <a:xfrm>
            <a:off x="2152650" y="1337187"/>
            <a:ext cx="7886700" cy="4839776"/>
          </a:xfrm>
        </p:spPr>
        <p:txBody>
          <a:bodyPr>
            <a:noAutofit/>
          </a:bodyPr>
          <a:lstStyle/>
          <a:p>
            <a:pPr marL="0" indent="0" algn="ctr">
              <a:lnSpc>
                <a:spcPts val="3400"/>
              </a:lnSpc>
              <a:buNone/>
            </a:pPr>
            <a:r>
              <a:rPr lang="en-US" sz="2500" dirty="0">
                <a:cs typeface="+mj-cs"/>
              </a:rPr>
              <a:t>Self-guided resources on </a:t>
            </a:r>
            <a:r>
              <a:rPr lang="en-US" sz="2500" b="1" dirty="0">
                <a:solidFill>
                  <a:srgbClr val="D60093"/>
                </a:solidFill>
                <a:cs typeface="+mj-cs"/>
              </a:rPr>
              <a:t>mindfulness</a:t>
            </a:r>
            <a:r>
              <a:rPr lang="en-US" sz="2500" dirty="0">
                <a:cs typeface="+mj-cs"/>
              </a:rPr>
              <a:t>, anxiety, </a:t>
            </a:r>
            <a:r>
              <a:rPr lang="en-US" sz="2500" b="1" dirty="0">
                <a:solidFill>
                  <a:srgbClr val="FF9933"/>
                </a:solidFill>
                <a:cs typeface="+mj-cs"/>
              </a:rPr>
              <a:t>depression</a:t>
            </a:r>
            <a:r>
              <a:rPr lang="en-US" sz="2500" dirty="0">
                <a:cs typeface="+mj-cs"/>
              </a:rPr>
              <a:t>, relationships, separation, </a:t>
            </a:r>
            <a:r>
              <a:rPr lang="en-US" sz="2500" b="1" dirty="0">
                <a:solidFill>
                  <a:srgbClr val="990033"/>
                </a:solidFill>
                <a:cs typeface="+mj-cs"/>
              </a:rPr>
              <a:t>elder care</a:t>
            </a:r>
            <a:r>
              <a:rPr lang="en-US" sz="2500" dirty="0">
                <a:cs typeface="+mj-cs"/>
              </a:rPr>
              <a:t>, parenting advice, death and grief, and many more areas of wellness. Get help </a:t>
            </a:r>
            <a:r>
              <a:rPr lang="en-US" sz="2500" b="1" dirty="0">
                <a:solidFill>
                  <a:srgbClr val="D60093"/>
                </a:solidFill>
                <a:cs typeface="+mj-cs"/>
              </a:rPr>
              <a:t>quitting smoking </a:t>
            </a:r>
            <a:r>
              <a:rPr lang="en-US" sz="2500" dirty="0">
                <a:cs typeface="+mj-cs"/>
              </a:rPr>
              <a:t>or becoming healthier. </a:t>
            </a:r>
            <a:r>
              <a:rPr lang="en-US" sz="2500" b="1" dirty="0">
                <a:solidFill>
                  <a:srgbClr val="990033"/>
                </a:solidFill>
                <a:cs typeface="+mj-cs"/>
              </a:rPr>
              <a:t>Life coaching</a:t>
            </a:r>
            <a:r>
              <a:rPr lang="en-US" sz="2500" dirty="0">
                <a:cs typeface="+mj-cs"/>
              </a:rPr>
              <a:t>. </a:t>
            </a:r>
            <a:r>
              <a:rPr lang="en-US" sz="2500" b="1" dirty="0">
                <a:solidFill>
                  <a:srgbClr val="FF9933"/>
                </a:solidFill>
                <a:cs typeface="+mj-cs"/>
              </a:rPr>
              <a:t>Discounts</a:t>
            </a:r>
            <a:r>
              <a:rPr lang="en-US" sz="2500" b="1" dirty="0">
                <a:cs typeface="+mj-cs"/>
              </a:rPr>
              <a:t> </a:t>
            </a:r>
            <a:r>
              <a:rPr lang="en-US" sz="2500" dirty="0">
                <a:cs typeface="+mj-cs"/>
              </a:rPr>
              <a:t>on gift cards. Legal resources. Webinars. </a:t>
            </a:r>
            <a:r>
              <a:rPr lang="en-US" sz="2500" b="1" dirty="0">
                <a:solidFill>
                  <a:srgbClr val="D60093"/>
                </a:solidFill>
                <a:cs typeface="+mj-cs"/>
              </a:rPr>
              <a:t>Perks</a:t>
            </a:r>
            <a:r>
              <a:rPr lang="en-US" sz="2500" dirty="0">
                <a:cs typeface="+mj-cs"/>
              </a:rPr>
              <a:t> and shopping discounts. </a:t>
            </a:r>
            <a:r>
              <a:rPr lang="en-US" sz="2500" b="1" dirty="0">
                <a:solidFill>
                  <a:srgbClr val="990033"/>
                </a:solidFill>
                <a:cs typeface="+mj-cs"/>
              </a:rPr>
              <a:t>Fitness coaching</a:t>
            </a:r>
            <a:r>
              <a:rPr lang="en-US" sz="2500" dirty="0">
                <a:cs typeface="+mj-cs"/>
              </a:rPr>
              <a:t>. </a:t>
            </a:r>
            <a:r>
              <a:rPr lang="en-US" sz="2500" dirty="0"/>
              <a:t>Advice on family needs, child support, </a:t>
            </a:r>
            <a:r>
              <a:rPr lang="en-US" sz="2500" b="1" dirty="0">
                <a:solidFill>
                  <a:srgbClr val="FF9933"/>
                </a:solidFill>
              </a:rPr>
              <a:t>money matters</a:t>
            </a:r>
            <a:r>
              <a:rPr lang="en-US" sz="2500" b="1" dirty="0"/>
              <a:t> </a:t>
            </a:r>
            <a:r>
              <a:rPr lang="en-US" sz="2500" dirty="0"/>
              <a:t>and work life. </a:t>
            </a:r>
            <a:r>
              <a:rPr lang="en-US" sz="2500" b="1" dirty="0">
                <a:solidFill>
                  <a:srgbClr val="990033"/>
                </a:solidFill>
                <a:cs typeface="+mj-cs"/>
              </a:rPr>
              <a:t>Divorce counseling</a:t>
            </a:r>
            <a:r>
              <a:rPr lang="en-US" sz="2500" dirty="0">
                <a:cs typeface="+mj-cs"/>
              </a:rPr>
              <a:t>. Learn to better handle your </a:t>
            </a:r>
            <a:r>
              <a:rPr lang="en-US" sz="2500" b="1" dirty="0">
                <a:solidFill>
                  <a:srgbClr val="D60093"/>
                </a:solidFill>
                <a:cs typeface="+mj-cs"/>
              </a:rPr>
              <a:t>finances</a:t>
            </a:r>
            <a:r>
              <a:rPr lang="en-US" sz="2500" dirty="0">
                <a:cs typeface="+mj-cs"/>
              </a:rPr>
              <a:t>. And so much more!</a:t>
            </a:r>
            <a:endParaRPr lang="en-US" sz="2500" dirty="0"/>
          </a:p>
        </p:txBody>
      </p:sp>
      <p:pic>
        <p:nvPicPr>
          <p:cNvPr id="4" name="Picture 3">
            <a:extLst>
              <a:ext uri="{FF2B5EF4-FFF2-40B4-BE49-F238E27FC236}">
                <a16:creationId xmlns:a16="http://schemas.microsoft.com/office/drawing/2014/main" id="{E4976FC1-D3D5-4597-9023-4A715EA53104}"/>
              </a:ext>
            </a:extLst>
          </p:cNvPr>
          <p:cNvPicPr>
            <a:picLocks noChangeAspect="1"/>
          </p:cNvPicPr>
          <p:nvPr/>
        </p:nvPicPr>
        <p:blipFill>
          <a:blip r:embed="rId2"/>
          <a:stretch>
            <a:fillRect/>
          </a:stretch>
        </p:blipFill>
        <p:spPr>
          <a:xfrm>
            <a:off x="7000045" y="465651"/>
            <a:ext cx="4886325" cy="581025"/>
          </a:xfrm>
          <a:prstGeom prst="rect">
            <a:avLst/>
          </a:prstGeom>
        </p:spPr>
      </p:pic>
    </p:spTree>
    <p:extLst>
      <p:ext uri="{BB962C8B-B14F-4D97-AF65-F5344CB8AC3E}">
        <p14:creationId xmlns:p14="http://schemas.microsoft.com/office/powerpoint/2010/main" val="2714552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2"/>
          <p:cNvSpPr txBox="1">
            <a:spLocks noGrp="1"/>
          </p:cNvSpPr>
          <p:nvPr>
            <p:ph type="body" idx="1"/>
          </p:nvPr>
        </p:nvSpPr>
        <p:spPr>
          <a:xfrm>
            <a:off x="713064" y="957129"/>
            <a:ext cx="10352015" cy="5087988"/>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rgbClr val="F26E50"/>
              </a:buClr>
              <a:buSzPts val="1600"/>
              <a:buNone/>
            </a:pPr>
            <a:endParaRPr lang="en-US" sz="1400" b="1" dirty="0">
              <a:solidFill>
                <a:srgbClr val="F26E50"/>
              </a:solidFill>
            </a:endParaRPr>
          </a:p>
          <a:p>
            <a:pPr marL="0" indent="0">
              <a:spcBef>
                <a:spcPts val="0"/>
              </a:spcBef>
              <a:buClr>
                <a:srgbClr val="F26E50"/>
              </a:buClr>
              <a:buSzPts val="1600"/>
              <a:buNone/>
            </a:pPr>
            <a:endParaRPr lang="en-US" sz="1400" b="1" dirty="0">
              <a:solidFill>
                <a:srgbClr val="F26E50"/>
              </a:solidFill>
            </a:endParaRPr>
          </a:p>
          <a:p>
            <a:pPr marL="0" indent="0">
              <a:spcBef>
                <a:spcPts val="0"/>
              </a:spcBef>
              <a:buClr>
                <a:srgbClr val="F26E50"/>
              </a:buClr>
              <a:buSzPts val="1600"/>
              <a:buNone/>
            </a:pPr>
            <a:endParaRPr lang="en-US" sz="1400" b="1" dirty="0">
              <a:solidFill>
                <a:srgbClr val="F26E50"/>
              </a:solidFill>
            </a:endParaRPr>
          </a:p>
          <a:p>
            <a:pPr marL="0">
              <a:spcBef>
                <a:spcPts val="0"/>
              </a:spcBef>
            </a:pPr>
            <a:r>
              <a:rPr lang="en-US" sz="1200" b="1" dirty="0">
                <a:latin typeface="Verdana" panose="020B0604030504040204" pitchFamily="34" charset="0"/>
                <a:ea typeface="Verdana" panose="020B0604030504040204" pitchFamily="34" charset="0"/>
              </a:rPr>
              <a:t>What does a student or team member need to do to make an appointment?</a:t>
            </a:r>
            <a:endParaRPr lang="en-US" sz="1200" dirty="0">
              <a:latin typeface="Verdana" panose="020B0604030504040204" pitchFamily="34" charset="0"/>
              <a:ea typeface="Verdana" panose="020B0604030504040204" pitchFamily="34" charset="0"/>
            </a:endParaRPr>
          </a:p>
          <a:p>
            <a:pPr marL="0" indent="0">
              <a:spcBef>
                <a:spcPts val="0"/>
              </a:spcBef>
              <a:buNone/>
            </a:pPr>
            <a:r>
              <a:rPr lang="en-US" sz="1200" dirty="0">
                <a:latin typeface="Verdana" panose="020B0604030504040204" pitchFamily="34" charset="0"/>
                <a:ea typeface="Verdana" panose="020B0604030504040204" pitchFamily="34" charset="0"/>
              </a:rPr>
              <a:t>The quickest and easiest way to make an appointment with EAP is to call </a:t>
            </a:r>
            <a:r>
              <a:rPr lang="en-US" sz="1200" b="1" dirty="0">
                <a:latin typeface="Verdana" panose="020B0604030504040204" pitchFamily="34" charset="0"/>
                <a:ea typeface="Verdana" panose="020B0604030504040204" pitchFamily="34" charset="0"/>
              </a:rPr>
              <a:t>877-761-3614</a:t>
            </a:r>
            <a:r>
              <a:rPr lang="en-US" sz="1200" dirty="0">
                <a:latin typeface="Verdana" panose="020B0604030504040204" pitchFamily="34" charset="0"/>
                <a:ea typeface="Verdana" panose="020B0604030504040204" pitchFamily="34" charset="0"/>
              </a:rPr>
              <a:t> </a:t>
            </a:r>
            <a:r>
              <a:rPr lang="en-US" sz="1200" dirty="0">
                <a:latin typeface="Verdana" panose="020B0604030504040204" pitchFamily="34" charset="0"/>
                <a:ea typeface="Verdana" panose="020B0604030504040204" pitchFamily="34" charset="0"/>
                <a:cs typeface="Verdana" panose="020B0604030504040204" pitchFamily="34" charset="0"/>
              </a:rPr>
              <a:t>or by using the First Chat feature on the Lifeworks App. You will be asked a</a:t>
            </a:r>
            <a:r>
              <a:rPr lang="en-US" sz="1200" dirty="0">
                <a:latin typeface="Verdana" panose="020B0604030504040204" pitchFamily="34" charset="0"/>
                <a:ea typeface="Verdana" panose="020B0604030504040204" pitchFamily="34" charset="0"/>
              </a:rPr>
              <a:t> few simple questions, such as contact information and reason for visit, and then look at the schedule to find the first available appointment based on the student / team member’s preference: in person, virtually, date, time, language, etc. We have counselors on site at some of our Prisma Heath locations as well as throughout the community.</a:t>
            </a:r>
          </a:p>
          <a:p>
            <a:pPr marL="0" indent="0">
              <a:spcBef>
                <a:spcPts val="0"/>
              </a:spcBef>
              <a:buNone/>
            </a:pPr>
            <a:r>
              <a:rPr lang="en-US" sz="1200" dirty="0">
                <a:latin typeface="Verdana" panose="020B0604030504040204" pitchFamily="34" charset="0"/>
                <a:ea typeface="Verdana" panose="020B0604030504040204" pitchFamily="34" charset="0"/>
              </a:rPr>
              <a:t> </a:t>
            </a:r>
          </a:p>
          <a:p>
            <a:pPr marL="0" indent="0">
              <a:spcBef>
                <a:spcPts val="0"/>
              </a:spcBef>
              <a:buNone/>
            </a:pPr>
            <a:endParaRPr lang="en-US" sz="1200" dirty="0">
              <a:latin typeface="Verdana" panose="020B0604030504040204" pitchFamily="34" charset="0"/>
              <a:ea typeface="Verdana" panose="020B0604030504040204" pitchFamily="34" charset="0"/>
            </a:endParaRPr>
          </a:p>
          <a:p>
            <a:pPr marL="0">
              <a:spcBef>
                <a:spcPts val="0"/>
              </a:spcBef>
            </a:pPr>
            <a:r>
              <a:rPr lang="en-US" sz="1200" b="1" dirty="0">
                <a:latin typeface="Verdana" panose="020B0604030504040204" pitchFamily="34" charset="0"/>
                <a:ea typeface="Verdana" panose="020B0604030504040204" pitchFamily="34" charset="0"/>
              </a:rPr>
              <a:t>What types of counseling is provided through EAP?</a:t>
            </a:r>
            <a:endParaRPr lang="en-US" sz="1200" dirty="0">
              <a:latin typeface="Verdana" panose="020B0604030504040204" pitchFamily="34" charset="0"/>
              <a:ea typeface="Verdana" panose="020B0604030504040204" pitchFamily="34" charset="0"/>
            </a:endParaRPr>
          </a:p>
          <a:p>
            <a:pPr marL="0" indent="0">
              <a:spcBef>
                <a:spcPts val="0"/>
              </a:spcBef>
              <a:buNone/>
            </a:pPr>
            <a:r>
              <a:rPr lang="en-US" sz="1200" dirty="0">
                <a:latin typeface="Verdana" panose="020B0604030504040204" pitchFamily="34" charset="0"/>
                <a:ea typeface="Verdana" panose="020B0604030504040204" pitchFamily="34" charset="0"/>
              </a:rPr>
              <a:t>Prisma Health’s EAP powered by Lifeworks can help team members, students, and their loved ones with stress at school, work, life transitions, family concerns, grief, abuse, addiction and more. In cases where a higher level of care is needed and is more than what our Master’s Level Clinicians and Counselors can provide, referrals will be made to the appropriate resources. Please note EAP does not cover the cost of services referred. </a:t>
            </a:r>
          </a:p>
          <a:p>
            <a:pPr marL="0" indent="0">
              <a:spcBef>
                <a:spcPts val="0"/>
              </a:spcBef>
              <a:buNone/>
            </a:pPr>
            <a:r>
              <a:rPr lang="en-US" sz="1200" dirty="0">
                <a:latin typeface="Verdana" panose="020B0604030504040204" pitchFamily="34" charset="0"/>
                <a:ea typeface="Verdana" panose="020B0604030504040204" pitchFamily="34" charset="0"/>
              </a:rPr>
              <a:t> </a:t>
            </a:r>
          </a:p>
          <a:p>
            <a:pPr marL="0" indent="0">
              <a:spcBef>
                <a:spcPts val="0"/>
              </a:spcBef>
              <a:buNone/>
            </a:pPr>
            <a:endParaRPr lang="en-US" sz="1200" dirty="0">
              <a:latin typeface="Verdana" panose="020B0604030504040204" pitchFamily="34" charset="0"/>
              <a:ea typeface="Verdana" panose="020B0604030504040204" pitchFamily="34" charset="0"/>
            </a:endParaRPr>
          </a:p>
          <a:p>
            <a:pPr marL="0">
              <a:spcBef>
                <a:spcPts val="0"/>
              </a:spcBef>
            </a:pPr>
            <a:r>
              <a:rPr lang="en-US" sz="1200" b="1" dirty="0">
                <a:latin typeface="Verdana" panose="020B0604030504040204" pitchFamily="34" charset="0"/>
                <a:ea typeface="Verdana" panose="020B0604030504040204" pitchFamily="34" charset="0"/>
              </a:rPr>
              <a:t>Can significant others and/or family members access EAP services?</a:t>
            </a:r>
            <a:endParaRPr lang="en-US" sz="1200" dirty="0">
              <a:latin typeface="Verdana" panose="020B0604030504040204" pitchFamily="34" charset="0"/>
              <a:ea typeface="Verdana" panose="020B0604030504040204" pitchFamily="34" charset="0"/>
            </a:endParaRPr>
          </a:p>
          <a:p>
            <a:pPr marL="0" indent="0">
              <a:spcBef>
                <a:spcPts val="0"/>
              </a:spcBef>
              <a:buNone/>
            </a:pPr>
            <a:r>
              <a:rPr lang="en-US" sz="1200" dirty="0">
                <a:latin typeface="Verdana" panose="020B0604030504040204" pitchFamily="34" charset="0"/>
                <a:ea typeface="Verdana" panose="020B0604030504040204" pitchFamily="34" charset="0"/>
              </a:rPr>
              <a:t>Yes, in supporting student and team member wellbeing we understand the wellness of those we love is important. The quickest and easiest way for a loved one to make an appointment with EAP is to call </a:t>
            </a:r>
            <a:r>
              <a:rPr lang="en-US" sz="1200" b="1" dirty="0">
                <a:latin typeface="Verdana" panose="020B0604030504040204" pitchFamily="34" charset="0"/>
                <a:ea typeface="Verdana" panose="020B0604030504040204" pitchFamily="34" charset="0"/>
              </a:rPr>
              <a:t>877-761-3614</a:t>
            </a:r>
            <a:r>
              <a:rPr lang="en-US" sz="1200" dirty="0">
                <a:latin typeface="Verdana" panose="020B0604030504040204" pitchFamily="34" charset="0"/>
                <a:ea typeface="Verdana" panose="020B0604030504040204" pitchFamily="34" charset="0"/>
              </a:rPr>
              <a:t>.  If the student / team member chooses, the student / team member can </a:t>
            </a:r>
            <a:r>
              <a:rPr lang="en-US" sz="1200" dirty="0">
                <a:latin typeface="Verdana" panose="020B0604030504040204" pitchFamily="34" charset="0"/>
                <a:ea typeface="Verdana" panose="020B0604030504040204" pitchFamily="34" charset="0"/>
                <a:cs typeface="Verdana" panose="020B0604030504040204" pitchFamily="34" charset="0"/>
              </a:rPr>
              <a:t>invite up to 5 family members to create an account on Lifeworks' online platform to have access to the website and app. </a:t>
            </a:r>
            <a:endParaRPr lang="en-US" sz="1200" dirty="0">
              <a:latin typeface="Verdana" panose="020B0604030504040204" pitchFamily="34" charset="0"/>
              <a:ea typeface="Verdana" panose="020B0604030504040204" pitchFamily="34" charset="0"/>
            </a:endParaRPr>
          </a:p>
          <a:p>
            <a:pPr marL="0" indent="0">
              <a:spcBef>
                <a:spcPts val="0"/>
              </a:spcBef>
              <a:buNone/>
            </a:pPr>
            <a:endParaRPr lang="en-US" sz="1200" dirty="0">
              <a:latin typeface="Verdana" panose="020B0604030504040204" pitchFamily="34" charset="0"/>
              <a:ea typeface="Verdana" panose="020B0604030504040204" pitchFamily="34" charset="0"/>
            </a:endParaRPr>
          </a:p>
          <a:p>
            <a:pPr marL="0" indent="0">
              <a:spcBef>
                <a:spcPts val="0"/>
              </a:spcBef>
              <a:buNone/>
            </a:pPr>
            <a:endParaRPr lang="en-US" sz="1200" dirty="0">
              <a:latin typeface="Verdana" panose="020B0604030504040204" pitchFamily="34" charset="0"/>
              <a:ea typeface="Verdana" panose="020B0604030504040204" pitchFamily="34" charset="0"/>
            </a:endParaRPr>
          </a:p>
          <a:p>
            <a:pPr marL="0">
              <a:spcBef>
                <a:spcPts val="0"/>
              </a:spcBef>
            </a:pPr>
            <a:r>
              <a:rPr lang="en-US" sz="1200" b="1" dirty="0">
                <a:latin typeface="Verdana" panose="020B0604030504040204" pitchFamily="34" charset="0"/>
                <a:ea typeface="Verdana" panose="020B0604030504040204" pitchFamily="34" charset="0"/>
              </a:rPr>
              <a:t>Is my EAP benefit tied to my insurance?</a:t>
            </a:r>
            <a:endParaRPr lang="en-US" sz="1200" dirty="0">
              <a:latin typeface="Verdana" panose="020B0604030504040204" pitchFamily="34" charset="0"/>
              <a:ea typeface="Verdana" panose="020B0604030504040204" pitchFamily="34" charset="0"/>
            </a:endParaRPr>
          </a:p>
          <a:p>
            <a:pPr marL="0" indent="0">
              <a:spcBef>
                <a:spcPts val="0"/>
              </a:spcBef>
              <a:buNone/>
            </a:pPr>
            <a:r>
              <a:rPr lang="en-US" sz="1200" dirty="0">
                <a:latin typeface="Verdana" panose="020B0604030504040204" pitchFamily="34" charset="0"/>
                <a:ea typeface="Verdana" panose="020B0604030504040204" pitchFamily="34" charset="0"/>
              </a:rPr>
              <a:t>Your EAP benefit is not tied to insurance.  EAP Counseling is provided at no cost to the student, team member, or family member regardless of insurance coverage. </a:t>
            </a:r>
          </a:p>
          <a:p>
            <a:pPr marL="0" indent="0">
              <a:spcBef>
                <a:spcPts val="0"/>
              </a:spcBef>
              <a:buNone/>
            </a:pPr>
            <a:endParaRPr lang="en-US" sz="1200" dirty="0">
              <a:latin typeface="Verdana" panose="020B0604030504040204" pitchFamily="34" charset="0"/>
              <a:ea typeface="Verdana" panose="020B0604030504040204" pitchFamily="34" charset="0"/>
            </a:endParaRPr>
          </a:p>
          <a:p>
            <a:pPr marL="0" indent="0">
              <a:spcBef>
                <a:spcPts val="0"/>
              </a:spcBef>
              <a:buNone/>
            </a:pPr>
            <a:r>
              <a:rPr lang="en-US" sz="1200" dirty="0">
                <a:latin typeface="Verdana" panose="020B0604030504040204" pitchFamily="34" charset="0"/>
                <a:ea typeface="Verdana" panose="020B0604030504040204" pitchFamily="34" charset="0"/>
                <a:cs typeface="Verdana" panose="020B0604030504040204" pitchFamily="34" charset="0"/>
              </a:rPr>
              <a:t>For more information about EAP, LifeWorks or the LifeWorks app, visit </a:t>
            </a:r>
            <a:r>
              <a:rPr lang="en-US" sz="1200" u="sng" dirty="0">
                <a:solidFill>
                  <a:srgbClr val="1155CC"/>
                </a:solidFill>
                <a:latin typeface="Verdana" panose="020B0604030504040204" pitchFamily="34" charset="0"/>
                <a:ea typeface="Verdana" panose="020B0604030504040204" pitchFamily="34" charset="0"/>
                <a:cs typeface="Verdana" panose="020B0604030504040204" pitchFamily="34" charset="0"/>
                <a:hlinkClick r:id="rId3"/>
              </a:rPr>
              <a:t>Connect</a:t>
            </a:r>
            <a:r>
              <a:rPr lang="en-US" sz="1200" dirty="0">
                <a:latin typeface="Verdana" panose="020B0604030504040204" pitchFamily="34" charset="0"/>
                <a:ea typeface="Verdana" panose="020B0604030504040204" pitchFamily="34" charset="0"/>
                <a:cs typeface="Verdana" panose="020B0604030504040204" pitchFamily="34" charset="0"/>
              </a:rPr>
              <a:t> or contact </a:t>
            </a:r>
            <a:r>
              <a:rPr lang="en-US" sz="1200" u="sng" dirty="0">
                <a:solidFill>
                  <a:srgbClr val="99B3D4"/>
                </a:solidFill>
                <a:latin typeface="Verdana" panose="020B0604030504040204" pitchFamily="34" charset="0"/>
                <a:ea typeface="Verdana" panose="020B0604030504040204" pitchFamily="34" charset="0"/>
                <a:cs typeface="Verdana" panose="020B0604030504040204" pitchFamily="34" charset="0"/>
              </a:rPr>
              <a:t>Stephanie.John@PrismaHealth.org</a:t>
            </a:r>
            <a:r>
              <a:rPr lang="en-US" sz="1200" dirty="0">
                <a:latin typeface="Verdana" panose="020B0604030504040204" pitchFamily="34" charset="0"/>
                <a:ea typeface="Verdana" panose="020B0604030504040204" pitchFamily="34" charset="0"/>
                <a:cs typeface="Verdana" panose="020B0604030504040204" pitchFamily="34" charset="0"/>
              </a:rPr>
              <a:t>.</a:t>
            </a:r>
          </a:p>
          <a:p>
            <a:pPr marL="0" indent="0">
              <a:spcBef>
                <a:spcPts val="0"/>
              </a:spcBef>
              <a:buNone/>
            </a:pPr>
            <a:endParaRPr lang="en-US" sz="1200" dirty="0">
              <a:latin typeface="Verdana" panose="020B0604030504040204" pitchFamily="34" charset="0"/>
              <a:ea typeface="Calibri" panose="020F0502020204030204" pitchFamily="34" charset="0"/>
            </a:endParaRPr>
          </a:p>
          <a:p>
            <a:pPr marL="0" indent="0">
              <a:spcBef>
                <a:spcPts val="0"/>
              </a:spcBef>
              <a:buNone/>
            </a:pPr>
            <a:endParaRPr lang="en-US" sz="1200" dirty="0">
              <a:ea typeface="Calibri" panose="020F0502020204030204" pitchFamily="34" charset="0"/>
            </a:endParaRPr>
          </a:p>
          <a:p>
            <a:pPr marL="0" indent="0">
              <a:spcBef>
                <a:spcPts val="0"/>
              </a:spcBef>
              <a:buNone/>
            </a:pPr>
            <a:endParaRPr lang="en-US" sz="1200" dirty="0">
              <a:ea typeface="Calibri" panose="020F0502020204030204" pitchFamily="34" charset="0"/>
            </a:endParaRPr>
          </a:p>
          <a:p>
            <a:pPr marL="0" indent="0">
              <a:spcBef>
                <a:spcPts val="0"/>
              </a:spcBef>
              <a:buNone/>
            </a:pPr>
            <a:endParaRPr lang="en-US" sz="1200" dirty="0">
              <a:ea typeface="Calibri" panose="020F0502020204030204" pitchFamily="34" charset="0"/>
            </a:endParaRPr>
          </a:p>
          <a:p>
            <a:pPr marL="0" indent="0">
              <a:spcBef>
                <a:spcPts val="0"/>
              </a:spcBef>
              <a:buNone/>
            </a:pPr>
            <a:endParaRPr lang="en-US" sz="1200" dirty="0">
              <a:latin typeface="Verdana" panose="020B0604030504040204" pitchFamily="34" charset="0"/>
              <a:ea typeface="Calibri" panose="020F0502020204030204" pitchFamily="34" charset="0"/>
            </a:endParaRPr>
          </a:p>
        </p:txBody>
      </p:sp>
      <p:sp>
        <p:nvSpPr>
          <p:cNvPr id="4" name="TextBox 3">
            <a:extLst>
              <a:ext uri="{FF2B5EF4-FFF2-40B4-BE49-F238E27FC236}">
                <a16:creationId xmlns:a16="http://schemas.microsoft.com/office/drawing/2014/main" id="{E58FBAC0-E55C-424B-9C7D-37F7CF4589F8}"/>
              </a:ext>
            </a:extLst>
          </p:cNvPr>
          <p:cNvSpPr txBox="1"/>
          <p:nvPr/>
        </p:nvSpPr>
        <p:spPr>
          <a:xfrm>
            <a:off x="8768179" y="2867488"/>
            <a:ext cx="1797762" cy="246221"/>
          </a:xfrm>
          <a:prstGeom prst="rect">
            <a:avLst/>
          </a:prstGeom>
          <a:noFill/>
        </p:spPr>
        <p:txBody>
          <a:bodyPr wrap="square" rtlCol="0">
            <a:spAutoFit/>
          </a:bodyPr>
          <a:lstStyle/>
          <a:p>
            <a:pPr algn="ctr"/>
            <a:endParaRPr lang="en-US" sz="1000" b="1" dirty="0">
              <a:solidFill>
                <a:srgbClr val="C2246F"/>
              </a:solidFill>
              <a:latin typeface="Verdana"/>
              <a:ea typeface="Verdana"/>
              <a:cs typeface="Verdana"/>
            </a:endParaRPr>
          </a:p>
        </p:txBody>
      </p:sp>
      <p:sp>
        <p:nvSpPr>
          <p:cNvPr id="3" name="Title 2">
            <a:extLst>
              <a:ext uri="{FF2B5EF4-FFF2-40B4-BE49-F238E27FC236}">
                <a16:creationId xmlns:a16="http://schemas.microsoft.com/office/drawing/2014/main" id="{952A03F5-178D-4C70-8807-9B0E1B49C0B0}"/>
              </a:ext>
            </a:extLst>
          </p:cNvPr>
          <p:cNvSpPr>
            <a:spLocks noGrp="1"/>
          </p:cNvSpPr>
          <p:nvPr>
            <p:ph type="title"/>
          </p:nvPr>
        </p:nvSpPr>
        <p:spPr>
          <a:xfrm>
            <a:off x="1051133" y="150101"/>
            <a:ext cx="13112116" cy="1325563"/>
          </a:xfrm>
        </p:spPr>
        <p:txBody>
          <a:bodyPr>
            <a:normAutofit/>
          </a:bodyPr>
          <a:lstStyle/>
          <a:p>
            <a:r>
              <a:rPr lang="en-US" sz="3600" b="1" dirty="0"/>
              <a:t>Frequently Asked Questions</a:t>
            </a:r>
            <a:endParaRPr lang="en-US" sz="3600" dirty="0"/>
          </a:p>
        </p:txBody>
      </p:sp>
      <p:pic>
        <p:nvPicPr>
          <p:cNvPr id="7" name="Picture 6">
            <a:extLst>
              <a:ext uri="{FF2B5EF4-FFF2-40B4-BE49-F238E27FC236}">
                <a16:creationId xmlns:a16="http://schemas.microsoft.com/office/drawing/2014/main" id="{8CBB4012-139B-4084-B565-BFA794D9F880}"/>
              </a:ext>
            </a:extLst>
          </p:cNvPr>
          <p:cNvPicPr>
            <a:picLocks noChangeAspect="1"/>
          </p:cNvPicPr>
          <p:nvPr/>
        </p:nvPicPr>
        <p:blipFill>
          <a:blip r:embed="rId4"/>
          <a:stretch>
            <a:fillRect/>
          </a:stretch>
        </p:blipFill>
        <p:spPr>
          <a:xfrm>
            <a:off x="7080250" y="442172"/>
            <a:ext cx="4886325" cy="581025"/>
          </a:xfrm>
          <a:prstGeom prst="rect">
            <a:avLst/>
          </a:prstGeom>
        </p:spPr>
      </p:pic>
    </p:spTree>
    <p:extLst>
      <p:ext uri="{BB962C8B-B14F-4D97-AF65-F5344CB8AC3E}">
        <p14:creationId xmlns:p14="http://schemas.microsoft.com/office/powerpoint/2010/main" val="4263854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B525-BB02-4D6E-8225-A1B181C5C984}"/>
              </a:ext>
            </a:extLst>
          </p:cNvPr>
          <p:cNvSpPr>
            <a:spLocks noGrp="1"/>
          </p:cNvSpPr>
          <p:nvPr>
            <p:ph type="title"/>
          </p:nvPr>
        </p:nvSpPr>
        <p:spPr>
          <a:xfrm>
            <a:off x="2152650" y="87331"/>
            <a:ext cx="7886700" cy="1325563"/>
          </a:xfrm>
        </p:spPr>
        <p:txBody>
          <a:bodyPr/>
          <a:lstStyle/>
          <a:p>
            <a:r>
              <a:rPr lang="en-US" b="1" dirty="0">
                <a:solidFill>
                  <a:srgbClr val="FF0000"/>
                </a:solidFill>
              </a:rPr>
              <a:t>What’s next?</a:t>
            </a:r>
          </a:p>
        </p:txBody>
      </p:sp>
      <p:sp>
        <p:nvSpPr>
          <p:cNvPr id="3" name="Content Placeholder 2">
            <a:extLst>
              <a:ext uri="{FF2B5EF4-FFF2-40B4-BE49-F238E27FC236}">
                <a16:creationId xmlns:a16="http://schemas.microsoft.com/office/drawing/2014/main" id="{9929975C-A73D-4817-9098-7040F35732E5}"/>
              </a:ext>
            </a:extLst>
          </p:cNvPr>
          <p:cNvSpPr>
            <a:spLocks noGrp="1"/>
          </p:cNvSpPr>
          <p:nvPr>
            <p:ph idx="1"/>
          </p:nvPr>
        </p:nvSpPr>
        <p:spPr>
          <a:xfrm>
            <a:off x="2152650" y="1273215"/>
            <a:ext cx="7886700" cy="5046562"/>
          </a:xfrm>
        </p:spPr>
        <p:txBody>
          <a:bodyPr>
            <a:normAutofit fontScale="25000" lnSpcReduction="20000"/>
          </a:bodyPr>
          <a:lstStyle/>
          <a:p>
            <a:pPr marL="457200" lvl="1" indent="0">
              <a:lnSpc>
                <a:spcPct val="150000"/>
              </a:lnSpc>
              <a:spcBef>
                <a:spcPts val="0"/>
              </a:spcBef>
              <a:buNone/>
            </a:pPr>
            <a:r>
              <a:rPr lang="en-US" sz="5600" b="1" dirty="0"/>
              <a:t>Check out the resources available via website, app, and phone!</a:t>
            </a:r>
          </a:p>
          <a:p>
            <a:pPr marL="914400" lvl="2" indent="0">
              <a:lnSpc>
                <a:spcPct val="150000"/>
              </a:lnSpc>
              <a:spcBef>
                <a:spcPts val="0"/>
              </a:spcBef>
              <a:buNone/>
            </a:pPr>
            <a:r>
              <a:rPr lang="en-US" sz="5600" dirty="0"/>
              <a:t>1. Visit </a:t>
            </a:r>
            <a:r>
              <a:rPr lang="en-US" sz="5600" dirty="0">
                <a:hlinkClick r:id="rId2" action="ppaction://hlinkfile"/>
              </a:rPr>
              <a:t>PrismaHealth.LifeWorks.com</a:t>
            </a:r>
            <a:r>
              <a:rPr lang="en-US" sz="5600" dirty="0"/>
              <a:t> website</a:t>
            </a:r>
          </a:p>
          <a:p>
            <a:pPr lvl="3">
              <a:lnSpc>
                <a:spcPct val="150000"/>
              </a:lnSpc>
              <a:spcBef>
                <a:spcPts val="0"/>
              </a:spcBef>
            </a:pPr>
            <a:r>
              <a:rPr lang="en-US" sz="5400" i="1" dirty="0"/>
              <a:t>click “</a:t>
            </a:r>
            <a:r>
              <a:rPr lang="en-US" sz="5400" b="1" i="1" dirty="0"/>
              <a:t>log in</a:t>
            </a:r>
            <a:r>
              <a:rPr lang="en-US" sz="5400" i="1" dirty="0"/>
              <a:t>” and enter “</a:t>
            </a:r>
            <a:r>
              <a:rPr lang="en-US" sz="5400" b="1" i="1" dirty="0"/>
              <a:t>prismahealth</a:t>
            </a:r>
            <a:r>
              <a:rPr lang="en-US" sz="5400" i="1" dirty="0"/>
              <a:t>” OR your </a:t>
            </a:r>
            <a:r>
              <a:rPr lang="en-US" sz="5400" b="1" i="1" dirty="0"/>
              <a:t>PrismaHealth.org email address</a:t>
            </a:r>
            <a:r>
              <a:rPr lang="en-US" sz="5400" i="1" dirty="0"/>
              <a:t>. Use your Prisma Health network username and password.</a:t>
            </a:r>
          </a:p>
          <a:p>
            <a:pPr marL="1371600" lvl="3" indent="0">
              <a:lnSpc>
                <a:spcPct val="150000"/>
              </a:lnSpc>
              <a:spcBef>
                <a:spcPts val="0"/>
              </a:spcBef>
              <a:buNone/>
            </a:pPr>
            <a:endParaRPr lang="en-US" sz="5400" dirty="0"/>
          </a:p>
          <a:p>
            <a:pPr marL="914400" lvl="2" indent="0">
              <a:lnSpc>
                <a:spcPct val="150000"/>
              </a:lnSpc>
              <a:spcBef>
                <a:spcPts val="0"/>
              </a:spcBef>
              <a:buNone/>
            </a:pPr>
            <a:r>
              <a:rPr lang="en-US" sz="5600" dirty="0"/>
              <a:t>2. Download the LifeWorks app </a:t>
            </a:r>
          </a:p>
          <a:p>
            <a:pPr lvl="3">
              <a:lnSpc>
                <a:spcPct val="150000"/>
              </a:lnSpc>
              <a:spcBef>
                <a:spcPts val="0"/>
              </a:spcBef>
            </a:pPr>
            <a:r>
              <a:rPr lang="en-US" sz="5400" i="1" dirty="0"/>
              <a:t>After downloading, click “</a:t>
            </a:r>
            <a:r>
              <a:rPr lang="en-US" sz="5400" b="1" i="1" dirty="0"/>
              <a:t>log in</a:t>
            </a:r>
            <a:r>
              <a:rPr lang="en-US" sz="5400" i="1" dirty="0"/>
              <a:t>” and enter “</a:t>
            </a:r>
            <a:r>
              <a:rPr lang="en-US" sz="5400" b="1" i="1" dirty="0"/>
              <a:t>prismahealth</a:t>
            </a:r>
            <a:r>
              <a:rPr lang="en-US" sz="5400" i="1" dirty="0"/>
              <a:t>” OR your </a:t>
            </a:r>
            <a:r>
              <a:rPr lang="en-US" sz="5400" b="1" i="1" dirty="0"/>
              <a:t>PrismaHealth.org email address</a:t>
            </a:r>
            <a:r>
              <a:rPr lang="en-US" sz="5400" i="1" dirty="0"/>
              <a:t>. You may be prompted by Ping ID to authenticate when using your personal device. Use your Prisma Health network username and password. </a:t>
            </a:r>
          </a:p>
          <a:p>
            <a:pPr marL="914400" lvl="2" indent="0">
              <a:lnSpc>
                <a:spcPct val="150000"/>
              </a:lnSpc>
              <a:spcBef>
                <a:spcPts val="0"/>
              </a:spcBef>
              <a:buNone/>
            </a:pPr>
            <a:endParaRPr lang="en-US" sz="5600" dirty="0"/>
          </a:p>
          <a:p>
            <a:pPr marL="457200" lvl="1" indent="0">
              <a:lnSpc>
                <a:spcPct val="150000"/>
              </a:lnSpc>
              <a:spcBef>
                <a:spcPts val="0"/>
              </a:spcBef>
              <a:buNone/>
            </a:pPr>
            <a:r>
              <a:rPr lang="en-US" sz="5600" b="1" dirty="0"/>
              <a:t>	</a:t>
            </a:r>
            <a:r>
              <a:rPr lang="en-US" sz="5600" dirty="0"/>
              <a:t>3. Call toll-free for wellbeing assistance </a:t>
            </a:r>
            <a:r>
              <a:rPr lang="en-US" sz="5600" b="1" dirty="0">
                <a:effectLst>
                  <a:outerShdw blurRad="38100" dist="38100" dir="2700000" algn="tl">
                    <a:srgbClr val="000000">
                      <a:alpha val="43137"/>
                    </a:srgbClr>
                  </a:outerShdw>
                </a:effectLst>
              </a:rPr>
              <a:t>877-761-3614</a:t>
            </a:r>
          </a:p>
          <a:p>
            <a:pPr lvl="3">
              <a:lnSpc>
                <a:spcPct val="150000"/>
              </a:lnSpc>
              <a:spcBef>
                <a:spcPts val="0"/>
              </a:spcBef>
            </a:pPr>
            <a:r>
              <a:rPr lang="en-US" sz="5400" dirty="0"/>
              <a:t> </a:t>
            </a:r>
            <a:r>
              <a:rPr lang="en-US" sz="5400" i="1" dirty="0"/>
              <a:t>Have the phone number in your contacts for ease of use.</a:t>
            </a:r>
          </a:p>
          <a:p>
            <a:pPr marL="457200" lvl="1" indent="0">
              <a:lnSpc>
                <a:spcPct val="150000"/>
              </a:lnSpc>
              <a:spcBef>
                <a:spcPts val="0"/>
              </a:spcBef>
              <a:buNone/>
            </a:pPr>
            <a:endParaRPr lang="en-US" sz="5600" dirty="0"/>
          </a:p>
          <a:p>
            <a:pPr marL="457200" lvl="1" indent="0">
              <a:lnSpc>
                <a:spcPct val="150000"/>
              </a:lnSpc>
              <a:spcBef>
                <a:spcPts val="0"/>
              </a:spcBef>
              <a:buNone/>
            </a:pPr>
            <a:r>
              <a:rPr lang="en-US" sz="5600" b="1" dirty="0"/>
              <a:t>If you have any trouble accessing, please feel free to contact</a:t>
            </a:r>
          </a:p>
          <a:p>
            <a:pPr marL="457200" lvl="1" indent="0">
              <a:lnSpc>
                <a:spcPct val="150000"/>
              </a:lnSpc>
              <a:spcBef>
                <a:spcPts val="0"/>
              </a:spcBef>
              <a:buNone/>
            </a:pPr>
            <a:r>
              <a:rPr lang="en-US" sz="5600" b="1" dirty="0"/>
              <a:t> Stephanie John, MS, LMFT, LAC  Manager-Workforce Wellness</a:t>
            </a:r>
          </a:p>
          <a:p>
            <a:pPr lvl="2">
              <a:lnSpc>
                <a:spcPct val="150000"/>
              </a:lnSpc>
              <a:spcBef>
                <a:spcPts val="0"/>
              </a:spcBef>
            </a:pPr>
            <a:r>
              <a:rPr lang="en-US" sz="5600" dirty="0">
                <a:solidFill>
                  <a:srgbClr val="3F3F3F"/>
                </a:solidFill>
                <a:sym typeface="Verdana"/>
                <a:hlinkClick r:id="rId3"/>
              </a:rPr>
              <a:t>stephanie.john@prismahealth.org</a:t>
            </a:r>
            <a:r>
              <a:rPr lang="en-US" sz="5600" dirty="0">
                <a:solidFill>
                  <a:srgbClr val="3F3F3F"/>
                </a:solidFill>
                <a:sym typeface="Verdana"/>
              </a:rPr>
              <a:t>, 803-296-5973</a:t>
            </a:r>
          </a:p>
          <a:p>
            <a:pPr marL="914400" lvl="2" indent="0">
              <a:lnSpc>
                <a:spcPct val="150000"/>
              </a:lnSpc>
              <a:spcAft>
                <a:spcPts val="600"/>
              </a:spcAft>
              <a:buNone/>
            </a:pPr>
            <a:endParaRPr lang="en-US" sz="2800" dirty="0">
              <a:solidFill>
                <a:srgbClr val="3F3F3F"/>
              </a:solidFill>
              <a:sym typeface="Verdana"/>
            </a:endParaRPr>
          </a:p>
          <a:p>
            <a:pPr marL="0" indent="0">
              <a:buNone/>
            </a:pPr>
            <a:endParaRPr lang="en-US" dirty="0"/>
          </a:p>
        </p:txBody>
      </p:sp>
      <p:pic>
        <p:nvPicPr>
          <p:cNvPr id="4" name="Picture 3">
            <a:extLst>
              <a:ext uri="{FF2B5EF4-FFF2-40B4-BE49-F238E27FC236}">
                <a16:creationId xmlns:a16="http://schemas.microsoft.com/office/drawing/2014/main" id="{8A02FEB7-60C2-4479-8A1A-840E6AC32A84}"/>
              </a:ext>
            </a:extLst>
          </p:cNvPr>
          <p:cNvPicPr>
            <a:picLocks noChangeAspect="1"/>
          </p:cNvPicPr>
          <p:nvPr/>
        </p:nvPicPr>
        <p:blipFill>
          <a:blip r:embed="rId4"/>
          <a:stretch>
            <a:fillRect/>
          </a:stretch>
        </p:blipFill>
        <p:spPr>
          <a:xfrm>
            <a:off x="6568522" y="437275"/>
            <a:ext cx="4886325" cy="581025"/>
          </a:xfrm>
          <a:prstGeom prst="rect">
            <a:avLst/>
          </a:prstGeom>
        </p:spPr>
      </p:pic>
    </p:spTree>
    <p:extLst>
      <p:ext uri="{BB962C8B-B14F-4D97-AF65-F5344CB8AC3E}">
        <p14:creationId xmlns:p14="http://schemas.microsoft.com/office/powerpoint/2010/main" val="2892734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7EA5C-6ED6-4B6F-A75E-409A368A4583}"/>
              </a:ext>
            </a:extLst>
          </p:cNvPr>
          <p:cNvSpPr>
            <a:spLocks noGrp="1"/>
          </p:cNvSpPr>
          <p:nvPr>
            <p:ph type="title"/>
          </p:nvPr>
        </p:nvSpPr>
        <p:spPr>
          <a:xfrm>
            <a:off x="2152650" y="365127"/>
            <a:ext cx="7886700" cy="2250255"/>
          </a:xfrm>
        </p:spPr>
        <p:txBody>
          <a:bodyPr>
            <a:noAutofit/>
          </a:bodyPr>
          <a:lstStyle/>
          <a:p>
            <a:pPr algn="ctr"/>
            <a:r>
              <a:rPr lang="en-US" sz="6600" b="1" dirty="0">
                <a:solidFill>
                  <a:srgbClr val="830065"/>
                </a:solidFill>
              </a:rPr>
              <a:t>Critical Incident Response</a:t>
            </a:r>
            <a:endParaRPr lang="en-US" sz="6600" dirty="0"/>
          </a:p>
        </p:txBody>
      </p:sp>
      <p:sp>
        <p:nvSpPr>
          <p:cNvPr id="3" name="Content Placeholder 2">
            <a:extLst>
              <a:ext uri="{FF2B5EF4-FFF2-40B4-BE49-F238E27FC236}">
                <a16:creationId xmlns:a16="http://schemas.microsoft.com/office/drawing/2014/main" id="{012DE6BB-7A5E-4F6C-B6CF-8506AF503D8A}"/>
              </a:ext>
            </a:extLst>
          </p:cNvPr>
          <p:cNvSpPr>
            <a:spLocks noGrp="1"/>
          </p:cNvSpPr>
          <p:nvPr>
            <p:ph idx="1"/>
          </p:nvPr>
        </p:nvSpPr>
        <p:spPr>
          <a:xfrm>
            <a:off x="2152650" y="3038168"/>
            <a:ext cx="7886700" cy="3138795"/>
          </a:xfrm>
        </p:spPr>
        <p:txBody>
          <a:bodyPr>
            <a:normAutofit/>
          </a:bodyPr>
          <a:lstStyle/>
          <a:p>
            <a:pPr marL="0" indent="0" algn="ctr">
              <a:buNone/>
            </a:pPr>
            <a:r>
              <a:rPr lang="en-US" sz="6600" dirty="0"/>
              <a:t>What is</a:t>
            </a:r>
          </a:p>
          <a:p>
            <a:pPr marL="0" indent="0" algn="ctr">
              <a:buNone/>
            </a:pPr>
            <a:r>
              <a:rPr lang="en-US" sz="6600" dirty="0"/>
              <a:t>your role?</a:t>
            </a:r>
          </a:p>
        </p:txBody>
      </p:sp>
    </p:spTree>
    <p:extLst>
      <p:ext uri="{BB962C8B-B14F-4D97-AF65-F5344CB8AC3E}">
        <p14:creationId xmlns:p14="http://schemas.microsoft.com/office/powerpoint/2010/main" val="1112989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9" name="Google Shape;89;p12"/>
          <p:cNvSpPr txBox="1">
            <a:spLocks noGrp="1"/>
          </p:cNvSpPr>
          <p:nvPr>
            <p:ph idx="1"/>
          </p:nvPr>
        </p:nvSpPr>
        <p:spPr>
          <a:xfrm>
            <a:off x="1838633" y="196646"/>
            <a:ext cx="8485238" cy="6145161"/>
          </a:xfrm>
          <a:prstGeom prst="rect">
            <a:avLst/>
          </a:prstGeom>
          <a:noFill/>
          <a:ln>
            <a:noFill/>
          </a:ln>
        </p:spPr>
        <p:txBody>
          <a:bodyPr spcFirstLastPara="1" vert="horz" wrap="square" lIns="91425" tIns="45700" rIns="91425" bIns="45700" rtlCol="0" anchor="t" anchorCtr="0">
            <a:noAutofit/>
          </a:bodyPr>
          <a:lstStyle/>
          <a:p>
            <a:pPr marL="0" indent="0">
              <a:lnSpc>
                <a:spcPct val="100000"/>
              </a:lnSpc>
              <a:spcBef>
                <a:spcPts val="0"/>
              </a:spcBef>
              <a:buClr>
                <a:srgbClr val="F26E50"/>
              </a:buClr>
              <a:buSzPts val="1600"/>
              <a:buNone/>
            </a:pPr>
            <a:r>
              <a:rPr lang="en-US" sz="2000" b="1" dirty="0"/>
              <a:t>If you are notified of a critical incident: </a:t>
            </a:r>
          </a:p>
          <a:p>
            <a:pPr marL="457200" lvl="1" indent="0">
              <a:lnSpc>
                <a:spcPct val="100000"/>
              </a:lnSpc>
              <a:spcBef>
                <a:spcPts val="0"/>
              </a:spcBef>
              <a:buClr>
                <a:srgbClr val="F26E50"/>
              </a:buClr>
              <a:buSzPts val="1600"/>
              <a:buNone/>
            </a:pPr>
            <a:r>
              <a:rPr lang="en-US" sz="2000" dirty="0"/>
              <a:t>(</a:t>
            </a:r>
            <a:r>
              <a:rPr lang="en-US" sz="2000" i="1" dirty="0"/>
              <a:t>Examples: campus shooting, natural disaster, etc.)</a:t>
            </a:r>
          </a:p>
          <a:p>
            <a:pPr lvl="1">
              <a:lnSpc>
                <a:spcPct val="100000"/>
              </a:lnSpc>
              <a:spcBef>
                <a:spcPts val="0"/>
              </a:spcBef>
              <a:buClr>
                <a:srgbClr val="F26E50"/>
              </a:buClr>
              <a:buSzPts val="1600"/>
            </a:pPr>
            <a:r>
              <a:rPr lang="en-US" sz="2000" dirty="0"/>
              <a:t>Contact Stephanie John, Manager of Workforce Wellness, at 803-296-5973 office / 803-298-0679 cell or </a:t>
            </a:r>
            <a:r>
              <a:rPr lang="en-US" sz="2000" dirty="0">
                <a:hlinkClick r:id="rId3">
                  <a:extLst>
                    <a:ext uri="{A12FA001-AC4F-418D-AE19-62706E023703}">
                      <ahyp:hlinkClr xmlns:ahyp="http://schemas.microsoft.com/office/drawing/2018/hyperlinkcolor" val="tx"/>
                    </a:ext>
                  </a:extLst>
                </a:hlinkClick>
              </a:rPr>
              <a:t>Stephanie.John@prismahealth.org</a:t>
            </a:r>
            <a:r>
              <a:rPr lang="en-US" sz="2000" dirty="0"/>
              <a:t> </a:t>
            </a:r>
          </a:p>
          <a:p>
            <a:pPr marL="457200" lvl="1" indent="0">
              <a:lnSpc>
                <a:spcPct val="100000"/>
              </a:lnSpc>
              <a:spcBef>
                <a:spcPts val="0"/>
              </a:spcBef>
              <a:buClr>
                <a:srgbClr val="F26E50"/>
              </a:buClr>
              <a:buSzPts val="1600"/>
              <a:buNone/>
            </a:pPr>
            <a:endParaRPr lang="en-US" sz="2000" dirty="0"/>
          </a:p>
          <a:p>
            <a:pPr marL="0" indent="0">
              <a:lnSpc>
                <a:spcPct val="100000"/>
              </a:lnSpc>
              <a:spcBef>
                <a:spcPts val="0"/>
              </a:spcBef>
              <a:buClr>
                <a:srgbClr val="F26E50"/>
              </a:buClr>
              <a:buSzPts val="1600"/>
              <a:buNone/>
            </a:pPr>
            <a:r>
              <a:rPr lang="en-US" sz="2000" b="1" dirty="0"/>
              <a:t>If no immediate response</a:t>
            </a:r>
            <a:r>
              <a:rPr lang="en-US" sz="2000" dirty="0"/>
              <a:t>, call </a:t>
            </a:r>
            <a:r>
              <a:rPr lang="en-US" sz="2000" b="1" dirty="0"/>
              <a:t>877-761-3614</a:t>
            </a:r>
            <a:r>
              <a:rPr lang="en-US" sz="2000" dirty="0"/>
              <a:t> to schedule the trauma team response, 24/7. </a:t>
            </a:r>
          </a:p>
          <a:p>
            <a:pPr>
              <a:lnSpc>
                <a:spcPct val="100000"/>
              </a:lnSpc>
              <a:spcBef>
                <a:spcPts val="0"/>
              </a:spcBef>
              <a:buClr>
                <a:srgbClr val="F26E50"/>
              </a:buClr>
              <a:buSzPts val="1600"/>
            </a:pPr>
            <a:endParaRPr lang="en-US" sz="2000" dirty="0"/>
          </a:p>
          <a:p>
            <a:pPr marL="0" indent="0">
              <a:lnSpc>
                <a:spcPct val="100000"/>
              </a:lnSpc>
              <a:spcBef>
                <a:spcPts val="0"/>
              </a:spcBef>
              <a:buClr>
                <a:srgbClr val="F26E50"/>
              </a:buClr>
              <a:buSzPts val="1600"/>
              <a:buNone/>
            </a:pPr>
            <a:r>
              <a:rPr lang="en-US" sz="2000" b="1" dirty="0"/>
              <a:t>Be ready to provide: </a:t>
            </a:r>
          </a:p>
          <a:p>
            <a:pPr lvl="1">
              <a:lnSpc>
                <a:spcPct val="100000"/>
              </a:lnSpc>
              <a:spcBef>
                <a:spcPts val="0"/>
              </a:spcBef>
              <a:buClr>
                <a:srgbClr val="F26E50"/>
              </a:buClr>
              <a:buSzPts val="1600"/>
            </a:pPr>
            <a:r>
              <a:rPr lang="en-US" sz="2000" dirty="0"/>
              <a:t>Date, description and location of incident</a:t>
            </a:r>
          </a:p>
          <a:p>
            <a:pPr lvl="1">
              <a:lnSpc>
                <a:spcPct val="100000"/>
              </a:lnSpc>
              <a:spcBef>
                <a:spcPts val="0"/>
              </a:spcBef>
              <a:buClr>
                <a:srgbClr val="F26E50"/>
              </a:buClr>
              <a:buSzPts val="1600"/>
            </a:pPr>
            <a:r>
              <a:rPr lang="en-US" sz="2000" dirty="0"/>
              <a:t>Proposed response/service/intervention needed</a:t>
            </a:r>
          </a:p>
          <a:p>
            <a:pPr lvl="1">
              <a:lnSpc>
                <a:spcPct val="100000"/>
              </a:lnSpc>
              <a:spcBef>
                <a:spcPts val="0"/>
              </a:spcBef>
              <a:buClr>
                <a:srgbClr val="F26E50"/>
              </a:buClr>
              <a:buSzPts val="1600"/>
            </a:pPr>
            <a:r>
              <a:rPr lang="en-US" sz="2000" dirty="0"/>
              <a:t>Date, time and location of response desired</a:t>
            </a:r>
          </a:p>
          <a:p>
            <a:pPr lvl="1">
              <a:lnSpc>
                <a:spcPct val="100000"/>
              </a:lnSpc>
              <a:spcBef>
                <a:spcPts val="0"/>
              </a:spcBef>
              <a:buClr>
                <a:srgbClr val="F26E50"/>
              </a:buClr>
              <a:buSzPts val="1600"/>
            </a:pPr>
            <a:r>
              <a:rPr lang="en-US" sz="2000" dirty="0"/>
              <a:t>Contact person for the request</a:t>
            </a:r>
          </a:p>
          <a:p>
            <a:pPr lvl="1">
              <a:lnSpc>
                <a:spcPct val="100000"/>
              </a:lnSpc>
              <a:spcBef>
                <a:spcPts val="0"/>
              </a:spcBef>
              <a:buClr>
                <a:srgbClr val="F26E50"/>
              </a:buClr>
              <a:buSzPts val="1600"/>
            </a:pPr>
            <a:r>
              <a:rPr lang="en-US" sz="2000" dirty="0"/>
              <a:t>Onsite contact for the response</a:t>
            </a:r>
          </a:p>
          <a:p>
            <a:pPr marL="457200" lvl="1" indent="0">
              <a:lnSpc>
                <a:spcPct val="100000"/>
              </a:lnSpc>
              <a:spcBef>
                <a:spcPts val="0"/>
              </a:spcBef>
              <a:buClr>
                <a:srgbClr val="F26E50"/>
              </a:buClr>
              <a:buSzPts val="1600"/>
              <a:buNone/>
            </a:pPr>
            <a:endParaRPr lang="en-US" sz="2000" dirty="0">
              <a:solidFill>
                <a:srgbClr val="830065"/>
              </a:solidFill>
            </a:endParaRPr>
          </a:p>
          <a:p>
            <a:pPr marL="457200" lvl="1" indent="0" algn="ctr">
              <a:lnSpc>
                <a:spcPct val="100000"/>
              </a:lnSpc>
              <a:spcBef>
                <a:spcPts val="0"/>
              </a:spcBef>
              <a:buClr>
                <a:srgbClr val="F26E50"/>
              </a:buClr>
              <a:buSzPts val="1600"/>
              <a:buNone/>
            </a:pPr>
            <a:r>
              <a:rPr lang="en-US" dirty="0">
                <a:solidFill>
                  <a:srgbClr val="830065"/>
                </a:solidFill>
              </a:rPr>
              <a:t>If the response can be managed by our onsite counselors and resources, those arrangements will be made as an initial response. </a:t>
            </a:r>
            <a:endParaRPr lang="en-US" dirty="0">
              <a:solidFill>
                <a:srgbClr val="830065"/>
              </a:solidFill>
              <a:effectLst/>
            </a:endParaRPr>
          </a:p>
          <a:p>
            <a:pPr lvl="1" algn="ctr">
              <a:lnSpc>
                <a:spcPct val="100000"/>
              </a:lnSpc>
              <a:spcBef>
                <a:spcPts val="0"/>
              </a:spcBef>
              <a:buClr>
                <a:srgbClr val="F26E50"/>
              </a:buClr>
              <a:buSzPts val="1600"/>
            </a:pPr>
            <a:endParaRPr lang="en-US" sz="2000" dirty="0"/>
          </a:p>
          <a:p>
            <a:pPr marL="0">
              <a:spcBef>
                <a:spcPts val="0"/>
              </a:spcBef>
            </a:pPr>
            <a:endParaRPr lang="en-US" sz="2000" dirty="0"/>
          </a:p>
          <a:p>
            <a:pPr marL="0" indent="0">
              <a:spcBef>
                <a:spcPts val="0"/>
              </a:spcBef>
              <a:buNone/>
            </a:pPr>
            <a:r>
              <a:rPr lang="en-US" sz="2000" dirty="0"/>
              <a:t> </a:t>
            </a:r>
          </a:p>
          <a:p>
            <a:pPr marL="0" indent="0">
              <a:buClr>
                <a:schemeClr val="dk1"/>
              </a:buClr>
              <a:buSzPts val="1600"/>
              <a:buNone/>
            </a:pPr>
            <a:endParaRPr lang="en-US" sz="2000" dirty="0">
              <a:solidFill>
                <a:srgbClr val="3F3F3F"/>
              </a:solidFill>
            </a:endParaRPr>
          </a:p>
        </p:txBody>
      </p:sp>
      <p:sp>
        <p:nvSpPr>
          <p:cNvPr id="4" name="TextBox 3">
            <a:extLst>
              <a:ext uri="{FF2B5EF4-FFF2-40B4-BE49-F238E27FC236}">
                <a16:creationId xmlns:a16="http://schemas.microsoft.com/office/drawing/2014/main" id="{E58FBAC0-E55C-424B-9C7D-37F7CF4589F8}"/>
              </a:ext>
            </a:extLst>
          </p:cNvPr>
          <p:cNvSpPr txBox="1"/>
          <p:nvPr/>
        </p:nvSpPr>
        <p:spPr>
          <a:xfrm>
            <a:off x="8768179" y="2867488"/>
            <a:ext cx="1797762" cy="246221"/>
          </a:xfrm>
          <a:prstGeom prst="rect">
            <a:avLst/>
          </a:prstGeom>
          <a:noFill/>
        </p:spPr>
        <p:txBody>
          <a:bodyPr wrap="square" rtlCol="0">
            <a:spAutoFit/>
          </a:bodyPr>
          <a:lstStyle/>
          <a:p>
            <a:pPr algn="ctr"/>
            <a:endParaRPr lang="en-US" sz="1000" b="1" dirty="0">
              <a:solidFill>
                <a:srgbClr val="C2246F"/>
              </a:solidFill>
              <a:latin typeface="Verdana"/>
              <a:ea typeface="Verdana"/>
              <a:cs typeface="Verdana"/>
            </a:endParaRPr>
          </a:p>
        </p:txBody>
      </p:sp>
    </p:spTree>
    <p:extLst>
      <p:ext uri="{BB962C8B-B14F-4D97-AF65-F5344CB8AC3E}">
        <p14:creationId xmlns:p14="http://schemas.microsoft.com/office/powerpoint/2010/main" val="22474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2152650" y="964895"/>
            <a:ext cx="7886700" cy="1325563"/>
          </a:xfrm>
        </p:spPr>
        <p:txBody>
          <a:bodyPr>
            <a:noAutofit/>
          </a:bodyPr>
          <a:lstStyle/>
          <a:p>
            <a:pPr algn="ctr"/>
            <a:r>
              <a:rPr lang="en-US" sz="6000" dirty="0"/>
              <a:t>What questions</a:t>
            </a:r>
            <a:br>
              <a:rPr lang="en-US" sz="6000" dirty="0"/>
            </a:br>
            <a:r>
              <a:rPr lang="en-US" sz="6000" dirty="0"/>
              <a:t>do you have?</a:t>
            </a:r>
          </a:p>
        </p:txBody>
      </p:sp>
      <p:pic>
        <p:nvPicPr>
          <p:cNvPr id="18" name="Picture 17" descr="Question-Mark.jpg"/>
          <p:cNvPicPr>
            <a:picLocks noChangeAspect="1"/>
          </p:cNvPicPr>
          <p:nvPr/>
        </p:nvPicPr>
        <p:blipFill>
          <a:blip r:embed="rId2" cstate="print"/>
          <a:stretch>
            <a:fillRect/>
          </a:stretch>
        </p:blipFill>
        <p:spPr>
          <a:xfrm>
            <a:off x="4996873" y="2763764"/>
            <a:ext cx="2253672" cy="3038763"/>
          </a:xfrm>
          <a:prstGeom prst="rect">
            <a:avLst/>
          </a:prstGeom>
        </p:spPr>
      </p:pic>
      <p:pic>
        <p:nvPicPr>
          <p:cNvPr id="4" name="Picture 3">
            <a:extLst>
              <a:ext uri="{FF2B5EF4-FFF2-40B4-BE49-F238E27FC236}">
                <a16:creationId xmlns:a16="http://schemas.microsoft.com/office/drawing/2014/main" id="{DDB10CDF-28AA-4FCB-AAFB-518050366D7D}"/>
              </a:ext>
            </a:extLst>
          </p:cNvPr>
          <p:cNvPicPr>
            <a:picLocks noChangeAspect="1"/>
          </p:cNvPicPr>
          <p:nvPr/>
        </p:nvPicPr>
        <p:blipFill>
          <a:blip r:embed="rId3"/>
          <a:stretch>
            <a:fillRect/>
          </a:stretch>
        </p:blipFill>
        <p:spPr>
          <a:xfrm>
            <a:off x="612339" y="5802527"/>
            <a:ext cx="4886325" cy="581025"/>
          </a:xfrm>
          <a:prstGeom prst="rect">
            <a:avLst/>
          </a:prstGeom>
        </p:spPr>
      </p:pic>
    </p:spTree>
    <p:extLst>
      <p:ext uri="{BB962C8B-B14F-4D97-AF65-F5344CB8AC3E}">
        <p14:creationId xmlns:p14="http://schemas.microsoft.com/office/powerpoint/2010/main" val="251460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normAutofit/>
          </a:bodyPr>
          <a:lstStyle/>
          <a:p>
            <a:pPr marL="0" indent="0" algn="ctr">
              <a:buNone/>
            </a:pPr>
            <a:r>
              <a:rPr lang="en-US" dirty="0">
                <a:latin typeface="Verdana" panose="020B0604030504040204" pitchFamily="34" charset="0"/>
                <a:ea typeface="Verdana" panose="020B0604030504040204" pitchFamily="34" charset="0"/>
                <a:cs typeface="Verdana" panose="020B0604030504040204" pitchFamily="34" charset="0"/>
              </a:rPr>
              <a:t>Questions, suggestions, insights and concerns always welcome!</a:t>
            </a:r>
          </a:p>
          <a:p>
            <a:pPr marL="0" indent="0">
              <a:buNone/>
            </a:pPr>
            <a:endParaRPr lang="en-US" sz="1800" dirty="0"/>
          </a:p>
          <a:p>
            <a:pPr marL="0" indent="0" algn="ctr">
              <a:buNone/>
            </a:pPr>
            <a:r>
              <a:rPr lang="en-US" sz="1800" dirty="0"/>
              <a:t>Stephanie A. John, MS, LMFT, LMFT-S, LAC</a:t>
            </a:r>
          </a:p>
          <a:p>
            <a:pPr marL="0" indent="0" algn="ctr">
              <a:buNone/>
            </a:pPr>
            <a:r>
              <a:rPr lang="en-US" sz="1800" dirty="0"/>
              <a:t>Direct Office: 803-296-5973</a:t>
            </a:r>
          </a:p>
          <a:p>
            <a:pPr marL="0" indent="0" algn="ctr">
              <a:buNone/>
            </a:pPr>
            <a:r>
              <a:rPr lang="en-US" sz="1800" dirty="0"/>
              <a:t>Fax: 803-296-5061</a:t>
            </a:r>
          </a:p>
          <a:p>
            <a:pPr marL="0" indent="0" algn="ctr">
              <a:buNone/>
            </a:pPr>
            <a:r>
              <a:rPr lang="en-US" sz="1800" u="sng" dirty="0">
                <a:hlinkClick r:id="rId2"/>
              </a:rPr>
              <a:t>Stephanie.John@prismahealth.org</a:t>
            </a:r>
            <a:endParaRPr lang="en-US" sz="1800" u="sng" dirty="0"/>
          </a:p>
          <a:p>
            <a:pPr marL="0" indent="0" algn="ctr">
              <a:buNone/>
            </a:pPr>
            <a:endParaRPr lang="en-US" sz="1800" dirty="0"/>
          </a:p>
          <a:p>
            <a:pPr marL="0" indent="0" algn="ctr">
              <a:buNone/>
            </a:pPr>
            <a:endParaRPr lang="en-US" sz="1800" dirty="0"/>
          </a:p>
        </p:txBody>
      </p:sp>
      <p:pic>
        <p:nvPicPr>
          <p:cNvPr id="4" name="Picture 3">
            <a:extLst>
              <a:ext uri="{FF2B5EF4-FFF2-40B4-BE49-F238E27FC236}">
                <a16:creationId xmlns:a16="http://schemas.microsoft.com/office/drawing/2014/main" id="{2BBBA4FC-3B1D-4D82-A78D-6512D21FE4FE}"/>
              </a:ext>
            </a:extLst>
          </p:cNvPr>
          <p:cNvPicPr>
            <a:picLocks noChangeAspect="1"/>
          </p:cNvPicPr>
          <p:nvPr/>
        </p:nvPicPr>
        <p:blipFill>
          <a:blip r:embed="rId3"/>
          <a:stretch>
            <a:fillRect/>
          </a:stretch>
        </p:blipFill>
        <p:spPr>
          <a:xfrm>
            <a:off x="6249739" y="459271"/>
            <a:ext cx="4886325" cy="581025"/>
          </a:xfrm>
          <a:prstGeom prst="rect">
            <a:avLst/>
          </a:prstGeom>
        </p:spPr>
      </p:pic>
    </p:spTree>
    <p:extLst>
      <p:ext uri="{BB962C8B-B14F-4D97-AF65-F5344CB8AC3E}">
        <p14:creationId xmlns:p14="http://schemas.microsoft.com/office/powerpoint/2010/main" val="301276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14FC6-FE3D-7B45-84BE-3C726AB1D86B}"/>
              </a:ext>
            </a:extLst>
          </p:cNvPr>
          <p:cNvSpPr>
            <a:spLocks noGrp="1"/>
          </p:cNvSpPr>
          <p:nvPr>
            <p:ph type="title"/>
          </p:nvPr>
        </p:nvSpPr>
        <p:spPr/>
        <p:txBody>
          <a:bodyPr/>
          <a:lstStyle/>
          <a:p>
            <a:r>
              <a:rPr lang="en-US" dirty="0"/>
              <a:t>Thanks!</a:t>
            </a:r>
          </a:p>
        </p:txBody>
      </p:sp>
      <p:sp>
        <p:nvSpPr>
          <p:cNvPr id="3" name="Text Placeholder 2">
            <a:extLst>
              <a:ext uri="{FF2B5EF4-FFF2-40B4-BE49-F238E27FC236}">
                <a16:creationId xmlns:a16="http://schemas.microsoft.com/office/drawing/2014/main" id="{83A473F4-C73D-8C4A-8929-A707A37594D9}"/>
              </a:ext>
            </a:extLst>
          </p:cNvPr>
          <p:cNvSpPr>
            <a:spLocks noGrp="1"/>
          </p:cNvSpPr>
          <p:nvPr>
            <p:ph type="body" idx="1"/>
          </p:nvPr>
        </p:nvSpPr>
        <p:spPr/>
        <p:txBody>
          <a:bodyPr/>
          <a:lstStyle/>
          <a:p>
            <a:r>
              <a:rPr lang="en-US" dirty="0"/>
              <a:t>Stephanie A. John, MS, LMFT(S), LAC</a:t>
            </a:r>
          </a:p>
          <a:p>
            <a:r>
              <a:rPr lang="en-US" dirty="0"/>
              <a:t>Manager-Workforce Wellness Prisma Health</a:t>
            </a:r>
          </a:p>
          <a:p>
            <a:r>
              <a:rPr lang="en-US" dirty="0"/>
              <a:t>Stephanie.john@prismahealth.org</a:t>
            </a:r>
          </a:p>
          <a:p>
            <a:endParaRPr lang="en-US" dirty="0"/>
          </a:p>
        </p:txBody>
      </p:sp>
    </p:spTree>
    <p:extLst>
      <p:ext uri="{BB962C8B-B14F-4D97-AF65-F5344CB8AC3E}">
        <p14:creationId xmlns:p14="http://schemas.microsoft.com/office/powerpoint/2010/main" val="3387642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3FBAD-F450-1448-A36A-72F6AB77EEC3}"/>
              </a:ext>
            </a:extLst>
          </p:cNvPr>
          <p:cNvSpPr>
            <a:spLocks noGrp="1"/>
          </p:cNvSpPr>
          <p:nvPr>
            <p:ph type="title"/>
          </p:nvPr>
        </p:nvSpPr>
        <p:spPr/>
        <p:txBody>
          <a:bodyPr/>
          <a:lstStyle/>
          <a:p>
            <a:r>
              <a:rPr lang="en-US" dirty="0"/>
              <a:t>The Partnership                            </a:t>
            </a:r>
          </a:p>
        </p:txBody>
      </p:sp>
      <p:sp>
        <p:nvSpPr>
          <p:cNvPr id="3" name="Content Placeholder 2">
            <a:extLst>
              <a:ext uri="{FF2B5EF4-FFF2-40B4-BE49-F238E27FC236}">
                <a16:creationId xmlns:a16="http://schemas.microsoft.com/office/drawing/2014/main" id="{A3FC7E89-62C2-B143-BEBA-CA6D34981BFF}"/>
              </a:ext>
            </a:extLst>
          </p:cNvPr>
          <p:cNvSpPr>
            <a:spLocks noGrp="1"/>
          </p:cNvSpPr>
          <p:nvPr>
            <p:ph idx="1"/>
          </p:nvPr>
        </p:nvSpPr>
        <p:spPr>
          <a:xfrm>
            <a:off x="838200" y="1825625"/>
            <a:ext cx="10515600" cy="4172503"/>
          </a:xfrm>
        </p:spPr>
        <p:txBody>
          <a:bodyPr>
            <a:normAutofit fontScale="92500" lnSpcReduction="10000"/>
          </a:bodyPr>
          <a:lstStyle/>
          <a:p>
            <a:r>
              <a:rPr lang="en-US" b="1" i="1" u="sng" dirty="0">
                <a:effectLst/>
                <a:latin typeface="Verdana" panose="020B0604030504040204" pitchFamily="34" charset="0"/>
                <a:ea typeface="Verdana" panose="020B0604030504040204" pitchFamily="34" charset="0"/>
              </a:rPr>
              <a:t>Multiple ways </a:t>
            </a:r>
            <a:r>
              <a:rPr lang="en-US" dirty="0">
                <a:effectLst/>
                <a:latin typeface="Verdana" panose="020B0604030504040204" pitchFamily="34" charset="0"/>
                <a:ea typeface="Verdana" panose="020B0604030504040204" pitchFamily="34" charset="0"/>
              </a:rPr>
              <a:t>Prisma Health and the University of South Carolina School of Medicine Greenville partner…</a:t>
            </a:r>
          </a:p>
          <a:p>
            <a:pPr marL="0" indent="0">
              <a:buNone/>
            </a:pPr>
            <a:r>
              <a:rPr lang="en-US" dirty="0">
                <a:effectLst/>
                <a:latin typeface="Verdana" panose="020B0604030504040204" pitchFamily="34" charset="0"/>
                <a:ea typeface="Verdana" panose="020B0604030504040204" pitchFamily="34" charset="0"/>
              </a:rPr>
              <a:t>Examples:</a:t>
            </a:r>
          </a:p>
          <a:p>
            <a:pPr lvl="1"/>
            <a:r>
              <a:rPr lang="en-US" dirty="0">
                <a:effectLst/>
                <a:latin typeface="Verdana" panose="020B0604030504040204" pitchFamily="34" charset="0"/>
                <a:ea typeface="Verdana" panose="020B0604030504040204" pitchFamily="34" charset="0"/>
              </a:rPr>
              <a:t>In </a:t>
            </a:r>
            <a:r>
              <a:rPr lang="en-US" b="1" u="sng" dirty="0">
                <a:effectLst/>
                <a:latin typeface="Verdana" panose="020B0604030504040204" pitchFamily="34" charset="0"/>
                <a:ea typeface="Verdana" panose="020B0604030504040204" pitchFamily="34" charset="0"/>
              </a:rPr>
              <a:t>partnership</a:t>
            </a:r>
            <a:r>
              <a:rPr lang="en-US" dirty="0">
                <a:effectLst/>
                <a:latin typeface="Verdana" panose="020B0604030504040204" pitchFamily="34" charset="0"/>
                <a:ea typeface="Verdana" panose="020B0604030504040204" pitchFamily="34" charset="0"/>
              </a:rPr>
              <a:t> with Prisma Health, the University of South Carolina School of Medicine Greenville is an ACCME nationally accredited CME Program that seeks to provide quality AMA PRA accredited educational and professional development learning to clinicians within the health system and its affiliated partners.</a:t>
            </a:r>
          </a:p>
          <a:p>
            <a:pPr marL="457200" lvl="1" indent="0">
              <a:buNone/>
            </a:pPr>
            <a:endParaRPr lang="en-US" dirty="0">
              <a:effectLst/>
              <a:latin typeface="Verdana" panose="020B0604030504040204" pitchFamily="34" charset="0"/>
              <a:ea typeface="Verdana" panose="020B0604030504040204" pitchFamily="34" charset="0"/>
            </a:endParaRPr>
          </a:p>
          <a:p>
            <a:pPr lvl="1"/>
            <a:r>
              <a:rPr lang="en-US" dirty="0">
                <a:latin typeface="Verdana" panose="020B0604030504040204" pitchFamily="34" charset="0"/>
                <a:ea typeface="Verdana" panose="020B0604030504040204" pitchFamily="34" charset="0"/>
              </a:rPr>
              <a:t>Affording students of the </a:t>
            </a:r>
            <a:r>
              <a:rPr lang="en-US" dirty="0">
                <a:effectLst/>
                <a:latin typeface="Verdana" panose="020B0604030504040204" pitchFamily="34" charset="0"/>
                <a:ea typeface="Verdana" panose="020B0604030504040204" pitchFamily="34" charset="0"/>
              </a:rPr>
              <a:t>University of South Carolina School of Medicine Greenville the ability to </a:t>
            </a:r>
            <a:r>
              <a:rPr lang="en-US" b="1" u="sng" dirty="0">
                <a:effectLst/>
                <a:latin typeface="Verdana" panose="020B0604030504040204" pitchFamily="34" charset="0"/>
                <a:ea typeface="Verdana" panose="020B0604030504040204" pitchFamily="34" charset="0"/>
              </a:rPr>
              <a:t>access</a:t>
            </a:r>
            <a:r>
              <a:rPr lang="en-US" dirty="0">
                <a:effectLst/>
                <a:latin typeface="Verdana" panose="020B0604030504040204" pitchFamily="34" charset="0"/>
                <a:ea typeface="Verdana" panose="020B0604030504040204" pitchFamily="34" charset="0"/>
              </a:rPr>
              <a:t> Prisma Health’s Employee Assistance Program (EAP) powered by Lifeworks.</a:t>
            </a:r>
            <a:endParaRPr lang="en-US" dirty="0">
              <a:latin typeface="Verdana" panose="020B0604030504040204" pitchFamily="34" charset="0"/>
              <a:ea typeface="Verdana" panose="020B0604030504040204" pitchFamily="34" charset="0"/>
            </a:endParaRPr>
          </a:p>
          <a:p>
            <a:endParaRPr lang="en-US" sz="2400" dirty="0"/>
          </a:p>
          <a:p>
            <a:pPr marL="0" indent="0">
              <a:buNone/>
            </a:pPr>
            <a:endParaRPr lang="en-US" dirty="0"/>
          </a:p>
        </p:txBody>
      </p:sp>
      <p:pic>
        <p:nvPicPr>
          <p:cNvPr id="5" name="Picture 4">
            <a:extLst>
              <a:ext uri="{FF2B5EF4-FFF2-40B4-BE49-F238E27FC236}">
                <a16:creationId xmlns:a16="http://schemas.microsoft.com/office/drawing/2014/main" id="{13C83C97-005E-41F3-BA5D-CE55FAC5849B}"/>
              </a:ext>
            </a:extLst>
          </p:cNvPr>
          <p:cNvPicPr>
            <a:picLocks noChangeAspect="1"/>
          </p:cNvPicPr>
          <p:nvPr/>
        </p:nvPicPr>
        <p:blipFill>
          <a:blip r:embed="rId3"/>
          <a:stretch>
            <a:fillRect/>
          </a:stretch>
        </p:blipFill>
        <p:spPr>
          <a:xfrm>
            <a:off x="5909476" y="630179"/>
            <a:ext cx="4886325" cy="581025"/>
          </a:xfrm>
          <a:prstGeom prst="rect">
            <a:avLst/>
          </a:prstGeom>
        </p:spPr>
      </p:pic>
    </p:spTree>
    <p:extLst>
      <p:ext uri="{BB962C8B-B14F-4D97-AF65-F5344CB8AC3E}">
        <p14:creationId xmlns:p14="http://schemas.microsoft.com/office/powerpoint/2010/main" val="39821417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E452C-281E-4658-B577-B5EB9A0C2FF8}"/>
              </a:ext>
            </a:extLst>
          </p:cNvPr>
          <p:cNvSpPr>
            <a:spLocks noGrp="1"/>
          </p:cNvSpPr>
          <p:nvPr>
            <p:ph type="title"/>
          </p:nvPr>
        </p:nvSpPr>
        <p:spPr/>
        <p:txBody>
          <a:bodyPr>
            <a:normAutofit/>
          </a:bodyPr>
          <a:lstStyle/>
          <a:p>
            <a:r>
              <a:rPr lang="en-US" sz="4800" dirty="0"/>
              <a:t>Workforce Wellness </a:t>
            </a:r>
          </a:p>
        </p:txBody>
      </p:sp>
      <p:sp>
        <p:nvSpPr>
          <p:cNvPr id="3" name="Text Placeholder 2">
            <a:extLst>
              <a:ext uri="{FF2B5EF4-FFF2-40B4-BE49-F238E27FC236}">
                <a16:creationId xmlns:a16="http://schemas.microsoft.com/office/drawing/2014/main" id="{2B617174-4A51-481A-A560-4E0306DDF32B}"/>
              </a:ext>
            </a:extLst>
          </p:cNvPr>
          <p:cNvSpPr>
            <a:spLocks noGrp="1"/>
          </p:cNvSpPr>
          <p:nvPr>
            <p:ph type="body" idx="1"/>
          </p:nvPr>
        </p:nvSpPr>
        <p:spPr>
          <a:xfrm>
            <a:off x="2152650" y="1645920"/>
            <a:ext cx="3886200" cy="4351338"/>
          </a:xfrm>
        </p:spPr>
        <p:txBody>
          <a:bodyPr>
            <a:normAutofit/>
          </a:bodyPr>
          <a:lstStyle/>
          <a:p>
            <a:pPr marL="0" indent="0">
              <a:spcBef>
                <a:spcPts val="0"/>
              </a:spcBef>
              <a:buNone/>
            </a:pPr>
            <a:r>
              <a:rPr lang="en-US" sz="1500" dirty="0">
                <a:solidFill>
                  <a:srgbClr val="000000"/>
                </a:solidFill>
                <a:latin typeface="Verdana" panose="020B0604030504040204" pitchFamily="34" charset="0"/>
                <a:ea typeface="Verdana" panose="020B0604030504040204" pitchFamily="34" charset="0"/>
              </a:rPr>
              <a:t>Manager- Workforce Wellness</a:t>
            </a:r>
          </a:p>
          <a:p>
            <a:pPr marL="0" indent="0">
              <a:spcBef>
                <a:spcPts val="0"/>
              </a:spcBef>
              <a:buNone/>
            </a:pPr>
            <a:r>
              <a:rPr lang="en-US" sz="1500" b="1" dirty="0">
                <a:solidFill>
                  <a:srgbClr val="000000"/>
                </a:solidFill>
                <a:latin typeface="Verdana" panose="020B0604030504040204" pitchFamily="34" charset="0"/>
                <a:ea typeface="Verdana" panose="020B0604030504040204" pitchFamily="34" charset="0"/>
              </a:rPr>
              <a:t>Stephanie John, MS, LMFT</a:t>
            </a:r>
            <a:r>
              <a:rPr lang="en-US" sz="1500" dirty="0">
                <a:solidFill>
                  <a:srgbClr val="000000"/>
                </a:solidFill>
                <a:latin typeface="Verdana" panose="020B0604030504040204" pitchFamily="34" charset="0"/>
                <a:ea typeface="Verdana" panose="020B0604030504040204" pitchFamily="34" charset="0"/>
              </a:rPr>
              <a:t>, </a:t>
            </a:r>
            <a:r>
              <a:rPr lang="en-US" sz="1500" b="1" dirty="0">
                <a:solidFill>
                  <a:srgbClr val="000000"/>
                </a:solidFill>
                <a:latin typeface="Verdana" panose="020B0604030504040204" pitchFamily="34" charset="0"/>
                <a:ea typeface="Verdana" panose="020B0604030504040204" pitchFamily="34" charset="0"/>
              </a:rPr>
              <a:t>LAC</a:t>
            </a:r>
            <a:endParaRPr lang="en-US" sz="1500" b="1" dirty="0">
              <a:latin typeface="Verdana" panose="020B0604030504040204" pitchFamily="34" charset="0"/>
              <a:ea typeface="Verdana" panose="020B0604030504040204" pitchFamily="34" charset="0"/>
              <a:cs typeface="Calibri" panose="020F0502020204030204" pitchFamily="34" charset="0"/>
            </a:endParaRPr>
          </a:p>
          <a:p>
            <a:pPr marL="0" indent="0">
              <a:buNone/>
            </a:pPr>
            <a:endParaRPr lang="en-US" sz="1500" dirty="0">
              <a:latin typeface="Verdana" panose="020B0604030504040204" pitchFamily="34" charset="0"/>
              <a:ea typeface="Verdana" panose="020B0604030504040204" pitchFamily="34" charset="0"/>
              <a:cs typeface="Calibri" panose="020F0502020204030204" pitchFamily="34" charset="0"/>
            </a:endParaRPr>
          </a:p>
          <a:p>
            <a:pPr marL="0" indent="0">
              <a:buNone/>
            </a:pPr>
            <a:r>
              <a:rPr lang="en-US" sz="1500" dirty="0">
                <a:latin typeface="Verdana" panose="020B0604030504040204" pitchFamily="34" charset="0"/>
                <a:ea typeface="Verdana" panose="020B0604030504040204" pitchFamily="34" charset="0"/>
                <a:cs typeface="Calibri" panose="020F0502020204030204" pitchFamily="34" charset="0"/>
              </a:rPr>
              <a:t>CARE Coordinator</a:t>
            </a:r>
          </a:p>
          <a:p>
            <a:pPr marL="0" indent="0">
              <a:buNone/>
            </a:pPr>
            <a:r>
              <a:rPr lang="en-US" sz="1500" b="1" dirty="0">
                <a:latin typeface="Verdana" panose="020B0604030504040204" pitchFamily="34" charset="0"/>
                <a:ea typeface="Verdana" panose="020B0604030504040204" pitchFamily="34" charset="0"/>
                <a:cs typeface="Calibri" panose="020F0502020204030204" pitchFamily="34" charset="0"/>
              </a:rPr>
              <a:t>Zach Dorsch, </a:t>
            </a:r>
            <a:r>
              <a:rPr lang="en-US" sz="1500" b="1" dirty="0" err="1">
                <a:latin typeface="Verdana" panose="020B0604030504040204" pitchFamily="34" charset="0"/>
                <a:ea typeface="Verdana" panose="020B0604030504040204" pitchFamily="34" charset="0"/>
                <a:cs typeface="Calibri" panose="020F0502020204030204" pitchFamily="34" charset="0"/>
              </a:rPr>
              <a:t>EdS</a:t>
            </a:r>
            <a:r>
              <a:rPr lang="en-US" sz="1500" b="1" dirty="0">
                <a:latin typeface="Verdana" panose="020B0604030504040204" pitchFamily="34" charset="0"/>
                <a:ea typeface="Verdana" panose="020B0604030504040204" pitchFamily="34" charset="0"/>
                <a:cs typeface="Calibri" panose="020F0502020204030204" pitchFamily="34" charset="0"/>
              </a:rPr>
              <a:t>, MA, LPC</a:t>
            </a:r>
            <a:br>
              <a:rPr lang="en-US" sz="1500" dirty="0">
                <a:latin typeface="Verdana" panose="020B0604030504040204" pitchFamily="34" charset="0"/>
                <a:ea typeface="Verdana" panose="020B0604030504040204" pitchFamily="34" charset="0"/>
                <a:cs typeface="Calibri" panose="020F0502020204030204" pitchFamily="34" charset="0"/>
              </a:rPr>
            </a:br>
            <a:endParaRPr lang="en-US" sz="1500" dirty="0">
              <a:latin typeface="Verdana" panose="020B0604030504040204" pitchFamily="34" charset="0"/>
              <a:ea typeface="Verdana" panose="020B0604030504040204" pitchFamily="34" charset="0"/>
              <a:cs typeface="Calibri" panose="020F0502020204030204" pitchFamily="34" charset="0"/>
            </a:endParaRPr>
          </a:p>
          <a:p>
            <a:pPr marL="0" indent="0">
              <a:buNone/>
            </a:pPr>
            <a:r>
              <a:rPr lang="en-US" sz="1500" dirty="0">
                <a:latin typeface="Verdana" panose="020B0604030504040204" pitchFamily="34" charset="0"/>
                <a:ea typeface="Verdana" panose="020B0604030504040204" pitchFamily="34" charset="0"/>
              </a:rPr>
              <a:t>Administrative Assistant</a:t>
            </a:r>
          </a:p>
          <a:p>
            <a:pPr marL="0" indent="0">
              <a:buNone/>
            </a:pPr>
            <a:r>
              <a:rPr lang="en-US" sz="1500" b="1" dirty="0">
                <a:latin typeface="Verdana" panose="020B0604030504040204" pitchFamily="34" charset="0"/>
                <a:ea typeface="Verdana" panose="020B0604030504040204" pitchFamily="34" charset="0"/>
              </a:rPr>
              <a:t>Julie S. Boozer</a:t>
            </a:r>
            <a:endParaRPr lang="en-US" sz="1500" dirty="0">
              <a:latin typeface="Verdana" panose="020B0604030504040204" pitchFamily="34" charset="0"/>
              <a:ea typeface="Verdana" panose="020B0604030504040204" pitchFamily="34" charset="0"/>
            </a:endParaRPr>
          </a:p>
          <a:p>
            <a:pPr marL="0" indent="0">
              <a:lnSpc>
                <a:spcPct val="115000"/>
              </a:lnSpc>
              <a:spcBef>
                <a:spcPts val="0"/>
              </a:spcBef>
              <a:buNone/>
            </a:pPr>
            <a:endParaRPr lang="en-US" sz="1500" dirty="0">
              <a:latin typeface="Verdana" panose="020B0604030504040204" pitchFamily="34" charset="0"/>
              <a:ea typeface="Calibri" panose="020F0502020204030204" pitchFamily="34" charset="0"/>
            </a:endParaRPr>
          </a:p>
          <a:p>
            <a:pPr marL="0" indent="0">
              <a:lnSpc>
                <a:spcPct val="115000"/>
              </a:lnSpc>
              <a:spcBef>
                <a:spcPts val="0"/>
              </a:spcBef>
              <a:buNone/>
            </a:pPr>
            <a:endParaRPr lang="en-US" sz="1500" dirty="0">
              <a:latin typeface="Calibri" panose="020F0502020204030204" pitchFamily="34" charset="0"/>
              <a:ea typeface="Calibri" panose="020F0502020204030204" pitchFamily="34" charset="0"/>
            </a:endParaRPr>
          </a:p>
          <a:p>
            <a:pPr marL="114300" indent="0">
              <a:buNone/>
            </a:pPr>
            <a:br>
              <a:rPr lang="en-US" sz="1800" dirty="0">
                <a:solidFill>
                  <a:srgbClr val="333333"/>
                </a:solidFill>
                <a:latin typeface="Verdana" panose="020B0604030504040204" pitchFamily="34" charset="0"/>
                <a:ea typeface="Calibri" panose="020F0502020204030204" pitchFamily="34" charset="0"/>
                <a:cs typeface="Calibri" panose="020F0502020204030204" pitchFamily="34" charset="0"/>
              </a:rPr>
            </a:br>
            <a:endParaRPr lang="en-US" dirty="0"/>
          </a:p>
        </p:txBody>
      </p:sp>
      <p:sp>
        <p:nvSpPr>
          <p:cNvPr id="4" name="Text Placeholder 3">
            <a:extLst>
              <a:ext uri="{FF2B5EF4-FFF2-40B4-BE49-F238E27FC236}">
                <a16:creationId xmlns:a16="http://schemas.microsoft.com/office/drawing/2014/main" id="{D2EAB2EE-E3D2-4CFE-9ED4-CC042202A732}"/>
              </a:ext>
            </a:extLst>
          </p:cNvPr>
          <p:cNvSpPr>
            <a:spLocks noGrp="1"/>
          </p:cNvSpPr>
          <p:nvPr>
            <p:ph type="body" idx="2"/>
          </p:nvPr>
        </p:nvSpPr>
        <p:spPr>
          <a:xfrm>
            <a:off x="6153152" y="1690689"/>
            <a:ext cx="3886200" cy="4351338"/>
          </a:xfrm>
        </p:spPr>
        <p:txBody>
          <a:bodyPr>
            <a:noAutofit/>
          </a:bodyPr>
          <a:lstStyle/>
          <a:p>
            <a:pPr marL="0" indent="0">
              <a:buNone/>
            </a:pPr>
            <a:r>
              <a:rPr lang="en-US" sz="1500" dirty="0">
                <a:latin typeface="Verdana" panose="020B0604030504040204" pitchFamily="34" charset="0"/>
                <a:ea typeface="Verdana" panose="020B0604030504040204" pitchFamily="34" charset="0"/>
              </a:rPr>
              <a:t>The objectives of the </a:t>
            </a:r>
            <a:r>
              <a:rPr lang="en-US" sz="1500" b="1" dirty="0">
                <a:latin typeface="Verdana" panose="020B0604030504040204" pitchFamily="34" charset="0"/>
                <a:ea typeface="Verdana" panose="020B0604030504040204" pitchFamily="34" charset="0"/>
              </a:rPr>
              <a:t>Workforce Wellness</a:t>
            </a:r>
            <a:r>
              <a:rPr lang="en-US" sz="1500" dirty="0">
                <a:latin typeface="Verdana" panose="020B0604030504040204" pitchFamily="34" charset="0"/>
                <a:ea typeface="Verdana" panose="020B0604030504040204" pitchFamily="34" charset="0"/>
              </a:rPr>
              <a:t> team are to …</a:t>
            </a:r>
          </a:p>
          <a:p>
            <a:pPr marL="0" indent="0">
              <a:lnSpc>
                <a:spcPct val="100000"/>
              </a:lnSpc>
              <a:buNone/>
            </a:pPr>
            <a:r>
              <a:rPr lang="en-US" sz="1500" dirty="0">
                <a:latin typeface="Verdana" panose="020B0604030504040204" pitchFamily="34" charset="0"/>
                <a:ea typeface="Verdana" panose="020B0604030504040204" pitchFamily="34" charset="0"/>
              </a:rPr>
              <a:t>1) </a:t>
            </a:r>
            <a:r>
              <a:rPr lang="en-US" sz="1500" b="1" dirty="0">
                <a:latin typeface="Verdana" panose="020B0604030504040204" pitchFamily="34" charset="0"/>
                <a:ea typeface="Verdana" panose="020B0604030504040204" pitchFamily="34" charset="0"/>
              </a:rPr>
              <a:t>support</a:t>
            </a:r>
            <a:r>
              <a:rPr lang="en-US" sz="1500" dirty="0">
                <a:latin typeface="Verdana" panose="020B0604030504040204" pitchFamily="34" charset="0"/>
                <a:ea typeface="Verdana" panose="020B0604030504040204" pitchFamily="34" charset="0"/>
              </a:rPr>
              <a:t> the implementation of wellness strategies across the Prisma Health system.</a:t>
            </a:r>
          </a:p>
          <a:p>
            <a:pPr marL="0" indent="0">
              <a:lnSpc>
                <a:spcPct val="100000"/>
              </a:lnSpc>
              <a:buNone/>
            </a:pPr>
            <a:r>
              <a:rPr lang="en-US" sz="1500" dirty="0">
                <a:latin typeface="Verdana" panose="020B0604030504040204" pitchFamily="34" charset="0"/>
                <a:ea typeface="Verdana" panose="020B0604030504040204" pitchFamily="34" charset="0"/>
              </a:rPr>
              <a:t>2) </a:t>
            </a:r>
            <a:r>
              <a:rPr lang="en-US" sz="1500" b="1" dirty="0">
                <a:latin typeface="Verdana" panose="020B0604030504040204" pitchFamily="34" charset="0"/>
                <a:ea typeface="Verdana" panose="020B0604030504040204" pitchFamily="34" charset="0"/>
              </a:rPr>
              <a:t>assist</a:t>
            </a:r>
            <a:r>
              <a:rPr lang="en-US" sz="1500" dirty="0">
                <a:latin typeface="Verdana" panose="020B0604030504040204" pitchFamily="34" charset="0"/>
                <a:ea typeface="Verdana" panose="020B0604030504040204" pitchFamily="34" charset="0"/>
              </a:rPr>
              <a:t> team members &amp; students as they navigate the resources afforded to them by Prisma Health and the community to support their overall wellbeing.</a:t>
            </a:r>
          </a:p>
          <a:p>
            <a:pPr marL="0" indent="0">
              <a:lnSpc>
                <a:spcPct val="100000"/>
              </a:lnSpc>
              <a:buNone/>
            </a:pPr>
            <a:r>
              <a:rPr lang="en-US" sz="1500" dirty="0">
                <a:latin typeface="Verdana" panose="020B0604030504040204" pitchFamily="34" charset="0"/>
                <a:ea typeface="Verdana" panose="020B0604030504040204" pitchFamily="34" charset="0"/>
              </a:rPr>
              <a:t>3) </a:t>
            </a:r>
            <a:r>
              <a:rPr lang="en-US" sz="1500" b="1" dirty="0">
                <a:latin typeface="Verdana" panose="020B0604030504040204" pitchFamily="34" charset="0"/>
                <a:ea typeface="Verdana" panose="020B0604030504040204" pitchFamily="34" charset="0"/>
              </a:rPr>
              <a:t>collaborate</a:t>
            </a:r>
            <a:r>
              <a:rPr lang="en-US" sz="1500" dirty="0">
                <a:latin typeface="Verdana" panose="020B0604030504040204" pitchFamily="34" charset="0"/>
                <a:ea typeface="Verdana" panose="020B0604030504040204" pitchFamily="34" charset="0"/>
              </a:rPr>
              <a:t> to assure that resources for team members, students, and loved ones are of high quality, accessible, timely and </a:t>
            </a:r>
            <a:r>
              <a:rPr lang="en-US" sz="1500" dirty="0">
                <a:solidFill>
                  <a:srgbClr val="000000"/>
                </a:solidFill>
                <a:latin typeface="Verdana" panose="020B0604030504040204" pitchFamily="34" charset="0"/>
                <a:ea typeface="Verdana" panose="020B0604030504040204" pitchFamily="34" charset="0"/>
              </a:rPr>
              <a:t>support the diversity, equity and inclusion efforts of our workforce.</a:t>
            </a:r>
            <a:r>
              <a:rPr lang="en-US" sz="1500" dirty="0">
                <a:latin typeface="Verdana" panose="020B0604030504040204" pitchFamily="34" charset="0"/>
                <a:ea typeface="Verdana" panose="020B0604030504040204" pitchFamily="34" charset="0"/>
              </a:rPr>
              <a:t> </a:t>
            </a:r>
          </a:p>
        </p:txBody>
      </p:sp>
      <p:pic>
        <p:nvPicPr>
          <p:cNvPr id="6" name="Picture 5">
            <a:extLst>
              <a:ext uri="{FF2B5EF4-FFF2-40B4-BE49-F238E27FC236}">
                <a16:creationId xmlns:a16="http://schemas.microsoft.com/office/drawing/2014/main" id="{C802C740-3045-4F89-BEB0-D07B5367207A}"/>
              </a:ext>
            </a:extLst>
          </p:cNvPr>
          <p:cNvPicPr>
            <a:picLocks noChangeAspect="1"/>
          </p:cNvPicPr>
          <p:nvPr/>
        </p:nvPicPr>
        <p:blipFill rotWithShape="1">
          <a:blip r:embed="rId3"/>
          <a:srcRect l="4525" t="32848" r="10545" b="1989"/>
          <a:stretch/>
        </p:blipFill>
        <p:spPr>
          <a:xfrm>
            <a:off x="2152649" y="4530728"/>
            <a:ext cx="1376219" cy="1466530"/>
          </a:xfrm>
          <a:prstGeom prst="rect">
            <a:avLst/>
          </a:prstGeom>
        </p:spPr>
      </p:pic>
      <p:pic>
        <p:nvPicPr>
          <p:cNvPr id="7" name="Picture 6">
            <a:extLst>
              <a:ext uri="{FF2B5EF4-FFF2-40B4-BE49-F238E27FC236}">
                <a16:creationId xmlns:a16="http://schemas.microsoft.com/office/drawing/2014/main" id="{6F33FD99-DDD1-4523-8EE6-866D74E26FA9}"/>
              </a:ext>
            </a:extLst>
          </p:cNvPr>
          <p:cNvPicPr>
            <a:picLocks noChangeAspect="1"/>
          </p:cNvPicPr>
          <p:nvPr/>
        </p:nvPicPr>
        <p:blipFill>
          <a:blip r:embed="rId4"/>
          <a:stretch>
            <a:fillRect/>
          </a:stretch>
        </p:blipFill>
        <p:spPr>
          <a:xfrm>
            <a:off x="6781931" y="446881"/>
            <a:ext cx="4886325" cy="581025"/>
          </a:xfrm>
          <a:prstGeom prst="rect">
            <a:avLst/>
          </a:prstGeom>
        </p:spPr>
      </p:pic>
    </p:spTree>
    <p:extLst>
      <p:ext uri="{BB962C8B-B14F-4D97-AF65-F5344CB8AC3E}">
        <p14:creationId xmlns:p14="http://schemas.microsoft.com/office/powerpoint/2010/main" val="1379967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a:latin typeface="+mn-lt"/>
              </a:rPr>
              <a:t>What is an EAP?</a:t>
            </a:r>
          </a:p>
        </p:txBody>
      </p:sp>
      <p:sp>
        <p:nvSpPr>
          <p:cNvPr id="3" name="Text Placeholder 2"/>
          <p:cNvSpPr>
            <a:spLocks noGrp="1"/>
          </p:cNvSpPr>
          <p:nvPr>
            <p:ph type="body" idx="1"/>
          </p:nvPr>
        </p:nvSpPr>
        <p:spPr>
          <a:xfrm>
            <a:off x="2153842" y="1710659"/>
            <a:ext cx="3999308" cy="823912"/>
          </a:xfrm>
        </p:spPr>
        <p:txBody>
          <a:bodyPr>
            <a:normAutofit/>
          </a:bodyPr>
          <a:lstStyle/>
          <a:p>
            <a:r>
              <a:rPr lang="en-US" b="0" dirty="0"/>
              <a:t>An </a:t>
            </a:r>
            <a:r>
              <a:rPr lang="en-US" dirty="0"/>
              <a:t>Employee Assistance Program (EAP)</a:t>
            </a:r>
          </a:p>
        </p:txBody>
      </p:sp>
      <p:sp>
        <p:nvSpPr>
          <p:cNvPr id="4" name="Content Placeholder 3"/>
          <p:cNvSpPr>
            <a:spLocks noGrp="1"/>
          </p:cNvSpPr>
          <p:nvPr>
            <p:ph sz="half" idx="2"/>
          </p:nvPr>
        </p:nvSpPr>
        <p:spPr>
          <a:xfrm>
            <a:off x="2153842" y="2652555"/>
            <a:ext cx="3868340" cy="3684588"/>
          </a:xfrm>
        </p:spPr>
        <p:txBody>
          <a:bodyPr>
            <a:normAutofit/>
          </a:bodyPr>
          <a:lstStyle/>
          <a:p>
            <a:pPr marL="0" indent="0">
              <a:lnSpc>
                <a:spcPct val="100000"/>
              </a:lnSpc>
              <a:buNone/>
            </a:pPr>
            <a:r>
              <a:rPr lang="en-US" sz="2400" dirty="0"/>
              <a:t>is a benefit program that assists employees with personal problems and/or work-related problems that may impact their job performance, health or mental or emotional well-being. </a:t>
            </a:r>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53150" y="2133448"/>
            <a:ext cx="4038600" cy="3446463"/>
          </a:xfrm>
        </p:spPr>
      </p:pic>
      <p:pic>
        <p:nvPicPr>
          <p:cNvPr id="6" name="Picture 5">
            <a:extLst>
              <a:ext uri="{FF2B5EF4-FFF2-40B4-BE49-F238E27FC236}">
                <a16:creationId xmlns:a16="http://schemas.microsoft.com/office/drawing/2014/main" id="{DAB63265-CD8E-4F77-834E-78D3497AC9D5}"/>
              </a:ext>
            </a:extLst>
          </p:cNvPr>
          <p:cNvPicPr>
            <a:picLocks noChangeAspect="1"/>
          </p:cNvPicPr>
          <p:nvPr/>
        </p:nvPicPr>
        <p:blipFill>
          <a:blip r:embed="rId4"/>
          <a:stretch>
            <a:fillRect/>
          </a:stretch>
        </p:blipFill>
        <p:spPr>
          <a:xfrm>
            <a:off x="6932933" y="1532452"/>
            <a:ext cx="4886325" cy="581025"/>
          </a:xfrm>
          <a:prstGeom prst="rect">
            <a:avLst/>
          </a:prstGeom>
        </p:spPr>
      </p:pic>
    </p:spTree>
    <p:extLst>
      <p:ext uri="{BB962C8B-B14F-4D97-AF65-F5344CB8AC3E}">
        <p14:creationId xmlns:p14="http://schemas.microsoft.com/office/powerpoint/2010/main" val="302974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3840121-A250-4DDE-B291-FAF9F1A40A11}"/>
              </a:ext>
            </a:extLst>
          </p:cNvPr>
          <p:cNvPicPr>
            <a:picLocks noGrp="1" noChangeAspect="1"/>
          </p:cNvPicPr>
          <p:nvPr>
            <p:ph idx="1"/>
          </p:nvPr>
        </p:nvPicPr>
        <p:blipFill rotWithShape="1">
          <a:blip r:embed="rId2"/>
          <a:srcRect t="236" b="32524"/>
          <a:stretch/>
        </p:blipFill>
        <p:spPr>
          <a:xfrm>
            <a:off x="1812072" y="389966"/>
            <a:ext cx="8836265" cy="3832411"/>
          </a:xfrm>
        </p:spPr>
      </p:pic>
      <p:sp>
        <p:nvSpPr>
          <p:cNvPr id="2" name="TextBox 1">
            <a:extLst>
              <a:ext uri="{FF2B5EF4-FFF2-40B4-BE49-F238E27FC236}">
                <a16:creationId xmlns:a16="http://schemas.microsoft.com/office/drawing/2014/main" id="{0EBF91B2-D685-47AE-941D-716DDBBE3CF3}"/>
              </a:ext>
            </a:extLst>
          </p:cNvPr>
          <p:cNvSpPr txBox="1"/>
          <p:nvPr/>
        </p:nvSpPr>
        <p:spPr>
          <a:xfrm>
            <a:off x="5638800" y="2978523"/>
            <a:ext cx="914400" cy="369332"/>
          </a:xfrm>
          <a:prstGeom prst="rect">
            <a:avLst/>
          </a:prstGeom>
          <a:noFill/>
        </p:spPr>
        <p:txBody>
          <a:bodyPr wrap="square" rtlCol="0">
            <a:spAutoFit/>
          </a:bodyPr>
          <a:lstStyle/>
          <a:p>
            <a:endParaRPr lang="en-US" dirty="0"/>
          </a:p>
        </p:txBody>
      </p:sp>
      <p:sp>
        <p:nvSpPr>
          <p:cNvPr id="3" name="TextBox 2">
            <a:extLst>
              <a:ext uri="{FF2B5EF4-FFF2-40B4-BE49-F238E27FC236}">
                <a16:creationId xmlns:a16="http://schemas.microsoft.com/office/drawing/2014/main" id="{07BF118D-6711-455E-883C-FAC29D1F4042}"/>
              </a:ext>
            </a:extLst>
          </p:cNvPr>
          <p:cNvSpPr txBox="1"/>
          <p:nvPr/>
        </p:nvSpPr>
        <p:spPr>
          <a:xfrm>
            <a:off x="2118805" y="4581387"/>
            <a:ext cx="7568358"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Prisma Health’s </a:t>
            </a:r>
            <a:r>
              <a:rPr lang="en-US" sz="2400" b="1" dirty="0">
                <a:latin typeface="Verdana" panose="020B0604030504040204" pitchFamily="34" charset="0"/>
                <a:ea typeface="Verdana" panose="020B0604030504040204" pitchFamily="34" charset="0"/>
              </a:rPr>
              <a:t>EAP </a:t>
            </a:r>
            <a:r>
              <a:rPr lang="en-US" sz="2400" dirty="0">
                <a:latin typeface="Verdana" panose="020B0604030504040204" pitchFamily="34" charset="0"/>
                <a:ea typeface="Verdana" panose="020B0604030504040204" pitchFamily="34" charset="0"/>
              </a:rPr>
              <a:t>is a </a:t>
            </a:r>
            <a:r>
              <a:rPr lang="en-US" sz="2400" b="1" dirty="0">
                <a:latin typeface="Verdana" panose="020B0604030504040204" pitchFamily="34" charset="0"/>
                <a:ea typeface="Verdana" panose="020B0604030504040204" pitchFamily="34" charset="0"/>
              </a:rPr>
              <a:t>confidential</a:t>
            </a:r>
            <a:r>
              <a:rPr lang="en-US" sz="2400" dirty="0">
                <a:latin typeface="Verdana" panose="020B0604030504040204" pitchFamily="34" charset="0"/>
                <a:ea typeface="Verdana" panose="020B0604030504040204" pitchFamily="34" charset="0"/>
              </a:rPr>
              <a:t> resource that strives to be </a:t>
            </a:r>
            <a:r>
              <a:rPr lang="en-US" sz="2400" b="1" dirty="0">
                <a:latin typeface="Verdana" panose="020B0604030504040204" pitchFamily="34" charset="0"/>
                <a:ea typeface="Verdana" panose="020B0604030504040204" pitchFamily="34" charset="0"/>
              </a:rPr>
              <a:t>accessible</a:t>
            </a:r>
            <a:r>
              <a:rPr lang="en-US" sz="2400" dirty="0">
                <a:latin typeface="Verdana" panose="020B0604030504040204" pitchFamily="34" charset="0"/>
                <a:ea typeface="Verdana" panose="020B0604030504040204" pitchFamily="34" charset="0"/>
              </a:rPr>
              <a:t> to our team members, students, and their loved ones. </a:t>
            </a:r>
          </a:p>
        </p:txBody>
      </p:sp>
      <p:pic>
        <p:nvPicPr>
          <p:cNvPr id="6" name="Picture 5">
            <a:extLst>
              <a:ext uri="{FF2B5EF4-FFF2-40B4-BE49-F238E27FC236}">
                <a16:creationId xmlns:a16="http://schemas.microsoft.com/office/drawing/2014/main" id="{85EBA405-AA09-465C-B54B-4AFDD0965B87}"/>
              </a:ext>
            </a:extLst>
          </p:cNvPr>
          <p:cNvPicPr>
            <a:picLocks noChangeAspect="1"/>
          </p:cNvPicPr>
          <p:nvPr/>
        </p:nvPicPr>
        <p:blipFill>
          <a:blip r:embed="rId3"/>
          <a:stretch>
            <a:fillRect/>
          </a:stretch>
        </p:blipFill>
        <p:spPr>
          <a:xfrm>
            <a:off x="6553200" y="339666"/>
            <a:ext cx="4886325" cy="581025"/>
          </a:xfrm>
          <a:prstGeom prst="rect">
            <a:avLst/>
          </a:prstGeom>
        </p:spPr>
      </p:pic>
    </p:spTree>
    <p:extLst>
      <p:ext uri="{BB962C8B-B14F-4D97-AF65-F5344CB8AC3E}">
        <p14:creationId xmlns:p14="http://schemas.microsoft.com/office/powerpoint/2010/main" val="3139165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436300-813D-7F42-A490-5F15D64DBBFC}"/>
              </a:ext>
            </a:extLst>
          </p:cNvPr>
          <p:cNvSpPr>
            <a:spLocks noGrp="1"/>
          </p:cNvSpPr>
          <p:nvPr>
            <p:ph type="body" sz="quarter" idx="10"/>
          </p:nvPr>
        </p:nvSpPr>
        <p:spPr>
          <a:xfrm>
            <a:off x="1829911" y="442249"/>
            <a:ext cx="6464678" cy="513747"/>
          </a:xfrm>
        </p:spPr>
        <p:txBody>
          <a:bodyPr/>
          <a:lstStyle/>
          <a:p>
            <a:pPr>
              <a:spcBef>
                <a:spcPct val="0"/>
              </a:spcBef>
              <a:spcAft>
                <a:spcPts val="450"/>
              </a:spcAft>
              <a:defRPr/>
            </a:pPr>
            <a:r>
              <a:rPr lang="en-US" sz="2800" dirty="0">
                <a:solidFill>
                  <a:srgbClr val="830065"/>
                </a:solidFill>
                <a:latin typeface="Verdana" panose="020B0604030504040204" pitchFamily="34" charset="0"/>
              </a:rPr>
              <a:t>Supporting the daily lives of Prisma Health’s team members, students, and families with </a:t>
            </a:r>
          </a:p>
          <a:p>
            <a:pPr>
              <a:spcBef>
                <a:spcPct val="0"/>
              </a:spcBef>
              <a:spcAft>
                <a:spcPts val="450"/>
              </a:spcAft>
              <a:defRPr/>
            </a:pPr>
            <a:r>
              <a:rPr lang="en-US" sz="2800" dirty="0">
                <a:solidFill>
                  <a:srgbClr val="830065"/>
                </a:solidFill>
                <a:latin typeface="Verdana" panose="020B0604030504040204" pitchFamily="34" charset="0"/>
              </a:rPr>
              <a:t>Work-Life Services &amp; Counseling</a:t>
            </a:r>
          </a:p>
        </p:txBody>
      </p:sp>
      <p:sp>
        <p:nvSpPr>
          <p:cNvPr id="3" name="Text Placeholder 2">
            <a:extLst>
              <a:ext uri="{FF2B5EF4-FFF2-40B4-BE49-F238E27FC236}">
                <a16:creationId xmlns:a16="http://schemas.microsoft.com/office/drawing/2014/main" id="{9FE12198-883C-374B-B6C4-E0E36ADF5E2A}"/>
              </a:ext>
            </a:extLst>
          </p:cNvPr>
          <p:cNvSpPr>
            <a:spLocks noGrp="1"/>
          </p:cNvSpPr>
          <p:nvPr>
            <p:ph type="body" sz="quarter" idx="15"/>
          </p:nvPr>
        </p:nvSpPr>
        <p:spPr>
          <a:xfrm>
            <a:off x="1839435" y="2442941"/>
            <a:ext cx="4256567" cy="2262252"/>
          </a:xfrm>
        </p:spPr>
        <p:txBody>
          <a:bodyPr/>
          <a:lstStyle/>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Short-term solution-focused counseling</a:t>
            </a: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Life coaching</a:t>
            </a: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Financial consultation</a:t>
            </a:r>
            <a:endParaRPr lang="en-US" sz="1600" dirty="0">
              <a:solidFill>
                <a:srgbClr val="830065"/>
              </a:solidFill>
              <a:latin typeface="Verdana" panose="020B0604030504040204" pitchFamily="34" charset="0"/>
            </a:endParaRP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Legal consultation &amp; referrals</a:t>
            </a:r>
            <a:endParaRPr lang="en-US" sz="1600" dirty="0">
              <a:solidFill>
                <a:srgbClr val="830065"/>
              </a:solidFill>
              <a:latin typeface="Verdana" panose="020B0604030504040204" pitchFamily="34" charset="0"/>
            </a:endParaRP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Child care / elder care resource &amp; referrals </a:t>
            </a:r>
            <a:endParaRPr lang="en-US" sz="1600" dirty="0">
              <a:solidFill>
                <a:srgbClr val="830065"/>
              </a:solidFill>
              <a:latin typeface="Verdana" panose="020B0604030504040204" pitchFamily="34" charset="0"/>
            </a:endParaRP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Community resource referrals</a:t>
            </a:r>
          </a:p>
          <a:p>
            <a:pPr marL="214313" indent="-214313">
              <a:lnSpc>
                <a:spcPct val="100000"/>
              </a:lnSpc>
              <a:spcBef>
                <a:spcPts val="0"/>
              </a:spcBef>
              <a:spcAft>
                <a:spcPts val="800"/>
              </a:spcAft>
              <a:buClr>
                <a:srgbClr val="344D3D"/>
              </a:buClr>
              <a:buFont typeface="Wingdings" pitchFamily="2" charset="2"/>
              <a:buChar char="ü"/>
              <a:defRPr/>
            </a:pPr>
            <a:r>
              <a:rPr lang="en-US" sz="1600" b="1" dirty="0">
                <a:solidFill>
                  <a:srgbClr val="830065"/>
                </a:solidFill>
                <a:latin typeface="Verdana" panose="020B0604030504040204" pitchFamily="34" charset="0"/>
              </a:rPr>
              <a:t>And much more! </a:t>
            </a:r>
            <a:endParaRPr lang="en-US" sz="1600" dirty="0">
              <a:solidFill>
                <a:srgbClr val="830065"/>
              </a:solidFill>
              <a:latin typeface="Verdana" panose="020B0604030504040204" pitchFamily="34" charset="0"/>
            </a:endParaRPr>
          </a:p>
          <a:p>
            <a:pPr>
              <a:lnSpc>
                <a:spcPct val="100000"/>
              </a:lnSpc>
              <a:spcAft>
                <a:spcPts val="800"/>
              </a:spcAft>
            </a:pPr>
            <a:endParaRPr lang="en-US" sz="1600" dirty="0">
              <a:solidFill>
                <a:srgbClr val="6B6B6B"/>
              </a:solidFill>
              <a:latin typeface="Verdana" panose="020B0604030504040204" pitchFamily="34" charset="0"/>
            </a:endParaRPr>
          </a:p>
          <a:p>
            <a:pPr>
              <a:lnSpc>
                <a:spcPct val="100000"/>
              </a:lnSpc>
              <a:spcAft>
                <a:spcPts val="800"/>
              </a:spcAft>
            </a:pPr>
            <a:endParaRPr lang="en-US" sz="1600" b="1" dirty="0">
              <a:solidFill>
                <a:srgbClr val="00ACCD"/>
              </a:solidFill>
              <a:latin typeface="Verdana" panose="020B0604030504040204" pitchFamily="34" charset="0"/>
            </a:endParaRPr>
          </a:p>
          <a:p>
            <a:pPr>
              <a:lnSpc>
                <a:spcPct val="100000"/>
              </a:lnSpc>
              <a:spcAft>
                <a:spcPts val="800"/>
              </a:spcAft>
            </a:pPr>
            <a:endParaRPr lang="en-US" sz="1600" dirty="0">
              <a:latin typeface="Verdana" panose="020B0604030504040204" pitchFamily="34" charset="0"/>
            </a:endParaRPr>
          </a:p>
        </p:txBody>
      </p:sp>
      <p:sp>
        <p:nvSpPr>
          <p:cNvPr id="5" name="Slide Number Placeholder 4"/>
          <p:cNvSpPr>
            <a:spLocks noGrp="1"/>
          </p:cNvSpPr>
          <p:nvPr>
            <p:ph type="sldNum" sz="quarter" idx="4294967295"/>
          </p:nvPr>
        </p:nvSpPr>
        <p:spPr>
          <a:xfrm>
            <a:off x="7981950" y="5624513"/>
            <a:ext cx="2057400" cy="273844"/>
          </a:xfrm>
          <a:prstGeom prst="rect">
            <a:avLst/>
          </a:prstGeom>
        </p:spPr>
        <p:txBody>
          <a:bodyPr vert="horz" lIns="68580" tIns="34290" rIns="68580" bIns="34290" rtlCol="0" anchor="ctr"/>
          <a:lstStyle>
            <a:defPPr>
              <a:defRPr lang="en-US"/>
            </a:defPPr>
            <a:lvl1pPr marL="0" algn="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85595"/>
            <a:fld id="{EA6FECEC-2D9A-437C-A11C-F8C910643960}" type="slidenum">
              <a:rPr lang="en-US" smtClean="0"/>
              <a:pPr defTabSz="685595"/>
              <a:t>6</a:t>
            </a:fld>
            <a:endParaRPr lang="en-CA" dirty="0">
              <a:solidFill>
                <a:prstClr val="black">
                  <a:tint val="75000"/>
                </a:prstClr>
              </a:solidFill>
              <a:latin typeface="Calibri" panose="020F0502020204030204"/>
            </a:endParaRPr>
          </a:p>
        </p:txBody>
      </p:sp>
      <p:pic>
        <p:nvPicPr>
          <p:cNvPr id="9" name="Picture 8">
            <a:extLst>
              <a:ext uri="{FF2B5EF4-FFF2-40B4-BE49-F238E27FC236}">
                <a16:creationId xmlns:a16="http://schemas.microsoft.com/office/drawing/2014/main" id="{915DC137-EA82-6F43-A167-61131C57D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67712" y="2855863"/>
            <a:ext cx="2373024" cy="1741220"/>
          </a:xfrm>
          <a:prstGeom prst="rect">
            <a:avLst/>
          </a:prstGeom>
        </p:spPr>
      </p:pic>
      <p:pic>
        <p:nvPicPr>
          <p:cNvPr id="10" name="Picture 9" descr="A picture containing toy&#10;&#10;Description automatically generated">
            <a:extLst>
              <a:ext uri="{FF2B5EF4-FFF2-40B4-BE49-F238E27FC236}">
                <a16:creationId xmlns:a16="http://schemas.microsoft.com/office/drawing/2014/main" id="{522EE2BE-C74C-7F47-8874-1E4FF5373C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4493" y="668723"/>
            <a:ext cx="2292824" cy="2262252"/>
          </a:xfrm>
          <a:prstGeom prst="rect">
            <a:avLst/>
          </a:prstGeom>
        </p:spPr>
      </p:pic>
      <p:pic>
        <p:nvPicPr>
          <p:cNvPr id="12" name="Picture 11">
            <a:extLst>
              <a:ext uri="{FF2B5EF4-FFF2-40B4-BE49-F238E27FC236}">
                <a16:creationId xmlns:a16="http://schemas.microsoft.com/office/drawing/2014/main" id="{E0AC377B-56BB-5A4D-9D76-8B4B9DA16255}"/>
              </a:ext>
            </a:extLst>
          </p:cNvPr>
          <p:cNvPicPr>
            <a:picLocks noChangeAspect="1"/>
          </p:cNvPicPr>
          <p:nvPr/>
        </p:nvPicPr>
        <p:blipFill>
          <a:blip r:embed="rId5"/>
          <a:stretch>
            <a:fillRect/>
          </a:stretch>
        </p:blipFill>
        <p:spPr>
          <a:xfrm>
            <a:off x="8457099" y="4017866"/>
            <a:ext cx="1582253" cy="1741220"/>
          </a:xfrm>
          <a:prstGeom prst="rect">
            <a:avLst/>
          </a:prstGeom>
        </p:spPr>
      </p:pic>
      <p:pic>
        <p:nvPicPr>
          <p:cNvPr id="8" name="Picture 7">
            <a:extLst>
              <a:ext uri="{FF2B5EF4-FFF2-40B4-BE49-F238E27FC236}">
                <a16:creationId xmlns:a16="http://schemas.microsoft.com/office/drawing/2014/main" id="{B7A6A346-BC4D-4376-B6DC-22B37790EF76}"/>
              </a:ext>
            </a:extLst>
          </p:cNvPr>
          <p:cNvPicPr>
            <a:picLocks noChangeAspect="1"/>
          </p:cNvPicPr>
          <p:nvPr/>
        </p:nvPicPr>
        <p:blipFill>
          <a:blip r:embed="rId6"/>
          <a:stretch>
            <a:fillRect/>
          </a:stretch>
        </p:blipFill>
        <p:spPr>
          <a:xfrm>
            <a:off x="7305675" y="5915925"/>
            <a:ext cx="4886325" cy="581025"/>
          </a:xfrm>
          <a:prstGeom prst="rect">
            <a:avLst/>
          </a:prstGeom>
        </p:spPr>
      </p:pic>
    </p:spTree>
    <p:extLst>
      <p:ext uri="{BB962C8B-B14F-4D97-AF65-F5344CB8AC3E}">
        <p14:creationId xmlns:p14="http://schemas.microsoft.com/office/powerpoint/2010/main" val="2287706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AE7F5-B452-4F67-B8A8-DEE0FD15017A}"/>
              </a:ext>
            </a:extLst>
          </p:cNvPr>
          <p:cNvSpPr>
            <a:spLocks noGrp="1"/>
          </p:cNvSpPr>
          <p:nvPr>
            <p:ph type="title"/>
          </p:nvPr>
        </p:nvSpPr>
        <p:spPr>
          <a:xfrm>
            <a:off x="2364700" y="421691"/>
            <a:ext cx="5605629" cy="563731"/>
          </a:xfrm>
        </p:spPr>
        <p:txBody>
          <a:bodyPr>
            <a:noAutofit/>
          </a:bodyPr>
          <a:lstStyle/>
          <a:p>
            <a:pPr algn="ctr"/>
            <a:br>
              <a:rPr lang="en-US" sz="2800" dirty="0"/>
            </a:br>
            <a:endParaRPr lang="en-US" sz="2800" dirty="0"/>
          </a:p>
        </p:txBody>
      </p:sp>
      <p:sp>
        <p:nvSpPr>
          <p:cNvPr id="3" name="Content Placeholder 2">
            <a:extLst>
              <a:ext uri="{FF2B5EF4-FFF2-40B4-BE49-F238E27FC236}">
                <a16:creationId xmlns:a16="http://schemas.microsoft.com/office/drawing/2014/main" id="{F841E2AF-3C91-49EC-A351-62B485843B90}"/>
              </a:ext>
            </a:extLst>
          </p:cNvPr>
          <p:cNvSpPr>
            <a:spLocks noGrp="1"/>
          </p:cNvSpPr>
          <p:nvPr>
            <p:ph idx="1"/>
          </p:nvPr>
        </p:nvSpPr>
        <p:spPr>
          <a:xfrm>
            <a:off x="1675591" y="985421"/>
            <a:ext cx="5831960" cy="5450889"/>
          </a:xfrm>
        </p:spPr>
        <p:txBody>
          <a:bodyPr anchor="ctr">
            <a:noAutofit/>
          </a:bodyPr>
          <a:lstStyle/>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Mei Lin Boykin</a:t>
            </a:r>
            <a:r>
              <a:rPr lang="en-US" sz="1000" dirty="0">
                <a:latin typeface="Verdana" panose="020B0604030504040204" pitchFamily="34" charset="0"/>
                <a:ea typeface="Verdana" panose="020B0604030504040204" pitchFamily="34" charset="0"/>
              </a:rPr>
              <a:t> holds 13 years of experience as a Licensed Professional Counselor with experience in the areas of substance abuse and military personnel. Mei Lin’s approach to counseling provides her clients with compassion, empathy, and encouragement, without judgement, to find solutions within oneself. </a:t>
            </a:r>
          </a:p>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Eunice Lehmacher </a:t>
            </a:r>
            <a:r>
              <a:rPr lang="en-US" sz="1000" dirty="0">
                <a:latin typeface="Verdana" panose="020B0604030504040204" pitchFamily="34" charset="0"/>
                <a:ea typeface="Verdana" panose="020B0604030504040204" pitchFamily="34" charset="0"/>
              </a:rPr>
              <a:t>received</a:t>
            </a:r>
            <a:r>
              <a:rPr lang="en-US" sz="1000" b="1" dirty="0">
                <a:latin typeface="Verdana" panose="020B0604030504040204" pitchFamily="34" charset="0"/>
                <a:ea typeface="Verdana" panose="020B0604030504040204" pitchFamily="34" charset="0"/>
              </a:rPr>
              <a:t> </a:t>
            </a:r>
            <a:r>
              <a:rPr lang="en-US" sz="1000" dirty="0">
                <a:latin typeface="Verdana" panose="020B0604030504040204" pitchFamily="34" charset="0"/>
                <a:ea typeface="Verdana" panose="020B0604030504040204" pitchFamily="34" charset="0"/>
              </a:rPr>
              <a:t>her master’s in social work in 1996, with an emphasis on counseling adults, Eunice has served as a community mental health counselor, hospice counselor, owner of her own private practice, and caregiver counselor. Currently, Eunice is putting her experience to work at both OMH and Easley Baptist and helps team members with a variety of issues including depression, anxiety, work related stress, parenting, relationships, etc. She has extra training in depression, caregiving issues, dementia, grief and anxiety.  </a:t>
            </a:r>
          </a:p>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Heather Ravnan </a:t>
            </a:r>
            <a:r>
              <a:rPr lang="en-US" sz="1000" dirty="0">
                <a:latin typeface="Verdana" panose="020B0604030504040204" pitchFamily="34" charset="0"/>
                <a:ea typeface="Verdana" panose="020B0604030504040204" pitchFamily="34" charset="0"/>
              </a:rPr>
              <a:t>has been an EAP counselor for nearly 20 years, after leaving a career in engineering for work that she finds inspiring and fulfilling.  She earned a master’s degree in social work at the University of South Carolina.  She supports clients in addressing a wide variety of concerns, including but not limited to grief and loss, life transitions, stress management, work/life balance, depressive symptoms, anxiety, and relationship strain. </a:t>
            </a:r>
          </a:p>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Kathleen Raschiotto</a:t>
            </a:r>
            <a:r>
              <a:rPr lang="en-US" sz="1000" dirty="0">
                <a:latin typeface="Verdana" panose="020B0604030504040204" pitchFamily="34" charset="0"/>
                <a:ea typeface="Verdana" panose="020B0604030504040204" pitchFamily="34" charset="0"/>
              </a:rPr>
              <a:t> has worked in the EAP field for over 25 years. Kathy enjoys helping clients  address problems related to work/life balance and those connected to negotiating conflicts with family members and peers. When a client’s issues create anxiety or depression, she works with them to find better coping mechanisms and learn to take better care of themselves.  </a:t>
            </a:r>
          </a:p>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Val Smith-Byrd </a:t>
            </a:r>
            <a:r>
              <a:rPr lang="en-US" sz="1000" dirty="0">
                <a:latin typeface="Verdana" panose="020B0604030504040204" pitchFamily="34" charset="0"/>
                <a:ea typeface="Verdana" panose="020B0604030504040204" pitchFamily="34" charset="0"/>
              </a:rPr>
              <a:t>began her career in 1997 as a clinical therapist in behavioral health inpatient and outpatient hospital setting and eventually transitioned to the position of EAP counselor. In addition, she has clinical experience providing home-based mental health treatment to families in the community. Her daily theoretical practice includes solution-focused therapy, CBT and strength-based counseling. Val’s encouragement to others is “ show up for yourself, be honest and do the work, because YOU matter!.”</a:t>
            </a:r>
          </a:p>
          <a:p>
            <a:pPr marL="0" indent="0" algn="just">
              <a:spcBef>
                <a:spcPts val="0"/>
              </a:spcBef>
              <a:spcAft>
                <a:spcPts val="600"/>
              </a:spcAft>
              <a:buNone/>
            </a:pPr>
            <a:r>
              <a:rPr lang="en-US" sz="1000" b="1" dirty="0">
                <a:latin typeface="Verdana" panose="020B0604030504040204" pitchFamily="34" charset="0"/>
                <a:ea typeface="Verdana" panose="020B0604030504040204" pitchFamily="34" charset="0"/>
              </a:rPr>
              <a:t>Rodney Williams </a:t>
            </a:r>
            <a:r>
              <a:rPr lang="en-US" sz="1000" dirty="0">
                <a:latin typeface="Verdana" panose="020B0604030504040204" pitchFamily="34" charset="0"/>
                <a:ea typeface="Verdana" panose="020B0604030504040204" pitchFamily="34" charset="0"/>
              </a:rPr>
              <a:t>has over ten years experience as a professional and addiction counselor. He is also a National Board-Certified Counselor and a Certified Grief and Loss Counselor. Rodney specializes in working with anxiety and depression, grief and loss, workplace and personal stress, communication and conflict, violence, and substance abuse.  </a:t>
            </a:r>
          </a:p>
        </p:txBody>
      </p:sp>
      <p:pic>
        <p:nvPicPr>
          <p:cNvPr id="5" name="Picture 4">
            <a:extLst>
              <a:ext uri="{FF2B5EF4-FFF2-40B4-BE49-F238E27FC236}">
                <a16:creationId xmlns:a16="http://schemas.microsoft.com/office/drawing/2014/main" id="{45E11761-508F-4F13-BEB0-C1E34E222DD3}"/>
              </a:ext>
            </a:extLst>
          </p:cNvPr>
          <p:cNvPicPr>
            <a:picLocks noChangeAspect="1"/>
          </p:cNvPicPr>
          <p:nvPr/>
        </p:nvPicPr>
        <p:blipFill>
          <a:blip r:embed="rId2"/>
          <a:stretch>
            <a:fillRect/>
          </a:stretch>
        </p:blipFill>
        <p:spPr>
          <a:xfrm>
            <a:off x="279785" y="703556"/>
            <a:ext cx="1462672" cy="401666"/>
          </a:xfrm>
          <a:prstGeom prst="rect">
            <a:avLst/>
          </a:prstGeom>
        </p:spPr>
      </p:pic>
      <p:sp>
        <p:nvSpPr>
          <p:cNvPr id="10" name="TextBox 9">
            <a:extLst>
              <a:ext uri="{FF2B5EF4-FFF2-40B4-BE49-F238E27FC236}">
                <a16:creationId xmlns:a16="http://schemas.microsoft.com/office/drawing/2014/main" id="{F9D96B4B-E231-45C8-8E37-D4564E382290}"/>
              </a:ext>
            </a:extLst>
          </p:cNvPr>
          <p:cNvSpPr txBox="1"/>
          <p:nvPr/>
        </p:nvSpPr>
        <p:spPr>
          <a:xfrm>
            <a:off x="2776086" y="298555"/>
            <a:ext cx="4572000" cy="584775"/>
          </a:xfrm>
          <a:prstGeom prst="rect">
            <a:avLst/>
          </a:prstGeom>
          <a:noFill/>
        </p:spPr>
        <p:txBody>
          <a:bodyPr wrap="square">
            <a:spAutoFit/>
          </a:bodyPr>
          <a:lstStyle/>
          <a:p>
            <a:pPr algn="ctr"/>
            <a:r>
              <a:rPr lang="en-US" sz="3200" dirty="0"/>
              <a:t>On-site Counselors</a:t>
            </a:r>
          </a:p>
        </p:txBody>
      </p:sp>
      <p:sp>
        <p:nvSpPr>
          <p:cNvPr id="4" name="TextBox 3">
            <a:extLst>
              <a:ext uri="{FF2B5EF4-FFF2-40B4-BE49-F238E27FC236}">
                <a16:creationId xmlns:a16="http://schemas.microsoft.com/office/drawing/2014/main" id="{484A517B-7A86-4A33-9E4B-BD5C673BECDD}"/>
              </a:ext>
            </a:extLst>
          </p:cNvPr>
          <p:cNvSpPr txBox="1"/>
          <p:nvPr/>
        </p:nvSpPr>
        <p:spPr>
          <a:xfrm>
            <a:off x="8095376" y="2306338"/>
            <a:ext cx="3716323" cy="1754326"/>
          </a:xfrm>
          <a:prstGeom prst="rect">
            <a:avLst/>
          </a:prstGeom>
          <a:noFill/>
        </p:spPr>
        <p:txBody>
          <a:bodyPr wrap="square" rtlCol="0">
            <a:spAutoFit/>
          </a:bodyPr>
          <a:lstStyle/>
          <a:p>
            <a:r>
              <a:rPr lang="en-US" dirty="0">
                <a:effectLst/>
                <a:latin typeface="Verdana" panose="020B0604030504040204" pitchFamily="34" charset="0"/>
                <a:ea typeface="Verdana" panose="020B0604030504040204" pitchFamily="34" charset="0"/>
              </a:rPr>
              <a:t>Sites closest to this campus:</a:t>
            </a:r>
          </a:p>
          <a:p>
            <a:r>
              <a:rPr lang="en-US" b="1" i="1" dirty="0">
                <a:effectLst/>
                <a:latin typeface="Verdana" panose="020B0604030504040204" pitchFamily="34" charset="0"/>
                <a:ea typeface="Verdana" panose="020B0604030504040204" pitchFamily="34" charset="0"/>
              </a:rPr>
              <a:t>1020 Grove Road</a:t>
            </a:r>
            <a:r>
              <a:rPr lang="en-US" dirty="0">
                <a:effectLst/>
                <a:latin typeface="Verdana" panose="020B0604030504040204" pitchFamily="34" charset="0"/>
                <a:ea typeface="Verdana" panose="020B0604030504040204" pitchFamily="34" charset="0"/>
              </a:rPr>
              <a:t>, inside the Center for Health and Occupational Services &amp; </a:t>
            </a:r>
          </a:p>
          <a:p>
            <a:r>
              <a:rPr lang="en-US" sz="1800" b="1" i="1" dirty="0">
                <a:effectLst/>
                <a:latin typeface="Verdana" panose="020B0604030504040204" pitchFamily="34" charset="0"/>
                <a:ea typeface="Verdana" panose="020B0604030504040204" pitchFamily="34" charset="0"/>
              </a:rPr>
              <a:t>255 Enterprise Blvd</a:t>
            </a:r>
            <a:r>
              <a:rPr lang="en-US" dirty="0">
                <a:effectLst/>
                <a:latin typeface="Verdana" panose="020B0604030504040204" pitchFamily="34" charset="0"/>
                <a:ea typeface="Verdana" panose="020B0604030504040204" pitchFamily="34" charset="0"/>
              </a:rPr>
              <a:t> Patewood</a:t>
            </a:r>
            <a:endParaRPr lang="en-US"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6126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E61FA5-8A87-4601-A012-45F249E63A2F}"/>
              </a:ext>
            </a:extLst>
          </p:cNvPr>
          <p:cNvSpPr>
            <a:spLocks noGrp="1"/>
          </p:cNvSpPr>
          <p:nvPr>
            <p:ph type="body" sz="quarter" idx="10"/>
          </p:nvPr>
        </p:nvSpPr>
        <p:spPr>
          <a:xfrm>
            <a:off x="5827059" y="4464425"/>
            <a:ext cx="4316506" cy="1855694"/>
          </a:xfrm>
        </p:spPr>
        <p:txBody>
          <a:bodyPr>
            <a:noAutofit/>
          </a:bodyPr>
          <a:lstStyle/>
          <a:p>
            <a:endParaRPr lang="en-US" sz="2000" dirty="0">
              <a:solidFill>
                <a:srgbClr val="830065"/>
              </a:solidFill>
              <a:latin typeface="Segoe UI" panose="020B0502040204020203" pitchFamily="34" charset="0"/>
            </a:endParaRPr>
          </a:p>
        </p:txBody>
      </p:sp>
      <p:pic>
        <p:nvPicPr>
          <p:cNvPr id="1026" name="Picture 1">
            <a:extLst>
              <a:ext uri="{FF2B5EF4-FFF2-40B4-BE49-F238E27FC236}">
                <a16:creationId xmlns:a16="http://schemas.microsoft.com/office/drawing/2014/main" id="{64E8866B-EC6C-43D2-BA9B-921E02AEB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6F72112F-C48B-4DBE-8CBE-52963DE71929}"/>
              </a:ext>
            </a:extLst>
          </p:cNvPr>
          <p:cNvSpPr txBox="1"/>
          <p:nvPr/>
        </p:nvSpPr>
        <p:spPr>
          <a:xfrm>
            <a:off x="5668240" y="795773"/>
            <a:ext cx="4634144" cy="880369"/>
          </a:xfrm>
          <a:prstGeom prst="rect">
            <a:avLst/>
          </a:prstGeom>
          <a:noFill/>
        </p:spPr>
        <p:txBody>
          <a:bodyPr wrap="square">
            <a:spAutoFit/>
          </a:bodyPr>
          <a:lstStyle/>
          <a:p>
            <a:pPr lvl="1">
              <a:lnSpc>
                <a:spcPct val="150000"/>
              </a:lnSpc>
              <a:spcAft>
                <a:spcPts val="600"/>
              </a:spcAft>
            </a:pPr>
            <a:r>
              <a:rPr lang="en-US" b="1" dirty="0"/>
              <a:t>Call toll-free for wellbeing assistance : </a:t>
            </a:r>
            <a:r>
              <a:rPr lang="en-US" dirty="0"/>
              <a:t>877-761-3614</a:t>
            </a:r>
          </a:p>
        </p:txBody>
      </p:sp>
      <p:pic>
        <p:nvPicPr>
          <p:cNvPr id="5" name="Picture 4">
            <a:extLst>
              <a:ext uri="{FF2B5EF4-FFF2-40B4-BE49-F238E27FC236}">
                <a16:creationId xmlns:a16="http://schemas.microsoft.com/office/drawing/2014/main" id="{889EAD2D-1F1F-4F3D-B99A-D7A834E864C2}"/>
              </a:ext>
            </a:extLst>
          </p:cNvPr>
          <p:cNvPicPr>
            <a:picLocks noChangeAspect="1"/>
          </p:cNvPicPr>
          <p:nvPr/>
        </p:nvPicPr>
        <p:blipFill>
          <a:blip r:embed="rId3"/>
          <a:stretch>
            <a:fillRect/>
          </a:stretch>
        </p:blipFill>
        <p:spPr>
          <a:xfrm>
            <a:off x="7035088" y="107375"/>
            <a:ext cx="4886325" cy="581025"/>
          </a:xfrm>
          <a:prstGeom prst="rect">
            <a:avLst/>
          </a:prstGeom>
        </p:spPr>
      </p:pic>
    </p:spTree>
    <p:extLst>
      <p:ext uri="{BB962C8B-B14F-4D97-AF65-F5344CB8AC3E}">
        <p14:creationId xmlns:p14="http://schemas.microsoft.com/office/powerpoint/2010/main" val="3155985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6DA4CD-8E83-4B1A-B772-892E4899DDEC}"/>
              </a:ext>
            </a:extLst>
          </p:cNvPr>
          <p:cNvSpPr>
            <a:spLocks noGrp="1"/>
          </p:cNvSpPr>
          <p:nvPr>
            <p:ph type="title"/>
          </p:nvPr>
        </p:nvSpPr>
        <p:spPr>
          <a:xfrm>
            <a:off x="780175" y="1015068"/>
            <a:ext cx="10133901" cy="675622"/>
          </a:xfrm>
        </p:spPr>
        <p:txBody>
          <a:bodyPr>
            <a:normAutofit fontScale="90000"/>
          </a:bodyPr>
          <a:lstStyle/>
          <a:p>
            <a:br>
              <a:rPr lang="en-US" sz="2000" b="1" dirty="0">
                <a:latin typeface="Verdana" panose="020B0604030504040204" pitchFamily="34" charset="0"/>
                <a:ea typeface="Verdana" panose="020B0604030504040204" pitchFamily="34" charset="0"/>
                <a:cs typeface="Verdana" panose="020B0604030504040204" pitchFamily="34" charset="0"/>
              </a:rPr>
            </a:br>
            <a:r>
              <a:rPr lang="en-US" sz="6000" b="1" baseline="6000" dirty="0">
                <a:latin typeface="Verdana" panose="020B0604030504040204" pitchFamily="34" charset="0"/>
                <a:ea typeface="Verdana" panose="020B0604030504040204" pitchFamily="34" charset="0"/>
                <a:cs typeface="Verdana" panose="020B0604030504040204" pitchFamily="34" charset="0"/>
              </a:rPr>
              <a:t>Invite up to 5 family members to use LifeWorks!</a:t>
            </a:r>
            <a:br>
              <a:rPr lang="en-US" sz="9800" baseline="6000" dirty="0">
                <a:latin typeface="Verdana" panose="020B0604030504040204" pitchFamily="34" charset="0"/>
                <a:ea typeface="Verdana" panose="020B0604030504040204" pitchFamily="34" charset="0"/>
                <a:cs typeface="Verdana" panose="020B0604030504040204" pitchFamily="34" charset="0"/>
              </a:rPr>
            </a:br>
            <a:endParaRPr lang="en-US" sz="9800" baseline="6000" dirty="0"/>
          </a:p>
        </p:txBody>
      </p:sp>
      <p:sp>
        <p:nvSpPr>
          <p:cNvPr id="5" name="Text Placeholder 4">
            <a:extLst>
              <a:ext uri="{FF2B5EF4-FFF2-40B4-BE49-F238E27FC236}">
                <a16:creationId xmlns:a16="http://schemas.microsoft.com/office/drawing/2014/main" id="{841C780A-C6C1-4CDA-9390-1F07E94088EA}"/>
              </a:ext>
            </a:extLst>
          </p:cNvPr>
          <p:cNvSpPr>
            <a:spLocks noGrp="1"/>
          </p:cNvSpPr>
          <p:nvPr>
            <p:ph type="body" idx="1"/>
          </p:nvPr>
        </p:nvSpPr>
        <p:spPr>
          <a:xfrm>
            <a:off x="780176" y="1837189"/>
            <a:ext cx="9991288" cy="4339775"/>
          </a:xfrm>
        </p:spPr>
        <p:txBody>
          <a:bodyPr/>
          <a:lstStyle/>
          <a:p>
            <a:pPr marL="0" indent="0">
              <a:lnSpc>
                <a:spcPct val="115000"/>
              </a:lnSpc>
              <a:spcBef>
                <a:spcPts val="0"/>
              </a:spcBef>
              <a:buNone/>
            </a:pPr>
            <a:r>
              <a:rPr lang="en-US" sz="2400" dirty="0">
                <a:latin typeface="Verdana" panose="020B0604030504040204" pitchFamily="34" charset="0"/>
                <a:ea typeface="Verdana" panose="020B0604030504040204" pitchFamily="34" charset="0"/>
                <a:cs typeface="Verdana" panose="020B0604030504040204" pitchFamily="34" charset="0"/>
              </a:rPr>
              <a:t>Family members can create an account at </a:t>
            </a:r>
            <a:r>
              <a:rPr lang="en-US" sz="2400" u="sng" dirty="0">
                <a:solidFill>
                  <a:srgbClr val="1155CC"/>
                </a:solidFill>
                <a:latin typeface="Verdana" panose="020B0604030504040204" pitchFamily="34" charset="0"/>
                <a:ea typeface="Verdana" panose="020B0604030504040204" pitchFamily="34" charset="0"/>
                <a:cs typeface="Verdana" panose="020B0604030504040204" pitchFamily="34" charset="0"/>
                <a:hlinkClick r:id="rId2"/>
              </a:rPr>
              <a:t>PrismaHealth.LifeWorks.com</a:t>
            </a:r>
            <a:r>
              <a:rPr lang="en-US" sz="2400" dirty="0">
                <a:latin typeface="Verdana" panose="020B0604030504040204" pitchFamily="34" charset="0"/>
                <a:ea typeface="Verdana" panose="020B0604030504040204" pitchFamily="34" charset="0"/>
                <a:cs typeface="Verdana" panose="020B0604030504040204" pitchFamily="34" charset="0"/>
              </a:rPr>
              <a:t> or </a:t>
            </a:r>
            <a:r>
              <a:rPr lang="en-US" sz="2400" dirty="0"/>
              <a:t>via the </a:t>
            </a:r>
            <a:r>
              <a:rPr lang="en-US" sz="2400" dirty="0">
                <a:latin typeface="Verdana" panose="020B0604030504040204" pitchFamily="34" charset="0"/>
                <a:ea typeface="Verdana" panose="020B0604030504040204" pitchFamily="34" charset="0"/>
                <a:cs typeface="Verdana" panose="020B0604030504040204" pitchFamily="34" charset="0"/>
              </a:rPr>
              <a:t>free app for a wealth of wellbeing resources. </a:t>
            </a:r>
          </a:p>
          <a:p>
            <a:pPr marL="0" indent="0">
              <a:lnSpc>
                <a:spcPct val="115000"/>
              </a:lnSpc>
              <a:spcBef>
                <a:spcPts val="0"/>
              </a:spcBef>
              <a:buNone/>
            </a:pPr>
            <a:r>
              <a:rPr lang="en-US" sz="1400" dirty="0">
                <a:latin typeface="Verdana" panose="020B0604030504040204" pitchFamily="34" charset="0"/>
                <a:ea typeface="Verdana" panose="020B0604030504040204" pitchFamily="34" charset="0"/>
                <a:cs typeface="Verdana" panose="020B0604030504040204" pitchFamily="34" charset="0"/>
              </a:rPr>
              <a:t> </a:t>
            </a:r>
          </a:p>
          <a:p>
            <a:pPr marL="342900" indent="-342900">
              <a:lnSpc>
                <a:spcPct val="115000"/>
              </a:lnSpc>
              <a:spcBef>
                <a:spcPts val="0"/>
              </a:spcBef>
              <a:buFont typeface="+mj-lt"/>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D</a:t>
            </a:r>
            <a:r>
              <a:rPr lang="en-US" sz="1600" dirty="0">
                <a:solidFill>
                  <a:srgbClr val="333333"/>
                </a:solidFill>
                <a:latin typeface="Verdana" panose="020B0604030504040204" pitchFamily="34" charset="0"/>
                <a:ea typeface="Verdana" panose="020B0604030504040204" pitchFamily="34" charset="0"/>
                <a:cs typeface="Verdana" panose="020B0604030504040204" pitchFamily="34" charset="0"/>
              </a:rPr>
              <a:t>ownload the app and/or go </a:t>
            </a:r>
            <a:r>
              <a:rPr lang="en-US" sz="1600" u="sng" dirty="0">
                <a:solidFill>
                  <a:srgbClr val="1155CC"/>
                </a:solidFill>
              </a:rPr>
              <a:t>PrismaHealth.LifeWorks.com</a:t>
            </a:r>
          </a:p>
          <a:p>
            <a:pPr marL="342900" indent="-342900">
              <a:lnSpc>
                <a:spcPct val="115000"/>
              </a:lnSpc>
              <a:spcBef>
                <a:spcPts val="0"/>
              </a:spcBef>
              <a:buFont typeface="+mj-lt"/>
              <a:buAutoNum type="arabicPeriod"/>
            </a:pPr>
            <a:r>
              <a:rPr lang="en-US" sz="1600" dirty="0">
                <a:solidFill>
                  <a:srgbClr val="333333"/>
                </a:solidFill>
              </a:rPr>
              <a:t>Cl</a:t>
            </a:r>
            <a:r>
              <a:rPr lang="en-US" sz="1600" dirty="0">
                <a:solidFill>
                  <a:srgbClr val="333333"/>
                </a:solidFill>
                <a:latin typeface="Verdana" panose="020B0604030504040204" pitchFamily="34" charset="0"/>
                <a:ea typeface="Verdana" panose="020B0604030504040204" pitchFamily="34" charset="0"/>
                <a:cs typeface="Verdana" panose="020B0604030504040204" pitchFamily="34" charset="0"/>
              </a:rPr>
              <a:t>ick “log in” and enter “prismahealth” OR your PrismaHealth.org email address.</a:t>
            </a:r>
            <a:endParaRPr lang="en-US" sz="1600" dirty="0">
              <a:latin typeface="Verdana" panose="020B0604030504040204" pitchFamily="34" charset="0"/>
              <a:ea typeface="Verdana" panose="020B0604030504040204" pitchFamily="34" charset="0"/>
              <a:cs typeface="Verdana" panose="020B0604030504040204" pitchFamily="34" charset="0"/>
            </a:endParaRPr>
          </a:p>
          <a:p>
            <a:pPr marL="342900" indent="-342900">
              <a:lnSpc>
                <a:spcPct val="115000"/>
              </a:lnSpc>
              <a:spcBef>
                <a:spcPts val="0"/>
              </a:spcBef>
              <a:buFont typeface="+mj-lt"/>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Go to “Profile” (under your photo) then scroll to choose “Family.”</a:t>
            </a:r>
          </a:p>
          <a:p>
            <a:pPr marL="342900" indent="-342900">
              <a:lnSpc>
                <a:spcPct val="115000"/>
              </a:lnSpc>
              <a:spcBef>
                <a:spcPts val="0"/>
              </a:spcBef>
              <a:buFont typeface="+mj-lt"/>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Type in your loved ones’ email addresses</a:t>
            </a:r>
          </a:p>
          <a:p>
            <a:pPr marL="342900" indent="-342900">
              <a:lnSpc>
                <a:spcPct val="115000"/>
              </a:lnSpc>
              <a:spcBef>
                <a:spcPts val="0"/>
              </a:spcBef>
              <a:buFont typeface="+mj-lt"/>
              <a:buAutoNum type="arabicPeriod"/>
            </a:pPr>
            <a:r>
              <a:rPr lang="en-US" sz="1600" dirty="0">
                <a:latin typeface="Verdana" panose="020B0604030504040204" pitchFamily="34" charset="0"/>
                <a:ea typeface="Verdana" panose="020B0604030504040204" pitchFamily="34" charset="0"/>
                <a:cs typeface="Verdana" panose="020B0604030504040204" pitchFamily="34" charset="0"/>
              </a:rPr>
              <a:t>LifeWorks will send them an email invitation to join.</a:t>
            </a:r>
          </a:p>
          <a:p>
            <a:pPr marL="0" indent="0">
              <a:lnSpc>
                <a:spcPct val="115000"/>
              </a:lnSpc>
              <a:spcBef>
                <a:spcPts val="0"/>
              </a:spcBef>
              <a:buNone/>
            </a:pPr>
            <a:endParaRPr lang="en-US" sz="1600" dirty="0">
              <a:latin typeface="Verdana" panose="020B0604030504040204" pitchFamily="34" charset="0"/>
              <a:ea typeface="Verdana" panose="020B0604030504040204" pitchFamily="34" charset="0"/>
              <a:cs typeface="Verdana" panose="020B0604030504040204" pitchFamily="34" charset="0"/>
            </a:endParaRPr>
          </a:p>
          <a:p>
            <a:pPr marL="0" indent="0">
              <a:lnSpc>
                <a:spcPct val="115000"/>
              </a:lnSpc>
              <a:spcBef>
                <a:spcPts val="0"/>
              </a:spcBef>
              <a:buNone/>
            </a:pPr>
            <a:endParaRPr lang="en-US" sz="1400" dirty="0"/>
          </a:p>
          <a:p>
            <a:pPr marL="0" indent="0" algn="ctr">
              <a:lnSpc>
                <a:spcPct val="115000"/>
              </a:lnSpc>
              <a:spcBef>
                <a:spcPts val="0"/>
              </a:spcBef>
              <a:buNone/>
            </a:pPr>
            <a:r>
              <a:rPr lang="en-US" sz="1800" b="1" dirty="0">
                <a:latin typeface="Verdana" panose="020B0604030504040204" pitchFamily="34" charset="0"/>
                <a:ea typeface="Calibri" panose="020F0502020204030204" pitchFamily="34" charset="0"/>
              </a:rPr>
              <a:t>EAP Counseling is provided at no cost to the team member or family member </a:t>
            </a:r>
            <a:r>
              <a:rPr lang="en-US" sz="1800" b="1" u="sng" dirty="0">
                <a:latin typeface="Verdana" panose="020B0604030504040204" pitchFamily="34" charset="0"/>
                <a:ea typeface="Calibri" panose="020F0502020204030204" pitchFamily="34" charset="0"/>
              </a:rPr>
              <a:t>regardless of insurance coverage</a:t>
            </a:r>
            <a:r>
              <a:rPr lang="en-US" sz="1800" b="1" dirty="0">
                <a:latin typeface="Verdana" panose="020B0604030504040204" pitchFamily="34" charset="0"/>
                <a:ea typeface="Calibri" panose="020F0502020204030204" pitchFamily="34" charset="0"/>
              </a:rPr>
              <a:t>.</a:t>
            </a:r>
            <a:endParaRPr lang="en-US" sz="1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8371012"/>
      </p:ext>
    </p:extLst>
  </p:cSld>
  <p:clrMapOvr>
    <a:masterClrMapping/>
  </p:clrMapOvr>
</p:sld>
</file>

<file path=ppt/theme/theme1.xml><?xml version="1.0" encoding="utf-8"?>
<a:theme xmlns:a="http://schemas.openxmlformats.org/drawingml/2006/main" name="UofSC Simple Theme">
  <a:themeElements>
    <a:clrScheme name="Custom 1">
      <a:dk1>
        <a:srgbClr val="000000"/>
      </a:dk1>
      <a:lt1>
        <a:srgbClr val="FFFFFF"/>
      </a:lt1>
      <a:dk2>
        <a:srgbClr val="73000A"/>
      </a:dk2>
      <a:lt2>
        <a:srgbClr val="E7E6E6"/>
      </a:lt2>
      <a:accent1>
        <a:srgbClr val="0D3841"/>
      </a:accent1>
      <a:accent2>
        <a:srgbClr val="E23B38"/>
      </a:accent2>
      <a:accent3>
        <a:srgbClr val="759005"/>
      </a:accent3>
      <a:accent4>
        <a:srgbClr val="FFF89E"/>
      </a:accent4>
      <a:accent5>
        <a:srgbClr val="3277B6"/>
      </a:accent5>
      <a:accent6>
        <a:srgbClr val="C1D832"/>
      </a:accent6>
      <a:hlink>
        <a:srgbClr val="73000A"/>
      </a:hlink>
      <a:folHlink>
        <a:srgbClr val="E23B38"/>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fsc_medicine_greenville_powerpoint" id="{3D3E4773-E2AC-44EC-829A-21D5C8B56FDE}" vid="{98D60144-0B93-4AF7-BA1F-122B58244F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uofsc_medicine_greenville_powerpoint</Template>
  <TotalTime>52</TotalTime>
  <Words>1855</Words>
  <Application>Microsoft Office PowerPoint</Application>
  <PresentationFormat>Widescreen</PresentationFormat>
  <Paragraphs>143</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Impact</vt:lpstr>
      <vt:lpstr>Segoe UI</vt:lpstr>
      <vt:lpstr>Verdana</vt:lpstr>
      <vt:lpstr>Wingdings</vt:lpstr>
      <vt:lpstr>UofSC Simple Theme</vt:lpstr>
      <vt:lpstr>Prisma Health Employee Assistance Program (EAP) Powered by LifeWorks</vt:lpstr>
      <vt:lpstr>The Partnership                            </vt:lpstr>
      <vt:lpstr>Workforce Wellness </vt:lpstr>
      <vt:lpstr>What is an EAP?</vt:lpstr>
      <vt:lpstr>PowerPoint Presentation</vt:lpstr>
      <vt:lpstr>PowerPoint Presentation</vt:lpstr>
      <vt:lpstr> </vt:lpstr>
      <vt:lpstr>PowerPoint Presentation</vt:lpstr>
      <vt:lpstr> Invite up to 5 family members to use LifeWorks! </vt:lpstr>
      <vt:lpstr>Confidential access</vt:lpstr>
      <vt:lpstr>Total Wellbeing Index</vt:lpstr>
      <vt:lpstr>Let’s take a look…</vt:lpstr>
      <vt:lpstr>Frequently Asked Questions</vt:lpstr>
      <vt:lpstr>What’s next?</vt:lpstr>
      <vt:lpstr>Critical Incident Response</vt:lpstr>
      <vt:lpstr>PowerPoint Presentation</vt:lpstr>
      <vt:lpstr>What questions do you have?</vt:lpstr>
      <vt:lpstr>Thank you!</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Watts, Hannah</dc:creator>
  <cp:lastModifiedBy>Stephanie John</cp:lastModifiedBy>
  <cp:revision>7</cp:revision>
  <dcterms:created xsi:type="dcterms:W3CDTF">2021-06-29T19:16:17Z</dcterms:created>
  <dcterms:modified xsi:type="dcterms:W3CDTF">2021-08-05T19:06:19Z</dcterms:modified>
</cp:coreProperties>
</file>