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81" r:id="rId21"/>
    <p:sldId id="278" r:id="rId22"/>
    <p:sldId id="277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71285"/>
  </p:normalViewPr>
  <p:slideViewPr>
    <p:cSldViewPr snapToGrid="0" snapToObjects="1">
      <p:cViewPr varScale="1">
        <p:scale>
          <a:sx n="71" d="100"/>
          <a:sy n="71" d="100"/>
        </p:scale>
        <p:origin x="2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svg"/><Relationship Id="rId1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E6B97-C111-46EB-AD9A-3DE562E94D4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DC9E59-93B9-4084-8155-CC257F1559F2}">
      <dgm:prSet/>
      <dgm:spPr/>
      <dgm:t>
        <a:bodyPr/>
        <a:lstStyle/>
        <a:p>
          <a:r>
            <a:rPr lang="en-US" dirty="0"/>
            <a:t>To address an </a:t>
          </a:r>
          <a:r>
            <a:rPr lang="en-US" b="1" dirty="0"/>
            <a:t>important</a:t>
          </a:r>
          <a:r>
            <a:rPr lang="en-US" dirty="0"/>
            <a:t> situation that we all care about … </a:t>
          </a:r>
        </a:p>
      </dgm:t>
    </dgm:pt>
    <dgm:pt modelId="{3AEEA561-B4DA-45E6-A16C-98FF24BB2A16}" type="parTrans" cxnId="{05691EE3-8BE4-486B-87D4-6AE436C067D3}">
      <dgm:prSet/>
      <dgm:spPr/>
      <dgm:t>
        <a:bodyPr/>
        <a:lstStyle/>
        <a:p>
          <a:endParaRPr lang="en-US"/>
        </a:p>
      </dgm:t>
    </dgm:pt>
    <dgm:pt modelId="{14EE2839-D12E-46D4-9FC9-07988B4461AF}" type="sibTrans" cxnId="{05691EE3-8BE4-486B-87D4-6AE436C067D3}">
      <dgm:prSet/>
      <dgm:spPr/>
      <dgm:t>
        <a:bodyPr/>
        <a:lstStyle/>
        <a:p>
          <a:endParaRPr lang="en-US"/>
        </a:p>
      </dgm:t>
    </dgm:pt>
    <dgm:pt modelId="{4AA2FD31-8E9F-4A75-91D9-6321B81CFA9C}">
      <dgm:prSet/>
      <dgm:spPr/>
      <dgm:t>
        <a:bodyPr/>
        <a:lstStyle/>
        <a:p>
          <a:r>
            <a:rPr lang="en-US" dirty="0"/>
            <a:t>SC LGBTQ+ communities face </a:t>
          </a:r>
          <a:r>
            <a:rPr lang="en-US" b="1" dirty="0"/>
            <a:t>challenges</a:t>
          </a:r>
          <a:r>
            <a:rPr lang="en-US" dirty="0"/>
            <a:t> addressing their </a:t>
          </a:r>
          <a:r>
            <a:rPr lang="en-US" b="1" dirty="0"/>
            <a:t>health questions </a:t>
          </a:r>
          <a:r>
            <a:rPr lang="en-US" dirty="0"/>
            <a:t>&amp; </a:t>
          </a:r>
          <a:r>
            <a:rPr lang="en-US" b="1" dirty="0"/>
            <a:t>concerns</a:t>
          </a:r>
        </a:p>
      </dgm:t>
    </dgm:pt>
    <dgm:pt modelId="{FFECF0F0-371E-40F6-9209-6D4601F64E8C}" type="parTrans" cxnId="{5C80C7D9-5838-4A0B-8E5D-B62BE8B0DE6B}">
      <dgm:prSet/>
      <dgm:spPr/>
      <dgm:t>
        <a:bodyPr/>
        <a:lstStyle/>
        <a:p>
          <a:endParaRPr lang="en-US"/>
        </a:p>
      </dgm:t>
    </dgm:pt>
    <dgm:pt modelId="{1300FECE-46FD-42C4-9185-E81667D8B36D}" type="sibTrans" cxnId="{5C80C7D9-5838-4A0B-8E5D-B62BE8B0DE6B}">
      <dgm:prSet/>
      <dgm:spPr/>
      <dgm:t>
        <a:bodyPr/>
        <a:lstStyle/>
        <a:p>
          <a:endParaRPr lang="en-US"/>
        </a:p>
      </dgm:t>
    </dgm:pt>
    <dgm:pt modelId="{11E96EBD-FA57-134A-9829-82A2C7A059EA}" type="pres">
      <dgm:prSet presAssocID="{55FE6B97-C111-46EB-AD9A-3DE562E94D4F}" presName="vert0" presStyleCnt="0">
        <dgm:presLayoutVars>
          <dgm:dir/>
          <dgm:animOne val="branch"/>
          <dgm:animLvl val="lvl"/>
        </dgm:presLayoutVars>
      </dgm:prSet>
      <dgm:spPr/>
    </dgm:pt>
    <dgm:pt modelId="{4582DA78-8B26-F743-A6A2-74579ACC525A}" type="pres">
      <dgm:prSet presAssocID="{7DDC9E59-93B9-4084-8155-CC257F1559F2}" presName="thickLine" presStyleLbl="alignNode1" presStyleIdx="0" presStyleCnt="2"/>
      <dgm:spPr/>
    </dgm:pt>
    <dgm:pt modelId="{FEC976B7-3EE0-B346-8131-B4F32E9289DC}" type="pres">
      <dgm:prSet presAssocID="{7DDC9E59-93B9-4084-8155-CC257F1559F2}" presName="horz1" presStyleCnt="0"/>
      <dgm:spPr/>
    </dgm:pt>
    <dgm:pt modelId="{9252F3F9-2C50-A042-921E-CD8D71858E09}" type="pres">
      <dgm:prSet presAssocID="{7DDC9E59-93B9-4084-8155-CC257F1559F2}" presName="tx1" presStyleLbl="revTx" presStyleIdx="0" presStyleCnt="2"/>
      <dgm:spPr/>
    </dgm:pt>
    <dgm:pt modelId="{1C204716-08B1-0C4C-9565-5F8F27E03BA0}" type="pres">
      <dgm:prSet presAssocID="{7DDC9E59-93B9-4084-8155-CC257F1559F2}" presName="vert1" presStyleCnt="0"/>
      <dgm:spPr/>
    </dgm:pt>
    <dgm:pt modelId="{554B12C5-904D-DD46-95C9-63C2F7B30DAB}" type="pres">
      <dgm:prSet presAssocID="{4AA2FD31-8E9F-4A75-91D9-6321B81CFA9C}" presName="thickLine" presStyleLbl="alignNode1" presStyleIdx="1" presStyleCnt="2"/>
      <dgm:spPr/>
    </dgm:pt>
    <dgm:pt modelId="{204907AB-D58A-384B-9767-5638C6254A35}" type="pres">
      <dgm:prSet presAssocID="{4AA2FD31-8E9F-4A75-91D9-6321B81CFA9C}" presName="horz1" presStyleCnt="0"/>
      <dgm:spPr/>
    </dgm:pt>
    <dgm:pt modelId="{CC50E36A-DD1D-BE46-ADD1-6D435E11B1E0}" type="pres">
      <dgm:prSet presAssocID="{4AA2FD31-8E9F-4A75-91D9-6321B81CFA9C}" presName="tx1" presStyleLbl="revTx" presStyleIdx="1" presStyleCnt="2"/>
      <dgm:spPr/>
    </dgm:pt>
    <dgm:pt modelId="{E15FDDC3-7FA5-BA46-9BD0-66EB05ECFEDF}" type="pres">
      <dgm:prSet presAssocID="{4AA2FD31-8E9F-4A75-91D9-6321B81CFA9C}" presName="vert1" presStyleCnt="0"/>
      <dgm:spPr/>
    </dgm:pt>
  </dgm:ptLst>
  <dgm:cxnLst>
    <dgm:cxn modelId="{A1E4EC28-632D-E541-AFF2-5FD76A04D824}" type="presOf" srcId="{55FE6B97-C111-46EB-AD9A-3DE562E94D4F}" destId="{11E96EBD-FA57-134A-9829-82A2C7A059EA}" srcOrd="0" destOrd="0" presId="urn:microsoft.com/office/officeart/2008/layout/LinedList"/>
    <dgm:cxn modelId="{8822FAC6-80A5-114A-9A17-050DE78C02E9}" type="presOf" srcId="{7DDC9E59-93B9-4084-8155-CC257F1559F2}" destId="{9252F3F9-2C50-A042-921E-CD8D71858E09}" srcOrd="0" destOrd="0" presId="urn:microsoft.com/office/officeart/2008/layout/LinedList"/>
    <dgm:cxn modelId="{5C80C7D9-5838-4A0B-8E5D-B62BE8B0DE6B}" srcId="{55FE6B97-C111-46EB-AD9A-3DE562E94D4F}" destId="{4AA2FD31-8E9F-4A75-91D9-6321B81CFA9C}" srcOrd="1" destOrd="0" parTransId="{FFECF0F0-371E-40F6-9209-6D4601F64E8C}" sibTransId="{1300FECE-46FD-42C4-9185-E81667D8B36D}"/>
    <dgm:cxn modelId="{05691EE3-8BE4-486B-87D4-6AE436C067D3}" srcId="{55FE6B97-C111-46EB-AD9A-3DE562E94D4F}" destId="{7DDC9E59-93B9-4084-8155-CC257F1559F2}" srcOrd="0" destOrd="0" parTransId="{3AEEA561-B4DA-45E6-A16C-98FF24BB2A16}" sibTransId="{14EE2839-D12E-46D4-9FC9-07988B4461AF}"/>
    <dgm:cxn modelId="{AF9B99ED-2002-DD40-9751-1B5CE0A32635}" type="presOf" srcId="{4AA2FD31-8E9F-4A75-91D9-6321B81CFA9C}" destId="{CC50E36A-DD1D-BE46-ADD1-6D435E11B1E0}" srcOrd="0" destOrd="0" presId="urn:microsoft.com/office/officeart/2008/layout/LinedList"/>
    <dgm:cxn modelId="{683C2D68-35BE-C342-A3C3-12B6DA9FFF25}" type="presParOf" srcId="{11E96EBD-FA57-134A-9829-82A2C7A059EA}" destId="{4582DA78-8B26-F743-A6A2-74579ACC525A}" srcOrd="0" destOrd="0" presId="urn:microsoft.com/office/officeart/2008/layout/LinedList"/>
    <dgm:cxn modelId="{E10E459C-8FF5-FB47-9BCD-67D38E4BF3CD}" type="presParOf" srcId="{11E96EBD-FA57-134A-9829-82A2C7A059EA}" destId="{FEC976B7-3EE0-B346-8131-B4F32E9289DC}" srcOrd="1" destOrd="0" presId="urn:microsoft.com/office/officeart/2008/layout/LinedList"/>
    <dgm:cxn modelId="{9536E20A-C2C9-A04A-B7BB-BA27BCF42FA1}" type="presParOf" srcId="{FEC976B7-3EE0-B346-8131-B4F32E9289DC}" destId="{9252F3F9-2C50-A042-921E-CD8D71858E09}" srcOrd="0" destOrd="0" presId="urn:microsoft.com/office/officeart/2008/layout/LinedList"/>
    <dgm:cxn modelId="{3DD25C38-CBD5-B04E-8C3E-7509CD4410CF}" type="presParOf" srcId="{FEC976B7-3EE0-B346-8131-B4F32E9289DC}" destId="{1C204716-08B1-0C4C-9565-5F8F27E03BA0}" srcOrd="1" destOrd="0" presId="urn:microsoft.com/office/officeart/2008/layout/LinedList"/>
    <dgm:cxn modelId="{3225CBAB-C642-6F46-B33C-CA4865B2E266}" type="presParOf" srcId="{11E96EBD-FA57-134A-9829-82A2C7A059EA}" destId="{554B12C5-904D-DD46-95C9-63C2F7B30DAB}" srcOrd="2" destOrd="0" presId="urn:microsoft.com/office/officeart/2008/layout/LinedList"/>
    <dgm:cxn modelId="{2F26A943-E291-8047-AE1B-45C7010B5B52}" type="presParOf" srcId="{11E96EBD-FA57-134A-9829-82A2C7A059EA}" destId="{204907AB-D58A-384B-9767-5638C6254A35}" srcOrd="3" destOrd="0" presId="urn:microsoft.com/office/officeart/2008/layout/LinedList"/>
    <dgm:cxn modelId="{DEB550EC-3816-4240-8019-CF1C21BA7A62}" type="presParOf" srcId="{204907AB-D58A-384B-9767-5638C6254A35}" destId="{CC50E36A-DD1D-BE46-ADD1-6D435E11B1E0}" srcOrd="0" destOrd="0" presId="urn:microsoft.com/office/officeart/2008/layout/LinedList"/>
    <dgm:cxn modelId="{48422232-00BF-3949-A95F-399CBD806090}" type="presParOf" srcId="{204907AB-D58A-384B-9767-5638C6254A35}" destId="{E15FDDC3-7FA5-BA46-9BD0-66EB05ECFE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7B89E-604E-45E5-90F0-4172D3EDEFB3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3ED126-EFF7-442E-9640-034E1FF50004}">
      <dgm:prSet/>
      <dgm:spPr/>
      <dgm:t>
        <a:bodyPr/>
        <a:lstStyle/>
        <a:p>
          <a:r>
            <a:rPr lang="en-US" dirty="0"/>
            <a:t>By </a:t>
          </a:r>
          <a:r>
            <a:rPr lang="en-US" b="1" dirty="0"/>
            <a:t>working together </a:t>
          </a:r>
          <a:r>
            <a:rPr lang="en-US" dirty="0"/>
            <a:t>to come up with </a:t>
          </a:r>
          <a:r>
            <a:rPr lang="en-US" b="1" dirty="0"/>
            <a:t>questions</a:t>
          </a:r>
          <a:r>
            <a:rPr lang="en-US" dirty="0"/>
            <a:t> which, if answered, could </a:t>
          </a:r>
          <a:r>
            <a:rPr lang="en-US" b="1" dirty="0"/>
            <a:t>make a difference</a:t>
          </a:r>
          <a:r>
            <a:rPr lang="en-US" dirty="0"/>
            <a:t> to the situation that brought us here today</a:t>
          </a:r>
        </a:p>
      </dgm:t>
    </dgm:pt>
    <dgm:pt modelId="{C10A5B6A-10DA-4AD9-9257-25537286BDF8}" type="parTrans" cxnId="{1AD58327-030C-4C27-BE57-6D6D8069B29A}">
      <dgm:prSet/>
      <dgm:spPr/>
      <dgm:t>
        <a:bodyPr/>
        <a:lstStyle/>
        <a:p>
          <a:endParaRPr lang="en-US"/>
        </a:p>
      </dgm:t>
    </dgm:pt>
    <dgm:pt modelId="{9614E0FB-0592-49FA-9AC5-A986F9B7E604}" type="sibTrans" cxnId="{1AD58327-030C-4C27-BE57-6D6D8069B29A}">
      <dgm:prSet/>
      <dgm:spPr/>
      <dgm:t>
        <a:bodyPr/>
        <a:lstStyle/>
        <a:p>
          <a:endParaRPr lang="en-US"/>
        </a:p>
      </dgm:t>
    </dgm:pt>
    <dgm:pt modelId="{14ABEDFC-B861-48F8-A3E1-E4128DD09000}">
      <dgm:prSet/>
      <dgm:spPr/>
      <dgm:t>
        <a:bodyPr/>
        <a:lstStyle/>
        <a:p>
          <a:r>
            <a:rPr lang="en-US" dirty="0"/>
            <a:t>By </a:t>
          </a:r>
          <a:r>
            <a:rPr lang="en-US" b="1" dirty="0"/>
            <a:t>contributing</a:t>
          </a:r>
          <a:r>
            <a:rPr lang="en-US" dirty="0"/>
            <a:t> to </a:t>
          </a:r>
          <a:r>
            <a:rPr lang="en-US" b="1" dirty="0"/>
            <a:t>collective dialog</a:t>
          </a:r>
          <a:r>
            <a:rPr lang="en-US" dirty="0"/>
            <a:t> to </a:t>
          </a:r>
          <a:r>
            <a:rPr lang="en-US" b="1" dirty="0"/>
            <a:t>answer</a:t>
          </a:r>
          <a:r>
            <a:rPr lang="en-US" dirty="0"/>
            <a:t> these questions </a:t>
          </a:r>
        </a:p>
      </dgm:t>
    </dgm:pt>
    <dgm:pt modelId="{F8AE57A2-6954-47B0-ABC3-901C17951C8B}" type="parTrans" cxnId="{08EFDF93-FA8D-4B0B-AB66-FF41CD8982AA}">
      <dgm:prSet/>
      <dgm:spPr/>
      <dgm:t>
        <a:bodyPr/>
        <a:lstStyle/>
        <a:p>
          <a:endParaRPr lang="en-US"/>
        </a:p>
      </dgm:t>
    </dgm:pt>
    <dgm:pt modelId="{F573A8F0-B8E6-43C3-9E73-8681A8E4BF71}" type="sibTrans" cxnId="{08EFDF93-FA8D-4B0B-AB66-FF41CD8982AA}">
      <dgm:prSet/>
      <dgm:spPr/>
      <dgm:t>
        <a:bodyPr/>
        <a:lstStyle/>
        <a:p>
          <a:endParaRPr lang="en-US"/>
        </a:p>
      </dgm:t>
    </dgm:pt>
    <dgm:pt modelId="{D5A5D439-C3B8-1945-A8A6-45F9DA0226CB}" type="pres">
      <dgm:prSet presAssocID="{1DC7B89E-604E-45E5-90F0-4172D3EDEFB3}" presName="Name0" presStyleCnt="0">
        <dgm:presLayoutVars>
          <dgm:dir/>
          <dgm:animLvl val="lvl"/>
          <dgm:resizeHandles val="exact"/>
        </dgm:presLayoutVars>
      </dgm:prSet>
      <dgm:spPr/>
    </dgm:pt>
    <dgm:pt modelId="{EF965742-485F-044B-A72E-2755E5EE5CE1}" type="pres">
      <dgm:prSet presAssocID="{14ABEDFC-B861-48F8-A3E1-E4128DD09000}" presName="boxAndChildren" presStyleCnt="0"/>
      <dgm:spPr/>
    </dgm:pt>
    <dgm:pt modelId="{F04D37A3-9E6E-EF4E-9B3B-3A30BC4A870C}" type="pres">
      <dgm:prSet presAssocID="{14ABEDFC-B861-48F8-A3E1-E4128DD09000}" presName="parentTextBox" presStyleLbl="node1" presStyleIdx="0" presStyleCnt="2"/>
      <dgm:spPr/>
    </dgm:pt>
    <dgm:pt modelId="{62438666-0CE6-D349-8131-707298A1AA24}" type="pres">
      <dgm:prSet presAssocID="{9614E0FB-0592-49FA-9AC5-A986F9B7E604}" presName="sp" presStyleCnt="0"/>
      <dgm:spPr/>
    </dgm:pt>
    <dgm:pt modelId="{E2E3852C-AB42-D64F-ABCE-2026D6911FB8}" type="pres">
      <dgm:prSet presAssocID="{863ED126-EFF7-442E-9640-034E1FF50004}" presName="arrowAndChildren" presStyleCnt="0"/>
      <dgm:spPr/>
    </dgm:pt>
    <dgm:pt modelId="{DBCF3514-53CE-8542-A61E-09BC91221211}" type="pres">
      <dgm:prSet presAssocID="{863ED126-EFF7-442E-9640-034E1FF50004}" presName="parentTextArrow" presStyleLbl="node1" presStyleIdx="1" presStyleCnt="2"/>
      <dgm:spPr/>
    </dgm:pt>
  </dgm:ptLst>
  <dgm:cxnLst>
    <dgm:cxn modelId="{1AD58327-030C-4C27-BE57-6D6D8069B29A}" srcId="{1DC7B89E-604E-45E5-90F0-4172D3EDEFB3}" destId="{863ED126-EFF7-442E-9640-034E1FF50004}" srcOrd="0" destOrd="0" parTransId="{C10A5B6A-10DA-4AD9-9257-25537286BDF8}" sibTransId="{9614E0FB-0592-49FA-9AC5-A986F9B7E604}"/>
    <dgm:cxn modelId="{734F7A2E-4338-EF40-82DF-969A173F01BC}" type="presOf" srcId="{863ED126-EFF7-442E-9640-034E1FF50004}" destId="{DBCF3514-53CE-8542-A61E-09BC91221211}" srcOrd="0" destOrd="0" presId="urn:microsoft.com/office/officeart/2005/8/layout/process4"/>
    <dgm:cxn modelId="{0F19455E-EC62-6945-BBA9-1118212CF9A0}" type="presOf" srcId="{14ABEDFC-B861-48F8-A3E1-E4128DD09000}" destId="{F04D37A3-9E6E-EF4E-9B3B-3A30BC4A870C}" srcOrd="0" destOrd="0" presId="urn:microsoft.com/office/officeart/2005/8/layout/process4"/>
    <dgm:cxn modelId="{08EFDF93-FA8D-4B0B-AB66-FF41CD8982AA}" srcId="{1DC7B89E-604E-45E5-90F0-4172D3EDEFB3}" destId="{14ABEDFC-B861-48F8-A3E1-E4128DD09000}" srcOrd="1" destOrd="0" parTransId="{F8AE57A2-6954-47B0-ABC3-901C17951C8B}" sibTransId="{F573A8F0-B8E6-43C3-9E73-8681A8E4BF71}"/>
    <dgm:cxn modelId="{B92579CC-595D-8441-969C-384E131D2F4D}" type="presOf" srcId="{1DC7B89E-604E-45E5-90F0-4172D3EDEFB3}" destId="{D5A5D439-C3B8-1945-A8A6-45F9DA0226CB}" srcOrd="0" destOrd="0" presId="urn:microsoft.com/office/officeart/2005/8/layout/process4"/>
    <dgm:cxn modelId="{BD33E531-7AA6-C04E-819D-A7C73B771933}" type="presParOf" srcId="{D5A5D439-C3B8-1945-A8A6-45F9DA0226CB}" destId="{EF965742-485F-044B-A72E-2755E5EE5CE1}" srcOrd="0" destOrd="0" presId="urn:microsoft.com/office/officeart/2005/8/layout/process4"/>
    <dgm:cxn modelId="{8D53B7B0-9BC1-F243-8833-49402067EE4C}" type="presParOf" srcId="{EF965742-485F-044B-A72E-2755E5EE5CE1}" destId="{F04D37A3-9E6E-EF4E-9B3B-3A30BC4A870C}" srcOrd="0" destOrd="0" presId="urn:microsoft.com/office/officeart/2005/8/layout/process4"/>
    <dgm:cxn modelId="{83F22567-C75E-DC49-8C3B-9BB40F09C1B7}" type="presParOf" srcId="{D5A5D439-C3B8-1945-A8A6-45F9DA0226CB}" destId="{62438666-0CE6-D349-8131-707298A1AA24}" srcOrd="1" destOrd="0" presId="urn:microsoft.com/office/officeart/2005/8/layout/process4"/>
    <dgm:cxn modelId="{BBDFF025-88FF-2C4B-8BE3-F68171C11025}" type="presParOf" srcId="{D5A5D439-C3B8-1945-A8A6-45F9DA0226CB}" destId="{E2E3852C-AB42-D64F-ABCE-2026D6911FB8}" srcOrd="2" destOrd="0" presId="urn:microsoft.com/office/officeart/2005/8/layout/process4"/>
    <dgm:cxn modelId="{1A1EC408-5F17-584B-8E01-41C53F226629}" type="presParOf" srcId="{E2E3852C-AB42-D64F-ABCE-2026D6911FB8}" destId="{DBCF3514-53CE-8542-A61E-09BC912212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8D377-1C00-438B-AB5F-292A6210DF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560C254-0D7C-4CAE-902E-6CD732F08A68}">
      <dgm:prSet/>
      <dgm:spPr/>
      <dgm:t>
        <a:bodyPr/>
        <a:lstStyle/>
        <a:p>
          <a:r>
            <a:rPr lang="en-US" i="1" dirty="0"/>
            <a:t>Table hosts:</a:t>
          </a:r>
          <a:r>
            <a:rPr lang="en-US" dirty="0"/>
            <a:t> </a:t>
          </a:r>
          <a:r>
            <a:rPr lang="en-US" b="1" dirty="0"/>
            <a:t>Welcome</a:t>
          </a:r>
          <a:r>
            <a:rPr lang="en-US" dirty="0"/>
            <a:t> new members &amp; show them the table’s </a:t>
          </a:r>
          <a:r>
            <a:rPr lang="en-US" i="1" dirty="0"/>
            <a:t>“talking object.” </a:t>
          </a:r>
          <a:r>
            <a:rPr lang="en-US" dirty="0"/>
            <a:t>Have everyone </a:t>
          </a:r>
          <a:r>
            <a:rPr lang="en-US" b="1" dirty="0"/>
            <a:t>introduce</a:t>
          </a:r>
          <a:r>
            <a:rPr lang="en-US" dirty="0"/>
            <a:t> themselves. S</a:t>
          </a:r>
          <a:r>
            <a:rPr lang="en-US" b="1" dirty="0"/>
            <a:t>ummarize key ideas </a:t>
          </a:r>
          <a:r>
            <a:rPr lang="en-US" dirty="0"/>
            <a:t>communicated by prior table. </a:t>
          </a:r>
        </a:p>
      </dgm:t>
    </dgm:pt>
    <dgm:pt modelId="{21C852C6-6483-4253-8AE1-32E8EA4D6534}" type="parTrans" cxnId="{D8BCB534-998E-4D19-9929-14B3A9153416}">
      <dgm:prSet/>
      <dgm:spPr/>
      <dgm:t>
        <a:bodyPr/>
        <a:lstStyle/>
        <a:p>
          <a:endParaRPr lang="en-US"/>
        </a:p>
      </dgm:t>
    </dgm:pt>
    <dgm:pt modelId="{85DB4810-7EB3-4E82-89B4-7A958ADB06F3}" type="sibTrans" cxnId="{D8BCB534-998E-4D19-9929-14B3A9153416}">
      <dgm:prSet/>
      <dgm:spPr/>
      <dgm:t>
        <a:bodyPr/>
        <a:lstStyle/>
        <a:p>
          <a:endParaRPr lang="en-US"/>
        </a:p>
      </dgm:t>
    </dgm:pt>
    <dgm:pt modelId="{FEC72DC9-36B0-48F3-97A8-93C1261A9766}">
      <dgm:prSet/>
      <dgm:spPr/>
      <dgm:t>
        <a:bodyPr/>
        <a:lstStyle/>
        <a:p>
          <a:r>
            <a:rPr lang="en-US" i="1"/>
            <a:t>Participants: </a:t>
          </a:r>
          <a:r>
            <a:rPr lang="en-US"/>
            <a:t>Share your </a:t>
          </a:r>
          <a:r>
            <a:rPr lang="en-US" b="1" i="1"/>
            <a:t>“seed”</a:t>
          </a:r>
          <a:r>
            <a:rPr lang="en-US"/>
            <a:t> ideas with the group. </a:t>
          </a:r>
        </a:p>
      </dgm:t>
    </dgm:pt>
    <dgm:pt modelId="{D1DCB7A7-BCC7-400F-8177-2C5229D57279}" type="parTrans" cxnId="{2214AE7E-3D67-4A5B-9DC9-23356060E805}">
      <dgm:prSet/>
      <dgm:spPr/>
      <dgm:t>
        <a:bodyPr/>
        <a:lstStyle/>
        <a:p>
          <a:endParaRPr lang="en-US"/>
        </a:p>
      </dgm:t>
    </dgm:pt>
    <dgm:pt modelId="{700FA217-782D-41F8-BE74-FA1856DD2DFC}" type="sibTrans" cxnId="{2214AE7E-3D67-4A5B-9DC9-23356060E805}">
      <dgm:prSet/>
      <dgm:spPr/>
      <dgm:t>
        <a:bodyPr/>
        <a:lstStyle/>
        <a:p>
          <a:endParaRPr lang="en-US"/>
        </a:p>
      </dgm:t>
    </dgm:pt>
    <dgm:pt modelId="{A4202CB2-8C06-4C0F-A850-6D5AE1B48BD7}">
      <dgm:prSet/>
      <dgm:spPr/>
      <dgm:t>
        <a:bodyPr/>
        <a:lstStyle/>
        <a:p>
          <a:r>
            <a:rPr lang="en-US" i="1"/>
            <a:t>After sharing, discuss the following question: </a:t>
          </a:r>
          <a:r>
            <a:rPr lang="en-US"/>
            <a:t>What’s the </a:t>
          </a:r>
          <a:r>
            <a:rPr lang="en-US" b="1"/>
            <a:t>next level of thinking </a:t>
          </a:r>
          <a:r>
            <a:rPr lang="en-US"/>
            <a:t>needed to answer the question your </a:t>
          </a:r>
          <a:r>
            <a:rPr lang="en-US" b="1" i="1"/>
            <a:t>current</a:t>
          </a:r>
          <a:r>
            <a:rPr lang="en-US" i="1"/>
            <a:t> </a:t>
          </a:r>
          <a:r>
            <a:rPr lang="en-US"/>
            <a:t>table posed?</a:t>
          </a:r>
        </a:p>
      </dgm:t>
    </dgm:pt>
    <dgm:pt modelId="{E558492F-2EEA-4129-BE52-A5863351684B}" type="parTrans" cxnId="{A373C404-18E0-4C63-841F-00AA6E52574E}">
      <dgm:prSet/>
      <dgm:spPr/>
      <dgm:t>
        <a:bodyPr/>
        <a:lstStyle/>
        <a:p>
          <a:endParaRPr lang="en-US"/>
        </a:p>
      </dgm:t>
    </dgm:pt>
    <dgm:pt modelId="{EF80B375-54B1-487C-AEE6-49D8EE3A5E5B}" type="sibTrans" cxnId="{A373C404-18E0-4C63-841F-00AA6E52574E}">
      <dgm:prSet/>
      <dgm:spPr/>
      <dgm:t>
        <a:bodyPr/>
        <a:lstStyle/>
        <a:p>
          <a:endParaRPr lang="en-US"/>
        </a:p>
      </dgm:t>
    </dgm:pt>
    <dgm:pt modelId="{6DBC6726-B693-421E-9DE7-CE776ED91506}" type="pres">
      <dgm:prSet presAssocID="{B738D377-1C00-438B-AB5F-292A6210DFE4}" presName="root" presStyleCnt="0">
        <dgm:presLayoutVars>
          <dgm:dir/>
          <dgm:resizeHandles val="exact"/>
        </dgm:presLayoutVars>
      </dgm:prSet>
      <dgm:spPr/>
    </dgm:pt>
    <dgm:pt modelId="{EAB665C4-013A-4F0D-A99A-56DED43801AA}" type="pres">
      <dgm:prSet presAssocID="{E560C254-0D7C-4CAE-902E-6CD732F08A68}" presName="compNode" presStyleCnt="0"/>
      <dgm:spPr/>
    </dgm:pt>
    <dgm:pt modelId="{440527BE-58F2-485D-A868-EC583B119994}" type="pres">
      <dgm:prSet presAssocID="{E560C254-0D7C-4CAE-902E-6CD732F08A68}" presName="bgRect" presStyleLbl="bgShp" presStyleIdx="0" presStyleCnt="3"/>
      <dgm:spPr/>
    </dgm:pt>
    <dgm:pt modelId="{C651AE46-AB36-4FD4-91DD-813169A9C1AB}" type="pres">
      <dgm:prSet presAssocID="{E560C254-0D7C-4CAE-902E-6CD732F08A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F71B0C3-3899-4066-B1F8-0FE78524A831}" type="pres">
      <dgm:prSet presAssocID="{E560C254-0D7C-4CAE-902E-6CD732F08A68}" presName="spaceRect" presStyleCnt="0"/>
      <dgm:spPr/>
    </dgm:pt>
    <dgm:pt modelId="{BBD1D4D9-ACDD-4575-949E-3F55F7F39C7E}" type="pres">
      <dgm:prSet presAssocID="{E560C254-0D7C-4CAE-902E-6CD732F08A68}" presName="parTx" presStyleLbl="revTx" presStyleIdx="0" presStyleCnt="3">
        <dgm:presLayoutVars>
          <dgm:chMax val="0"/>
          <dgm:chPref val="0"/>
        </dgm:presLayoutVars>
      </dgm:prSet>
      <dgm:spPr/>
    </dgm:pt>
    <dgm:pt modelId="{84D2FA36-0076-4F67-B448-2063D6DD5FD8}" type="pres">
      <dgm:prSet presAssocID="{85DB4810-7EB3-4E82-89B4-7A958ADB06F3}" presName="sibTrans" presStyleCnt="0"/>
      <dgm:spPr/>
    </dgm:pt>
    <dgm:pt modelId="{5C2D6DAC-9D78-48BF-B66B-A098C4FD130E}" type="pres">
      <dgm:prSet presAssocID="{FEC72DC9-36B0-48F3-97A8-93C1261A9766}" presName="compNode" presStyleCnt="0"/>
      <dgm:spPr/>
    </dgm:pt>
    <dgm:pt modelId="{ADC8DBD4-104A-47E5-B5FA-102354FCA2DD}" type="pres">
      <dgm:prSet presAssocID="{FEC72DC9-36B0-48F3-97A8-93C1261A9766}" presName="bgRect" presStyleLbl="bgShp" presStyleIdx="1" presStyleCnt="3"/>
      <dgm:spPr/>
    </dgm:pt>
    <dgm:pt modelId="{957DCFE5-B19F-4FBC-9280-7531B7B8A97E}" type="pres">
      <dgm:prSet presAssocID="{FEC72DC9-36B0-48F3-97A8-93C1261A97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56BC382-CD61-4A1A-B8AF-BDAC3310D62C}" type="pres">
      <dgm:prSet presAssocID="{FEC72DC9-36B0-48F3-97A8-93C1261A9766}" presName="spaceRect" presStyleCnt="0"/>
      <dgm:spPr/>
    </dgm:pt>
    <dgm:pt modelId="{195B9F6F-4D8B-4183-85AA-66F834B8CD6D}" type="pres">
      <dgm:prSet presAssocID="{FEC72DC9-36B0-48F3-97A8-93C1261A9766}" presName="parTx" presStyleLbl="revTx" presStyleIdx="1" presStyleCnt="3">
        <dgm:presLayoutVars>
          <dgm:chMax val="0"/>
          <dgm:chPref val="0"/>
        </dgm:presLayoutVars>
      </dgm:prSet>
      <dgm:spPr/>
    </dgm:pt>
    <dgm:pt modelId="{DBD9BC52-D978-4DC0-94C4-C753F1BAD496}" type="pres">
      <dgm:prSet presAssocID="{700FA217-782D-41F8-BE74-FA1856DD2DFC}" presName="sibTrans" presStyleCnt="0"/>
      <dgm:spPr/>
    </dgm:pt>
    <dgm:pt modelId="{AE36E9C4-BF12-4AFD-99FA-990E4B17893E}" type="pres">
      <dgm:prSet presAssocID="{A4202CB2-8C06-4C0F-A850-6D5AE1B48BD7}" presName="compNode" presStyleCnt="0"/>
      <dgm:spPr/>
    </dgm:pt>
    <dgm:pt modelId="{0633BEF4-FAE4-4481-A21C-66CF62C14465}" type="pres">
      <dgm:prSet presAssocID="{A4202CB2-8C06-4C0F-A850-6D5AE1B48BD7}" presName="bgRect" presStyleLbl="bgShp" presStyleIdx="2" presStyleCnt="3"/>
      <dgm:spPr/>
    </dgm:pt>
    <dgm:pt modelId="{1AF1C50F-2E7C-4BF2-A7D7-8D28A6A6DC37}" type="pres">
      <dgm:prSet presAssocID="{A4202CB2-8C06-4C0F-A850-6D5AE1B48B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A5163BC-3CE2-44B5-896E-F9A733CE280F}" type="pres">
      <dgm:prSet presAssocID="{A4202CB2-8C06-4C0F-A850-6D5AE1B48BD7}" presName="spaceRect" presStyleCnt="0"/>
      <dgm:spPr/>
    </dgm:pt>
    <dgm:pt modelId="{7A7F531B-A4CB-4391-B682-86C6F9BFFF98}" type="pres">
      <dgm:prSet presAssocID="{A4202CB2-8C06-4C0F-A850-6D5AE1B48B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73C404-18E0-4C63-841F-00AA6E52574E}" srcId="{B738D377-1C00-438B-AB5F-292A6210DFE4}" destId="{A4202CB2-8C06-4C0F-A850-6D5AE1B48BD7}" srcOrd="2" destOrd="0" parTransId="{E558492F-2EEA-4129-BE52-A5863351684B}" sibTransId="{EF80B375-54B1-487C-AEE6-49D8EE3A5E5B}"/>
    <dgm:cxn modelId="{591A6614-343E-4D9A-AF75-BB9CDBA2348F}" type="presOf" srcId="{B738D377-1C00-438B-AB5F-292A6210DFE4}" destId="{6DBC6726-B693-421E-9DE7-CE776ED91506}" srcOrd="0" destOrd="0" presId="urn:microsoft.com/office/officeart/2018/2/layout/IconVerticalSolidList"/>
    <dgm:cxn modelId="{D8BCB534-998E-4D19-9929-14B3A9153416}" srcId="{B738D377-1C00-438B-AB5F-292A6210DFE4}" destId="{E560C254-0D7C-4CAE-902E-6CD732F08A68}" srcOrd="0" destOrd="0" parTransId="{21C852C6-6483-4253-8AE1-32E8EA4D6534}" sibTransId="{85DB4810-7EB3-4E82-89B4-7A958ADB06F3}"/>
    <dgm:cxn modelId="{8BBB4541-312C-4663-A156-E423A7BA2360}" type="presOf" srcId="{A4202CB2-8C06-4C0F-A850-6D5AE1B48BD7}" destId="{7A7F531B-A4CB-4391-B682-86C6F9BFFF98}" srcOrd="0" destOrd="0" presId="urn:microsoft.com/office/officeart/2018/2/layout/IconVerticalSolidList"/>
    <dgm:cxn modelId="{97A5A855-7CBA-4FAA-AA17-B1443F8E92F9}" type="presOf" srcId="{E560C254-0D7C-4CAE-902E-6CD732F08A68}" destId="{BBD1D4D9-ACDD-4575-949E-3F55F7F39C7E}" srcOrd="0" destOrd="0" presId="urn:microsoft.com/office/officeart/2018/2/layout/IconVerticalSolidList"/>
    <dgm:cxn modelId="{2214AE7E-3D67-4A5B-9DC9-23356060E805}" srcId="{B738D377-1C00-438B-AB5F-292A6210DFE4}" destId="{FEC72DC9-36B0-48F3-97A8-93C1261A9766}" srcOrd="1" destOrd="0" parTransId="{D1DCB7A7-BCC7-400F-8177-2C5229D57279}" sibTransId="{700FA217-782D-41F8-BE74-FA1856DD2DFC}"/>
    <dgm:cxn modelId="{CC45058F-C144-4F7C-9B6E-D143220E0924}" type="presOf" srcId="{FEC72DC9-36B0-48F3-97A8-93C1261A9766}" destId="{195B9F6F-4D8B-4183-85AA-66F834B8CD6D}" srcOrd="0" destOrd="0" presId="urn:microsoft.com/office/officeart/2018/2/layout/IconVerticalSolidList"/>
    <dgm:cxn modelId="{396609CA-9D9C-45B1-A718-2969AB22ED6D}" type="presParOf" srcId="{6DBC6726-B693-421E-9DE7-CE776ED91506}" destId="{EAB665C4-013A-4F0D-A99A-56DED43801AA}" srcOrd="0" destOrd="0" presId="urn:microsoft.com/office/officeart/2018/2/layout/IconVerticalSolidList"/>
    <dgm:cxn modelId="{2447EF94-20ED-4BF1-AF55-37EB9C13EC76}" type="presParOf" srcId="{EAB665C4-013A-4F0D-A99A-56DED43801AA}" destId="{440527BE-58F2-485D-A868-EC583B119994}" srcOrd="0" destOrd="0" presId="urn:microsoft.com/office/officeart/2018/2/layout/IconVerticalSolidList"/>
    <dgm:cxn modelId="{8AE5652B-20F8-4018-81A3-6A8D8C77C1FA}" type="presParOf" srcId="{EAB665C4-013A-4F0D-A99A-56DED43801AA}" destId="{C651AE46-AB36-4FD4-91DD-813169A9C1AB}" srcOrd="1" destOrd="0" presId="urn:microsoft.com/office/officeart/2018/2/layout/IconVerticalSolidList"/>
    <dgm:cxn modelId="{D1115E4D-B28F-4DFB-8A96-065F9EFB0ED3}" type="presParOf" srcId="{EAB665C4-013A-4F0D-A99A-56DED43801AA}" destId="{8F71B0C3-3899-4066-B1F8-0FE78524A831}" srcOrd="2" destOrd="0" presId="urn:microsoft.com/office/officeart/2018/2/layout/IconVerticalSolidList"/>
    <dgm:cxn modelId="{39A80518-5EEB-4830-AEE7-795C53DC0B5E}" type="presParOf" srcId="{EAB665C4-013A-4F0D-A99A-56DED43801AA}" destId="{BBD1D4D9-ACDD-4575-949E-3F55F7F39C7E}" srcOrd="3" destOrd="0" presId="urn:microsoft.com/office/officeart/2018/2/layout/IconVerticalSolidList"/>
    <dgm:cxn modelId="{AADEE747-2195-45F3-AF2D-104FDC4883D7}" type="presParOf" srcId="{6DBC6726-B693-421E-9DE7-CE776ED91506}" destId="{84D2FA36-0076-4F67-B448-2063D6DD5FD8}" srcOrd="1" destOrd="0" presId="urn:microsoft.com/office/officeart/2018/2/layout/IconVerticalSolidList"/>
    <dgm:cxn modelId="{F7AFFE23-3064-479F-B845-6EDE603FD1A8}" type="presParOf" srcId="{6DBC6726-B693-421E-9DE7-CE776ED91506}" destId="{5C2D6DAC-9D78-48BF-B66B-A098C4FD130E}" srcOrd="2" destOrd="0" presId="urn:microsoft.com/office/officeart/2018/2/layout/IconVerticalSolidList"/>
    <dgm:cxn modelId="{8F91E6D4-89A6-42F3-B6B5-8F85339D9610}" type="presParOf" srcId="{5C2D6DAC-9D78-48BF-B66B-A098C4FD130E}" destId="{ADC8DBD4-104A-47E5-B5FA-102354FCA2DD}" srcOrd="0" destOrd="0" presId="urn:microsoft.com/office/officeart/2018/2/layout/IconVerticalSolidList"/>
    <dgm:cxn modelId="{8ED9CB64-CCE0-461A-B1F4-BAE3E620B25D}" type="presParOf" srcId="{5C2D6DAC-9D78-48BF-B66B-A098C4FD130E}" destId="{957DCFE5-B19F-4FBC-9280-7531B7B8A97E}" srcOrd="1" destOrd="0" presId="urn:microsoft.com/office/officeart/2018/2/layout/IconVerticalSolidList"/>
    <dgm:cxn modelId="{02CA68CA-3CCF-419F-A9B4-4C0FDB493F62}" type="presParOf" srcId="{5C2D6DAC-9D78-48BF-B66B-A098C4FD130E}" destId="{D56BC382-CD61-4A1A-B8AF-BDAC3310D62C}" srcOrd="2" destOrd="0" presId="urn:microsoft.com/office/officeart/2018/2/layout/IconVerticalSolidList"/>
    <dgm:cxn modelId="{FF837560-3D77-43E8-B7CB-C71B1ADC3BA7}" type="presParOf" srcId="{5C2D6DAC-9D78-48BF-B66B-A098C4FD130E}" destId="{195B9F6F-4D8B-4183-85AA-66F834B8CD6D}" srcOrd="3" destOrd="0" presId="urn:microsoft.com/office/officeart/2018/2/layout/IconVerticalSolidList"/>
    <dgm:cxn modelId="{BD1749CE-67E6-41AC-81DF-CE7CC579ED5D}" type="presParOf" srcId="{6DBC6726-B693-421E-9DE7-CE776ED91506}" destId="{DBD9BC52-D978-4DC0-94C4-C753F1BAD496}" srcOrd="3" destOrd="0" presId="urn:microsoft.com/office/officeart/2018/2/layout/IconVerticalSolidList"/>
    <dgm:cxn modelId="{0236C771-61ED-41DB-B9CD-C97C63B42165}" type="presParOf" srcId="{6DBC6726-B693-421E-9DE7-CE776ED91506}" destId="{AE36E9C4-BF12-4AFD-99FA-990E4B17893E}" srcOrd="4" destOrd="0" presId="urn:microsoft.com/office/officeart/2018/2/layout/IconVerticalSolidList"/>
    <dgm:cxn modelId="{F048D94B-F135-4BBF-A510-799F183F3851}" type="presParOf" srcId="{AE36E9C4-BF12-4AFD-99FA-990E4B17893E}" destId="{0633BEF4-FAE4-4481-A21C-66CF62C14465}" srcOrd="0" destOrd="0" presId="urn:microsoft.com/office/officeart/2018/2/layout/IconVerticalSolidList"/>
    <dgm:cxn modelId="{A90E9FDE-576C-47CF-94C2-5DE75F1DEF30}" type="presParOf" srcId="{AE36E9C4-BF12-4AFD-99FA-990E4B17893E}" destId="{1AF1C50F-2E7C-4BF2-A7D7-8D28A6A6DC37}" srcOrd="1" destOrd="0" presId="urn:microsoft.com/office/officeart/2018/2/layout/IconVerticalSolidList"/>
    <dgm:cxn modelId="{5EB26C14-23F2-4ECD-993A-7FDB57493342}" type="presParOf" srcId="{AE36E9C4-BF12-4AFD-99FA-990E4B17893E}" destId="{3A5163BC-3CE2-44B5-896E-F9A733CE280F}" srcOrd="2" destOrd="0" presId="urn:microsoft.com/office/officeart/2018/2/layout/IconVerticalSolidList"/>
    <dgm:cxn modelId="{1629FB81-92E2-408B-B22C-C7C630E1A556}" type="presParOf" srcId="{AE36E9C4-BF12-4AFD-99FA-990E4B17893E}" destId="{7A7F531B-A4CB-4391-B682-86C6F9BFFF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8D377-1C00-438B-AB5F-292A6210DFE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60C254-0D7C-4CAE-902E-6CD732F08A68}">
      <dgm:prSet custT="1"/>
      <dgm:spPr/>
      <dgm:t>
        <a:bodyPr/>
        <a:lstStyle/>
        <a:p>
          <a:r>
            <a:rPr lang="en-US" sz="2200" i="1" dirty="0"/>
            <a:t>Table hosts:</a:t>
          </a:r>
          <a:r>
            <a:rPr lang="en-US" sz="2200" dirty="0"/>
            <a:t> </a:t>
          </a:r>
          <a:r>
            <a:rPr lang="en-US" sz="2200" b="1" dirty="0"/>
            <a:t>Welcome</a:t>
          </a:r>
          <a:r>
            <a:rPr lang="en-US" sz="2200" dirty="0"/>
            <a:t> new members &amp; show them the table’s </a:t>
          </a:r>
          <a:r>
            <a:rPr lang="en-US" sz="2200" i="1" dirty="0"/>
            <a:t>“talking object.” </a:t>
          </a:r>
          <a:r>
            <a:rPr lang="en-US" sz="2200" dirty="0"/>
            <a:t>Have everyone </a:t>
          </a:r>
          <a:r>
            <a:rPr lang="en-US" sz="2200" b="1" dirty="0"/>
            <a:t>introduce</a:t>
          </a:r>
          <a:r>
            <a:rPr lang="en-US" sz="2200" dirty="0"/>
            <a:t> themselves. S</a:t>
          </a:r>
          <a:r>
            <a:rPr lang="en-US" sz="2200" b="1" dirty="0"/>
            <a:t>ummarize key ideas </a:t>
          </a:r>
          <a:r>
            <a:rPr lang="en-US" sz="2200" dirty="0"/>
            <a:t>communicated by prior table. </a:t>
          </a:r>
        </a:p>
      </dgm:t>
    </dgm:pt>
    <dgm:pt modelId="{21C852C6-6483-4253-8AE1-32E8EA4D6534}" type="parTrans" cxnId="{D8BCB534-998E-4D19-9929-14B3A9153416}">
      <dgm:prSet/>
      <dgm:spPr/>
      <dgm:t>
        <a:bodyPr/>
        <a:lstStyle/>
        <a:p>
          <a:endParaRPr lang="en-US"/>
        </a:p>
      </dgm:t>
    </dgm:pt>
    <dgm:pt modelId="{85DB4810-7EB3-4E82-89B4-7A958ADB06F3}" type="sibTrans" cxnId="{D8BCB534-998E-4D19-9929-14B3A9153416}">
      <dgm:prSet/>
      <dgm:spPr/>
      <dgm:t>
        <a:bodyPr/>
        <a:lstStyle/>
        <a:p>
          <a:endParaRPr lang="en-US"/>
        </a:p>
      </dgm:t>
    </dgm:pt>
    <dgm:pt modelId="{FEC72DC9-36B0-48F3-97A8-93C1261A9766}">
      <dgm:prSet custT="1"/>
      <dgm:spPr/>
      <dgm:t>
        <a:bodyPr/>
        <a:lstStyle/>
        <a:p>
          <a:r>
            <a:rPr lang="en-US" sz="2200" i="1" dirty="0"/>
            <a:t>Participants: </a:t>
          </a:r>
          <a:r>
            <a:rPr lang="en-US" sz="2200" dirty="0"/>
            <a:t>Share your </a:t>
          </a:r>
          <a:r>
            <a:rPr lang="en-US" sz="2200" b="1" i="1" dirty="0"/>
            <a:t>“seed”</a:t>
          </a:r>
          <a:r>
            <a:rPr lang="en-US" sz="2200" dirty="0"/>
            <a:t> ideas with the group. </a:t>
          </a:r>
        </a:p>
      </dgm:t>
    </dgm:pt>
    <dgm:pt modelId="{D1DCB7A7-BCC7-400F-8177-2C5229D57279}" type="parTrans" cxnId="{2214AE7E-3D67-4A5B-9DC9-23356060E805}">
      <dgm:prSet/>
      <dgm:spPr/>
      <dgm:t>
        <a:bodyPr/>
        <a:lstStyle/>
        <a:p>
          <a:endParaRPr lang="en-US"/>
        </a:p>
      </dgm:t>
    </dgm:pt>
    <dgm:pt modelId="{700FA217-782D-41F8-BE74-FA1856DD2DFC}" type="sibTrans" cxnId="{2214AE7E-3D67-4A5B-9DC9-23356060E805}">
      <dgm:prSet/>
      <dgm:spPr/>
      <dgm:t>
        <a:bodyPr/>
        <a:lstStyle/>
        <a:p>
          <a:endParaRPr lang="en-US"/>
        </a:p>
      </dgm:t>
    </dgm:pt>
    <dgm:pt modelId="{A4202CB2-8C06-4C0F-A850-6D5AE1B48BD7}">
      <dgm:prSet custT="1"/>
      <dgm:spPr/>
      <dgm:t>
        <a:bodyPr/>
        <a:lstStyle/>
        <a:p>
          <a:r>
            <a:rPr lang="en-US" sz="2200" i="1" dirty="0"/>
            <a:t>After sharing, discuss the following questions: </a:t>
          </a:r>
          <a:r>
            <a:rPr lang="en-US" sz="2200" dirty="0"/>
            <a:t>If our success was completely guaranteed, what </a:t>
          </a:r>
          <a:r>
            <a:rPr lang="en-US" sz="2200" b="1" dirty="0"/>
            <a:t>bold steps </a:t>
          </a:r>
          <a:r>
            <a:rPr lang="en-US" sz="2200" dirty="0"/>
            <a:t>might we choose? How can we </a:t>
          </a:r>
          <a:r>
            <a:rPr lang="en-US" sz="2200" b="1" dirty="0"/>
            <a:t>support</a:t>
          </a:r>
          <a:r>
            <a:rPr lang="en-US" sz="2200" dirty="0"/>
            <a:t> each other in taking the next steps? What </a:t>
          </a:r>
          <a:r>
            <a:rPr lang="en-US" sz="2200" b="1" dirty="0"/>
            <a:t>unique contribution</a:t>
          </a:r>
          <a:r>
            <a:rPr lang="en-US" sz="2200" dirty="0"/>
            <a:t> can we each make?</a:t>
          </a:r>
        </a:p>
      </dgm:t>
    </dgm:pt>
    <dgm:pt modelId="{E558492F-2EEA-4129-BE52-A5863351684B}" type="parTrans" cxnId="{A373C404-18E0-4C63-841F-00AA6E52574E}">
      <dgm:prSet/>
      <dgm:spPr/>
      <dgm:t>
        <a:bodyPr/>
        <a:lstStyle/>
        <a:p>
          <a:endParaRPr lang="en-US"/>
        </a:p>
      </dgm:t>
    </dgm:pt>
    <dgm:pt modelId="{EF80B375-54B1-487C-AEE6-49D8EE3A5E5B}" type="sibTrans" cxnId="{A373C404-18E0-4C63-841F-00AA6E52574E}">
      <dgm:prSet/>
      <dgm:spPr/>
      <dgm:t>
        <a:bodyPr/>
        <a:lstStyle/>
        <a:p>
          <a:endParaRPr lang="en-US"/>
        </a:p>
      </dgm:t>
    </dgm:pt>
    <dgm:pt modelId="{14D0C930-B49A-1A41-92A0-D531991DCEEC}" type="pres">
      <dgm:prSet presAssocID="{B738D377-1C00-438B-AB5F-292A6210DFE4}" presName="vert0" presStyleCnt="0">
        <dgm:presLayoutVars>
          <dgm:dir/>
          <dgm:animOne val="branch"/>
          <dgm:animLvl val="lvl"/>
        </dgm:presLayoutVars>
      </dgm:prSet>
      <dgm:spPr/>
    </dgm:pt>
    <dgm:pt modelId="{3CDCB4CA-8184-9949-B697-8F3071888670}" type="pres">
      <dgm:prSet presAssocID="{E560C254-0D7C-4CAE-902E-6CD732F08A68}" presName="thickLine" presStyleLbl="alignNode1" presStyleIdx="0" presStyleCnt="3"/>
      <dgm:spPr/>
    </dgm:pt>
    <dgm:pt modelId="{846B41C5-2477-9244-BDF6-3FFF5DFB15EC}" type="pres">
      <dgm:prSet presAssocID="{E560C254-0D7C-4CAE-902E-6CD732F08A68}" presName="horz1" presStyleCnt="0"/>
      <dgm:spPr/>
    </dgm:pt>
    <dgm:pt modelId="{24FD1BB3-D5D6-C541-960D-6DBE6AE255E4}" type="pres">
      <dgm:prSet presAssocID="{E560C254-0D7C-4CAE-902E-6CD732F08A68}" presName="tx1" presStyleLbl="revTx" presStyleIdx="0" presStyleCnt="3"/>
      <dgm:spPr/>
    </dgm:pt>
    <dgm:pt modelId="{B9952DEE-09A0-FE4C-A059-CDA8CF0312CD}" type="pres">
      <dgm:prSet presAssocID="{E560C254-0D7C-4CAE-902E-6CD732F08A68}" presName="vert1" presStyleCnt="0"/>
      <dgm:spPr/>
    </dgm:pt>
    <dgm:pt modelId="{A7878869-8269-804B-B3A9-1C664E30DFD6}" type="pres">
      <dgm:prSet presAssocID="{FEC72DC9-36B0-48F3-97A8-93C1261A9766}" presName="thickLine" presStyleLbl="alignNode1" presStyleIdx="1" presStyleCnt="3"/>
      <dgm:spPr/>
    </dgm:pt>
    <dgm:pt modelId="{9BADD1E9-5134-814E-91D2-65B700BBF084}" type="pres">
      <dgm:prSet presAssocID="{FEC72DC9-36B0-48F3-97A8-93C1261A9766}" presName="horz1" presStyleCnt="0"/>
      <dgm:spPr/>
    </dgm:pt>
    <dgm:pt modelId="{35C3D735-B6E8-A046-8F23-A2C9EB860C13}" type="pres">
      <dgm:prSet presAssocID="{FEC72DC9-36B0-48F3-97A8-93C1261A9766}" presName="tx1" presStyleLbl="revTx" presStyleIdx="1" presStyleCnt="3"/>
      <dgm:spPr/>
    </dgm:pt>
    <dgm:pt modelId="{5C8A64BD-DF8E-E045-8D23-4B8AF391A0E3}" type="pres">
      <dgm:prSet presAssocID="{FEC72DC9-36B0-48F3-97A8-93C1261A9766}" presName="vert1" presStyleCnt="0"/>
      <dgm:spPr/>
    </dgm:pt>
    <dgm:pt modelId="{2DE6C258-58C4-D542-B882-B2CF64B634A2}" type="pres">
      <dgm:prSet presAssocID="{A4202CB2-8C06-4C0F-A850-6D5AE1B48BD7}" presName="thickLine" presStyleLbl="alignNode1" presStyleIdx="2" presStyleCnt="3"/>
      <dgm:spPr/>
    </dgm:pt>
    <dgm:pt modelId="{86C473B4-FD68-F54E-B619-BA9E5B325C55}" type="pres">
      <dgm:prSet presAssocID="{A4202CB2-8C06-4C0F-A850-6D5AE1B48BD7}" presName="horz1" presStyleCnt="0"/>
      <dgm:spPr/>
    </dgm:pt>
    <dgm:pt modelId="{99AE49E2-2D2F-4045-9D02-95305191C113}" type="pres">
      <dgm:prSet presAssocID="{A4202CB2-8C06-4C0F-A850-6D5AE1B48BD7}" presName="tx1" presStyleLbl="revTx" presStyleIdx="2" presStyleCnt="3"/>
      <dgm:spPr/>
    </dgm:pt>
    <dgm:pt modelId="{8BFF0A51-AA96-0C44-BAF1-E6D060826ACC}" type="pres">
      <dgm:prSet presAssocID="{A4202CB2-8C06-4C0F-A850-6D5AE1B48BD7}" presName="vert1" presStyleCnt="0"/>
      <dgm:spPr/>
    </dgm:pt>
  </dgm:ptLst>
  <dgm:cxnLst>
    <dgm:cxn modelId="{A373C404-18E0-4C63-841F-00AA6E52574E}" srcId="{B738D377-1C00-438B-AB5F-292A6210DFE4}" destId="{A4202CB2-8C06-4C0F-A850-6D5AE1B48BD7}" srcOrd="2" destOrd="0" parTransId="{E558492F-2EEA-4129-BE52-A5863351684B}" sibTransId="{EF80B375-54B1-487C-AEE6-49D8EE3A5E5B}"/>
    <dgm:cxn modelId="{0976350E-A89C-A346-B4B0-50F4AF691F41}" type="presOf" srcId="{E560C254-0D7C-4CAE-902E-6CD732F08A68}" destId="{24FD1BB3-D5D6-C541-960D-6DBE6AE255E4}" srcOrd="0" destOrd="0" presId="urn:microsoft.com/office/officeart/2008/layout/LinedList"/>
    <dgm:cxn modelId="{D8BCB534-998E-4D19-9929-14B3A9153416}" srcId="{B738D377-1C00-438B-AB5F-292A6210DFE4}" destId="{E560C254-0D7C-4CAE-902E-6CD732F08A68}" srcOrd="0" destOrd="0" parTransId="{21C852C6-6483-4253-8AE1-32E8EA4D6534}" sibTransId="{85DB4810-7EB3-4E82-89B4-7A958ADB06F3}"/>
    <dgm:cxn modelId="{2214AE7E-3D67-4A5B-9DC9-23356060E805}" srcId="{B738D377-1C00-438B-AB5F-292A6210DFE4}" destId="{FEC72DC9-36B0-48F3-97A8-93C1261A9766}" srcOrd="1" destOrd="0" parTransId="{D1DCB7A7-BCC7-400F-8177-2C5229D57279}" sibTransId="{700FA217-782D-41F8-BE74-FA1856DD2DFC}"/>
    <dgm:cxn modelId="{9A3D2BA1-BC69-B748-A9E2-AD3B5E17DBA0}" type="presOf" srcId="{FEC72DC9-36B0-48F3-97A8-93C1261A9766}" destId="{35C3D735-B6E8-A046-8F23-A2C9EB860C13}" srcOrd="0" destOrd="0" presId="urn:microsoft.com/office/officeart/2008/layout/LinedList"/>
    <dgm:cxn modelId="{96D662B7-8BEE-EF42-997C-1A5E026C929F}" type="presOf" srcId="{B738D377-1C00-438B-AB5F-292A6210DFE4}" destId="{14D0C930-B49A-1A41-92A0-D531991DCEEC}" srcOrd="0" destOrd="0" presId="urn:microsoft.com/office/officeart/2008/layout/LinedList"/>
    <dgm:cxn modelId="{6675DCFB-56C7-B444-A005-FAF6AE8256E0}" type="presOf" srcId="{A4202CB2-8C06-4C0F-A850-6D5AE1B48BD7}" destId="{99AE49E2-2D2F-4045-9D02-95305191C113}" srcOrd="0" destOrd="0" presId="urn:microsoft.com/office/officeart/2008/layout/LinedList"/>
    <dgm:cxn modelId="{9A515928-FE24-3D45-A811-023977424C2A}" type="presParOf" srcId="{14D0C930-B49A-1A41-92A0-D531991DCEEC}" destId="{3CDCB4CA-8184-9949-B697-8F3071888670}" srcOrd="0" destOrd="0" presId="urn:microsoft.com/office/officeart/2008/layout/LinedList"/>
    <dgm:cxn modelId="{1331D622-BF38-B047-AE40-341313ACBF48}" type="presParOf" srcId="{14D0C930-B49A-1A41-92A0-D531991DCEEC}" destId="{846B41C5-2477-9244-BDF6-3FFF5DFB15EC}" srcOrd="1" destOrd="0" presId="urn:microsoft.com/office/officeart/2008/layout/LinedList"/>
    <dgm:cxn modelId="{0470CBC6-D346-5C4F-94BD-799830E0AC50}" type="presParOf" srcId="{846B41C5-2477-9244-BDF6-3FFF5DFB15EC}" destId="{24FD1BB3-D5D6-C541-960D-6DBE6AE255E4}" srcOrd="0" destOrd="0" presId="urn:microsoft.com/office/officeart/2008/layout/LinedList"/>
    <dgm:cxn modelId="{7499357D-1484-6943-987A-DC46A3906207}" type="presParOf" srcId="{846B41C5-2477-9244-BDF6-3FFF5DFB15EC}" destId="{B9952DEE-09A0-FE4C-A059-CDA8CF0312CD}" srcOrd="1" destOrd="0" presId="urn:microsoft.com/office/officeart/2008/layout/LinedList"/>
    <dgm:cxn modelId="{1AC1E887-D45A-184E-9E23-985A5E8E0DD9}" type="presParOf" srcId="{14D0C930-B49A-1A41-92A0-D531991DCEEC}" destId="{A7878869-8269-804B-B3A9-1C664E30DFD6}" srcOrd="2" destOrd="0" presId="urn:microsoft.com/office/officeart/2008/layout/LinedList"/>
    <dgm:cxn modelId="{4A36D92A-A683-FC4C-8864-1647CC1DD4BC}" type="presParOf" srcId="{14D0C930-B49A-1A41-92A0-D531991DCEEC}" destId="{9BADD1E9-5134-814E-91D2-65B700BBF084}" srcOrd="3" destOrd="0" presId="urn:microsoft.com/office/officeart/2008/layout/LinedList"/>
    <dgm:cxn modelId="{DD1F485A-7009-F34D-95FF-9D2EFC4F6086}" type="presParOf" srcId="{9BADD1E9-5134-814E-91D2-65B700BBF084}" destId="{35C3D735-B6E8-A046-8F23-A2C9EB860C13}" srcOrd="0" destOrd="0" presId="urn:microsoft.com/office/officeart/2008/layout/LinedList"/>
    <dgm:cxn modelId="{E2D68498-A080-C748-AFC7-D020B2F42ACB}" type="presParOf" srcId="{9BADD1E9-5134-814E-91D2-65B700BBF084}" destId="{5C8A64BD-DF8E-E045-8D23-4B8AF391A0E3}" srcOrd="1" destOrd="0" presId="urn:microsoft.com/office/officeart/2008/layout/LinedList"/>
    <dgm:cxn modelId="{6EE3D136-C1C2-0742-92B2-6B1D932DEBA2}" type="presParOf" srcId="{14D0C930-B49A-1A41-92A0-D531991DCEEC}" destId="{2DE6C258-58C4-D542-B882-B2CF64B634A2}" srcOrd="4" destOrd="0" presId="urn:microsoft.com/office/officeart/2008/layout/LinedList"/>
    <dgm:cxn modelId="{B3EB4002-80E5-A04C-9E7A-7AF73904C8F7}" type="presParOf" srcId="{14D0C930-B49A-1A41-92A0-D531991DCEEC}" destId="{86C473B4-FD68-F54E-B619-BA9E5B325C55}" srcOrd="5" destOrd="0" presId="urn:microsoft.com/office/officeart/2008/layout/LinedList"/>
    <dgm:cxn modelId="{1A882A45-8B58-3948-9B10-C4244651AA48}" type="presParOf" srcId="{86C473B4-FD68-F54E-B619-BA9E5B325C55}" destId="{99AE49E2-2D2F-4045-9D02-95305191C113}" srcOrd="0" destOrd="0" presId="urn:microsoft.com/office/officeart/2008/layout/LinedList"/>
    <dgm:cxn modelId="{17827243-7F92-2143-A7DC-A97B5672441D}" type="presParOf" srcId="{86C473B4-FD68-F54E-B619-BA9E5B325C55}" destId="{8BFF0A51-AA96-0C44-BAF1-E6D060826A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2DA78-8B26-F743-A6A2-74579ACC525A}">
      <dsp:nvSpPr>
        <dsp:cNvPr id="0" name=""/>
        <dsp:cNvSpPr/>
      </dsp:nvSpPr>
      <dsp:spPr>
        <a:xfrm>
          <a:off x="0" y="0"/>
          <a:ext cx="46995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2F3F9-2C50-A042-921E-CD8D71858E09}">
      <dsp:nvSpPr>
        <dsp:cNvPr id="0" name=""/>
        <dsp:cNvSpPr/>
      </dsp:nvSpPr>
      <dsp:spPr>
        <a:xfrm>
          <a:off x="0" y="0"/>
          <a:ext cx="4699509" cy="244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 address an </a:t>
          </a:r>
          <a:r>
            <a:rPr lang="en-US" sz="3300" b="1" kern="1200" dirty="0"/>
            <a:t>important</a:t>
          </a:r>
          <a:r>
            <a:rPr lang="en-US" sz="3300" kern="1200" dirty="0"/>
            <a:t> situation that we all care about … </a:t>
          </a:r>
        </a:p>
      </dsp:txBody>
      <dsp:txXfrm>
        <a:off x="0" y="0"/>
        <a:ext cx="4699509" cy="2449773"/>
      </dsp:txXfrm>
    </dsp:sp>
    <dsp:sp modelId="{554B12C5-904D-DD46-95C9-63C2F7B30DAB}">
      <dsp:nvSpPr>
        <dsp:cNvPr id="0" name=""/>
        <dsp:cNvSpPr/>
      </dsp:nvSpPr>
      <dsp:spPr>
        <a:xfrm>
          <a:off x="0" y="2449773"/>
          <a:ext cx="4699509" cy="0"/>
        </a:xfrm>
        <a:prstGeom prst="line">
          <a:avLst/>
        </a:prstGeom>
        <a:gradFill rotWithShape="0">
          <a:gsLst>
            <a:gs pos="0">
              <a:schemeClr val="accent2">
                <a:hueOff val="1452871"/>
                <a:satOff val="249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1452871"/>
                <a:satOff val="249"/>
                <a:lumOff val="-78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452871"/>
              <a:satOff val="249"/>
              <a:lumOff val="-78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0E36A-DD1D-BE46-ADD1-6D435E11B1E0}">
      <dsp:nvSpPr>
        <dsp:cNvPr id="0" name=""/>
        <dsp:cNvSpPr/>
      </dsp:nvSpPr>
      <dsp:spPr>
        <a:xfrm>
          <a:off x="0" y="2449773"/>
          <a:ext cx="4699509" cy="244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 LGBTQ+ communities face </a:t>
          </a:r>
          <a:r>
            <a:rPr lang="en-US" sz="3300" b="1" kern="1200" dirty="0"/>
            <a:t>challenges</a:t>
          </a:r>
          <a:r>
            <a:rPr lang="en-US" sz="3300" kern="1200" dirty="0"/>
            <a:t> addressing their </a:t>
          </a:r>
          <a:r>
            <a:rPr lang="en-US" sz="3300" b="1" kern="1200" dirty="0"/>
            <a:t>health questions </a:t>
          </a:r>
          <a:r>
            <a:rPr lang="en-US" sz="3300" kern="1200" dirty="0"/>
            <a:t>&amp; </a:t>
          </a:r>
          <a:r>
            <a:rPr lang="en-US" sz="3300" b="1" kern="1200" dirty="0"/>
            <a:t>concerns</a:t>
          </a:r>
        </a:p>
      </dsp:txBody>
      <dsp:txXfrm>
        <a:off x="0" y="2449773"/>
        <a:ext cx="4699509" cy="2449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D37A3-9E6E-EF4E-9B3B-3A30BC4A870C}">
      <dsp:nvSpPr>
        <dsp:cNvPr id="0" name=""/>
        <dsp:cNvSpPr/>
      </dsp:nvSpPr>
      <dsp:spPr>
        <a:xfrm>
          <a:off x="0" y="2957136"/>
          <a:ext cx="4699509" cy="19402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By </a:t>
          </a:r>
          <a:r>
            <a:rPr lang="en-US" sz="2400" b="1" kern="1200" dirty="0"/>
            <a:t>contributing</a:t>
          </a:r>
          <a:r>
            <a:rPr lang="en-US" sz="2400" kern="1200" dirty="0"/>
            <a:t> to </a:t>
          </a:r>
          <a:r>
            <a:rPr lang="en-US" sz="2400" b="1" kern="1200" dirty="0"/>
            <a:t>collective dialog</a:t>
          </a:r>
          <a:r>
            <a:rPr lang="en-US" sz="2400" kern="1200" dirty="0"/>
            <a:t> to </a:t>
          </a:r>
          <a:r>
            <a:rPr lang="en-US" sz="2400" b="1" kern="1200" dirty="0"/>
            <a:t>answer</a:t>
          </a:r>
          <a:r>
            <a:rPr lang="en-US" sz="2400" kern="1200" dirty="0"/>
            <a:t> these questions </a:t>
          </a:r>
        </a:p>
      </dsp:txBody>
      <dsp:txXfrm>
        <a:off x="0" y="2957136"/>
        <a:ext cx="4699509" cy="1940201"/>
      </dsp:txXfrm>
    </dsp:sp>
    <dsp:sp modelId="{DBCF3514-53CE-8542-A61E-09BC91221211}">
      <dsp:nvSpPr>
        <dsp:cNvPr id="0" name=""/>
        <dsp:cNvSpPr/>
      </dsp:nvSpPr>
      <dsp:spPr>
        <a:xfrm rot="10800000">
          <a:off x="0" y="2209"/>
          <a:ext cx="4699509" cy="298402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By </a:t>
          </a:r>
          <a:r>
            <a:rPr lang="en-US" sz="2400" b="1" kern="1200" dirty="0"/>
            <a:t>working together </a:t>
          </a:r>
          <a:r>
            <a:rPr lang="en-US" sz="2400" kern="1200" dirty="0"/>
            <a:t>to come up with </a:t>
          </a:r>
          <a:r>
            <a:rPr lang="en-US" sz="2400" b="1" kern="1200" dirty="0"/>
            <a:t>questions</a:t>
          </a:r>
          <a:r>
            <a:rPr lang="en-US" sz="2400" kern="1200" dirty="0"/>
            <a:t> which, if answered, could </a:t>
          </a:r>
          <a:r>
            <a:rPr lang="en-US" sz="2400" b="1" kern="1200" dirty="0"/>
            <a:t>make a difference</a:t>
          </a:r>
          <a:r>
            <a:rPr lang="en-US" sz="2400" kern="1200" dirty="0"/>
            <a:t> to the situation that brought us here today</a:t>
          </a:r>
        </a:p>
      </dsp:txBody>
      <dsp:txXfrm rot="10800000">
        <a:off x="0" y="2209"/>
        <a:ext cx="4699509" cy="1938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527BE-58F2-485D-A868-EC583B119994}">
      <dsp:nvSpPr>
        <dsp:cNvPr id="0" name=""/>
        <dsp:cNvSpPr/>
      </dsp:nvSpPr>
      <dsp:spPr>
        <a:xfrm>
          <a:off x="0" y="453"/>
          <a:ext cx="7765256" cy="10610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1AE46-AB36-4FD4-91DD-813169A9C1AB}">
      <dsp:nvSpPr>
        <dsp:cNvPr id="0" name=""/>
        <dsp:cNvSpPr/>
      </dsp:nvSpPr>
      <dsp:spPr>
        <a:xfrm>
          <a:off x="320982" y="239200"/>
          <a:ext cx="583603" cy="583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1D4D9-ACDD-4575-949E-3F55F7F39C7E}">
      <dsp:nvSpPr>
        <dsp:cNvPr id="0" name=""/>
        <dsp:cNvSpPr/>
      </dsp:nvSpPr>
      <dsp:spPr>
        <a:xfrm>
          <a:off x="1225568" y="453"/>
          <a:ext cx="6539687" cy="106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0" tIns="112300" rIns="112300" bIns="1123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Table hosts:</a:t>
          </a:r>
          <a:r>
            <a:rPr lang="en-US" sz="2000" kern="1200" dirty="0"/>
            <a:t> </a:t>
          </a:r>
          <a:r>
            <a:rPr lang="en-US" sz="2000" b="1" kern="1200" dirty="0"/>
            <a:t>Welcome</a:t>
          </a:r>
          <a:r>
            <a:rPr lang="en-US" sz="2000" kern="1200" dirty="0"/>
            <a:t> new members &amp; show them the table’s </a:t>
          </a:r>
          <a:r>
            <a:rPr lang="en-US" sz="2000" i="1" kern="1200" dirty="0"/>
            <a:t>“talking object.” </a:t>
          </a:r>
          <a:r>
            <a:rPr lang="en-US" sz="2000" kern="1200" dirty="0"/>
            <a:t>Have everyone </a:t>
          </a:r>
          <a:r>
            <a:rPr lang="en-US" sz="2000" b="1" kern="1200" dirty="0"/>
            <a:t>introduce</a:t>
          </a:r>
          <a:r>
            <a:rPr lang="en-US" sz="2000" kern="1200" dirty="0"/>
            <a:t> themselves. S</a:t>
          </a:r>
          <a:r>
            <a:rPr lang="en-US" sz="2000" b="1" kern="1200" dirty="0"/>
            <a:t>ummarize key ideas </a:t>
          </a:r>
          <a:r>
            <a:rPr lang="en-US" sz="2000" kern="1200" dirty="0"/>
            <a:t>communicated by prior table. </a:t>
          </a:r>
        </a:p>
      </dsp:txBody>
      <dsp:txXfrm>
        <a:off x="1225568" y="453"/>
        <a:ext cx="6539687" cy="1061098"/>
      </dsp:txXfrm>
    </dsp:sp>
    <dsp:sp modelId="{ADC8DBD4-104A-47E5-B5FA-102354FCA2DD}">
      <dsp:nvSpPr>
        <dsp:cNvPr id="0" name=""/>
        <dsp:cNvSpPr/>
      </dsp:nvSpPr>
      <dsp:spPr>
        <a:xfrm>
          <a:off x="0" y="1326825"/>
          <a:ext cx="7765256" cy="10610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DCFE5-B19F-4FBC-9280-7531B7B8A97E}">
      <dsp:nvSpPr>
        <dsp:cNvPr id="0" name=""/>
        <dsp:cNvSpPr/>
      </dsp:nvSpPr>
      <dsp:spPr>
        <a:xfrm>
          <a:off x="320982" y="1565573"/>
          <a:ext cx="583603" cy="5836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9F6F-4D8B-4183-85AA-66F834B8CD6D}">
      <dsp:nvSpPr>
        <dsp:cNvPr id="0" name=""/>
        <dsp:cNvSpPr/>
      </dsp:nvSpPr>
      <dsp:spPr>
        <a:xfrm>
          <a:off x="1225568" y="1326825"/>
          <a:ext cx="6539687" cy="106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0" tIns="112300" rIns="112300" bIns="1123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Participants: </a:t>
          </a:r>
          <a:r>
            <a:rPr lang="en-US" sz="2000" kern="1200"/>
            <a:t>Share your </a:t>
          </a:r>
          <a:r>
            <a:rPr lang="en-US" sz="2000" b="1" i="1" kern="1200"/>
            <a:t>“seed”</a:t>
          </a:r>
          <a:r>
            <a:rPr lang="en-US" sz="2000" kern="1200"/>
            <a:t> ideas with the group. </a:t>
          </a:r>
        </a:p>
      </dsp:txBody>
      <dsp:txXfrm>
        <a:off x="1225568" y="1326825"/>
        <a:ext cx="6539687" cy="1061098"/>
      </dsp:txXfrm>
    </dsp:sp>
    <dsp:sp modelId="{0633BEF4-FAE4-4481-A21C-66CF62C14465}">
      <dsp:nvSpPr>
        <dsp:cNvPr id="0" name=""/>
        <dsp:cNvSpPr/>
      </dsp:nvSpPr>
      <dsp:spPr>
        <a:xfrm>
          <a:off x="0" y="2653198"/>
          <a:ext cx="7765256" cy="10610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1C50F-2E7C-4BF2-A7D7-8D28A6A6DC37}">
      <dsp:nvSpPr>
        <dsp:cNvPr id="0" name=""/>
        <dsp:cNvSpPr/>
      </dsp:nvSpPr>
      <dsp:spPr>
        <a:xfrm>
          <a:off x="320982" y="2891945"/>
          <a:ext cx="583603" cy="5836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F531B-A4CB-4391-B682-86C6F9BFFF98}">
      <dsp:nvSpPr>
        <dsp:cNvPr id="0" name=""/>
        <dsp:cNvSpPr/>
      </dsp:nvSpPr>
      <dsp:spPr>
        <a:xfrm>
          <a:off x="1225568" y="2653198"/>
          <a:ext cx="6539687" cy="106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0" tIns="112300" rIns="112300" bIns="1123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After sharing, discuss the following question: </a:t>
          </a:r>
          <a:r>
            <a:rPr lang="en-US" sz="2000" kern="1200"/>
            <a:t>What’s the </a:t>
          </a:r>
          <a:r>
            <a:rPr lang="en-US" sz="2000" b="1" kern="1200"/>
            <a:t>next level of thinking </a:t>
          </a:r>
          <a:r>
            <a:rPr lang="en-US" sz="2000" kern="1200"/>
            <a:t>needed to answer the question your </a:t>
          </a:r>
          <a:r>
            <a:rPr lang="en-US" sz="2000" b="1" i="1" kern="1200"/>
            <a:t>current</a:t>
          </a:r>
          <a:r>
            <a:rPr lang="en-US" sz="2000" i="1" kern="1200"/>
            <a:t> </a:t>
          </a:r>
          <a:r>
            <a:rPr lang="en-US" sz="2000" kern="1200"/>
            <a:t>table posed?</a:t>
          </a:r>
        </a:p>
      </dsp:txBody>
      <dsp:txXfrm>
        <a:off x="1225568" y="2653198"/>
        <a:ext cx="6539687" cy="1061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CB4CA-8184-9949-B697-8F3071888670}">
      <dsp:nvSpPr>
        <dsp:cNvPr id="0" name=""/>
        <dsp:cNvSpPr/>
      </dsp:nvSpPr>
      <dsp:spPr>
        <a:xfrm>
          <a:off x="0" y="1813"/>
          <a:ext cx="7765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D1BB3-D5D6-C541-960D-6DBE6AE255E4}">
      <dsp:nvSpPr>
        <dsp:cNvPr id="0" name=""/>
        <dsp:cNvSpPr/>
      </dsp:nvSpPr>
      <dsp:spPr>
        <a:xfrm>
          <a:off x="0" y="1813"/>
          <a:ext cx="7765256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/>
            <a:t>Table hosts:</a:t>
          </a:r>
          <a:r>
            <a:rPr lang="en-US" sz="2200" kern="1200" dirty="0"/>
            <a:t> </a:t>
          </a:r>
          <a:r>
            <a:rPr lang="en-US" sz="2200" b="1" kern="1200" dirty="0"/>
            <a:t>Welcome</a:t>
          </a:r>
          <a:r>
            <a:rPr lang="en-US" sz="2200" kern="1200" dirty="0"/>
            <a:t> new members &amp; show them the table’s </a:t>
          </a:r>
          <a:r>
            <a:rPr lang="en-US" sz="2200" i="1" kern="1200" dirty="0"/>
            <a:t>“talking object.” </a:t>
          </a:r>
          <a:r>
            <a:rPr lang="en-US" sz="2200" kern="1200" dirty="0"/>
            <a:t>Have everyone </a:t>
          </a:r>
          <a:r>
            <a:rPr lang="en-US" sz="2200" b="1" kern="1200" dirty="0"/>
            <a:t>introduce</a:t>
          </a:r>
          <a:r>
            <a:rPr lang="en-US" sz="2200" kern="1200" dirty="0"/>
            <a:t> themselves. S</a:t>
          </a:r>
          <a:r>
            <a:rPr lang="en-US" sz="2200" b="1" kern="1200" dirty="0"/>
            <a:t>ummarize key ideas </a:t>
          </a:r>
          <a:r>
            <a:rPr lang="en-US" sz="2200" kern="1200" dirty="0"/>
            <a:t>communicated by prior table. </a:t>
          </a:r>
        </a:p>
      </dsp:txBody>
      <dsp:txXfrm>
        <a:off x="0" y="1813"/>
        <a:ext cx="7765256" cy="1237040"/>
      </dsp:txXfrm>
    </dsp:sp>
    <dsp:sp modelId="{A7878869-8269-804B-B3A9-1C664E30DFD6}">
      <dsp:nvSpPr>
        <dsp:cNvPr id="0" name=""/>
        <dsp:cNvSpPr/>
      </dsp:nvSpPr>
      <dsp:spPr>
        <a:xfrm>
          <a:off x="0" y="1238854"/>
          <a:ext cx="7765256" cy="0"/>
        </a:xfrm>
        <a:prstGeom prst="line">
          <a:avLst/>
        </a:prstGeom>
        <a:gradFill rotWithShape="0">
          <a:gsLst>
            <a:gs pos="0">
              <a:schemeClr val="accent2">
                <a:hueOff val="726435"/>
                <a:satOff val="124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726435"/>
                <a:satOff val="124"/>
                <a:lumOff val="-392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26435"/>
              <a:satOff val="124"/>
              <a:lumOff val="-39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3D735-B6E8-A046-8F23-A2C9EB860C13}">
      <dsp:nvSpPr>
        <dsp:cNvPr id="0" name=""/>
        <dsp:cNvSpPr/>
      </dsp:nvSpPr>
      <dsp:spPr>
        <a:xfrm>
          <a:off x="0" y="1238854"/>
          <a:ext cx="7765256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/>
            <a:t>Participants: </a:t>
          </a:r>
          <a:r>
            <a:rPr lang="en-US" sz="2200" kern="1200" dirty="0"/>
            <a:t>Share your </a:t>
          </a:r>
          <a:r>
            <a:rPr lang="en-US" sz="2200" b="1" i="1" kern="1200" dirty="0"/>
            <a:t>“seed”</a:t>
          </a:r>
          <a:r>
            <a:rPr lang="en-US" sz="2200" kern="1200" dirty="0"/>
            <a:t> ideas with the group. </a:t>
          </a:r>
        </a:p>
      </dsp:txBody>
      <dsp:txXfrm>
        <a:off x="0" y="1238854"/>
        <a:ext cx="7765256" cy="1237040"/>
      </dsp:txXfrm>
    </dsp:sp>
    <dsp:sp modelId="{2DE6C258-58C4-D542-B882-B2CF64B634A2}">
      <dsp:nvSpPr>
        <dsp:cNvPr id="0" name=""/>
        <dsp:cNvSpPr/>
      </dsp:nvSpPr>
      <dsp:spPr>
        <a:xfrm>
          <a:off x="0" y="2475895"/>
          <a:ext cx="7765256" cy="0"/>
        </a:xfrm>
        <a:prstGeom prst="line">
          <a:avLst/>
        </a:prstGeom>
        <a:gradFill rotWithShape="0">
          <a:gsLst>
            <a:gs pos="0">
              <a:schemeClr val="accent2">
                <a:hueOff val="1452871"/>
                <a:satOff val="249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1452871"/>
                <a:satOff val="249"/>
                <a:lumOff val="-78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452871"/>
              <a:satOff val="249"/>
              <a:lumOff val="-78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E49E2-2D2F-4045-9D02-95305191C113}">
      <dsp:nvSpPr>
        <dsp:cNvPr id="0" name=""/>
        <dsp:cNvSpPr/>
      </dsp:nvSpPr>
      <dsp:spPr>
        <a:xfrm>
          <a:off x="0" y="2475895"/>
          <a:ext cx="7765256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/>
            <a:t>After sharing, discuss the following questions: </a:t>
          </a:r>
          <a:r>
            <a:rPr lang="en-US" sz="2200" kern="1200" dirty="0"/>
            <a:t>If our success was completely guaranteed, what </a:t>
          </a:r>
          <a:r>
            <a:rPr lang="en-US" sz="2200" b="1" kern="1200" dirty="0"/>
            <a:t>bold steps </a:t>
          </a:r>
          <a:r>
            <a:rPr lang="en-US" sz="2200" kern="1200" dirty="0"/>
            <a:t>might we choose? How can we </a:t>
          </a:r>
          <a:r>
            <a:rPr lang="en-US" sz="2200" b="1" kern="1200" dirty="0"/>
            <a:t>support</a:t>
          </a:r>
          <a:r>
            <a:rPr lang="en-US" sz="2200" kern="1200" dirty="0"/>
            <a:t> each other in taking the next steps? What </a:t>
          </a:r>
          <a:r>
            <a:rPr lang="en-US" sz="2200" b="1" kern="1200" dirty="0"/>
            <a:t>unique contribution</a:t>
          </a:r>
          <a:r>
            <a:rPr lang="en-US" sz="2200" kern="1200" dirty="0"/>
            <a:t> can we each make?</a:t>
          </a:r>
        </a:p>
      </dsp:txBody>
      <dsp:txXfrm>
        <a:off x="0" y="2475895"/>
        <a:ext cx="7765256" cy="123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659F25-A173-4D47-870D-E4DEDEBA22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EFF57-30C3-E348-BA83-71E080869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72ED-6EC2-7F49-844A-035FC23CF9B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17D92-06CF-9646-84CB-1078F6B6A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20056-E58F-314D-A197-58E5F8656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DF62-9D8B-D44A-8554-F2AADD6B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6A4EF-501C-134D-93AF-255D0A6720C3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8F457-24C3-A645-B4C2-55D59F24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(10 MIN.)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Travis &amp; Vanessa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 at a table where you don’t know the other people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ntroduce themselves as forum hosts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 other key personnel (Emily, Jocelyn, other Richland Library staff)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some logistical info: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Bathroom locations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Breakfast (now), lunch </a:t>
            </a:r>
            <a:r>
              <a:rPr lang="en-US" sz="14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(12:05PM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– both have low carb, vegan, and GF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sure everyone has signed informed consent 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 to folders as they have important materials that will be part of the forum (e.g., PowerPoint slides are printed in your folder)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4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Travis</a:t>
            </a:r>
          </a:p>
          <a:p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Go over Brave Spaces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Travis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few minutes for individual reflections at tables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your table is ready, transition into the short table conversations and discussion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will give you approx. 10 minutes then will get into a larger group discussion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[Travis or Vanessa will write out the rules, while the other calls on participants]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BREAK (10 MIN.)</a:t>
            </a:r>
          </a:p>
          <a:p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TRAVIS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When you return from break sit at the same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ROUND ONE (20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REFLECTION (5 MIN.)</a:t>
            </a:r>
          </a:p>
          <a:p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4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QUESTIONS (5 MIN.)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6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SWITCHING TABLES (5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8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ROUND TWO (20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Travis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/>
              <a:t>[During this round, Vanessa, Travis, and Emily will write down each table’s question onto a piece of Post-It easel paper and attach to Auditorium walls]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5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REFLECTION (5 MIN.)</a:t>
            </a:r>
          </a:p>
          <a:p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0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BREAK (20 MIN.)</a:t>
            </a:r>
          </a:p>
          <a:p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TRAVIS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3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SWITCHING TABLES (5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ROUND FOUR (20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Travis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3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REFLECTION (5 MIN.)</a:t>
            </a:r>
          </a:p>
          <a:p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7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TOURING THE TABLES (15 MIN.)</a:t>
            </a:r>
          </a:p>
          <a:p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Please also use this time to get more food, beverages, use the restrooms,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07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SWITCHING TABLES (5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0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DISCUSSION ROUND 4 (20 MIN.)</a:t>
            </a:r>
          </a:p>
          <a:p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65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LARGE-GROUP </a:t>
            </a:r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DISCUSSION (20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Travis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38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WRAPPING UP (5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2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1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UNDERLYING PHILOSOPHY (5 MIN.)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Philosophy behind the name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we bringing people together? What is our purpose?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Generating collaborative, large-scale efforts to address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experienced by LGBTQ+ communities in addressing their health questions and concerns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Generating collaborative, large-scale efforts to leverage the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expertise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LGBTQ+ communities to benefit other LGBTQ+ people when encountering challenges in addressing their health questions and concerns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Sharing and creating new knowledge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new relationships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Generating new partnerships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should be the name of the café to reflect this purpose? 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Knowledge Café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it?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engaging in collective dialog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used for groups larger than can be accommodated by large-table discussion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Assumes that people already have to knowledge to address difficult challenges, and facilitates their knowledge sharing in order to do so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principles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sustain conversations that matter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table discussions with 3-4 people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Café concept gets people talking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patterns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larger conversation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Connecting ideas generated as you switch tables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Allows you to identify issues that matter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Importance of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conversation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core process for thinking and collectively coming up with ideas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Ideas are linked to developing new possibilities for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 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Used in business, government, health, education, NGO, and community settings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8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going to a new table, make sure to sit with people you haven’t sat with before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“Seed” idea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the most important idea you think was communicated in the prior round of conversation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“Seed” ideas are collective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They’re the main ideas that everyone came up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will have a quiet moment after conversation round to think about and write down seed idea on an index card to bring to the next 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QUESTIONS (5 MIN.)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CAFÉ ETIQUETTE (20 MIN.)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World Café methodology: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Contribute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your thinking and expertise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 is different from participation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Participation = focus on the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(e.g.,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I’m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contributing)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 = connecting the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(e.g., What can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bring to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larger conversation?)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 bringing a dish to a potluck – what can I bring that adds to the rest?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understand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together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patterns, insights, and deeper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and doodle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ideas on the tablecloths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it as a way to keep track of the conversation when others are speaking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8F457-24C3-A645-B4C2-55D59F2401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0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5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83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28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9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7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8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9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8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8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56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hiplgbt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https://learning.oreilly.com/library/view/the-world-cafe/9781605092515/images/9781605092515_WEB_0186_001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https://learning.oreilly.com/library/view/the-world-cafe/9781605092515/images/9781605092515_WEB_0186_002.jpg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library&#10;&#10;Description automatically generated">
            <a:extLst>
              <a:ext uri="{FF2B5EF4-FFF2-40B4-BE49-F238E27FC236}">
                <a16:creationId xmlns:a16="http://schemas.microsoft.com/office/drawing/2014/main" id="{4045D88A-750E-4A4D-BCD1-F7EC006251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03738" y="1762886"/>
            <a:ext cx="574268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F5950-ED97-9642-89BA-842F185AA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549" y="2074339"/>
            <a:ext cx="5414966" cy="1828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WELCOME TO THE </a:t>
            </a:r>
            <a:r>
              <a:rPr lang="en-US" sz="4200" i="1" dirty="0"/>
              <a:t>COMMUNITY KNOWLEDGE CAFÉ 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A70AA-F5DF-8A47-8F53-656BB4397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549" y="3903138"/>
            <a:ext cx="5414966" cy="1049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D3A96C"/>
                </a:solidFill>
              </a:rPr>
              <a:t>A community forum about the health questions and concerns of SC LGBTQ+ communities.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rgbClr val="D3A96C"/>
                </a:solidFill>
              </a:rPr>
              <a:t>November 9, 2019 | 10 AM – 2 PM</a:t>
            </a:r>
          </a:p>
        </p:txBody>
      </p:sp>
    </p:spTree>
    <p:extLst>
      <p:ext uri="{BB962C8B-B14F-4D97-AF65-F5344CB8AC3E}">
        <p14:creationId xmlns:p14="http://schemas.microsoft.com/office/powerpoint/2010/main" val="391698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3B8B5-6C4B-BE49-A15F-08AFEE74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 sz="3200" b="1" i="1" dirty="0"/>
              <a:t>Community Knowledge Café Etiquette – </a:t>
            </a:r>
            <a:r>
              <a:rPr lang="en-US" sz="3200" i="1" dirty="0" err="1"/>
              <a:t>ctd</a:t>
            </a:r>
            <a:r>
              <a:rPr lang="en-US" sz="3200" i="1" dirty="0"/>
              <a:t>.</a:t>
            </a:r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CA995-E966-334F-B26A-7455978D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pPr lvl="0"/>
            <a:r>
              <a:rPr lang="en-US" sz="2200" b="1" dirty="0">
                <a:solidFill>
                  <a:schemeClr val="tx1"/>
                </a:solidFill>
                <a:effectLst/>
              </a:rPr>
              <a:t>Confidentiality</a:t>
            </a:r>
            <a:r>
              <a:rPr lang="en-US" sz="2200" dirty="0">
                <a:solidFill>
                  <a:schemeClr val="tx1"/>
                </a:solidFill>
                <a:effectLst/>
              </a:rPr>
              <a:t> = what happens in this room, stays in this room</a:t>
            </a:r>
          </a:p>
          <a:p>
            <a:pPr lvl="0"/>
            <a:r>
              <a:rPr lang="en-US" sz="2200" b="1" dirty="0">
                <a:solidFill>
                  <a:schemeClr val="tx1"/>
                </a:solidFill>
                <a:effectLst/>
              </a:rPr>
              <a:t>Brave space </a:t>
            </a:r>
          </a:p>
          <a:p>
            <a:pPr lvl="1"/>
            <a:r>
              <a:rPr lang="en-US" sz="2200" i="1" dirty="0">
                <a:solidFill>
                  <a:schemeClr val="tx1"/>
                </a:solidFill>
                <a:effectLst/>
              </a:rPr>
              <a:t>Has one primary assumption: </a:t>
            </a:r>
            <a:r>
              <a:rPr lang="en-US" sz="2200" dirty="0">
                <a:solidFill>
                  <a:schemeClr val="tx1"/>
                </a:solidFill>
                <a:effectLst/>
              </a:rPr>
              <a:t>“everyone speaks with the positive intent of seeking greater knowledge and understanding”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effectLst/>
              </a:rPr>
              <a:t>Some rules we can adapt from </a:t>
            </a:r>
            <a:r>
              <a:rPr lang="en-US" sz="2200" i="1" dirty="0">
                <a:solidFill>
                  <a:schemeClr val="tx1"/>
                </a:solidFill>
                <a:effectLst/>
              </a:rPr>
              <a:t>Brave Spaces (look at handout in folder)</a:t>
            </a:r>
          </a:p>
        </p:txBody>
      </p:sp>
    </p:spTree>
    <p:extLst>
      <p:ext uri="{BB962C8B-B14F-4D97-AF65-F5344CB8AC3E}">
        <p14:creationId xmlns:p14="http://schemas.microsoft.com/office/powerpoint/2010/main" val="181561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C05E8-30AB-B844-B173-98AA48F7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i="1" dirty="0"/>
              <a:t>Identifying Additional Etiquette for our Forum</a:t>
            </a:r>
            <a:endParaRPr lang="en-US" b="1" i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2275-EBEB-994E-B8D8-CA4491853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1023257"/>
            <a:ext cx="4519233" cy="4570457"/>
          </a:xfrm>
          <a:effectLst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100" dirty="0">
                <a:effectLst/>
              </a:rPr>
              <a:t>Can you identify </a:t>
            </a:r>
            <a:r>
              <a:rPr lang="en-US" sz="2100" b="1" dirty="0">
                <a:effectLst/>
              </a:rPr>
              <a:t>additional</a:t>
            </a:r>
            <a:r>
              <a:rPr lang="en-US" sz="2100" dirty="0">
                <a:effectLst/>
              </a:rPr>
              <a:t> </a:t>
            </a:r>
            <a:r>
              <a:rPr lang="en-US" sz="2100" i="1" dirty="0">
                <a:effectLst/>
              </a:rPr>
              <a:t>Community Knowledge Café etiquette</a:t>
            </a:r>
            <a:r>
              <a:rPr lang="en-US" sz="2100" dirty="0">
                <a:effectLst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sz="2100" i="1" dirty="0">
                <a:effectLst/>
              </a:rPr>
              <a:t>Individual reflection: </a:t>
            </a:r>
            <a:r>
              <a:rPr lang="en-US" sz="2100" dirty="0">
                <a:effectLst/>
              </a:rPr>
              <a:t>Think of a time when you felt </a:t>
            </a:r>
            <a:r>
              <a:rPr lang="en-US" sz="2100" b="1" dirty="0">
                <a:effectLst/>
              </a:rPr>
              <a:t>heard</a:t>
            </a:r>
            <a:r>
              <a:rPr lang="en-US" sz="2100" dirty="0">
                <a:effectLst/>
              </a:rPr>
              <a:t> &amp; </a:t>
            </a:r>
            <a:r>
              <a:rPr lang="en-US" sz="2100" b="1" dirty="0">
                <a:effectLst/>
              </a:rPr>
              <a:t>listened to</a:t>
            </a:r>
            <a:r>
              <a:rPr lang="en-US" sz="2100" dirty="0">
                <a:effectLst/>
              </a:rPr>
              <a:t>. What were the </a:t>
            </a:r>
            <a:r>
              <a:rPr lang="en-US" sz="2100" b="1" dirty="0">
                <a:effectLst/>
              </a:rPr>
              <a:t>conditions</a:t>
            </a:r>
            <a:r>
              <a:rPr lang="en-US" sz="2100" dirty="0">
                <a:effectLst/>
              </a:rPr>
              <a:t> that enabled that to happen? </a:t>
            </a:r>
          </a:p>
          <a:p>
            <a:pPr>
              <a:lnSpc>
                <a:spcPct val="90000"/>
              </a:lnSpc>
            </a:pPr>
            <a:r>
              <a:rPr lang="en-US" sz="2100" i="1" dirty="0">
                <a:effectLst/>
              </a:rPr>
              <a:t>Short table conversation</a:t>
            </a:r>
            <a:r>
              <a:rPr lang="en-US" sz="2100" dirty="0">
                <a:effectLst/>
              </a:rPr>
              <a:t>: </a:t>
            </a:r>
            <a:r>
              <a:rPr lang="en-US" sz="2100" b="1" dirty="0">
                <a:effectLst/>
              </a:rPr>
              <a:t>Introduce yourself</a:t>
            </a:r>
            <a:r>
              <a:rPr lang="en-US" sz="2100" dirty="0">
                <a:effectLst/>
              </a:rPr>
              <a:t> to your tablemates. Decide what your table’s </a:t>
            </a:r>
            <a:r>
              <a:rPr lang="en-US" sz="2100" b="1" dirty="0">
                <a:effectLst/>
              </a:rPr>
              <a:t>“talking object” </a:t>
            </a:r>
            <a:r>
              <a:rPr lang="en-US" sz="2100" i="1" dirty="0">
                <a:effectLst/>
              </a:rPr>
              <a:t>(what people will hold when they are talking)</a:t>
            </a:r>
            <a:r>
              <a:rPr lang="en-US" sz="2100" dirty="0">
                <a:effectLst/>
              </a:rPr>
              <a:t> will be. Then share your </a:t>
            </a:r>
            <a:r>
              <a:rPr lang="en-US" sz="2100" b="1" dirty="0">
                <a:effectLst/>
              </a:rPr>
              <a:t>reflections</a:t>
            </a:r>
            <a:r>
              <a:rPr lang="en-US" sz="2100" dirty="0">
                <a:effectLst/>
              </a:rPr>
              <a:t> to the question. </a:t>
            </a:r>
          </a:p>
          <a:p>
            <a:pPr>
              <a:lnSpc>
                <a:spcPct val="90000"/>
              </a:lnSpc>
            </a:pPr>
            <a:r>
              <a:rPr lang="en-US" sz="2100" i="1" dirty="0">
                <a:effectLst/>
              </a:rPr>
              <a:t>Larger group discussion: </a:t>
            </a:r>
            <a:r>
              <a:rPr lang="en-US" sz="2100" dirty="0">
                <a:effectLst/>
              </a:rPr>
              <a:t>Have a </a:t>
            </a:r>
            <a:r>
              <a:rPr lang="en-US" sz="2100" b="1" dirty="0">
                <a:effectLst/>
              </a:rPr>
              <a:t>representative</a:t>
            </a:r>
            <a:r>
              <a:rPr lang="en-US" sz="2100" dirty="0">
                <a:effectLst/>
              </a:rPr>
              <a:t> from each table </a:t>
            </a:r>
            <a:r>
              <a:rPr lang="en-US" sz="2100" b="1" dirty="0">
                <a:effectLst/>
              </a:rPr>
              <a:t>share</a:t>
            </a:r>
            <a:r>
              <a:rPr lang="en-US" sz="2100" dirty="0">
                <a:effectLst/>
              </a:rPr>
              <a:t> out the reflections. They will be added to our </a:t>
            </a:r>
            <a:r>
              <a:rPr lang="en-US" sz="2100" b="1" dirty="0">
                <a:effectLst/>
              </a:rPr>
              <a:t>etiquette rules</a:t>
            </a:r>
            <a:r>
              <a:rPr lang="en-US" sz="2100" dirty="0">
                <a:effectLst/>
              </a:rPr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79202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886D4A05-AFD9-4D13-98E7-B23E4C9D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B3CE87-7866-5F44-8E97-52FAD930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19" y="4406537"/>
            <a:ext cx="7080026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i="1" dirty="0"/>
              <a:t>Break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65529-0E9A-9B48-9539-B1CD002F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019" y="5494872"/>
            <a:ext cx="7080026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10 minutes</a:t>
            </a:r>
          </a:p>
        </p:txBody>
      </p:sp>
      <p:pic>
        <p:nvPicPr>
          <p:cNvPr id="9" name="Graphic 8" descr="Tea">
            <a:extLst>
              <a:ext uri="{FF2B5EF4-FFF2-40B4-BE49-F238E27FC236}">
                <a16:creationId xmlns:a16="http://schemas.microsoft.com/office/drawing/2014/main" id="{23245FB0-5921-4703-9713-3B0BE85DF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9768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2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8097F6-9F9B-A64F-ACC5-5E88997F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i="1"/>
              <a:t>Discussion Round 1: </a:t>
            </a:r>
            <a:r>
              <a:rPr lang="en-US" sz="3700"/>
              <a:t>Coming up with Important</a:t>
            </a:r>
            <a:r>
              <a:rPr lang="en-US" sz="3700" b="1"/>
              <a:t> </a:t>
            </a:r>
            <a:r>
              <a:rPr lang="en-US" sz="3700"/>
              <a:t>Questions</a:t>
            </a:r>
            <a:endParaRPr lang="en-US" sz="3700" b="1" i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2046514"/>
            <a:ext cx="9144000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59B142-2E7E-1E48-8B47-0A1C7EDE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46" y="2481943"/>
            <a:ext cx="7282722" cy="3309258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</a:rPr>
              <a:t>At your tables, come up with an </a:t>
            </a:r>
            <a:r>
              <a:rPr lang="en-US" sz="2200" b="1" dirty="0">
                <a:effectLst/>
              </a:rPr>
              <a:t>overarching question </a:t>
            </a:r>
            <a:r>
              <a:rPr lang="en-US" sz="2200" dirty="0">
                <a:effectLst/>
              </a:rPr>
              <a:t>which, if answered, could make a </a:t>
            </a:r>
            <a:r>
              <a:rPr lang="en-US" sz="2200" b="1" dirty="0">
                <a:effectLst/>
              </a:rPr>
              <a:t>difference</a:t>
            </a:r>
            <a:r>
              <a:rPr lang="en-US" sz="2200" dirty="0">
                <a:effectLst/>
              </a:rPr>
              <a:t> to the underlying </a:t>
            </a:r>
            <a:r>
              <a:rPr lang="en-US" sz="2200" b="1" dirty="0">
                <a:effectLst/>
              </a:rPr>
              <a:t>situation</a:t>
            </a:r>
            <a:r>
              <a:rPr lang="en-US" sz="2200" dirty="0">
                <a:effectLst/>
              </a:rPr>
              <a:t> that brought us here today.</a:t>
            </a:r>
          </a:p>
          <a:p>
            <a:r>
              <a:rPr lang="en-US" sz="2200" i="1" dirty="0">
                <a:effectLst/>
              </a:rPr>
              <a:t>The underlying situation is:</a:t>
            </a:r>
            <a:r>
              <a:rPr lang="en-US" sz="2200" dirty="0">
                <a:effectLst/>
              </a:rPr>
              <a:t> SC LGBTQ+ communities experience </a:t>
            </a:r>
            <a:r>
              <a:rPr lang="en-US" sz="2200" b="1" dirty="0">
                <a:effectLst/>
              </a:rPr>
              <a:t>challenges</a:t>
            </a:r>
            <a:r>
              <a:rPr lang="en-US" sz="2200" dirty="0">
                <a:effectLst/>
              </a:rPr>
              <a:t> addressing their </a:t>
            </a:r>
            <a:r>
              <a:rPr lang="en-US" sz="2200" b="1" dirty="0">
                <a:effectLst/>
              </a:rPr>
              <a:t>health questions &amp; concerns</a:t>
            </a:r>
          </a:p>
          <a:p>
            <a:r>
              <a:rPr lang="en-US" sz="2200" b="1" i="1" dirty="0">
                <a:effectLst/>
              </a:rPr>
              <a:t>Write your question on the table</a:t>
            </a:r>
          </a:p>
          <a:p>
            <a:r>
              <a:rPr lang="en-US" sz="2200" i="1" dirty="0">
                <a:effectLst/>
              </a:rPr>
              <a:t>If you have time after coming up with the question, start to discuss: </a:t>
            </a:r>
            <a:r>
              <a:rPr lang="en-US" sz="2200" dirty="0">
                <a:effectLst/>
              </a:rPr>
              <a:t>What’s the </a:t>
            </a:r>
            <a:r>
              <a:rPr lang="en-US" sz="2200" b="1" dirty="0">
                <a:effectLst/>
              </a:rPr>
              <a:t>next level of thinking </a:t>
            </a:r>
            <a:r>
              <a:rPr lang="en-US" sz="2200" dirty="0">
                <a:effectLst/>
              </a:rPr>
              <a:t>needed to </a:t>
            </a:r>
            <a:r>
              <a:rPr lang="en-US" sz="2200" b="1" dirty="0">
                <a:effectLst/>
              </a:rPr>
              <a:t>answer</a:t>
            </a:r>
            <a:r>
              <a:rPr lang="en-US" sz="2200" dirty="0">
                <a:effectLst/>
              </a:rPr>
              <a:t> the question your table posed? </a:t>
            </a:r>
          </a:p>
        </p:txBody>
      </p:sp>
    </p:spTree>
    <p:extLst>
      <p:ext uri="{BB962C8B-B14F-4D97-AF65-F5344CB8AC3E}">
        <p14:creationId xmlns:p14="http://schemas.microsoft.com/office/powerpoint/2010/main" val="131520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8ABC5-52B4-E049-9625-47A2DD2D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dirty="0">
                <a:effectLst/>
              </a:rPr>
              <a:t>Between </a:t>
            </a:r>
            <a:r>
              <a:rPr lang="en-US" b="1" i="1" dirty="0">
                <a:effectLst/>
              </a:rPr>
              <a:t>Round 1 </a:t>
            </a:r>
            <a:r>
              <a:rPr lang="en-US" b="1" dirty="0">
                <a:effectLst/>
              </a:rPr>
              <a:t>&amp; </a:t>
            </a:r>
            <a:r>
              <a:rPr lang="en-US" b="1" i="1" dirty="0">
                <a:effectLst/>
              </a:rPr>
              <a:t>Round 2</a:t>
            </a:r>
            <a:r>
              <a:rPr lang="en-US" b="1" dirty="0">
                <a:effectLst/>
              </a:rPr>
              <a:t>: </a:t>
            </a:r>
            <a:r>
              <a:rPr lang="en-US" dirty="0">
                <a:effectLst/>
              </a:rPr>
              <a:t>Individual Reflection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7641-694A-7243-90B4-0C0443CD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1023257"/>
            <a:ext cx="4519233" cy="4570457"/>
          </a:xfrm>
          <a:effectLst/>
        </p:spPr>
        <p:txBody>
          <a:bodyPr anchor="ctr">
            <a:normAutofit/>
          </a:bodyPr>
          <a:lstStyle/>
          <a:p>
            <a:r>
              <a:rPr lang="en-US" sz="2200" dirty="0">
                <a:effectLst/>
              </a:rPr>
              <a:t>On a </a:t>
            </a:r>
            <a:r>
              <a:rPr lang="en-US" sz="2200" b="1" dirty="0">
                <a:effectLst/>
              </a:rPr>
              <a:t>Post-It</a:t>
            </a:r>
            <a:r>
              <a:rPr lang="en-US" sz="2200" dirty="0">
                <a:effectLst/>
              </a:rPr>
              <a:t>, write down the conversational </a:t>
            </a:r>
            <a:r>
              <a:rPr lang="en-US" sz="2200" b="1" i="1" dirty="0">
                <a:effectLst/>
              </a:rPr>
              <a:t>“seed,”</a:t>
            </a:r>
            <a:r>
              <a:rPr lang="en-US" sz="2200" b="1" dirty="0">
                <a:effectLst/>
              </a:rPr>
              <a:t> </a:t>
            </a:r>
            <a:r>
              <a:rPr lang="en-US" sz="2200" dirty="0">
                <a:effectLst/>
              </a:rPr>
              <a:t>or the </a:t>
            </a:r>
            <a:r>
              <a:rPr lang="en-US" sz="2200" b="1" dirty="0">
                <a:effectLst/>
              </a:rPr>
              <a:t>most important idea </a:t>
            </a:r>
            <a:r>
              <a:rPr lang="en-US" sz="2200" dirty="0">
                <a:effectLst/>
              </a:rPr>
              <a:t>you think was communicated in the prior round of conversation. </a:t>
            </a:r>
            <a:r>
              <a:rPr lang="en-US" sz="2200" b="1" dirty="0">
                <a:effectLst/>
              </a:rPr>
              <a:t>Bring this Post-It to your next table. </a:t>
            </a:r>
          </a:p>
        </p:txBody>
      </p:sp>
    </p:spTree>
    <p:extLst>
      <p:ext uri="{BB962C8B-B14F-4D97-AF65-F5344CB8AC3E}">
        <p14:creationId xmlns:p14="http://schemas.microsoft.com/office/powerpoint/2010/main" val="17871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3562B6D-EB3B-114F-8176-93AC6C68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19" y="966851"/>
            <a:ext cx="5167448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i="1" dirty="0"/>
              <a:t>Questions so far??</a:t>
            </a:r>
          </a:p>
        </p:txBody>
      </p:sp>
    </p:spTree>
    <p:extLst>
      <p:ext uri="{BB962C8B-B14F-4D97-AF65-F5344CB8AC3E}">
        <p14:creationId xmlns:p14="http://schemas.microsoft.com/office/powerpoint/2010/main" val="25402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24587" y="164592"/>
            <a:ext cx="8894826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BD1DE5-FC75-8E4B-8DE9-2D719D54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66" y="1097280"/>
            <a:ext cx="4532907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i="1">
                <a:solidFill>
                  <a:schemeClr val="tx1"/>
                </a:solidFill>
              </a:rPr>
              <a:t>Switch Tables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3046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BDA50-3DB9-E545-BC68-BB6F96E1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521" y="1097280"/>
            <a:ext cx="2442132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dirty="0"/>
              <a:t>Everyone but </a:t>
            </a:r>
            <a:r>
              <a:rPr lang="en-US" sz="2200" b="1" dirty="0"/>
              <a:t>table hosts, </a:t>
            </a:r>
            <a:r>
              <a:rPr lang="en-US" sz="2200" dirty="0"/>
              <a:t>switch tables. Try to find a table with people you haven’t yet sat with. </a:t>
            </a:r>
          </a:p>
        </p:txBody>
      </p:sp>
    </p:spTree>
    <p:extLst>
      <p:ext uri="{BB962C8B-B14F-4D97-AF65-F5344CB8AC3E}">
        <p14:creationId xmlns:p14="http://schemas.microsoft.com/office/powerpoint/2010/main" val="189391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82C7B5-E50C-2141-81DC-E0BEF23D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257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effectLst/>
              </a:rPr>
              <a:t>Discussion Round 2: </a:t>
            </a:r>
            <a:r>
              <a:rPr lang="en-US" dirty="0">
                <a:effectLst/>
              </a:rPr>
              <a:t>Connecting Ideas &amp; Finding Deeper Insight</a:t>
            </a:r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0DA3DC0-EF5D-4566-B37D-5BD8236D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060361"/>
              </p:ext>
            </p:extLst>
          </p:nvPr>
        </p:nvGraphicFramePr>
        <p:xfrm>
          <a:off x="685800" y="2076450"/>
          <a:ext cx="7765256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119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8ABC5-52B4-E049-9625-47A2DD2D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dirty="0">
                <a:effectLst/>
              </a:rPr>
              <a:t>Between </a:t>
            </a:r>
            <a:r>
              <a:rPr lang="en-US" b="1" i="1" dirty="0">
                <a:effectLst/>
              </a:rPr>
              <a:t>Round 2 </a:t>
            </a:r>
            <a:r>
              <a:rPr lang="en-US" b="1" dirty="0">
                <a:effectLst/>
              </a:rPr>
              <a:t>&amp; </a:t>
            </a:r>
            <a:r>
              <a:rPr lang="en-US" b="1" i="1" dirty="0">
                <a:effectLst/>
              </a:rPr>
              <a:t>Round 3</a:t>
            </a:r>
            <a:r>
              <a:rPr lang="en-US" b="1" dirty="0">
                <a:effectLst/>
              </a:rPr>
              <a:t>: </a:t>
            </a:r>
            <a:r>
              <a:rPr lang="en-US" dirty="0">
                <a:effectLst/>
              </a:rPr>
              <a:t>Individual Reflection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7641-694A-7243-90B4-0C0443CD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1023257"/>
            <a:ext cx="4519233" cy="4570457"/>
          </a:xfrm>
          <a:effectLst/>
        </p:spPr>
        <p:txBody>
          <a:bodyPr anchor="ctr">
            <a:normAutofit/>
          </a:bodyPr>
          <a:lstStyle/>
          <a:p>
            <a:r>
              <a:rPr lang="en-US" sz="2200" dirty="0">
                <a:effectLst/>
              </a:rPr>
              <a:t>On a </a:t>
            </a:r>
            <a:r>
              <a:rPr lang="en-US" sz="2200" b="1" dirty="0">
                <a:effectLst/>
              </a:rPr>
              <a:t>Post-It</a:t>
            </a:r>
            <a:r>
              <a:rPr lang="en-US" sz="2200" dirty="0">
                <a:effectLst/>
              </a:rPr>
              <a:t>, write down the conversational </a:t>
            </a:r>
            <a:r>
              <a:rPr lang="en-US" sz="2200" b="1" i="1" dirty="0">
                <a:effectLst/>
              </a:rPr>
              <a:t>“seed,”</a:t>
            </a:r>
            <a:r>
              <a:rPr lang="en-US" sz="2200" b="1" dirty="0">
                <a:effectLst/>
              </a:rPr>
              <a:t> </a:t>
            </a:r>
            <a:r>
              <a:rPr lang="en-US" sz="2200" dirty="0">
                <a:effectLst/>
              </a:rPr>
              <a:t>or the </a:t>
            </a:r>
            <a:r>
              <a:rPr lang="en-US" sz="2200" b="1" dirty="0">
                <a:effectLst/>
              </a:rPr>
              <a:t>most important idea </a:t>
            </a:r>
            <a:r>
              <a:rPr lang="en-US" sz="2200" dirty="0">
                <a:effectLst/>
              </a:rPr>
              <a:t>you think was communicated in the prior round of conversation. </a:t>
            </a:r>
            <a:r>
              <a:rPr lang="en-US" sz="2200" b="1" dirty="0">
                <a:effectLst/>
              </a:rPr>
              <a:t>Bring this Post-It to your next table. </a:t>
            </a:r>
          </a:p>
        </p:txBody>
      </p:sp>
    </p:spTree>
    <p:extLst>
      <p:ext uri="{BB962C8B-B14F-4D97-AF65-F5344CB8AC3E}">
        <p14:creationId xmlns:p14="http://schemas.microsoft.com/office/powerpoint/2010/main" val="197901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AE4CB-300B-C74B-82E2-25B949EA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43" y="835383"/>
            <a:ext cx="2537124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b="1" i="1" dirty="0"/>
              <a:t>Lunch Break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DCE07-7ABD-8C4C-AB29-5878B811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341" y="4334933"/>
            <a:ext cx="2537124" cy="118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20 minutes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753" y="0"/>
            <a:ext cx="56522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Fork and knife">
            <a:extLst>
              <a:ext uri="{FF2B5EF4-FFF2-40B4-BE49-F238E27FC236}">
                <a16:creationId xmlns:a16="http://schemas.microsoft.com/office/drawing/2014/main" id="{AD9AE723-4B29-45E5-B6AE-6BDAB0797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3236" y="1104874"/>
            <a:ext cx="4648251" cy="46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5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8F49-7BCA-A94A-B38A-AE78747A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r>
              <a:rPr lang="en-US" b="1" i="1" dirty="0"/>
              <a:t>Why are we here?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79292" y="2"/>
            <a:ext cx="5664708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14D30B-0BB6-45C2-8E7F-D352A6A18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823947"/>
              </p:ext>
            </p:extLst>
          </p:nvPr>
        </p:nvGraphicFramePr>
        <p:xfrm>
          <a:off x="3961890" y="709683"/>
          <a:ext cx="4699509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15262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24587" y="164592"/>
            <a:ext cx="8894826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BD1DE5-FC75-8E4B-8DE9-2D719D54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66" y="1097280"/>
            <a:ext cx="4532907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i="1" dirty="0">
                <a:solidFill>
                  <a:schemeClr val="tx1"/>
                </a:solidFill>
              </a:rPr>
              <a:t>Switch Tables..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3046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BDA50-3DB9-E545-BC68-BB6F96E1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521" y="1097280"/>
            <a:ext cx="2442132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dirty="0"/>
              <a:t>Everyone but </a:t>
            </a:r>
            <a:r>
              <a:rPr lang="en-US" sz="2200" b="1" dirty="0"/>
              <a:t>table hosts, </a:t>
            </a:r>
            <a:r>
              <a:rPr lang="en-US" sz="2200" dirty="0"/>
              <a:t>switch tables. Try to find a table with people you haven’t yet sat with. </a:t>
            </a:r>
          </a:p>
        </p:txBody>
      </p:sp>
    </p:spTree>
    <p:extLst>
      <p:ext uri="{BB962C8B-B14F-4D97-AF65-F5344CB8AC3E}">
        <p14:creationId xmlns:p14="http://schemas.microsoft.com/office/powerpoint/2010/main" val="410196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82C7B5-E50C-2141-81DC-E0BEF23D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257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effectLst/>
              </a:rPr>
              <a:t>Discussion Round 3: </a:t>
            </a:r>
            <a:r>
              <a:rPr lang="en-US" dirty="0">
                <a:effectLst/>
              </a:rPr>
              <a:t>Creating Forward Movement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0DA3DC0-EF5D-4566-B37D-5BD8236D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891753"/>
              </p:ext>
            </p:extLst>
          </p:nvPr>
        </p:nvGraphicFramePr>
        <p:xfrm>
          <a:off x="685800" y="2076450"/>
          <a:ext cx="7765256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845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8ABC5-52B4-E049-9625-47A2DD2D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dirty="0">
                <a:effectLst/>
              </a:rPr>
              <a:t>Between </a:t>
            </a:r>
            <a:r>
              <a:rPr lang="en-US" b="1" i="1" dirty="0">
                <a:effectLst/>
              </a:rPr>
              <a:t>Round 3 </a:t>
            </a:r>
            <a:r>
              <a:rPr lang="en-US" b="1" dirty="0">
                <a:effectLst/>
              </a:rPr>
              <a:t>&amp; </a:t>
            </a:r>
            <a:r>
              <a:rPr lang="en-US" b="1" i="1" dirty="0">
                <a:effectLst/>
              </a:rPr>
              <a:t>Round 4</a:t>
            </a:r>
            <a:r>
              <a:rPr lang="en-US" b="1" dirty="0">
                <a:effectLst/>
              </a:rPr>
              <a:t>: </a:t>
            </a:r>
            <a:r>
              <a:rPr lang="en-US" dirty="0">
                <a:effectLst/>
              </a:rPr>
              <a:t>Individual Reflection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7641-694A-7243-90B4-0C0443CD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1023257"/>
            <a:ext cx="4519233" cy="4570457"/>
          </a:xfrm>
          <a:effectLst/>
        </p:spPr>
        <p:txBody>
          <a:bodyPr anchor="ctr">
            <a:normAutofit/>
          </a:bodyPr>
          <a:lstStyle/>
          <a:p>
            <a:r>
              <a:rPr lang="en-US" sz="2200" dirty="0">
                <a:effectLst/>
              </a:rPr>
              <a:t>On a </a:t>
            </a:r>
            <a:r>
              <a:rPr lang="en-US" sz="2200" b="1" dirty="0">
                <a:effectLst/>
              </a:rPr>
              <a:t>Post-It</a:t>
            </a:r>
            <a:r>
              <a:rPr lang="en-US" sz="2200" dirty="0">
                <a:effectLst/>
              </a:rPr>
              <a:t>, write down the conversational </a:t>
            </a:r>
            <a:r>
              <a:rPr lang="en-US" sz="2200" b="1" i="1" dirty="0">
                <a:effectLst/>
              </a:rPr>
              <a:t>“seed,”</a:t>
            </a:r>
            <a:r>
              <a:rPr lang="en-US" sz="2200" b="1" dirty="0">
                <a:effectLst/>
              </a:rPr>
              <a:t> </a:t>
            </a:r>
            <a:r>
              <a:rPr lang="en-US" sz="2200" dirty="0">
                <a:effectLst/>
              </a:rPr>
              <a:t>or the </a:t>
            </a:r>
            <a:r>
              <a:rPr lang="en-US" sz="2200" b="1" dirty="0">
                <a:effectLst/>
              </a:rPr>
              <a:t>most important idea </a:t>
            </a:r>
            <a:r>
              <a:rPr lang="en-US" sz="2200" dirty="0">
                <a:effectLst/>
              </a:rPr>
              <a:t>you think was communicated in the prior round of conversation. </a:t>
            </a:r>
          </a:p>
          <a:p>
            <a:r>
              <a:rPr lang="en-US" sz="2200" dirty="0">
                <a:effectLst/>
              </a:rPr>
              <a:t>Put your Post-Its onto the </a:t>
            </a:r>
            <a:r>
              <a:rPr lang="en-US" sz="2200" b="1" dirty="0">
                <a:effectLst/>
              </a:rPr>
              <a:t>posters on the wall</a:t>
            </a:r>
            <a:r>
              <a:rPr lang="en-US" sz="2200" dirty="0">
                <a:effectLst/>
              </a:rPr>
              <a:t>, making sure to put your Post-Its under the </a:t>
            </a:r>
            <a:r>
              <a:rPr lang="en-US" sz="2200" b="1" dirty="0">
                <a:effectLst/>
              </a:rPr>
              <a:t>appropriate questions </a:t>
            </a:r>
            <a:r>
              <a:rPr lang="en-US" sz="2200" dirty="0">
                <a:effectLst/>
              </a:rPr>
              <a:t>from </a:t>
            </a:r>
            <a:r>
              <a:rPr lang="en-US" sz="2200" i="1" dirty="0">
                <a:effectLst/>
              </a:rPr>
              <a:t>Round 1</a:t>
            </a:r>
            <a:r>
              <a:rPr lang="en-US" sz="22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74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0B7DC-9221-554B-AB39-1CC777AB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i="1" dirty="0"/>
              <a:t>Touring the Tables</a:t>
            </a:r>
            <a:endParaRPr lang="en-US" b="1" i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6AF977-D386-BF47-97B7-69F5956B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1023257"/>
            <a:ext cx="4519233" cy="4570457"/>
          </a:xfrm>
          <a:effectLst/>
        </p:spPr>
        <p:txBody>
          <a:bodyPr anchor="ctr">
            <a:normAutofit/>
          </a:bodyPr>
          <a:lstStyle/>
          <a:p>
            <a:r>
              <a:rPr lang="en-US" sz="2200" b="1" dirty="0"/>
              <a:t>Walk around the room </a:t>
            </a:r>
            <a:r>
              <a:rPr lang="en-US" sz="2200" dirty="0"/>
              <a:t>&amp; look at the table cloths &amp; post-its</a:t>
            </a:r>
          </a:p>
          <a:p>
            <a:r>
              <a:rPr lang="en-US" sz="2200" dirty="0"/>
              <a:t>Feel free to </a:t>
            </a:r>
            <a:r>
              <a:rPr lang="en-US" sz="2200" b="1" dirty="0"/>
              <a:t>talk </a:t>
            </a:r>
            <a:r>
              <a:rPr lang="en-US" sz="2200" dirty="0"/>
              <a:t>about the cloths/post-its with others!</a:t>
            </a:r>
          </a:p>
          <a:p>
            <a:r>
              <a:rPr lang="en-US" sz="2200" i="1" dirty="0"/>
              <a:t>Reflect on the following questions: </a:t>
            </a:r>
            <a:r>
              <a:rPr lang="en-US" sz="2200" dirty="0"/>
              <a:t>What have you </a:t>
            </a:r>
            <a:r>
              <a:rPr lang="en-US" sz="2200" b="1" dirty="0"/>
              <a:t>learned</a:t>
            </a:r>
            <a:r>
              <a:rPr lang="en-US" sz="2200" dirty="0"/>
              <a:t> by participating in these discussions? How has the conversation </a:t>
            </a:r>
            <a:r>
              <a:rPr lang="en-US" sz="2200" b="1" dirty="0"/>
              <a:t>evolved</a:t>
            </a:r>
            <a:r>
              <a:rPr lang="en-US" sz="2200" dirty="0"/>
              <a:t>? What are the </a:t>
            </a:r>
            <a:r>
              <a:rPr lang="en-US" sz="2200" b="1" dirty="0"/>
              <a:t>remaining questions </a:t>
            </a:r>
            <a:r>
              <a:rPr lang="en-US" sz="2200" dirty="0"/>
              <a:t>you have? </a:t>
            </a:r>
          </a:p>
        </p:txBody>
      </p:sp>
    </p:spTree>
    <p:extLst>
      <p:ext uri="{BB962C8B-B14F-4D97-AF65-F5344CB8AC3E}">
        <p14:creationId xmlns:p14="http://schemas.microsoft.com/office/powerpoint/2010/main" val="413489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24587" y="164592"/>
            <a:ext cx="8894826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BD1DE5-FC75-8E4B-8DE9-2D719D54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66" y="1097280"/>
            <a:ext cx="4532907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i="1" dirty="0">
                <a:solidFill>
                  <a:schemeClr val="tx1"/>
                </a:solidFill>
              </a:rPr>
              <a:t>Switch Tables…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3046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BDA50-3DB9-E545-BC68-BB6F96E1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521" y="1097280"/>
            <a:ext cx="2442132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dirty="0"/>
              <a:t>Go back to your </a:t>
            </a:r>
            <a:r>
              <a:rPr lang="en-US" sz="2200" b="1" dirty="0"/>
              <a:t>original table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473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5F299E-0362-7146-89EF-16A6FF3A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i="1" dirty="0"/>
              <a:t>Discussion Round 4: </a:t>
            </a:r>
            <a:r>
              <a:rPr lang="en-US" dirty="0"/>
              <a:t>Preparing for Large-group Discussion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8FD57-BA52-064C-B7D6-430E633D9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1023257"/>
            <a:ext cx="4519233" cy="4570457"/>
          </a:xfrm>
          <a:effectLst/>
        </p:spPr>
        <p:txBody>
          <a:bodyPr anchor="ctr">
            <a:normAutofit/>
          </a:bodyPr>
          <a:lstStyle/>
          <a:p>
            <a:r>
              <a:rPr lang="en-US" sz="2200" i="1" dirty="0"/>
              <a:t>Share your reflections to the following questions: </a:t>
            </a:r>
            <a:r>
              <a:rPr lang="en-US" sz="2200" dirty="0"/>
              <a:t>What have you </a:t>
            </a:r>
            <a:r>
              <a:rPr lang="en-US" sz="2200" b="1" dirty="0"/>
              <a:t>learned</a:t>
            </a:r>
            <a:r>
              <a:rPr lang="en-US" sz="2200" dirty="0"/>
              <a:t> by participating in these discussions? How has the conversation </a:t>
            </a:r>
            <a:r>
              <a:rPr lang="en-US" sz="2200" b="1" dirty="0"/>
              <a:t>evolved</a:t>
            </a:r>
            <a:r>
              <a:rPr lang="en-US" sz="2200" dirty="0"/>
              <a:t>? What are the </a:t>
            </a:r>
            <a:r>
              <a:rPr lang="en-US" sz="2200" b="1" dirty="0"/>
              <a:t>remaining questions </a:t>
            </a:r>
            <a:r>
              <a:rPr lang="en-US" sz="2200" dirty="0"/>
              <a:t>you have? </a:t>
            </a:r>
          </a:p>
        </p:txBody>
      </p:sp>
    </p:spTree>
    <p:extLst>
      <p:ext uri="{BB962C8B-B14F-4D97-AF65-F5344CB8AC3E}">
        <p14:creationId xmlns:p14="http://schemas.microsoft.com/office/powerpoint/2010/main" val="1949980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8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68" y="0"/>
            <a:ext cx="349033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0DD9E8-CE4A-944D-BEDF-4EFCA5D3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888" y="643467"/>
            <a:ext cx="3845447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b="1" i="1" dirty="0"/>
              <a:t>Group-wide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87DDC-1459-2A49-BCFE-96CA4626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70" y="643467"/>
            <a:ext cx="2831660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/>
              <a:t>Share out findings </a:t>
            </a:r>
            <a:r>
              <a:rPr lang="en-US" sz="2200" dirty="0"/>
              <a:t>from most recent discussion. One person </a:t>
            </a:r>
            <a:r>
              <a:rPr lang="en-US" sz="2200" i="1" dirty="0"/>
              <a:t>(can be anyone!) </a:t>
            </a:r>
            <a:r>
              <a:rPr lang="en-US" sz="2200" dirty="0"/>
              <a:t>can volunteer to start. Then, someone who has something to share that they think </a:t>
            </a:r>
            <a:r>
              <a:rPr lang="en-US" sz="2200" b="1" dirty="0"/>
              <a:t>connects</a:t>
            </a:r>
            <a:r>
              <a:rPr lang="en-US" sz="2200" dirty="0"/>
              <a:t> to that person’s response can share. We’ll go until we’ve shared everything </a:t>
            </a:r>
            <a:r>
              <a:rPr lang="en-US" sz="2200" i="1" dirty="0"/>
              <a:t>(or time runs out!)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3129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4A1AC0-5FE0-DC4E-A0E1-CD456A2C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 b="1" i="1" dirty="0"/>
              <a:t>Wrapping Up</a:t>
            </a:r>
            <a:endParaRPr lang="en-US" b="1" i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228141-80B5-6D45-834B-E19B7279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Contact information for Vanessa is in folder</a:t>
            </a:r>
          </a:p>
          <a:p>
            <a:pPr lvl="1">
              <a:lnSpc>
                <a:spcPct val="90000"/>
              </a:lnSpc>
            </a:pPr>
            <a:r>
              <a:rPr lang="en-US" sz="1900" i="1" dirty="0">
                <a:solidFill>
                  <a:schemeClr val="tx1"/>
                </a:solidFill>
              </a:rPr>
              <a:t>Email: </a:t>
            </a:r>
            <a:r>
              <a:rPr lang="en-US" sz="1900" dirty="0" err="1">
                <a:solidFill>
                  <a:schemeClr val="tx1"/>
                </a:solidFill>
              </a:rPr>
              <a:t>kitzie</a:t>
            </a:r>
            <a:r>
              <a:rPr lang="en-US" sz="1900" dirty="0">
                <a:solidFill>
                  <a:schemeClr val="tx1"/>
                </a:solidFill>
              </a:rPr>
              <a:t>[at]</a:t>
            </a:r>
            <a:r>
              <a:rPr lang="en-US" sz="1900" dirty="0" err="1">
                <a:solidFill>
                  <a:schemeClr val="tx1"/>
                </a:solidFill>
              </a:rPr>
              <a:t>mailbox.sc.edu</a:t>
            </a:r>
            <a:endParaRPr lang="en-US" sz="19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i="1" dirty="0">
                <a:solidFill>
                  <a:schemeClr val="tx1"/>
                </a:solidFill>
              </a:rPr>
              <a:t>Website: </a:t>
            </a:r>
            <a:r>
              <a:rPr lang="en-US" sz="1900" dirty="0">
                <a:solidFill>
                  <a:schemeClr val="tx1"/>
                </a:solidFill>
                <a:hlinkClick r:id="rId4"/>
              </a:rPr>
              <a:t>http://bit.ly/hiplgbtq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  <a:effectLst/>
              </a:rPr>
              <a:t>Next steps:</a:t>
            </a:r>
          </a:p>
          <a:p>
            <a:pPr lvl="1">
              <a:lnSpc>
                <a:spcPct val="90000"/>
              </a:lnSpc>
            </a:pPr>
            <a:r>
              <a:rPr lang="en-US" sz="1900" b="1" dirty="0">
                <a:solidFill>
                  <a:schemeClr val="tx1"/>
                </a:solidFill>
                <a:effectLst/>
              </a:rPr>
              <a:t>Focus groups </a:t>
            </a:r>
            <a:r>
              <a:rPr lang="en-US" sz="1900" dirty="0">
                <a:solidFill>
                  <a:schemeClr val="tx1"/>
                </a:solidFill>
                <a:effectLst/>
              </a:rPr>
              <a:t>with community members</a:t>
            </a:r>
          </a:p>
          <a:p>
            <a:pPr lvl="1">
              <a:lnSpc>
                <a:spcPct val="90000"/>
              </a:lnSpc>
            </a:pPr>
            <a:r>
              <a:rPr lang="en-US" sz="1900" b="1" dirty="0">
                <a:solidFill>
                  <a:schemeClr val="tx1"/>
                </a:solidFill>
                <a:effectLst/>
              </a:rPr>
              <a:t>Continued publication &amp; dissemination </a:t>
            </a:r>
            <a:r>
              <a:rPr lang="en-US" sz="1900" dirty="0">
                <a:solidFill>
                  <a:schemeClr val="tx1"/>
                </a:solidFill>
                <a:effectLst/>
              </a:rPr>
              <a:t>of interview findings &amp; community forum</a:t>
            </a:r>
          </a:p>
          <a:p>
            <a:pPr lvl="1">
              <a:lnSpc>
                <a:spcPct val="90000"/>
              </a:lnSpc>
            </a:pPr>
            <a:r>
              <a:rPr lang="en-US" sz="1900" b="1" dirty="0">
                <a:solidFill>
                  <a:schemeClr val="tx1"/>
                </a:solidFill>
                <a:effectLst/>
              </a:rPr>
              <a:t>3 more community forums </a:t>
            </a:r>
            <a:r>
              <a:rPr lang="en-US" sz="1900" dirty="0">
                <a:solidFill>
                  <a:schemeClr val="tx1"/>
                </a:solidFill>
                <a:effectLst/>
              </a:rPr>
              <a:t>next year across the US</a:t>
            </a:r>
          </a:p>
          <a:p>
            <a:pPr lvl="1">
              <a:lnSpc>
                <a:spcPct val="90000"/>
              </a:lnSpc>
            </a:pPr>
            <a:r>
              <a:rPr lang="en-US" sz="1900" b="1" dirty="0">
                <a:solidFill>
                  <a:schemeClr val="tx1"/>
                </a:solidFill>
                <a:effectLst/>
              </a:rPr>
              <a:t>Member-checking</a:t>
            </a:r>
          </a:p>
          <a:p>
            <a:pPr>
              <a:lnSpc>
                <a:spcPct val="90000"/>
              </a:lnSpc>
            </a:pPr>
            <a:r>
              <a:rPr lang="en-US" sz="1900" i="1" dirty="0">
                <a:solidFill>
                  <a:schemeClr val="tx1"/>
                </a:solidFill>
                <a:effectLst/>
              </a:rPr>
              <a:t>Leaders, </a:t>
            </a:r>
            <a:r>
              <a:rPr lang="en-US" sz="1900" b="1" dirty="0">
                <a:solidFill>
                  <a:schemeClr val="tx1"/>
                </a:solidFill>
                <a:effectLst/>
              </a:rPr>
              <a:t>this room is available for networking </a:t>
            </a:r>
            <a:r>
              <a:rPr lang="en-US" sz="1900" dirty="0">
                <a:solidFill>
                  <a:schemeClr val="tx1"/>
                </a:solidFill>
                <a:effectLst/>
              </a:rPr>
              <a:t>after the forum. </a:t>
            </a:r>
            <a:r>
              <a:rPr lang="en-US" sz="1900" b="1" dirty="0">
                <a:solidFill>
                  <a:schemeClr val="tx1"/>
                </a:solidFill>
                <a:effectLst/>
              </a:rPr>
              <a:t>All other participants will leave. </a:t>
            </a:r>
          </a:p>
        </p:txBody>
      </p:sp>
    </p:spTree>
    <p:extLst>
      <p:ext uri="{BB962C8B-B14F-4D97-AF65-F5344CB8AC3E}">
        <p14:creationId xmlns:p14="http://schemas.microsoft.com/office/powerpoint/2010/main" val="83905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AD3D-413B-3C43-A92D-CD5891C4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r>
              <a:rPr lang="en-US" sz="3200" b="1" i="1" dirty="0"/>
              <a:t>How can we address the situation?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79292" y="2"/>
            <a:ext cx="5664708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0D231A-2DCC-4F11-9E17-B0B21DE4F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09263"/>
              </p:ext>
            </p:extLst>
          </p:nvPr>
        </p:nvGraphicFramePr>
        <p:xfrm>
          <a:off x="3961890" y="709683"/>
          <a:ext cx="4699509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6236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F03DA-B86C-8345-926C-8AD74461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r>
              <a:rPr lang="en-US" sz="3800" b="1" i="1" dirty="0">
                <a:solidFill>
                  <a:srgbClr val="FFFFFF"/>
                </a:solidFill>
              </a:rPr>
              <a:t>Who is at the 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C305-7CF1-D242-B3F4-2C896000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1078263"/>
            <a:ext cx="4588183" cy="4701474"/>
          </a:xfrm>
          <a:effectLst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effectLst/>
              </a:rPr>
              <a:t>SC LGBTQ+ community leaders …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</a:rPr>
              <a:t>They have a </a:t>
            </a:r>
            <a:r>
              <a:rPr lang="en-US" sz="2000" b="1" dirty="0">
                <a:effectLst/>
              </a:rPr>
              <a:t>bird’s eye view </a:t>
            </a:r>
            <a:r>
              <a:rPr lang="en-US" sz="2000" dirty="0">
                <a:effectLst/>
              </a:rPr>
              <a:t>of their communities’ health questions &amp; concerns, &amp; challenges faced in addressing these questions and concerns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effectLst/>
              </a:rPr>
              <a:t>SC librarians/paraprofessionals …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</a:rPr>
              <a:t>They have </a:t>
            </a:r>
            <a:r>
              <a:rPr lang="en-US" sz="2000" b="1" dirty="0">
                <a:effectLst/>
              </a:rPr>
              <a:t>practical experience </a:t>
            </a:r>
            <a:r>
              <a:rPr lang="en-US" sz="2000" dirty="0">
                <a:effectLst/>
              </a:rPr>
              <a:t>in activating different strategies to address people’s questions &amp; concerns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effectLst/>
              </a:rPr>
              <a:t>Table hosts …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</a:rPr>
              <a:t>They represent a </a:t>
            </a:r>
            <a:r>
              <a:rPr lang="en-US" sz="2000" b="1" dirty="0">
                <a:effectLst/>
              </a:rPr>
              <a:t>variety of perspectives</a:t>
            </a:r>
            <a:r>
              <a:rPr lang="en-US" sz="2000" dirty="0">
                <a:effectLst/>
              </a:rPr>
              <a:t>, from health sciences to librarianship to grassroots activism, &amp; are skilled in encouraging </a:t>
            </a:r>
            <a:r>
              <a:rPr lang="en-US" sz="2000" b="1" dirty="0">
                <a:effectLst/>
              </a:rPr>
              <a:t>meaningful conversation</a:t>
            </a:r>
          </a:p>
        </p:txBody>
      </p:sp>
    </p:spTree>
    <p:extLst>
      <p:ext uri="{BB962C8B-B14F-4D97-AF65-F5344CB8AC3E}">
        <p14:creationId xmlns:p14="http://schemas.microsoft.com/office/powerpoint/2010/main" val="376274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35CCD-182D-4E45-9E1B-C27D91CC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r>
              <a:rPr lang="en-US" sz="3800" b="1" i="1" dirty="0">
                <a:solidFill>
                  <a:srgbClr val="FFFFFF"/>
                </a:solidFill>
              </a:rPr>
              <a:t>What will today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A15B-409E-B642-9ADD-5EA197E71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1078263"/>
            <a:ext cx="4588183" cy="4701474"/>
          </a:xfrm>
          <a:effectLst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ffectLst/>
              </a:rPr>
              <a:t>Review of the philosophy underlying today’s forum…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effectLst/>
              </a:rPr>
              <a:t>The Community Knowledge Café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</a:rPr>
              <a:t>Establishing Café </a:t>
            </a:r>
            <a:r>
              <a:rPr lang="en-US" sz="1800" b="1" dirty="0">
                <a:effectLst/>
              </a:rPr>
              <a:t>etiquette</a:t>
            </a:r>
            <a:r>
              <a:rPr lang="en-US" sz="1800" dirty="0"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</a:rPr>
              <a:t>4 rounds of </a:t>
            </a:r>
            <a:r>
              <a:rPr lang="en-US" sz="1800" b="1" dirty="0">
                <a:effectLst/>
              </a:rPr>
              <a:t>small table discussion </a:t>
            </a:r>
            <a:r>
              <a:rPr lang="en-US" sz="1800" i="1" dirty="0">
                <a:effectLst/>
              </a:rPr>
              <a:t>(20 minutes each) </a:t>
            </a:r>
            <a:r>
              <a:rPr lang="en-US" sz="1800" dirty="0">
                <a:effectLst/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Coming up with </a:t>
            </a:r>
            <a:r>
              <a:rPr lang="en-US" b="1" dirty="0">
                <a:effectLst/>
              </a:rPr>
              <a:t>important questions </a:t>
            </a:r>
            <a:r>
              <a:rPr lang="en-US" i="1" dirty="0">
                <a:effectLst/>
              </a:rPr>
              <a:t>(Round 1)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effectLst/>
              </a:rPr>
              <a:t>Connecting</a:t>
            </a:r>
            <a:r>
              <a:rPr lang="en-US" dirty="0">
                <a:effectLst/>
              </a:rPr>
              <a:t> ideas &amp; finding </a:t>
            </a:r>
            <a:r>
              <a:rPr lang="en-US" b="1" dirty="0">
                <a:effectLst/>
              </a:rPr>
              <a:t>deeper insight </a:t>
            </a:r>
            <a:r>
              <a:rPr lang="en-US" i="1" dirty="0">
                <a:effectLst/>
              </a:rPr>
              <a:t>(Rounds 2)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Creating </a:t>
            </a:r>
            <a:r>
              <a:rPr lang="en-US" b="1" dirty="0">
                <a:effectLst/>
              </a:rPr>
              <a:t>forward movement </a:t>
            </a:r>
            <a:r>
              <a:rPr lang="en-US" i="1" dirty="0">
                <a:effectLst/>
              </a:rPr>
              <a:t>(Round 3)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</a:rPr>
              <a:t>Reflecting on </a:t>
            </a:r>
            <a:r>
              <a:rPr lang="en-US" b="1" dirty="0">
                <a:effectLst/>
              </a:rPr>
              <a:t>key ideas </a:t>
            </a:r>
            <a:r>
              <a:rPr lang="en-US" i="1" dirty="0">
                <a:effectLst/>
              </a:rPr>
              <a:t>(Round 4)</a:t>
            </a:r>
            <a:endParaRPr lang="en-US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ffectLst/>
              </a:rPr>
              <a:t>Touring</a:t>
            </a:r>
            <a:r>
              <a:rPr lang="en-US" sz="1800" dirty="0">
                <a:effectLst/>
              </a:rPr>
              <a:t> what other tables have come up with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</a:rPr>
              <a:t>Engaging in </a:t>
            </a:r>
            <a:r>
              <a:rPr lang="en-US" sz="1800" b="1" dirty="0">
                <a:effectLst/>
              </a:rPr>
              <a:t>large-group discussion </a:t>
            </a:r>
            <a:r>
              <a:rPr lang="en-US" sz="1800" dirty="0">
                <a:effectLst/>
              </a:rPr>
              <a:t>to synthesize ideas &amp; discuss next steps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</a:rPr>
              <a:t>There will be time for </a:t>
            </a:r>
            <a:r>
              <a:rPr lang="en-US" sz="1800" b="1" dirty="0">
                <a:effectLst/>
              </a:rPr>
              <a:t>breaks</a:t>
            </a:r>
            <a:r>
              <a:rPr lang="en-US" sz="1800" dirty="0">
                <a:effectLst/>
              </a:rPr>
              <a:t> &amp; </a:t>
            </a:r>
            <a:r>
              <a:rPr lang="en-US" sz="1800" b="1" dirty="0">
                <a:effectLst/>
              </a:rPr>
              <a:t>individual reflection </a:t>
            </a:r>
            <a:r>
              <a:rPr lang="en-US" sz="1800" dirty="0">
                <a:effectLst/>
              </a:rPr>
              <a:t>in between</a:t>
            </a:r>
          </a:p>
        </p:txBody>
      </p:sp>
    </p:spTree>
    <p:extLst>
      <p:ext uri="{BB962C8B-B14F-4D97-AF65-F5344CB8AC3E}">
        <p14:creationId xmlns:p14="http://schemas.microsoft.com/office/powerpoint/2010/main" val="323456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13F26C-2839-024E-9012-FB15782E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43" y="835383"/>
            <a:ext cx="2537124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b="1" i="1"/>
              <a:t>The Community Knowledge Café: </a:t>
            </a:r>
            <a:r>
              <a:rPr lang="en-US" sz="3400"/>
              <a:t>Underlying Philosophy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753" y="0"/>
            <a:ext cx="56522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9781605092515_WEB_0186_001">
            <a:extLst>
              <a:ext uri="{FF2B5EF4-FFF2-40B4-BE49-F238E27FC236}">
                <a16:creationId xmlns:a16="http://schemas.microsoft.com/office/drawing/2014/main" id="{4E74E273-68ED-5642-A035-02E0CB024A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236" y="662184"/>
            <a:ext cx="4648251" cy="55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4F2B569-6D07-AA41-A6F8-86CE3E2F1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8327-C12C-C942-A7A6-0E3486376FF6}"/>
              </a:ext>
            </a:extLst>
          </p:cNvPr>
          <p:cNvSpPr txBox="1"/>
          <p:nvPr/>
        </p:nvSpPr>
        <p:spPr>
          <a:xfrm>
            <a:off x="3993236" y="6195816"/>
            <a:ext cx="464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Image from: </a:t>
            </a:r>
            <a:r>
              <a:rPr lang="en-US" sz="1200" dirty="0">
                <a:solidFill>
                  <a:schemeClr val="bg1"/>
                </a:solidFill>
              </a:rPr>
              <a:t>Brown, J. (2005). </a:t>
            </a:r>
            <a:r>
              <a:rPr lang="en-US" sz="1200" i="1" dirty="0">
                <a:solidFill>
                  <a:schemeClr val="bg1"/>
                </a:solidFill>
              </a:rPr>
              <a:t>The World Café: Shaping Our Futures Through Conversations that Matter</a:t>
            </a:r>
            <a:r>
              <a:rPr lang="en-US" sz="1200" dirty="0">
                <a:solidFill>
                  <a:schemeClr val="bg1"/>
                </a:solidFill>
              </a:rPr>
              <a:t>. San Francisco, CA: Berrett-Koehler Publishers.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0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BC9A2-9AD1-A346-9D2C-F65A79FD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i="1" dirty="0"/>
              <a:t>What will we be doing?</a:t>
            </a:r>
            <a:endParaRPr lang="en-US" b="1" i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5D8D4-E8D9-5545-8ABC-68C046E30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1023257"/>
            <a:ext cx="4519233" cy="4570457"/>
          </a:xfrm>
          <a:effectLst/>
        </p:spPr>
        <p:txBody>
          <a:bodyPr anchor="ctr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>
                <a:effectLst/>
              </a:rPr>
              <a:t>Four rounds of conversation</a:t>
            </a:r>
          </a:p>
          <a:p>
            <a:pPr lvl="0">
              <a:lnSpc>
                <a:spcPct val="90000"/>
              </a:lnSpc>
            </a:pPr>
            <a:r>
              <a:rPr lang="en-US" dirty="0">
                <a:effectLst/>
              </a:rPr>
              <a:t>Café hosts </a:t>
            </a:r>
            <a:r>
              <a:rPr lang="en-US" i="1" dirty="0">
                <a:effectLst/>
              </a:rPr>
              <a:t>(Vanessa &amp; Travis)</a:t>
            </a:r>
            <a:r>
              <a:rPr lang="en-US" dirty="0">
                <a:effectLst/>
              </a:rPr>
              <a:t> will let you know when rounds are coming to a close</a:t>
            </a:r>
          </a:p>
          <a:p>
            <a:pPr lvl="0">
              <a:lnSpc>
                <a:spcPct val="90000"/>
              </a:lnSpc>
            </a:pPr>
            <a:r>
              <a:rPr lang="en-US" dirty="0">
                <a:effectLst/>
              </a:rPr>
              <a:t>After each round, you will </a:t>
            </a:r>
            <a:r>
              <a:rPr lang="en-US" b="1" dirty="0">
                <a:effectLst/>
              </a:rPr>
              <a:t>go to a new table</a:t>
            </a:r>
          </a:p>
          <a:p>
            <a:pPr lvl="0">
              <a:lnSpc>
                <a:spcPct val="90000"/>
              </a:lnSpc>
            </a:pPr>
            <a:r>
              <a:rPr lang="en-US" dirty="0">
                <a:effectLst/>
              </a:rPr>
              <a:t>One person will stay as </a:t>
            </a:r>
            <a:r>
              <a:rPr lang="en-US" b="1" dirty="0">
                <a:effectLst/>
              </a:rPr>
              <a:t>table host </a:t>
            </a:r>
            <a:r>
              <a:rPr lang="en-US" i="1" dirty="0">
                <a:effectLst/>
              </a:rPr>
              <a:t>(preassigned) </a:t>
            </a:r>
            <a:r>
              <a:rPr lang="en-US" dirty="0">
                <a:effectLst/>
              </a:rPr>
              <a:t>to </a:t>
            </a:r>
            <a:r>
              <a:rPr lang="en-US" b="1" dirty="0">
                <a:effectLst/>
              </a:rPr>
              <a:t>welcome</a:t>
            </a:r>
            <a:r>
              <a:rPr lang="en-US" dirty="0">
                <a:effectLst/>
              </a:rPr>
              <a:t> new guests &amp; </a:t>
            </a:r>
            <a:r>
              <a:rPr lang="en-US" b="1" dirty="0">
                <a:effectLst/>
              </a:rPr>
              <a:t>summarize table discussion</a:t>
            </a:r>
          </a:p>
          <a:p>
            <a:pPr lvl="0">
              <a:lnSpc>
                <a:spcPct val="90000"/>
              </a:lnSpc>
            </a:pPr>
            <a:r>
              <a:rPr lang="en-US" dirty="0">
                <a:effectLst/>
              </a:rPr>
              <a:t>New guests will bring </a:t>
            </a:r>
            <a:r>
              <a:rPr lang="en-US" b="1" i="1" dirty="0">
                <a:effectLst/>
              </a:rPr>
              <a:t>“seed” </a:t>
            </a:r>
            <a:r>
              <a:rPr lang="en-US" dirty="0">
                <a:effectLst/>
              </a:rPr>
              <a:t>ideas from prior round</a:t>
            </a:r>
          </a:p>
          <a:p>
            <a:pPr lvl="0">
              <a:lnSpc>
                <a:spcPct val="90000"/>
              </a:lnSpc>
            </a:pPr>
            <a:r>
              <a:rPr lang="en-US" dirty="0">
                <a:effectLst/>
              </a:rPr>
              <a:t>All table guests should </a:t>
            </a:r>
            <a:r>
              <a:rPr lang="en-US" b="1" dirty="0">
                <a:effectLst/>
              </a:rPr>
              <a:t>capture</a:t>
            </a:r>
            <a:r>
              <a:rPr lang="en-US" dirty="0">
                <a:effectLst/>
              </a:rPr>
              <a:t> essence of what’s being said in drawings, symbols, &amp; words on your </a:t>
            </a:r>
            <a:r>
              <a:rPr lang="en-US" b="1" dirty="0">
                <a:effectLst/>
              </a:rPr>
              <a:t>tablecloths</a:t>
            </a:r>
          </a:p>
          <a:p>
            <a:pPr lvl="0">
              <a:lnSpc>
                <a:spcPct val="90000"/>
              </a:lnSpc>
            </a:pPr>
            <a:r>
              <a:rPr lang="en-US" dirty="0">
                <a:effectLst/>
              </a:rPr>
              <a:t>We’ll then engage in a </a:t>
            </a:r>
            <a:r>
              <a:rPr lang="en-US" b="1" dirty="0">
                <a:effectLst/>
              </a:rPr>
              <a:t>large full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27379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3562B6D-EB3B-114F-8176-93AC6C68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19" y="966851"/>
            <a:ext cx="5167448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i="1" dirty="0"/>
              <a:t>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252813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AC886-5F0C-1E43-A1E6-D7A089CF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43" y="835383"/>
            <a:ext cx="2537124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i="1" dirty="0"/>
              <a:t>Community Knowledge Café Etiquette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753" y="0"/>
            <a:ext cx="56522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2" descr="9781605092515_WEB_0186_002">
            <a:extLst>
              <a:ext uri="{FF2B5EF4-FFF2-40B4-BE49-F238E27FC236}">
                <a16:creationId xmlns:a16="http://schemas.microsoft.com/office/drawing/2014/main" id="{A0E6187F-533B-8449-A55C-56BB1567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236" y="699279"/>
            <a:ext cx="4648251" cy="5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A8EADF8-FEB8-A545-99C3-51F17B5A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85A38-A17F-FD42-B9EA-1F4A232FF4EA}"/>
              </a:ext>
            </a:extLst>
          </p:cNvPr>
          <p:cNvSpPr txBox="1"/>
          <p:nvPr/>
        </p:nvSpPr>
        <p:spPr>
          <a:xfrm>
            <a:off x="3993236" y="6195816"/>
            <a:ext cx="464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Image from: </a:t>
            </a:r>
            <a:r>
              <a:rPr lang="en-US" sz="1200" dirty="0">
                <a:solidFill>
                  <a:schemeClr val="bg1"/>
                </a:solidFill>
              </a:rPr>
              <a:t>Brown, J. (2005). </a:t>
            </a:r>
            <a:r>
              <a:rPr lang="en-US" sz="1200" i="1" dirty="0">
                <a:solidFill>
                  <a:schemeClr val="bg1"/>
                </a:solidFill>
              </a:rPr>
              <a:t>The World Café: Shaping Our Futures Through Conversations that Matter</a:t>
            </a:r>
            <a:r>
              <a:rPr lang="en-US" sz="1200" dirty="0">
                <a:solidFill>
                  <a:schemeClr val="bg1"/>
                </a:solidFill>
              </a:rPr>
              <a:t>. San Francisco, CA: Berrett-Koehler Publishers.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52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3524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828282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2087</Words>
  <Application>Microsoft Macintosh PowerPoint</Application>
  <PresentationFormat>On-screen Show (4:3)</PresentationFormat>
  <Paragraphs>229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Wingdings 2</vt:lpstr>
      <vt:lpstr>SlateVTI</vt:lpstr>
      <vt:lpstr>WELCOME TO THE COMMUNITY KNOWLEDGE CAFÉ </vt:lpstr>
      <vt:lpstr>Why are we here?</vt:lpstr>
      <vt:lpstr>How can we address the situation?</vt:lpstr>
      <vt:lpstr>Who is at the tables?</vt:lpstr>
      <vt:lpstr>What will today look like?</vt:lpstr>
      <vt:lpstr>The Community Knowledge Café: Underlying Philosophy</vt:lpstr>
      <vt:lpstr>What will we be doing?</vt:lpstr>
      <vt:lpstr>Questions so far?</vt:lpstr>
      <vt:lpstr>Community Knowledge Café Etiquette</vt:lpstr>
      <vt:lpstr>Community Knowledge Café Etiquette – ctd.</vt:lpstr>
      <vt:lpstr>Identifying Additional Etiquette for our Forum</vt:lpstr>
      <vt:lpstr>Break</vt:lpstr>
      <vt:lpstr>Discussion Round 1: Coming up with Important Questions</vt:lpstr>
      <vt:lpstr>Between Round 1 &amp; Round 2: Individual Reflection</vt:lpstr>
      <vt:lpstr>Questions so far??</vt:lpstr>
      <vt:lpstr>Switch Tables</vt:lpstr>
      <vt:lpstr>Discussion Round 2: Connecting Ideas &amp; Finding Deeper Insight</vt:lpstr>
      <vt:lpstr>Between Round 2 &amp; Round 3: Individual Reflection</vt:lpstr>
      <vt:lpstr>Lunch Break</vt:lpstr>
      <vt:lpstr>Switch Tables..</vt:lpstr>
      <vt:lpstr>Discussion Round 3: Creating Forward Movement</vt:lpstr>
      <vt:lpstr>Between Round 3 &amp; Round 4: Individual Reflection</vt:lpstr>
      <vt:lpstr>Touring the Tables</vt:lpstr>
      <vt:lpstr>Switch Tables…</vt:lpstr>
      <vt:lpstr>Discussion Round 4: Preparing for Large-group Discussion</vt:lpstr>
      <vt:lpstr>Group-wide Discussion</vt:lpstr>
      <vt:lpstr>Wrapping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COMMUNITY KNOWLEDGE CAFÉ </dc:title>
  <dc:creator>HEALTH, SLIS</dc:creator>
  <cp:lastModifiedBy>HEALTH, SLIS</cp:lastModifiedBy>
  <cp:revision>15</cp:revision>
  <cp:lastPrinted>2019-11-07T15:20:40Z</cp:lastPrinted>
  <dcterms:created xsi:type="dcterms:W3CDTF">2019-11-07T14:40:25Z</dcterms:created>
  <dcterms:modified xsi:type="dcterms:W3CDTF">2019-11-13T12:11:42Z</dcterms:modified>
</cp:coreProperties>
</file>