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0"/>
  </p:notesMasterIdLst>
  <p:sldIdLst>
    <p:sldId id="256" r:id="rId2"/>
    <p:sldId id="257" r:id="rId3"/>
    <p:sldId id="30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9" r:id="rId17"/>
    <p:sldId id="275" r:id="rId18"/>
    <p:sldId id="280" r:id="rId19"/>
    <p:sldId id="277" r:id="rId20"/>
    <p:sldId id="278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7" r:id="rId30"/>
    <p:sldId id="306" r:id="rId31"/>
    <p:sldId id="290" r:id="rId32"/>
    <p:sldId id="291" r:id="rId33"/>
    <p:sldId id="304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8EAAEF-5A2C-A7D0-0D3B-F214B8D2CD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8E0696C-D429-2AA1-1371-EAA667D8D9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342D1B2-6A2A-42AE-AA5B-50636A7357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7324E5-1A66-68AF-422E-DD2D374150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ECFF72A-1FF0-6461-C80F-959711EE20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4984D80-4EB7-E565-8124-2A0F6FEEF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4FF42AB6-17B1-42E4-BC2C-DD7549E18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6" charset="0"/>
        <a:ea typeface="ＭＳ Ｐゴシック" pitchFamily="36" charset="-128"/>
        <a:cs typeface="ＭＳ Ｐゴシック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6" charset="0"/>
        <a:ea typeface="ＭＳ Ｐゴシック" pitchFamily="3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6" charset="0"/>
        <a:ea typeface="ＭＳ Ｐゴシック" pitchFamily="3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6" charset="0"/>
        <a:ea typeface="ＭＳ Ｐゴシック" pitchFamily="3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6" charset="0"/>
        <a:ea typeface="ＭＳ Ｐゴシック" pitchFamily="3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0F2D1AEC-448B-61CF-048B-DBEBAF48A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BC51F2D-1883-4512-B46B-7E3E0A33B8C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BBB43E8-00EE-6C6A-6975-6877DF2127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1E2EAF-8751-B86A-9E5C-6EC75A572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9B9D3DBB-47AD-92A2-EE66-46B79D71E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13F1E51-A00F-4072-980B-F09A99617E5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C0529B2-1CB5-B074-320F-498D582F1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38196E8-3A40-5B01-7DE6-F0FF336F4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BEB22DDB-6564-0351-7B9C-8897FD777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95FA4C5-63C5-45DB-9E30-980F9D2F58E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EF6DC34-4B9C-DC41-C0B3-189B86978B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282E7B2-9660-6A27-55A7-5627C2FC5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8F799CEC-8A05-7E80-D6AB-D5052FF60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CF81E10-342E-481A-A134-F617A69EB8F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412D669-224B-734F-6FF0-02AB7C726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0C0F098-66D3-B620-849C-DEE6C9C8D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2C0B01C8-7842-D49F-8A13-400B9AE91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9581356-6E21-4B27-A119-65DD0A1C009F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C26E6D5-7C75-9954-2382-E2C2198808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D0C0D94-FED0-9A7D-78AC-CC6D01F63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F32BB845-FBAC-4A94-D466-1664AF6D7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B314023-6D12-4011-868D-66A1096BBF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7E32A2D-559E-049E-24B7-441CCEDF0B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8BF7850-C600-2C62-E0E8-58B0BA7F1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0697FB95-DFC6-FB70-5EF2-B3F1D1A166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828CC52-58B5-45AB-A0BE-6024D350BC2A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A104B21-141C-C49E-F22A-7B2F3F460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8BE878C-9A65-63A8-5F35-55E57CE4C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9A34AF81-D9E6-2DFF-9E7D-AE56D3697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14B8F98-22C7-4D5B-A09B-B89704DA07F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BCCEA08-256E-83A7-F101-7DBF17B168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84B5CF2-A87F-2300-38A0-69B8A7464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1F8879C9-1DBB-8EF1-16BB-18F8A5034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3F7838B-F761-4216-9A53-187290A44538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7FE249C-1782-B2B1-4916-25C9699E6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211062F-B09F-CD08-801A-53151AAE6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04B0B190-A2E5-E33F-CACF-6D07E60471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084F272-7832-4BD9-86B5-1FB190D224A1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488D752-2DC0-99BC-6E8B-9517D324E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4A60A65-FF42-56B6-6152-37A8AE147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58D3DCD4-03E2-54FE-3561-CC7D50EECE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33E764B-05E2-4C43-8875-43FF63963B56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31D374C-366E-EA49-7488-D3A75CA39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FAC57F6-BB42-97A4-899A-702F05772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22F3DB0A-F6F4-018B-47C7-C0D5ED7D0D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7C1C3F1-5400-468E-B0BF-EF558D62AA9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803709E-1FD4-0367-058F-7A94C1E57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A871273-ECDC-B974-ED85-671541451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105400" cy="4495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3F37F0E9-D7C4-EA7B-5298-2C6674E99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C577ACB-824A-4BEA-86DE-9CEB9ABC4C17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77444BC-41C8-613E-03CB-3186D5971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DAF2C2A-9FCE-167A-DD98-35BCEA131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DFC1F6DA-57B6-8A4A-C9CE-A3D921BC3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D884878-F352-4E17-9CF3-D4933CB37056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2B7E9CE-4001-6D2D-C55E-BB6976879E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8D02641-5D65-E891-2BB6-5F7E644EB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E3A19E78-D46F-1697-A821-8F0998FEF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07BD0EE-30C7-42ED-A96D-4F81C92410EF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9B65CDFF-DA19-0E29-C281-30DB5E967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5937F34-9695-824D-BD3F-F1902D20A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6BD76F06-E33C-E887-E314-51505EE43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AAFF5C-D8BA-4F7F-8562-156A51E601BB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276E6DD5-AEF0-588A-FCD3-D9AA8B3F1F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C4E8DAA-451E-B0DD-800E-E5EF017C7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FE2AD7F1-F5BA-AF9C-85EA-00DAABC85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BFCE6E-8638-4EB4-BFB0-510012709423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00E852BE-2215-9C27-EA81-9F306B356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BEFFF95-4B2C-B23B-2D74-D99F41A31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5410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7AEA6507-F0A8-1B1D-63FD-52AA52761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10AE903-4F4D-4A1D-A5F9-1108CD2C37C2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95623EE-330C-7655-6A9C-5D0A09310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270AEB7-DAE3-773E-EAB1-5D5D5DA32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A9D60881-B996-AA8B-EDB5-3FE5DDD4F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C23EB79-44C5-4694-8870-2B3DBBBEC776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94498BEA-8F23-5D5A-D116-515C49B47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CCE2930-1DF4-E7AF-8734-4B21E89E7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5410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24C70E0E-1D92-9A7D-2E80-49C05B9E9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2A39F353-B7DE-DAD5-91FD-A5FF35533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1217502A-6359-7C16-5B0A-D873152792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CCF6B70-A830-434A-A925-96A9B1BB023E}" type="slidenum">
              <a:rPr lang="en-US" altLang="en-US" sz="1200" smtClean="0"/>
              <a:pPr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4A6B7168-9CAB-DF7F-9927-CE0F6A12A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8B56C3F-FC06-4EC9-BA2A-92629F666D2E}" type="slidenum">
              <a:rPr lang="en-US" altLang="en-US" sz="1200" smtClean="0"/>
              <a:pPr/>
              <a:t>31</a:t>
            </a:fld>
            <a:endParaRPr lang="en-US" altLang="en-US" sz="12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F6AAFD1-2C3C-21E3-5D9D-45FBA0830F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A642A8A-644C-D613-3B8C-3521DD0E5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C50DEF34-2D36-882C-4B22-A01793641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8084A5A-D671-47F8-9329-07F2EF5CA9C2}" type="slidenum">
              <a:rPr lang="en-US" altLang="en-US" sz="1200" smtClean="0"/>
              <a:pPr/>
              <a:t>32</a:t>
            </a:fld>
            <a:endParaRPr lang="en-US" altLang="en-US" sz="1200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D0750E11-BA09-553A-840D-BD2A1FDF5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2767039-EF2A-B0BE-6FE1-5AA846B47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BB0E3CD1-005A-18E9-D270-8D099CECD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EDAFF1C-F09B-4A7C-8911-23BB5CB5303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F15C7B5-7F45-94A4-C3FF-6E19411C3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5813631-F2D9-82D6-1867-F78AA44C1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191000"/>
            <a:ext cx="5638800" cy="4876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899561BA-9C95-1B14-93B6-714FD6B7C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345CC9-A629-44DA-9E3F-9B5765DDEA47}" type="slidenum">
              <a:rPr lang="en-US" altLang="en-US" sz="1200" smtClean="0"/>
              <a:pPr/>
              <a:t>33</a:t>
            </a:fld>
            <a:endParaRPr lang="en-US" altLang="en-US" sz="120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0C7BB6E5-F4B3-F6CE-AA8A-96A1021B7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72A6A66-CB94-1755-B224-8C78C82ED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30149F9D-C596-729D-DD73-1ACCD6657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BDF86FA-31C5-4FE3-B890-96EB2D658411}" type="slidenum">
              <a:rPr lang="en-US" altLang="en-US" sz="1200" smtClean="0"/>
              <a:pPr/>
              <a:t>34</a:t>
            </a:fld>
            <a:endParaRPr lang="en-US" altLang="en-US" sz="120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720E7F65-370A-835C-963D-373C3CA78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1A9DE680-E1CA-242E-4BC2-85A17C87A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0D345600-7985-10C3-69B1-88CB6A418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11A004C-5731-407E-A49C-9224D8087501}" type="slidenum">
              <a:rPr lang="en-US" altLang="en-US" sz="1200" smtClean="0"/>
              <a:pPr/>
              <a:t>35</a:t>
            </a:fld>
            <a:endParaRPr lang="en-US" altLang="en-US" sz="120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7F0F399E-4B81-CD34-A96A-50C5863E4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FAE2882-24FB-26F1-F9A2-069A7F8FB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D758FE7E-2714-EE28-AF8F-1B88E4F78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CEE95B3-6887-4878-9A47-E0BD715C155F}" type="slidenum">
              <a:rPr lang="en-US" altLang="en-US" sz="1200" smtClean="0"/>
              <a:pPr/>
              <a:t>36</a:t>
            </a:fld>
            <a:endParaRPr lang="en-US" altLang="en-US" sz="1200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5FEF4FF8-F7AA-8733-FC66-7F6DD338F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1A4B7DED-7162-9A8C-74EF-12403E667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0B2D4EBD-E236-FABF-C9EF-5484C43CA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688C839-6FE1-4417-9FD3-63D4C696C499}" type="slidenum">
              <a:rPr lang="en-US" altLang="en-US" sz="1200" smtClean="0"/>
              <a:pPr/>
              <a:t>37</a:t>
            </a:fld>
            <a:endParaRPr lang="en-US" altLang="en-US" sz="120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9C2F4F5D-C271-F1F4-814E-4E8388BCD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5743A71-5303-0B62-425B-CB48FBE2E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E65F1D69-7B35-701C-7A04-328D58580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28E5225-D41C-4F2B-A355-74B28D9BDB7F}" type="slidenum">
              <a:rPr lang="en-US" altLang="en-US" sz="1200" smtClean="0"/>
              <a:pPr/>
              <a:t>38</a:t>
            </a:fld>
            <a:endParaRPr lang="en-US" altLang="en-US" sz="120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F59AB103-921D-FED8-56EB-3AFC59B50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9F553E-815E-8A54-D33F-99CB8BDEB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E58EB780-7C0E-948C-0055-CDBD08291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ADDC5C4-A1C4-4919-8DB2-CB60EC1E36F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68F08B-6A0C-095F-721F-63D5A88D1B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22C6EC4-7D6D-BA73-0DF5-BBA0594BF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0D24BE4A-989E-F40C-E7FE-3B53D1F84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D32DB2-B7D9-4721-8A89-36DC48645EA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595EBC4-BE24-6EBE-C374-79A70F520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AB28B1E-754F-A2B3-DB32-BC9687ED3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4C9EFB7B-C586-5ED2-039A-157F16A2D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8486613-17AA-43CD-B6F4-7477275D1A3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6BA36E7-BDD7-DE10-9302-FBFE6545C7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1C3CAD6-D232-63F1-3176-0E5136093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7C17CDD6-D7E5-EC0D-1CCF-69438D7F8B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3C6209D-613F-4A85-8E0D-E714F63425A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4792EAB-E0BE-4282-C8CA-8B8EB3854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8731D1B-65A0-5DBD-1D8D-A80031553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37BB7A9C-71A7-C90C-5DF2-3F921D72E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6C02798-B636-4709-AE1C-C0639E06CF9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EF0059D-EDBC-E0B7-2073-92B53A6A8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E61164F-7F9F-5FB2-BEC0-6EC881241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2CD462F1-8BA5-42C0-2A5B-6D696C8C1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E23B7E1-5D9B-46F1-B01F-0A60B1B4ABC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BDD6748-E0B2-1770-75C9-D09EC0019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8186CD-E999-9E65-311B-96B81517D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4B644A-CD42-5495-0BC0-AB56118D3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1189038"/>
            <a:ext cx="7931150" cy="127952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DB917746-840A-65B2-5117-6E7E0231D9B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946275"/>
            <a:ext cx="4011613" cy="3879850"/>
            <a:chOff x="689" y="1226"/>
            <a:chExt cx="2558" cy="2444"/>
          </a:xfrm>
        </p:grpSpPr>
        <p:sp>
          <p:nvSpPr>
            <p:cNvPr id="4" name="AutoShape 8" descr="Denim">
              <a:extLst>
                <a:ext uri="{FF2B5EF4-FFF2-40B4-BE49-F238E27FC236}">
                  <a16:creationId xmlns:a16="http://schemas.microsoft.com/office/drawing/2014/main" id="{C6B6BBF9-F449-AFD3-398D-2B3DD0FE8E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240000">
              <a:off x="689" y="1226"/>
              <a:ext cx="2558" cy="2444"/>
            </a:xfrm>
            <a:prstGeom prst="diamond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209AE338-52C0-B0A6-D84D-A2236C6C43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240000">
              <a:off x="2245" y="2506"/>
              <a:ext cx="650" cy="277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>
              <a:noFill/>
            </a:ln>
          </p:spPr>
          <p:txBody>
            <a:bodyPr rot="10800000"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E2977AEE-7130-EC31-F040-604624527D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240000">
              <a:off x="1287" y="2573"/>
              <a:ext cx="571" cy="52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rot="10800000"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C52F38E3-04D5-788D-70D7-D9FD5FC036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240000">
              <a:off x="2369" y="2060"/>
              <a:ext cx="427" cy="8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rot="10800000"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8" name="Rectangle 12">
              <a:extLst>
                <a:ext uri="{FF2B5EF4-FFF2-40B4-BE49-F238E27FC236}">
                  <a16:creationId xmlns:a16="http://schemas.microsoft.com/office/drawing/2014/main" id="{2C72F4A9-BCCF-C7E9-BDC4-38142A2E63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240000">
              <a:off x="1923" y="3071"/>
              <a:ext cx="445" cy="8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rot="10800000"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9" name="Arc 13">
              <a:extLst>
                <a:ext uri="{FF2B5EF4-FFF2-40B4-BE49-F238E27FC236}">
                  <a16:creationId xmlns:a16="http://schemas.microsoft.com/office/drawing/2014/main" id="{8A1049DD-AA73-2471-E4FA-452CC380E6E3}"/>
                </a:ext>
              </a:extLst>
            </p:cNvPr>
            <p:cNvSpPr>
              <a:spLocks/>
            </p:cNvSpPr>
            <p:nvPr/>
          </p:nvSpPr>
          <p:spPr bwMode="auto">
            <a:xfrm rot="10485000">
              <a:off x="1258" y="2251"/>
              <a:ext cx="724" cy="846"/>
            </a:xfrm>
            <a:custGeom>
              <a:avLst/>
              <a:gdLst>
                <a:gd name="T0" fmla="*/ 0 w 43118"/>
                <a:gd name="T1" fmla="*/ 0 h 23858"/>
                <a:gd name="T2" fmla="*/ 0 w 43118"/>
                <a:gd name="T3" fmla="*/ 0 h 23858"/>
                <a:gd name="T4" fmla="*/ 0 w 43118"/>
                <a:gd name="T5" fmla="*/ 0 h 238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18" h="23858" fill="none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</a:path>
                <a:path w="43118" h="23858" stroke="0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  <a:lnTo>
                    <a:pt x="21518" y="2258"/>
                  </a:lnTo>
                  <a:lnTo>
                    <a:pt x="42999" y="0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C866BB3-52B4-2BC1-4CB2-81046D5F0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395"/>
              <a:ext cx="1036" cy="1983"/>
            </a:xfrm>
            <a:custGeom>
              <a:avLst/>
              <a:gdLst>
                <a:gd name="T0" fmla="*/ 56 w 1035"/>
                <a:gd name="T1" fmla="*/ 1414 h 2007"/>
                <a:gd name="T2" fmla="*/ 0 w 1035"/>
                <a:gd name="T3" fmla="*/ 1299 h 2007"/>
                <a:gd name="T4" fmla="*/ 900 w 1035"/>
                <a:gd name="T5" fmla="*/ 41 h 2007"/>
                <a:gd name="T6" fmla="*/ 1063 w 1035"/>
                <a:gd name="T7" fmla="*/ 0 h 2007"/>
                <a:gd name="T8" fmla="*/ 56 w 1035"/>
                <a:gd name="T9" fmla="*/ 1414 h 20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5" h="2007">
                  <a:moveTo>
                    <a:pt x="56" y="2006"/>
                  </a:moveTo>
                  <a:lnTo>
                    <a:pt x="0" y="1843"/>
                  </a:lnTo>
                  <a:lnTo>
                    <a:pt x="871" y="56"/>
                  </a:lnTo>
                  <a:lnTo>
                    <a:pt x="1034" y="0"/>
                  </a:lnTo>
                  <a:lnTo>
                    <a:pt x="56" y="2006"/>
                  </a:lnTo>
                </a:path>
              </a:pathLst>
            </a:cu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47E1EA35-5E86-EC78-042C-393C432B5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4" y="1826"/>
              <a:ext cx="325" cy="228"/>
            </a:xfrm>
            <a:custGeom>
              <a:avLst/>
              <a:gdLst>
                <a:gd name="T0" fmla="*/ 350 w 324"/>
                <a:gd name="T1" fmla="*/ 156 h 231"/>
                <a:gd name="T2" fmla="*/ 316 w 324"/>
                <a:gd name="T3" fmla="*/ 90 h 231"/>
                <a:gd name="T4" fmla="*/ 53 w 324"/>
                <a:gd name="T5" fmla="*/ 9 h 231"/>
                <a:gd name="T6" fmla="*/ 35 w 324"/>
                <a:gd name="T7" fmla="*/ 0 h 231"/>
                <a:gd name="T8" fmla="*/ 0 w 324"/>
                <a:gd name="T9" fmla="*/ 43 h 231"/>
                <a:gd name="T10" fmla="*/ 352 w 324"/>
                <a:gd name="T11" fmla="*/ 159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4" h="231">
                  <a:moveTo>
                    <a:pt x="321" y="226"/>
                  </a:moveTo>
                  <a:lnTo>
                    <a:pt x="287" y="123"/>
                  </a:lnTo>
                  <a:lnTo>
                    <a:pt x="53" y="9"/>
                  </a:lnTo>
                  <a:lnTo>
                    <a:pt x="35" y="0"/>
                  </a:lnTo>
                  <a:lnTo>
                    <a:pt x="0" y="72"/>
                  </a:lnTo>
                  <a:lnTo>
                    <a:pt x="323" y="230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2743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B84C9E5-7488-F286-6A27-D1E9802C8D3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5867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5CC4538-042D-2BE6-6202-EBFE15142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67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B1547BB-E6C4-952A-6CE5-220E5F11C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867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F448785-F558-40D2-B131-7A245F822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4806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83BA53-3BB6-6D9E-CEEA-214224650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F59662-9694-AB79-9B3F-903305290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DC5C84D-E969-C6FF-A005-14F0D1544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FC686-AEAC-4969-B357-3FA2CF66A86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228245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3048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6A7DE-DE5D-6A1C-BC76-FCB07E7A3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B15214-A0FA-D52E-7816-55D7FA227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BBF34B-DCD8-1DB0-FC9E-950388202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4DCDA-D7D6-4A3D-B82F-969C99BF0B0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241518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ABD740-825E-0757-A7A8-35C2D8B69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7CAEF5-5F44-CD3A-8C76-A249AE82F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F08D19-3B13-5DF4-EAA9-11C0567E3C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C699A-8E28-4A46-B358-4A542ECA867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802161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7DF440-F782-7C15-ACAF-DCA7C4CF7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8CE058-1935-C566-5957-1838E1032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A961B7-77CD-A213-6EBE-09E531113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CF1F1-0F0B-4843-940B-2574CFE26D6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668140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01FB1F-C7F2-7B1D-2B32-2C8467184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B4C52B-08A7-32D9-AAF2-83C8B63A55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85BBE4-C98C-3F91-B801-6C0EB6E47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E4303-64FB-455D-8510-84E7CA30E96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181398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B162FD6-EA71-1D6B-8696-82FCA3DF9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220433D-B077-883B-3927-2D91A541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844F9C2-94D2-AD6D-C04B-C388C5C58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6B69-5444-4EB8-AC58-1C9DE34DCAA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001855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7EDA97-D355-2CF5-25AD-EEAE11CA5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9DAE0F-6B7A-3607-F6DA-080151EA7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48C6034-92B3-1BD9-74E8-84D5FF5E8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8371D-EA89-468C-A274-1F340F9AB99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545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A4298CE-942A-FB88-77F5-D32D750C5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FB9E2D7-1B67-14ED-6A7C-AF5AFF312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C699B1E-B107-4431-BCFE-C90D3A722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74B8B-328C-464D-9231-00335ECF218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366395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EAE58F-63B9-B060-F880-1C141A174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CF8D52-D87C-2330-EA3F-6E0B983B1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4600A4B-2F2A-16CE-6174-7742CEE43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4D46F-E961-49BD-868E-62465F823B2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946627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6E435A-88CB-55CB-65B0-F8816C8E8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DDFB9D-0E80-58B7-0E37-05F8AC93DF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AD52FFA-52C4-FA48-43A2-666FD1F12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8DD1E-61B5-4B70-A797-85393830C00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019472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0A9B5E-38F9-BDE2-2802-A5E6DFCD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80BBCB-0A41-FCE9-5AAD-AF05EC5EB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880AAE-0132-D604-D63A-7ACAE8BD1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569DD50-92DF-E437-D1EF-CA514F2422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6BE434A-4266-C68D-D6B9-2B9539BD8E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D71884B-BC2C-914B-4603-160D4493CF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2" charset="0"/>
              </a:defRPr>
            </a:lvl1pPr>
          </a:lstStyle>
          <a:p>
            <a:pPr>
              <a:defRPr/>
            </a:pPr>
            <a:fld id="{DD1B8910-D1B7-47E9-A059-C055067FB99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71BDFEB3-3E15-8350-2AC1-0035499BF507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1066800" cy="6856412"/>
            <a:chOff x="0" y="0"/>
            <a:chExt cx="672" cy="4319"/>
          </a:xfrm>
        </p:grpSpPr>
        <p:grpSp>
          <p:nvGrpSpPr>
            <p:cNvPr id="1034" name="Group 9">
              <a:extLst>
                <a:ext uri="{FF2B5EF4-FFF2-40B4-BE49-F238E27FC236}">
                  <a16:creationId xmlns:a16="http://schemas.microsoft.com/office/drawing/2014/main" id="{A460C60D-28AC-D949-D7BC-6A522BBF0D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7" name="Rectangle 10" descr="Denim">
                <a:extLst>
                  <a:ext uri="{FF2B5EF4-FFF2-40B4-BE49-F238E27FC236}">
                    <a16:creationId xmlns:a16="http://schemas.microsoft.com/office/drawing/2014/main" id="{1B013CFC-7F47-F3A2-C9A4-8F11ECA8E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8" name="Rectangle 11">
                <a:extLst>
                  <a:ext uri="{FF2B5EF4-FFF2-40B4-BE49-F238E27FC236}">
                    <a16:creationId xmlns:a16="http://schemas.microsoft.com/office/drawing/2014/main" id="{7CBEE4B4-420B-909D-A186-D132F96BD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195"/>
                </a:schemeClr>
              </a:solidFill>
              <a:ln>
                <a:noFill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9" name="Rectangle 12">
                <a:extLst>
                  <a:ext uri="{FF2B5EF4-FFF2-40B4-BE49-F238E27FC236}">
                    <a16:creationId xmlns:a16="http://schemas.microsoft.com/office/drawing/2014/main" id="{66D9D9D4-875D-0AE7-4DAF-31948D74B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195"/>
                </a:schemeClr>
              </a:solidFill>
              <a:ln>
                <a:noFill/>
              </a:ln>
            </p:spPr>
            <p:txBody>
              <a:bodyPr wrap="none" lIns="92075" tIns="46038" rIns="92075" bIns="46038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en-US" altLang="en-US"/>
              </a:p>
            </p:txBody>
          </p:sp>
          <p:sp>
            <p:nvSpPr>
              <p:cNvPr id="1040" name="Rectangle 13">
                <a:extLst>
                  <a:ext uri="{FF2B5EF4-FFF2-40B4-BE49-F238E27FC236}">
                    <a16:creationId xmlns:a16="http://schemas.microsoft.com/office/drawing/2014/main" id="{313B7CB6-241C-F924-1D5C-DCA564177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195"/>
                </a:schemeClr>
              </a:solidFill>
              <a:ln>
                <a:noFill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1" name="Rectangle 14">
                <a:extLst>
                  <a:ext uri="{FF2B5EF4-FFF2-40B4-BE49-F238E27FC236}">
                    <a16:creationId xmlns:a16="http://schemas.microsoft.com/office/drawing/2014/main" id="{9B3B2125-542D-1AD3-2B93-6856B6736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</p:spPr>
            <p:txBody>
              <a:bodyPr wrap="none" lIns="92075" tIns="46038" rIns="92075" bIns="46038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en-US" altLang="en-US"/>
              </a:p>
            </p:txBody>
          </p:sp>
          <p:sp>
            <p:nvSpPr>
              <p:cNvPr id="1042" name="Rectangle 15">
                <a:extLst>
                  <a:ext uri="{FF2B5EF4-FFF2-40B4-BE49-F238E27FC236}">
                    <a16:creationId xmlns:a16="http://schemas.microsoft.com/office/drawing/2014/main" id="{4B2AA7B7-4876-438C-99F8-0F555E322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</p:spPr>
            <p:txBody>
              <a:bodyPr wrap="none" lIns="92075" tIns="46038" rIns="92075" bIns="46038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en-US" altLang="en-US"/>
              </a:p>
            </p:txBody>
          </p:sp>
          <p:sp>
            <p:nvSpPr>
              <p:cNvPr id="1043" name="Rectangle 16">
                <a:extLst>
                  <a:ext uri="{FF2B5EF4-FFF2-40B4-BE49-F238E27FC236}">
                    <a16:creationId xmlns:a16="http://schemas.microsoft.com/office/drawing/2014/main" id="{AA3249A5-C2C7-572F-AD91-E779D8584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</p:spPr>
            <p:txBody>
              <a:bodyPr wrap="none" lIns="92075" tIns="46038" rIns="92075" bIns="46038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defRPr/>
                </a:pPr>
                <a:endParaRPr lang="en-US" altLang="en-US"/>
              </a:p>
            </p:txBody>
          </p:sp>
          <p:sp>
            <p:nvSpPr>
              <p:cNvPr id="1044" name="Arc 17">
                <a:extLst>
                  <a:ext uri="{FF2B5EF4-FFF2-40B4-BE49-F238E27FC236}">
                    <a16:creationId xmlns:a16="http://schemas.microsoft.com/office/drawing/2014/main" id="{9F04E1BC-6FFE-25BA-0A1A-44E528E69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T0" fmla="*/ 0 w 22354"/>
                  <a:gd name="T1" fmla="*/ 0 h 43200"/>
                  <a:gd name="T2" fmla="*/ 0 w 22354"/>
                  <a:gd name="T3" fmla="*/ 0 h 43200"/>
                  <a:gd name="T4" fmla="*/ 0 w 22354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0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0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5" name="Oval 18">
              <a:extLst>
                <a:ext uri="{FF2B5EF4-FFF2-40B4-BE49-F238E27FC236}">
                  <a16:creationId xmlns:a16="http://schemas.microsoft.com/office/drawing/2014/main" id="{083F4837-FE16-719E-9F0E-BCA303E34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1036" name="Rectangle 19">
              <a:extLst>
                <a:ext uri="{FF2B5EF4-FFF2-40B4-BE49-F238E27FC236}">
                  <a16:creationId xmlns:a16="http://schemas.microsoft.com/office/drawing/2014/main" id="{D5582562-3B2E-131E-2AF3-55EA4BEC8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33" name="Rectangle 20">
            <a:extLst>
              <a:ext uri="{FF2B5EF4-FFF2-40B4-BE49-F238E27FC236}">
                <a16:creationId xmlns:a16="http://schemas.microsoft.com/office/drawing/2014/main" id="{EB2C6CEE-2DE7-7E09-E852-4695A0751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36" charset="-128"/>
          <a:cs typeface="ＭＳ Ｐゴシック" pitchFamily="3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  <a:ea typeface="ＭＳ Ｐゴシック" pitchFamily="36" charset="-128"/>
          <a:cs typeface="ＭＳ Ｐゴシック" pitchFamily="3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  <a:ea typeface="ＭＳ Ｐゴシック" pitchFamily="36" charset="-128"/>
          <a:cs typeface="ＭＳ Ｐゴシック" pitchFamily="3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  <a:ea typeface="ＭＳ Ｐゴシック" pitchFamily="36" charset="-128"/>
          <a:cs typeface="ＭＳ Ｐゴシック" pitchFamily="3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  <a:ea typeface="ＭＳ Ｐゴシック" pitchFamily="36" charset="-128"/>
          <a:cs typeface="ＭＳ Ｐゴシック" pitchFamily="3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3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¶"/>
        <a:defRPr kumimoji="1" sz="2400" b="1">
          <a:solidFill>
            <a:schemeClr val="tx1"/>
          </a:solidFill>
          <a:latin typeface="+mn-lt"/>
          <a:ea typeface="ＭＳ Ｐゴシック" pitchFamily="36" charset="-128"/>
          <a:cs typeface="ＭＳ Ｐゴシック" pitchFamily="3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Zapf Dingbats" charset="2"/>
        <a:buChar char="å"/>
        <a:defRPr kumimoji="1" sz="2000" b="1">
          <a:solidFill>
            <a:schemeClr val="tx1"/>
          </a:solidFill>
          <a:latin typeface="+mn-lt"/>
          <a:ea typeface="ＭＳ Ｐゴシック" pitchFamily="36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Font typeface="Zapf Dingbats" charset="2"/>
        <a:buChar char=""/>
        <a:defRPr kumimoji="1" sz="2000" b="1">
          <a:solidFill>
            <a:schemeClr val="tx1"/>
          </a:solidFill>
          <a:latin typeface="+mn-lt"/>
          <a:ea typeface="ＭＳ Ｐゴシック" pitchFamily="36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Ø"/>
        <a:defRPr kumimoji="1" sz="1600" b="1">
          <a:solidFill>
            <a:schemeClr val="tx1"/>
          </a:solidFill>
          <a:latin typeface="+mn-lt"/>
          <a:ea typeface="ＭＳ Ｐゴシック" pitchFamily="36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 3" panose="05040102010807070707" pitchFamily="18" charset="2"/>
        <a:buChar char="w"/>
        <a:defRPr kumimoji="1" i="1">
          <a:solidFill>
            <a:schemeClr val="tx1"/>
          </a:solidFill>
          <a:latin typeface="+mn-lt"/>
          <a:ea typeface="ＭＳ Ｐゴシック" pitchFamily="36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 3" pitchFamily="36" charset="2"/>
        <a:buChar char="w"/>
        <a:defRPr kumimoji="1" i="1">
          <a:solidFill>
            <a:schemeClr val="tx1"/>
          </a:solidFill>
          <a:latin typeface="+mn-lt"/>
          <a:ea typeface="ＭＳ Ｐゴシック" pitchFamily="36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 3" pitchFamily="36" charset="2"/>
        <a:buChar char="w"/>
        <a:defRPr kumimoji="1" i="1">
          <a:solidFill>
            <a:schemeClr val="tx1"/>
          </a:solidFill>
          <a:latin typeface="+mn-lt"/>
          <a:ea typeface="ＭＳ Ｐゴシック" pitchFamily="36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 3" pitchFamily="36" charset="2"/>
        <a:buChar char="w"/>
        <a:defRPr kumimoji="1" i="1">
          <a:solidFill>
            <a:schemeClr val="tx1"/>
          </a:solidFill>
          <a:latin typeface="+mn-lt"/>
          <a:ea typeface="ＭＳ Ｐゴシック" pitchFamily="36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 3" pitchFamily="36" charset="2"/>
        <a:buChar char="w"/>
        <a:defRPr kumimoji="1" i="1">
          <a:solidFill>
            <a:schemeClr val="tx1"/>
          </a:solidFill>
          <a:latin typeface="+mn-lt"/>
          <a:ea typeface="ＭＳ Ｐゴシック" pitchFamily="3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7FC61F-0DA3-2C4E-00E4-EB2885ED7E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219200"/>
            <a:ext cx="7924800" cy="1143000"/>
          </a:xfrm>
        </p:spPr>
        <p:txBody>
          <a:bodyPr/>
          <a:lstStyle/>
          <a:p>
            <a:pPr>
              <a:defRPr/>
            </a:pPr>
            <a:r>
              <a:rPr kumimoji="0" lang="en-US" altLang="en-US" sz="3400" dirty="0">
                <a:solidFill>
                  <a:srgbClr val="941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University of South Carolina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83BE5E-4122-8524-B1F9-E460CB0F65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30513"/>
            <a:ext cx="4267200" cy="2743200"/>
          </a:xfrm>
        </p:spPr>
        <p:txBody>
          <a:bodyPr/>
          <a:lstStyle/>
          <a:p>
            <a:pPr algn="ctr"/>
            <a:r>
              <a:rPr kumimoji="0" lang="en-US" altLang="en-US" dirty="0">
                <a:ea typeface="ＭＳ Ｐゴシック" panose="020B0600070205080204" pitchFamily="34" charset="-128"/>
              </a:rPr>
              <a:t>An Introduction to the</a:t>
            </a:r>
          </a:p>
          <a:p>
            <a:pPr algn="ctr"/>
            <a:r>
              <a:rPr kumimoji="0" lang="en-US" altLang="en-US" dirty="0">
                <a:ea typeface="ＭＳ Ｐゴシック" panose="020B0600070205080204" pitchFamily="34" charset="-128"/>
              </a:rPr>
              <a:t>200 Level Physics</a:t>
            </a:r>
          </a:p>
          <a:p>
            <a:pPr algn="ctr"/>
            <a:r>
              <a:rPr kumimoji="0" lang="en-US" altLang="en-US" dirty="0">
                <a:ea typeface="ＭＳ Ｐゴシック" panose="020B0600070205080204" pitchFamily="34" charset="-128"/>
              </a:rPr>
              <a:t>Laboratories.</a:t>
            </a:r>
          </a:p>
          <a:p>
            <a:pPr algn="ctr"/>
            <a:r>
              <a:rPr kumimoji="0" lang="en-US" altLang="en-US" dirty="0">
                <a:ea typeface="ＭＳ Ｐゴシック" panose="020B0600070205080204" pitchFamily="34" charset="-128"/>
              </a:rPr>
              <a:t>(201/202/212H)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3B22D42-2ED1-BE4A-D516-B6AA8405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Laboratory Notebook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72811FD-BC1F-C5AD-067D-ECF29047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5105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Key piece of equipment for any scientist.</a:t>
            </a: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It is valuable and irreplaceable: </a:t>
            </a:r>
            <a:r>
              <a:rPr kumimoji="0" lang="en-US" altLang="en-US" u="sng">
                <a:solidFill>
                  <a:srgbClr val="FF6600"/>
                </a:solidFill>
                <a:ea typeface="ＭＳ Ｐゴシック" panose="020B0600070205080204" pitchFamily="34" charset="-128"/>
              </a:rPr>
              <a:t>Guard it Carefully.</a:t>
            </a:r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You should record …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Data and observations about the experiment.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Calculations.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Draft graphs and diagrams.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Draft answers to questions.</a:t>
            </a:r>
          </a:p>
          <a:p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In short, almost everything goes in the notebook. The exception being the final project report (typewritten).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938127B-D179-EC93-D025-3BE836CA4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Project Description Format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343FFDAA-F4AC-07BC-EC89-A4B3C3DE5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161338" cy="40386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All project descriptions are available on the 200 level lab web page:  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  <a:p>
            <a:pPr algn="ctr"/>
            <a:r>
              <a:rPr kumimoji="0" lang="en-US" altLang="en-US">
                <a:ea typeface="ＭＳ Ｐゴシック" panose="020B0600070205080204" pitchFamily="34" charset="-128"/>
              </a:rPr>
              <a:t>www.uof.sc/physlabs</a:t>
            </a:r>
          </a:p>
          <a:p>
            <a:endParaRPr kumimoji="0" lang="en-US" altLang="en-US" i="1">
              <a:ea typeface="ＭＳ Ｐゴシック" panose="020B0600070205080204" pitchFamily="34" charset="-128"/>
            </a:endParaRPr>
          </a:p>
          <a:p>
            <a:r>
              <a:rPr kumimoji="0" lang="en-US" altLang="en-US" i="1">
                <a:ea typeface="ＭＳ Ｐゴシック" panose="020B0600070205080204" pitchFamily="34" charset="-128"/>
              </a:rPr>
              <a:t>Objective</a:t>
            </a:r>
            <a:r>
              <a:rPr kumimoji="0" lang="en-US" altLang="en-US">
                <a:ea typeface="ＭＳ Ｐゴシック" panose="020B0600070205080204" pitchFamily="34" charset="-128"/>
              </a:rPr>
              <a:t>: describes the goal of the project</a:t>
            </a:r>
          </a:p>
          <a:p>
            <a:r>
              <a:rPr kumimoji="0" lang="en-US" altLang="en-US" i="1">
                <a:ea typeface="ＭＳ Ｐゴシック" panose="020B0600070205080204" pitchFamily="34" charset="-128"/>
              </a:rPr>
              <a:t>Equipment</a:t>
            </a:r>
            <a:r>
              <a:rPr kumimoji="0" lang="en-US" altLang="en-US">
                <a:ea typeface="ＭＳ Ｐゴシック" panose="020B0600070205080204" pitchFamily="34" charset="-128"/>
              </a:rPr>
              <a:t>: a list of the equipment used.</a:t>
            </a:r>
          </a:p>
          <a:p>
            <a:r>
              <a:rPr kumimoji="0" lang="en-US" altLang="en-US" i="1">
                <a:ea typeface="ＭＳ Ｐゴシック" panose="020B0600070205080204" pitchFamily="34" charset="-128"/>
              </a:rPr>
              <a:t>Data collection procedure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61F2EEF-0A7A-0CD7-5B25-4147A7AF4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Project Description Format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0807D3E0-6493-AF51-9897-B77DD1AF6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4572000"/>
          </a:xfrm>
        </p:spPr>
        <p:txBody>
          <a:bodyPr/>
          <a:lstStyle/>
          <a:p>
            <a:r>
              <a:rPr kumimoji="0" lang="en-US" altLang="en-US" i="1">
                <a:ea typeface="ＭＳ Ｐゴシック" panose="020B0600070205080204" pitchFamily="34" charset="-128"/>
              </a:rPr>
              <a:t>Calculations, Graphs and Diagrams</a:t>
            </a:r>
            <a:r>
              <a:rPr kumimoji="0" lang="en-US" altLang="en-US">
                <a:ea typeface="ＭＳ Ｐゴシック" panose="020B0600070205080204" pitchFamily="34" charset="-128"/>
              </a:rPr>
              <a:t>: a list of required graphs and diagrams and the calculations necessary to produce them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1a, 1b, …  indicate multiple data sets plotted using a common set of axes.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Graphs with differing numbers should appear  in separate  figures with independent sets of axes.</a:t>
            </a:r>
          </a:p>
          <a:p>
            <a:r>
              <a:rPr kumimoji="0" lang="en-US" altLang="en-US" i="1">
                <a:ea typeface="ＭＳ Ｐゴシック" panose="020B0600070205080204" pitchFamily="34" charset="-128"/>
              </a:rPr>
              <a:t>Questions</a:t>
            </a:r>
            <a:r>
              <a:rPr kumimoji="0" lang="en-US" altLang="en-US">
                <a:ea typeface="ＭＳ Ｐゴシック" panose="020B0600070205080204" pitchFamily="34" charset="-128"/>
              </a:rPr>
              <a:t>: to be answered in your report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2FCD748-92E6-1548-B74B-6085CC0D7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Printing Project Descriptions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19A2752A-39E3-4DCA-EDE7-1027008F6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50292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Find project descriptions via </a:t>
            </a:r>
          </a:p>
          <a:p>
            <a:pPr lvl="1" algn="ctr"/>
            <a:r>
              <a:rPr kumimoji="0" lang="en-US" altLang="en-US">
                <a:ea typeface="ＭＳ Ｐゴシック" panose="020B0600070205080204" pitchFamily="34" charset="-128"/>
              </a:rPr>
              <a:t>www.uof.sc/physlabs</a:t>
            </a:r>
          </a:p>
          <a:p>
            <a:pPr lvl="1">
              <a:buFont typeface="Zapf Dingbats" charset="2"/>
              <a:buNone/>
            </a:pPr>
            <a:r>
              <a:rPr kumimoji="0" lang="en-US" altLang="en-US">
                <a:ea typeface="ＭＳ Ｐゴシック" panose="020B0600070205080204" pitchFamily="34" charset="-128"/>
              </a:rPr>
              <a:t>  Print or download just the ones you need.</a:t>
            </a:r>
          </a:p>
          <a:p>
            <a:pPr lvl="1">
              <a:buFont typeface="Zapf Dingbats" charset="2"/>
              <a:buNone/>
            </a:pPr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No project description is more than ten pages.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Don’</a:t>
            </a:r>
            <a:r>
              <a:rPr kumimoji="0" lang="en-US" altLang="ja-JP">
                <a:ea typeface="ＭＳ Ｐゴシック" panose="020B0600070205080204" pitchFamily="34" charset="-128"/>
              </a:rPr>
              <a:t>t print too early.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Descriptions are subject to last minute revision.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One day before start of cycle is OK.</a:t>
            </a:r>
          </a:p>
          <a:p>
            <a:pPr lvl="1"/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Bring the print outs or use a digital device to have the project descriptions on hand.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F119ED6-5802-83D7-E2E4-395327143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Cycle Outline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5343D895-AD61-7563-85B2-206E481B4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4196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1st day preparation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Print all projects for this cycle from the webpage and read carefully.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Study pertinent sections of textbook.</a:t>
            </a:r>
          </a:p>
          <a:p>
            <a:pPr lvl="1"/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1st day in lab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Assemble apparatus, take data, make preliminary graph (if required) for project 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A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Have lab instructor grade your lab notebook. This grade serves as a preliminary lab report grade for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A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 and does not include the questions. </a:t>
            </a:r>
            <a:endParaRPr kumimoji="0" lang="en-US" altLang="ja-JP" u="sng">
              <a:solidFill>
                <a:srgbClr val="00FF00"/>
              </a:solidFill>
              <a:ea typeface="ＭＳ Ｐゴシック" panose="020B0600070205080204" pitchFamily="34" charset="-128"/>
            </a:endParaRPr>
          </a:p>
          <a:p>
            <a:pPr lvl="1">
              <a:buFont typeface="Zapf Dingbats" charset="2"/>
              <a:buNone/>
            </a:pPr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FBFE866-50C6-0E39-60EB-1B71AC2BE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Cycle Outline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4C8DE268-E8FE-D461-0897-B8277046B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20000" cy="4724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2nd day preparation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Review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description from the webpage and read carefully.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Study pertinent sections of textbook.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2nd day in lab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Exchange between North and South sides of room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Submit final lab report for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A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Assemble apparatus, take data, make preliminary graph (if required) for project 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Have lab instructor grade your lab notebook. This grade serves as a preliminary lab report grade for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and does not include the questions.</a:t>
            </a:r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1BC3042-151F-48B5-CF92-40CFE5AF5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Cycle Outline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72D70FCF-2E2D-902E-1CE3-4D2C41EFC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20000" cy="4724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3rd day preparation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Prepare final project report for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Prepare presentation (presenters only).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3rd day in lab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Submit final project report for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Deliver oral presentation (presenters only).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Receive assignments for following cycle (determines partner and projects).</a:t>
            </a:r>
            <a:endParaRPr kumimoji="0"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3333443-DCDD-5EA7-9633-435943728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Presentation Session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CCAC4DC2-9452-C1CF-BB30-12A2DB65F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9530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Each presentation lasts 10 minutes or less.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After presentation for one project the instructor will lead a discussion (if needed).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The next presentation will prepare at the instructors request.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Repeat.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81BF23E-86BE-C9CA-8BCD-3AE7939FC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Presentation Preparation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CEF303FF-FF11-AC57-1EE2-3E8608F71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6482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Prepare presentation following guidelines in the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how-to.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endParaRPr kumimoji="0" lang="en-US" altLang="ja-JP"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Organize your material.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Prepare the required slides</a:t>
            </a:r>
          </a:p>
          <a:p>
            <a:pPr lvl="2"/>
            <a:r>
              <a:rPr kumimoji="0" lang="en-US" altLang="en-US">
                <a:ea typeface="ＭＳ Ｐゴシック" panose="020B0600070205080204" pitchFamily="34" charset="-128"/>
              </a:rPr>
              <a:t>PowerPoint suggested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Rehearse.</a:t>
            </a:r>
          </a:p>
          <a:p>
            <a:pPr lvl="2"/>
            <a:r>
              <a:rPr kumimoji="0" lang="en-US" altLang="en-US">
                <a:ea typeface="ＭＳ Ｐゴシック" panose="020B0600070205080204" pitchFamily="34" charset="-128"/>
              </a:rPr>
              <a:t>Check that your material realistically fits within the allotted time.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Presenters must be prepared for questions.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C72D3B7-C3D4-0377-3B93-DE568C606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Project Report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A3885DDC-0D37-003E-8B40-EAC72DBB7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153400" cy="51816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Text, including major equations but exclusive of endnotes, data, and figures, must not exceed 150 lines in a font no smaller than 10 pt (may not be hand-written).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You face a tough challenge to distill your report to fit this requirement — demands thought and skillful writing.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Use endnotes for attribution of sources.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Optionally include ancillary material in appendices, but your instructor is under no obligation to  read them.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Graphs and figures may be hand-drawn, but legibility is essential.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BCE9F8-AC47-CDB7-7A03-0180B59D8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Eligibility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FF58A-8901-FBF0-50D0-3F3A088FA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24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To be eligible for enrollment in PHYS 2xxL you must satisfy any of three conditions:</a:t>
            </a:r>
            <a:endParaRPr kumimoji="0" lang="en-US" altLang="en-US" sz="2800"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A. Be currently enrolled in PHYS 2xx.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B. Already have a grade of C or better in PHYS 2xx.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C. Have a written waiver from the Undergraduate Director.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You will not receive a passing grade in PHYS 2xxL if you do not meet one of these conditions at the end of the semester.</a:t>
            </a:r>
          </a:p>
          <a:p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Warning:  If your eligibility depends on current enrollment and you drop PHYS 2xx, you must independently drop PHYS 2xxL.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795C7DEC-3863-CA5F-C236-DF5CB7090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043113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¶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Zapf Dingbats" charset="2"/>
              <a:buChar char="å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00"/>
              </a:buClr>
              <a:buFont typeface="Zapf Dingbats" charset="2"/>
              <a:buChar char="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Font typeface="Wingdings" panose="05000000000000000000" pitchFamily="2" charset="2"/>
              <a:buChar char="Ø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b="0"/>
              <a:t>same</a:t>
            </a:r>
            <a:endParaRPr kumimoji="0" lang="en-US" altLang="en-US" b="0">
              <a:latin typeface="Times" panose="02020603050405020304" pitchFamily="18" charset="0"/>
            </a:endParaRPr>
          </a:p>
        </p:txBody>
      </p:sp>
      <p:sp>
        <p:nvSpPr>
          <p:cNvPr id="16388" name="Line 5">
            <a:extLst>
              <a:ext uri="{FF2B5EF4-FFF2-40B4-BE49-F238E27FC236}">
                <a16:creationId xmlns:a16="http://schemas.microsoft.com/office/drawing/2014/main" id="{DC1B4EB9-98F6-4E6A-161B-2A9969145D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1981200"/>
            <a:ext cx="914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9BF751D-6562-5D85-3A5D-0904302B6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Project Report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74EBECFC-EC1D-81CA-BF86-EA1EED9F7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153400" cy="51816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A group may by agreement submit a single project report with signatures of both partners on the cover.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Partners will receive</a:t>
            </a:r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 identical grades for the report.</a:t>
            </a:r>
          </a:p>
          <a:p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Partners may independently submit project reports.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Partners will receive</a:t>
            </a:r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 independent grades.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Be respectful of your partner — try to capitalize on his strengths, compensate his weaknesses, and stimulate him to do his best work,</a:t>
            </a:r>
            <a:r>
              <a:rPr kumimoji="0"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i.e. collaborate.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0C54AE6-22FF-5839-B418-86AAD29A2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Rotation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A95B7A2C-BA4C-4E5F-228F-1BC31BDF4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4724400" cy="4267200"/>
          </a:xfrm>
        </p:spPr>
        <p:txBody>
          <a:bodyPr/>
          <a:lstStyle/>
          <a:p>
            <a:r>
              <a:rPr kumimoji="0" lang="en-US" altLang="en-US" sz="1800">
                <a:ea typeface="ＭＳ Ｐゴシック" panose="020B0600070205080204" pitchFamily="34" charset="-128"/>
              </a:rPr>
              <a:t>The tables in a row will never have the same project (although some equipment may be in common).</a:t>
            </a:r>
          </a:p>
          <a:p>
            <a:r>
              <a:rPr kumimoji="0" lang="en-US" altLang="en-US" sz="1800">
                <a:ea typeface="ＭＳ Ｐゴシック" panose="020B0600070205080204" pitchFamily="34" charset="-128"/>
              </a:rPr>
              <a:t>To switch from project </a:t>
            </a:r>
            <a:r>
              <a:rPr kumimoji="0" lang="ja-JP" altLang="en-US" sz="1800">
                <a:ea typeface="ＭＳ Ｐゴシック" panose="020B0600070205080204" pitchFamily="34" charset="-128"/>
              </a:rPr>
              <a:t>“</a:t>
            </a:r>
            <a:r>
              <a:rPr kumimoji="0" lang="en-US" altLang="ja-JP" sz="1800">
                <a:ea typeface="ＭＳ Ｐゴシック" panose="020B0600070205080204" pitchFamily="34" charset="-128"/>
              </a:rPr>
              <a:t>A</a:t>
            </a:r>
            <a:r>
              <a:rPr kumimoji="0" lang="ja-JP" altLang="en-US" sz="1800">
                <a:ea typeface="ＭＳ Ｐゴシック" panose="020B0600070205080204" pitchFamily="34" charset="-128"/>
              </a:rPr>
              <a:t>”</a:t>
            </a:r>
            <a:r>
              <a:rPr kumimoji="0" lang="en-US" altLang="ja-JP" sz="1800">
                <a:ea typeface="ＭＳ Ｐゴシック" panose="020B0600070205080204" pitchFamily="34" charset="-128"/>
              </a:rPr>
              <a:t> to project </a:t>
            </a:r>
            <a:r>
              <a:rPr kumimoji="0" lang="ja-JP" altLang="en-US" sz="1800">
                <a:ea typeface="ＭＳ Ｐゴシック" panose="020B0600070205080204" pitchFamily="34" charset="-128"/>
              </a:rPr>
              <a:t>“</a:t>
            </a:r>
            <a:r>
              <a:rPr kumimoji="0" lang="en-US" altLang="ja-JP" sz="1800">
                <a:ea typeface="ＭＳ Ｐゴシック" panose="020B0600070205080204" pitchFamily="34" charset="-128"/>
              </a:rPr>
              <a:t>B</a:t>
            </a:r>
            <a:r>
              <a:rPr kumimoji="0" lang="ja-JP" altLang="en-US" sz="1800">
                <a:ea typeface="ＭＳ Ｐゴシック" panose="020B0600070205080204" pitchFamily="34" charset="-128"/>
              </a:rPr>
              <a:t>”</a:t>
            </a:r>
            <a:r>
              <a:rPr kumimoji="0" lang="en-US" altLang="ja-JP" sz="1800">
                <a:ea typeface="ＭＳ Ｐゴシック" panose="020B0600070205080204" pitchFamily="34" charset="-128"/>
              </a:rPr>
              <a:t> students will cross the aisle from north to south or vice versa remaining in the same row. </a:t>
            </a:r>
            <a:endParaRPr kumimoji="0" lang="en-US" altLang="ja-JP" sz="1200">
              <a:ea typeface="ＭＳ Ｐゴシック" panose="020B0600070205080204" pitchFamily="34" charset="-128"/>
            </a:endParaRPr>
          </a:p>
          <a:p>
            <a:r>
              <a:rPr kumimoji="0" lang="en-US" altLang="en-US" sz="1800">
                <a:ea typeface="ＭＳ Ｐゴシック" panose="020B0600070205080204" pitchFamily="34" charset="-128"/>
              </a:rPr>
              <a:t>At the 1st working session of a cycle, if not sooner, the instructor will assign the presenters for the cycle and the projects they are to present.</a:t>
            </a:r>
          </a:p>
        </p:txBody>
      </p:sp>
      <p:graphicFrame>
        <p:nvGraphicFramePr>
          <p:cNvPr id="61444" name="Object 2">
            <a:extLst>
              <a:ext uri="{FF2B5EF4-FFF2-40B4-BE49-F238E27FC236}">
                <a16:creationId xmlns:a16="http://schemas.microsoft.com/office/drawing/2014/main" id="{8C8A943F-5E32-B4F6-C011-2FA09D74BC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2150" y="2286000"/>
          <a:ext cx="33115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0" imgH="0" progId="Word.Picture.8">
                  <p:embed/>
                </p:oleObj>
              </mc:Choice>
              <mc:Fallback>
                <p:oleObj name="Picture" r:id="rId4" imgW="0" imgH="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2286000"/>
                        <a:ext cx="3311525" cy="35052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12700" cap="sq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917257F-DFAD-528D-5648-EBEA5B18D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Rotation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31D8661E-0D85-E1DC-30E7-16CE27702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848600" cy="4343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Today your instructor may assign you to a table for cycle 1. 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At the end of cycles 1 and 2 your instructor may 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reassign</a:t>
            </a:r>
            <a:r>
              <a:rPr kumimoji="0" lang="en-US" altLang="en-US">
                <a:ea typeface="ＭＳ Ｐゴシック" panose="020B0600070205080204" pitchFamily="34" charset="-128"/>
              </a:rPr>
              <a:t> you to a table and a new partner for the following cycle.</a:t>
            </a:r>
            <a:endParaRPr kumimoji="0" lang="en-US" altLang="en-US">
              <a:solidFill>
                <a:srgbClr val="00FF00"/>
              </a:solidFill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To the extent possible students will work with a new partner in each cycle.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Students will be presenters exactly once.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592FDCC-30F8-66AB-CC6E-3118CBD5A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Grading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33758F9D-6569-4C14-27E2-3C6B091E5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229600" cy="4038600"/>
          </a:xfrm>
        </p:spPr>
        <p:txBody>
          <a:bodyPr/>
          <a:lstStyle/>
          <a:p>
            <a:pPr>
              <a:buFontTx/>
              <a:buNone/>
            </a:pPr>
            <a:endParaRPr kumimoji="0" lang="en-US" altLang="en-US">
              <a:latin typeface="Letter Gothic" charset="0"/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latin typeface="Letter Gothic" charset="0"/>
                <a:ea typeface="ＭＳ Ｐゴシック" panose="020B0600070205080204" pitchFamily="34" charset="-128"/>
              </a:rPr>
              <a:t>8 prelim reports(each out of 12, up to 96 pts.)</a:t>
            </a:r>
          </a:p>
          <a:p>
            <a:r>
              <a:rPr kumimoji="0" lang="en-US" altLang="en-US">
                <a:latin typeface="Letter Gothic" charset="0"/>
                <a:ea typeface="ＭＳ Ｐゴシック" panose="020B0600070205080204" pitchFamily="34" charset="-128"/>
              </a:rPr>
              <a:t>8 final reports (each out of 30, up to 240 pts.)</a:t>
            </a:r>
          </a:p>
          <a:p>
            <a:r>
              <a:rPr kumimoji="0" lang="en-US" altLang="en-US">
                <a:latin typeface="Letter Gothic" charset="0"/>
                <a:ea typeface="ＭＳ Ｐゴシック" panose="020B0600070205080204" pitchFamily="34" charset="-128"/>
              </a:rPr>
              <a:t>1 oral presentation (50 pts.)</a:t>
            </a:r>
          </a:p>
          <a:p>
            <a:r>
              <a:rPr kumimoji="0" lang="en-US" altLang="en-US">
                <a:latin typeface="Letter Gothic" charset="0"/>
                <a:ea typeface="ＭＳ Ｐゴシック" panose="020B0600070205080204" pitchFamily="34" charset="-128"/>
              </a:rPr>
              <a:t>Each unexcused absence a penalty of -15 pts. plus loss of credit for missed work</a:t>
            </a:r>
          </a:p>
          <a:p>
            <a:r>
              <a:rPr kumimoji="0" lang="en-US" altLang="en-US">
                <a:latin typeface="Letter Gothic" charset="0"/>
                <a:ea typeface="ＭＳ Ｐゴシック" panose="020B0600070205080204" pitchFamily="34" charset="-128"/>
              </a:rPr>
              <a:t>Class participation (up to 14 pts.)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098B481-920A-0E2D-3DD7-EE16D3673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Grading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E278013D-61E2-DC72-C6E2-705987AA3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Scoring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		Score			Grade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		360-400		   A	 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		340-359		   B+	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		320-339 		   B	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		300-319 		   C+</a:t>
            </a:r>
          </a:p>
          <a:p>
            <a:pPr lvl="1"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               280-299		   	   C</a:t>
            </a:r>
          </a:p>
          <a:p>
            <a:pPr lvl="4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kumimoji="0" lang="en-US" altLang="en-US">
                <a:ea typeface="ＭＳ Ｐゴシック" panose="020B0600070205080204" pitchFamily="34" charset="-128"/>
              </a:rPr>
              <a:t>  	240-279			    D</a:t>
            </a:r>
          </a:p>
          <a:p>
            <a:pPr lvl="4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kumimoji="0" lang="en-US" altLang="en-US">
                <a:ea typeface="ＭＳ Ｐゴシック" panose="020B0600070205080204" pitchFamily="34" charset="-128"/>
              </a:rPr>
              <a:t>  	0-239			    F</a:t>
            </a:r>
          </a:p>
          <a:p>
            <a:pPr>
              <a:lnSpc>
                <a:spcPct val="90000"/>
              </a:lnSpc>
            </a:pPr>
            <a:r>
              <a:rPr kumimoji="0" lang="en-US" altLang="en-US">
                <a:ea typeface="ＭＳ Ｐゴシック" panose="020B0600070205080204" pitchFamily="34" charset="-128"/>
              </a:rPr>
              <a:t>Late submissions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Tardy receipt of documents will be considered the fault of the student no matter what the reason.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B469879-0754-3947-8D8B-07B202377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Grading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73F0B6ED-A483-1FC6-106F-15703C5C5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Your instructor will strive to be as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fair</a:t>
            </a:r>
            <a:r>
              <a:rPr kumimoji="0" lang="en-US" altLang="en-US">
                <a:ea typeface="ＭＳ Ｐゴシック" panose="020B0600070205080204" pitchFamily="34" charset="-128"/>
              </a:rPr>
              <a:t> as possible in their grading, but 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The grades are in the last analysis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subjective.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Do try to impress your instructor with your knowledge and your skill — they can</a:t>
            </a:r>
            <a:r>
              <a:rPr kumimoji="0" lang="ja-JP" altLang="en-US">
                <a:ea typeface="ＭＳ Ｐゴシック" panose="020B0600070205080204" pitchFamily="34" charset="-128"/>
              </a:rPr>
              <a:t>’</a:t>
            </a:r>
            <a:r>
              <a:rPr kumimoji="0" lang="en-US" altLang="ja-JP">
                <a:ea typeface="ＭＳ Ｐゴシック" panose="020B0600070205080204" pitchFamily="34" charset="-128"/>
              </a:rPr>
              <a:t>t credit what they can</a:t>
            </a:r>
            <a:r>
              <a:rPr kumimoji="0" lang="ja-JP" altLang="en-US">
                <a:ea typeface="ＭＳ Ｐゴシック" panose="020B0600070205080204" pitchFamily="34" charset="-128"/>
              </a:rPr>
              <a:t>’</a:t>
            </a:r>
            <a:r>
              <a:rPr kumimoji="0" lang="en-US" altLang="ja-JP">
                <a:ea typeface="ＭＳ Ｐゴシック" panose="020B0600070205080204" pitchFamily="34" charset="-128"/>
              </a:rPr>
              <a:t>t see.</a:t>
            </a:r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A902429-47DA-E4FD-AF50-8C86D97E7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Attendance Policy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BC0AD19F-AE90-1087-2ED8-801E89708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572000"/>
          </a:xfrm>
        </p:spPr>
        <p:txBody>
          <a:bodyPr/>
          <a:lstStyle/>
          <a:p>
            <a:r>
              <a:rPr kumimoji="0" lang="en-US" altLang="en-US" u="sng">
                <a:solidFill>
                  <a:srgbClr val="FF0000"/>
                </a:solidFill>
                <a:ea typeface="ＭＳ Ｐゴシック" panose="020B0600070205080204" pitchFamily="34" charset="-128"/>
              </a:rPr>
              <a:t>Attendance is mandatory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Excused absences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1 or 2  has no direct effect on grade.</a:t>
            </a:r>
          </a:p>
          <a:p>
            <a:pPr lvl="2"/>
            <a:r>
              <a:rPr kumimoji="0" lang="en-US" altLang="en-US">
                <a:ea typeface="ＭＳ Ｐゴシック" panose="020B0600070205080204" pitchFamily="34" charset="-128"/>
              </a:rPr>
              <a:t>You are nonetheless responsible for work missed.</a:t>
            </a:r>
          </a:p>
          <a:p>
            <a:pPr lvl="2"/>
            <a:r>
              <a:rPr kumimoji="0" lang="en-US" altLang="en-US">
                <a:ea typeface="ＭＳ Ｐゴシック" panose="020B0600070205080204" pitchFamily="34" charset="-128"/>
              </a:rPr>
              <a:t>Discuss missed presentations with your instructor.</a:t>
            </a: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More than two excused absences may result in an incomplete (I) for the course.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Absences exceeding two may be excused if they are provably attributable to a communicable disease.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A3AFF0DC-1E77-78EB-FFBC-E98CACA41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Attendance Policy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1F670A07-899E-2E5A-DF67-FA6B33CFA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724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Ordinarily an excused absence must be arranged with the instructor </a:t>
            </a:r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 advance</a:t>
            </a:r>
            <a:r>
              <a:rPr kumimoji="0" lang="en-US" altLang="en-US"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Use e-mail or telephone as necessary to be timely.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An excused absence requires an explanation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On official stationary (letterhead, prescription pad, etc.)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Dated and signed by a person of authority (doctor, minister, judge, attorney, dean, professor, etc.).</a:t>
            </a: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A note from a friend or parent is not sufficient.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An absence to be excused because of unforeseeable misfortune requires a letter from Undergraduate Student Ombuds Services.   See “Exigencies” below.</a:t>
            </a:r>
            <a:endParaRPr kumimoji="0" lang="en-US" altLang="en-US">
              <a:solidFill>
                <a:srgbClr val="FF66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7F6EC2FD-CED6-FDA6-3F7C-038D59919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Attendance Policy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087274AD-5620-1B58-459D-89CFCAC82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153400" cy="4572000"/>
          </a:xfrm>
        </p:spPr>
        <p:txBody>
          <a:bodyPr/>
          <a:lstStyle/>
          <a:p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In case of demonstrable emergency, where the student shows convincingly that advance notification was infeasible, the</a:t>
            </a:r>
            <a:r>
              <a:rPr kumimoji="0"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course supervisor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may excuse the absence.</a:t>
            </a:r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Unexcused absences: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Each absence a penalty of -15 pts. plus loss of credit for missed work.</a:t>
            </a: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2 in same cycle or more than two total may result in a grade of F for the course.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E9BE5497-E662-EF58-CF7B-5F1113921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Tardiness Policy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A0382C94-DFE1-9F13-DD44-A2D113925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Tardy arrival at class by more than 40 minutes will constitute an unexcused absence.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Tardy arrival by 20 to 40 minutes will be automatically excused on the first occasion.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Tardy arrival by 20 to 40 minutes on the second and subsequent occasions will constitute an unexcused absence.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Tardy arrival by less than 20 minutes will not be formally penalized, but it will not endear you to your lab partner nor to your instructor.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ECC28-2F16-F06B-08EE-5655E74F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Relation to your course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11F84F8E-4439-CD71-0B50-0A760DCFA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If you are currently in a 200 level physics course (201/202/212H), you will find that the course and lab do not sync up.  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You may do experiments in lab that you have not covered the theory for in your course.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193DDCC-8EEA-6EAF-E279-5166D63A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00050"/>
            <a:ext cx="8229600" cy="571500"/>
          </a:xfrm>
        </p:spPr>
        <p:txBody>
          <a:bodyPr/>
          <a:lstStyle/>
          <a:p>
            <a:pPr>
              <a:defRPr/>
            </a:pPr>
            <a:r>
              <a:rPr kumimoji="0"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Exigencies</a:t>
            </a:r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35A0ECDD-0BBC-8BBF-4C4A-D4EC3CDFE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419600"/>
          </a:xfrm>
        </p:spPr>
        <p:txBody>
          <a:bodyPr/>
          <a:lstStyle/>
          <a:p>
            <a:r>
              <a:rPr kumimoji="0" lang="en-US" altLang="en-US" sz="2000">
                <a:ea typeface="ＭＳ Ｐゴシック" panose="020B0600070205080204" pitchFamily="34" charset="-128"/>
              </a:rPr>
              <a:t>Q: What if mid-semester you suffer some misfortune, e.g. illness, accident, or family hardship?</a:t>
            </a:r>
          </a:p>
          <a:p>
            <a:r>
              <a:rPr kumimoji="0" lang="en-US" altLang="en-US" sz="2000">
                <a:ea typeface="ＭＳ Ｐゴシック" panose="020B0600070205080204" pitchFamily="34" charset="-128"/>
              </a:rPr>
              <a:t>A: Your TA may consider a request for some accommodation provided that you meet the following criteria.</a:t>
            </a:r>
          </a:p>
          <a:p>
            <a:pPr lvl="1"/>
            <a:r>
              <a:rPr kumimoji="0" lang="en-US" altLang="en-US" sz="1800">
                <a:ea typeface="ＭＳ Ｐゴシック" panose="020B0600070205080204" pitchFamily="34" charset="-128"/>
              </a:rPr>
              <a:t>1. At the earliest opportunity you have notified your TA about your situation.</a:t>
            </a:r>
          </a:p>
          <a:p>
            <a:pPr lvl="1"/>
            <a:r>
              <a:rPr kumimoji="0" lang="en-US" altLang="en-US" sz="1800">
                <a:ea typeface="ＭＳ Ｐゴシック" panose="020B0600070205080204" pitchFamily="34" charset="-128"/>
              </a:rPr>
              <a:t>2. Undergraduate Student Ombuds Services has provided a letter in support of your request. https://www.sc.edu/about/offices_and_divisions/student_affairs/our_initiatives/academic_success/ombuds_services/</a:t>
            </a:r>
          </a:p>
          <a:p>
            <a:pPr lvl="1"/>
            <a:r>
              <a:rPr kumimoji="0" lang="en-US" altLang="en-US" sz="1800">
                <a:ea typeface="ＭＳ Ｐゴシック" panose="020B0600070205080204" pitchFamily="34" charset="-128"/>
              </a:rPr>
              <a:t>3. You are up to date in the course or nearly so at the time that the misfortune strikes. </a:t>
            </a:r>
          </a:p>
          <a:p>
            <a:r>
              <a:rPr kumimoji="0" lang="en-US" altLang="en-US" sz="2000">
                <a:ea typeface="ＭＳ Ｐゴシック" panose="020B0600070205080204" pitchFamily="34" charset="-128"/>
              </a:rPr>
              <a:t>You must also satisfy these criteria in the case that you are requesting an Incomplete for the semester</a:t>
            </a:r>
            <a:r>
              <a:rPr kumimoji="0" lang="en-US" altLang="en-US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1698E3F-0DBA-7679-97E8-CCD0B8C54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Safety</a:t>
            </a:r>
            <a:endParaRPr kumimoji="0" lang="en-US">
              <a:solidFill>
                <a:srgbClr val="FFFF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766E2EA5-AF41-3B14-2E6E-F90A4A10A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924800" cy="4724400"/>
          </a:xfrm>
        </p:spPr>
        <p:txBody>
          <a:bodyPr/>
          <a:lstStyle/>
          <a:p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Always ...</a:t>
            </a:r>
          </a:p>
          <a:p>
            <a:pPr lvl="1"/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Turn off power supplies when changing electrical circuits;</a:t>
            </a:r>
          </a:p>
          <a:p>
            <a:pPr lvl="1"/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Power down and unplug all electrical equipment at end of class;</a:t>
            </a:r>
          </a:p>
          <a:p>
            <a:pPr lvl="1"/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Report broken equipment to instructor as soon as feasible;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79D3049-2C66-319D-B324-69DAC82A0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>
                <a:solidFill>
                  <a:srgbClr val="FF6600"/>
                </a:solidFill>
                <a:ea typeface="ＭＳ Ｐゴシック" charset="0"/>
                <a:cs typeface="ＭＳ Ｐゴシック" charset="0"/>
              </a:rPr>
              <a:t>Safety</a:t>
            </a:r>
            <a:endParaRPr kumimoji="0" lang="en-US">
              <a:solidFill>
                <a:srgbClr val="FFFF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0FBF3B81-F3A8-529A-7EC4-8BD2964DB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495800"/>
          </a:xfrm>
        </p:spPr>
        <p:txBody>
          <a:bodyPr/>
          <a:lstStyle/>
          <a:p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Never ...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Shine a laser in anyone</a:t>
            </a:r>
            <a:r>
              <a:rPr kumimoji="0" lang="ja-JP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’</a:t>
            </a:r>
            <a:r>
              <a:rPr kumimoji="0" lang="en-US" altLang="ja-JP">
                <a:solidFill>
                  <a:srgbClr val="FF6600"/>
                </a:solidFill>
                <a:ea typeface="ＭＳ Ｐゴシック" panose="020B0600070205080204" pitchFamily="34" charset="-128"/>
              </a:rPr>
              <a:t>s eyes;</a:t>
            </a:r>
            <a:endParaRPr kumimoji="0" lang="en-US" altLang="ja-JP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Fire projectiles in the direction of others;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Bring food or drink into the laboratory;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Use equipment for other than the intended purpose.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Disregard of these or other common-sense safe practices will result in dismissal from the course!</a:t>
            </a:r>
            <a:endParaRPr kumimoji="0" lang="en-US" altLang="en-US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166C1F8-DDDB-47F2-B199-B5F3D8B76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Personal Safety</a:t>
            </a:r>
          </a:p>
        </p:txBody>
      </p:sp>
      <p:sp>
        <p:nvSpPr>
          <p:cNvPr id="76802" name="Rectangle 3">
            <a:extLst>
              <a:ext uri="{FF2B5EF4-FFF2-40B4-BE49-F238E27FC236}">
                <a16:creationId xmlns:a16="http://schemas.microsoft.com/office/drawing/2014/main" id="{42CE272D-5EB8-DFE4-1476-2489D8832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4876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If you are in a late lab and have safety concerns, you may also want to call 777-DUCK, APO Student Escort Service.</a:t>
            </a:r>
            <a:endParaRPr kumimoji="0"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defRPr/>
            </a:pPr>
            <a:endParaRPr kumimoji="0"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kumimoji="0" lang="en-US" altLang="en-US" dirty="0">
                <a:ea typeface="ＭＳ Ｐゴシック" panose="020B0600070205080204" pitchFamily="34" charset="-128"/>
              </a:rPr>
              <a:t>Take advantage of your campus resources.</a:t>
            </a:r>
          </a:p>
          <a:p>
            <a:pPr lvl="1">
              <a:defRPr/>
            </a:pPr>
            <a:r>
              <a:rPr kumimoji="0" lang="en-US" altLang="en-US" dirty="0">
                <a:ea typeface="ＭＳ Ｐゴシック" panose="020B0600070205080204" pitchFamily="34" charset="-128"/>
              </a:rPr>
              <a:t>Carolina Shuttle evening routes</a:t>
            </a:r>
          </a:p>
          <a:p>
            <a:pPr marL="57150" indent="0">
              <a:buFontTx/>
              <a:buNone/>
              <a:defRPr/>
            </a:pPr>
            <a:endParaRPr kumimoji="0" lang="en-US" altLang="en-US" dirty="0">
              <a:ea typeface="ＭＳ Ｐゴシック" panose="020B0600070205080204" pitchFamily="34" charset="-128"/>
            </a:endParaRPr>
          </a:p>
          <a:p>
            <a:pPr marL="57150" indent="0">
              <a:buFontTx/>
              <a:buNone/>
              <a:defRPr/>
            </a:pPr>
            <a:r>
              <a:rPr kumimoji="0"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B0A6487-50FE-C839-CD03-D9ADB6972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Road to Success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2C8B9849-D6B8-D372-40B5-B0FA13312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48768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Work safely.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Preparation </a:t>
            </a:r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 Success.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Take advantage of your resources.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The lecture text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Project descriptions and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how-to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documents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The library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Your partner and the other groups doing the same project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Your instructor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Web resources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005A0DD-AF7A-E683-3866-969191E26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Road to Success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0C51408C-B2E2-C14F-4F35-691CA8C8E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153400" cy="46482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Your partner and other students are resources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Generally two or more groups work on the same project.  When you have a question …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First, ask your partner.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Next, check the lecture text and project description.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Third, ask another group doing your project.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If you still do not have an answer, ask the laboratory instructor.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9B6DAABA-0DEE-4765-90B1-456E19152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Road to Success</a:t>
            </a:r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82B88CC1-07AC-4E46-D759-594AA08BC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48768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Realize that confusion is to be expected …</a:t>
            </a:r>
          </a:p>
          <a:p>
            <a:pPr lvl="1"/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If you are confused, then you have the opportunity to learn something!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If you are taking the corresponding lecture course contemporaneously, you will encounter some topics </a:t>
            </a:r>
            <a:r>
              <a:rPr kumimoji="0" lang="en-US" altLang="en-US">
                <a:solidFill>
                  <a:srgbClr val="FF6600"/>
                </a:solidFill>
                <a:ea typeface="ＭＳ Ｐゴシック" panose="020B0600070205080204" pitchFamily="34" charset="-128"/>
              </a:rPr>
              <a:t>first in lab</a:t>
            </a:r>
            <a:r>
              <a:rPr kumimoji="0" lang="en-US" altLang="en-US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It</a:t>
            </a:r>
            <a:r>
              <a:rPr kumimoji="0" lang="ja-JP" altLang="en-US">
                <a:ea typeface="ＭＳ Ｐゴシック" panose="020B0600070205080204" pitchFamily="34" charset="-128"/>
              </a:rPr>
              <a:t>’</a:t>
            </a:r>
            <a:r>
              <a:rPr kumimoji="0" lang="en-US" altLang="ja-JP">
                <a:ea typeface="ＭＳ Ｐゴシック" panose="020B0600070205080204" pitchFamily="34" charset="-128"/>
              </a:rPr>
              <a:t>s more fun to learn it in lab.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You will be better prepared for the lecture course.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You can defer the lab to a later semester.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DD28651-91FE-C26F-BFAC-908D7C576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Road to Success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FC45ECE4-81A3-600B-510E-95E1FDEAD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48768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Much of what you can learn in this course is directly applicable to any line of scientific or technical pursuit.  Engineers and pre-meds take note!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Your instructors have fun doing science and especially physics. They aim to make a career of it.  They would like you to share in that fun.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2BF040B7-F346-6D43-C416-030C44BDE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6875463" cy="403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Char char="¶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Zapf Dingbats" charset="2"/>
              <a:buChar char="å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00"/>
              </a:buClr>
              <a:buFont typeface="Zapf Dingbats" charset="2"/>
              <a:buChar char="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Font typeface="Wingdings" panose="05000000000000000000" pitchFamily="2" charset="2"/>
              <a:buChar char="Ø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b="0">
              <a:latin typeface="Times" panose="02020603050405020304" pitchFamily="18" charset="0"/>
            </a:endParaRPr>
          </a:p>
        </p:txBody>
      </p:sp>
      <p:sp>
        <p:nvSpPr>
          <p:cNvPr id="87042" name="Text Box 3">
            <a:extLst>
              <a:ext uri="{FF2B5EF4-FFF2-40B4-BE49-F238E27FC236}">
                <a16:creationId xmlns:a16="http://schemas.microsoft.com/office/drawing/2014/main" id="{B4B1050C-A2F5-3CD9-8BDA-DAF37CE7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19250"/>
            <a:ext cx="6875463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¶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Zapf Dingbats" charset="2"/>
              <a:buChar char="å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00"/>
              </a:buClr>
              <a:buFont typeface="Zapf Dingbats" charset="2"/>
              <a:buChar char="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Font typeface="Wingdings" panose="05000000000000000000" pitchFamily="2" charset="2"/>
              <a:buChar char="Ø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>
                <a:solidFill>
                  <a:srgbClr val="990000"/>
                </a:solidFill>
                <a:latin typeface="Times" panose="02020603050405020304" pitchFamily="18" charset="0"/>
              </a:rPr>
              <a:t>If we teach only the findings and products of science - no matter how useful and even inspiring they may be - without communicating its critical method, how can the average person possibly distinguish science from pseudoscience?</a:t>
            </a:r>
            <a:endParaRPr kumimoji="0" lang="en-US" altLang="en-US" sz="2000" b="0" i="1">
              <a:solidFill>
                <a:srgbClr val="990000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000" b="0" i="1">
              <a:solidFill>
                <a:srgbClr val="990000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b="0">
                <a:latin typeface="Times" panose="02020603050405020304" pitchFamily="18" charset="0"/>
              </a:rPr>
              <a:t>Carl Sagan</a:t>
            </a:r>
            <a:r>
              <a:rPr kumimoji="0" lang="en-US" altLang="en-US" b="0" i="1">
                <a:latin typeface="Times" panose="02020603050405020304" pitchFamily="18" charset="0"/>
              </a:rPr>
              <a:t>	</a:t>
            </a:r>
            <a:endParaRPr kumimoji="0" lang="en-US" altLang="en-US" b="0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kumimoji="0" lang="en-US" altLang="en-US" b="0">
              <a:latin typeface="Times" panose="02020603050405020304" pitchFamily="18" charset="0"/>
            </a:endParaRP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11DDBBDE-501F-4BE9-7E1D-AE1C95A84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Closing Thought</a:t>
            </a:r>
          </a:p>
        </p:txBody>
      </p:sp>
      <p:sp>
        <p:nvSpPr>
          <p:cNvPr id="87044" name="Rectangle 5">
            <a:extLst>
              <a:ext uri="{FF2B5EF4-FFF2-40B4-BE49-F238E27FC236}">
                <a16:creationId xmlns:a16="http://schemas.microsoft.com/office/drawing/2014/main" id="{F2C2AE32-E451-A1C0-F7A5-BDA91C8E0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1354138" cy="4876800"/>
          </a:xfrm>
        </p:spPr>
        <p:txBody>
          <a:bodyPr/>
          <a:lstStyle/>
          <a:p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DE91B8B-B6ED-250F-1226-BC794E26F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9BC4A992-3C88-7C61-E53C-44594053C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229600" cy="47244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Laboratory is organized to reflect the activities of scientific research.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Preparation: textbook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Experimental trial and error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Collaboration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Presentation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We use physics as an example of science.</a:t>
            </a:r>
          </a:p>
          <a:p>
            <a:r>
              <a:rPr kumimoji="0"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Learn how a science is done, not only the results.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F99D94E-DA4C-C751-F9C5-3D1AE9E17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B5D177AC-91F9-8189-A954-50E748359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772400" cy="45720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Develop experimental techniques.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Maintain laboratory notebook.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Prepare apparatus.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Observe and record.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Analyze.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Use the graph as an analysis tool.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Prepare a technical oral presentation.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914E454A-5B74-8F6E-2919-F2F75754F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462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¶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Zapf Dingbats" charset="2"/>
              <a:buChar char="å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00"/>
              </a:buClr>
              <a:buFont typeface="Zapf Dingbats" charset="2"/>
              <a:buChar char="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Font typeface="Wingdings" panose="05000000000000000000" pitchFamily="2" charset="2"/>
              <a:buChar char="Ø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 3" panose="05040102010807070707" pitchFamily="18" charset="2"/>
              <a:buChar char="w"/>
              <a:defRPr kumimoji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b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5ABE45B-B679-D5D0-0A48-89C3AD349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Course Outline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2B73D2D-CDCB-18CB-F5F9-5B08C0964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4958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Four 3-day </a:t>
            </a:r>
            <a:r>
              <a:rPr kumimoji="0" lang="en-US" altLang="en-US" i="1">
                <a:ea typeface="ＭＳ Ｐゴシック" panose="020B0600070205080204" pitchFamily="34" charset="-128"/>
              </a:rPr>
              <a:t>cycles</a:t>
            </a:r>
            <a:endParaRPr kumimoji="0" lang="en-US" altLang="en-US"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Two projects in progress during each cycle.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Each student does each of the projects during the cycle.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In each cycle students will form groups of two as directed by the instructor.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Work on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A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in day 1 of cycle.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Work on project </a:t>
            </a:r>
            <a:r>
              <a:rPr kumimoji="0" lang="ja-JP" altLang="en-US">
                <a:ea typeface="ＭＳ Ｐゴシック" panose="020B0600070205080204" pitchFamily="34" charset="-128"/>
              </a:rPr>
              <a:t>“</a:t>
            </a:r>
            <a:r>
              <a:rPr kumimoji="0" lang="en-US" altLang="ja-JP">
                <a:ea typeface="ＭＳ Ｐゴシック" panose="020B0600070205080204" pitchFamily="34" charset="-128"/>
              </a:rPr>
              <a:t>B</a:t>
            </a:r>
            <a:r>
              <a:rPr kumimoji="0" lang="ja-JP" altLang="en-US">
                <a:ea typeface="ＭＳ Ｐゴシック" panose="020B0600070205080204" pitchFamily="34" charset="-128"/>
              </a:rPr>
              <a:t>”</a:t>
            </a:r>
            <a:r>
              <a:rPr kumimoji="0" lang="en-US" altLang="ja-JP">
                <a:ea typeface="ＭＳ Ｐゴシック" panose="020B0600070205080204" pitchFamily="34" charset="-128"/>
              </a:rPr>
              <a:t> in day 2 of cycle.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Oral presentations on day 3.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FFB0C2C-223D-0B72-2409-56D62192F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Course Outline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DC4830D-10AE-2352-CD33-4308390C7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44958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In each cycle </a:t>
            </a:r>
            <a:r>
              <a:rPr kumimoji="0" lang="en-US" altLang="en-US" u="sng">
                <a:ea typeface="ＭＳ Ｐゴシック" panose="020B0600070205080204" pitchFamily="34" charset="-128"/>
              </a:rPr>
              <a:t>every</a:t>
            </a:r>
            <a:r>
              <a:rPr kumimoji="0" lang="en-US" altLang="en-US">
                <a:ea typeface="ＭＳ Ｐゴシック" panose="020B0600070205080204" pitchFamily="34" charset="-128"/>
              </a:rPr>
              <a:t> student will:</a:t>
            </a:r>
          </a:p>
          <a:p>
            <a:pPr lvl="1">
              <a:buFont typeface="Zapf Dingbats" charset="2"/>
              <a:buNone/>
            </a:pPr>
            <a:endParaRPr kumimoji="0" lang="en-US" altLang="en-US">
              <a:ea typeface="ＭＳ Ｐゴシック" panose="020B0600070205080204" pitchFamily="34" charset="-128"/>
            </a:endParaRP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Participate in the lab project.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Take the necessary data (group).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Submit a final project report for each project (group or individual).</a:t>
            </a:r>
          </a:p>
          <a:p>
            <a:pPr lvl="1"/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In each cycle 1/4 of the students will individually present one of their projects orally. Each student will make exactly one presentation during the semester.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9400CB-CF4F-8E17-C28B-ECDC831DC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E-mail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07155679-2701-5051-B3D2-DE2E4A996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953000"/>
          </a:xfrm>
        </p:spPr>
        <p:txBody>
          <a:bodyPr/>
          <a:lstStyle/>
          <a:p>
            <a:r>
              <a:rPr kumimoji="0" lang="en-US" altLang="en-US">
                <a:ea typeface="ＭＳ Ｐゴシック" panose="020B0600070205080204" pitchFamily="34" charset="-128"/>
              </a:rPr>
              <a:t>Faculty, instructors, and staff associated with the labs have e-mail addresses posted on the Web.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Students are presumed to have an active e-mail address.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Primary contact with your instructor, outside of lab, will be through email.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BF07EB7-CFD0-A2BA-F1D4-34F647A90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Required Materials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C85726D6-66D1-D4F5-F1A3-2C98B3B3E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724400"/>
          </a:xfrm>
        </p:spPr>
        <p:txBody>
          <a:bodyPr/>
          <a:lstStyle/>
          <a:p>
            <a:r>
              <a:rPr kumimoji="0" lang="en-US" altLang="en-US" i="1">
                <a:ea typeface="ＭＳ Ｐゴシック" panose="020B0600070205080204" pitchFamily="34" charset="-128"/>
              </a:rPr>
              <a:t>The Student Laboratory Notebook, University of South Carolina, Physics 201L, 202L, 211L, 212L</a:t>
            </a:r>
            <a:r>
              <a:rPr kumimoji="0" lang="en-US" altLang="en-US">
                <a:ea typeface="ＭＳ Ｐゴシック" panose="020B0600070205080204" pitchFamily="34" charset="-128"/>
              </a:rPr>
              <a:t>, published by Hayden McNeil – buy it at the bookstore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 plastic ruler with both inch and metric units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A protractor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Print your project description and bring it to class.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Using a mobile device is accepted (laptop, tablet, etc.)</a:t>
            </a:r>
          </a:p>
          <a:p>
            <a:r>
              <a:rPr kumimoji="0" lang="en-US" altLang="en-US">
                <a:ea typeface="ＭＳ Ｐゴシック" panose="020B0600070205080204" pitchFamily="34" charset="-128"/>
              </a:rPr>
              <a:t>The lecture textbook (optional, but encouraged)</a:t>
            </a:r>
          </a:p>
          <a:p>
            <a:pPr lvl="1"/>
            <a:r>
              <a:rPr kumimoji="0" lang="en-US" altLang="en-US">
                <a:ea typeface="ＭＳ Ｐゴシック" panose="020B0600070205080204" pitchFamily="34" charset="-128"/>
              </a:rPr>
              <a:t>This is your primary physics reference </a:t>
            </a:r>
          </a:p>
          <a:p>
            <a:endParaRPr kumimoji="0"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H.R. Info Kiosk (Online)">
  <a:themeElements>
    <a:clrScheme name="H.R. Info Kiosk (Online) 2">
      <a:dk1>
        <a:srgbClr val="000080"/>
      </a:dk1>
      <a:lt1>
        <a:srgbClr val="FFFFFF"/>
      </a:lt1>
      <a:dk2>
        <a:srgbClr val="3366CC"/>
      </a:dk2>
      <a:lt2>
        <a:srgbClr val="7A7C93"/>
      </a:lt2>
      <a:accent1>
        <a:srgbClr val="006699"/>
      </a:accent1>
      <a:accent2>
        <a:srgbClr val="6699FF"/>
      </a:accent2>
      <a:accent3>
        <a:srgbClr val="FFFFFF"/>
      </a:accent3>
      <a:accent4>
        <a:srgbClr val="00006C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H.R. Info Kiosk (Online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3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36" charset="0"/>
          </a:defRPr>
        </a:defPPr>
      </a:lstStyle>
    </a:lnDef>
  </a:objectDefaults>
  <a:extraClrSchemeLst>
    <a:extraClrScheme>
      <a:clrScheme name="H.R. Info Kiosk (Online)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 Kiosk (Online)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 Kiosk (Online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 Kiosk (Online)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 Kiosk (Online)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 Kiosk (Online)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.R. Info Kiosk (Online) 2">
    <a:dk1>
      <a:srgbClr val="000080"/>
    </a:dk1>
    <a:lt1>
      <a:srgbClr val="FFFFFF"/>
    </a:lt1>
    <a:dk2>
      <a:srgbClr val="3366CC"/>
    </a:dk2>
    <a:lt2>
      <a:srgbClr val="7A7C93"/>
    </a:lt2>
    <a:accent1>
      <a:srgbClr val="006699"/>
    </a:accent1>
    <a:accent2>
      <a:srgbClr val="6699FF"/>
    </a:accent2>
    <a:accent3>
      <a:srgbClr val="FFFFFF"/>
    </a:accent3>
    <a:accent4>
      <a:srgbClr val="00006C"/>
    </a:accent4>
    <a:accent5>
      <a:srgbClr val="AAB8CA"/>
    </a:accent5>
    <a:accent6>
      <a:srgbClr val="5C8AE7"/>
    </a:accent6>
    <a:hlink>
      <a:srgbClr val="CCCCFF"/>
    </a:hlink>
    <a:folHlink>
      <a:srgbClr val="5E6FD4"/>
    </a:folHlink>
  </a:clrScheme>
</a:themeOverride>
</file>

<file path=ppt/theme/themeOverride2.xml><?xml version="1.0" encoding="utf-8"?>
<a:themeOverride xmlns:a="http://schemas.openxmlformats.org/drawingml/2006/main">
  <a:clrScheme name="H.R. Info Kiosk (Online) 2">
    <a:dk1>
      <a:srgbClr val="000080"/>
    </a:dk1>
    <a:lt1>
      <a:srgbClr val="FFFFFF"/>
    </a:lt1>
    <a:dk2>
      <a:srgbClr val="3366CC"/>
    </a:dk2>
    <a:lt2>
      <a:srgbClr val="7A7C93"/>
    </a:lt2>
    <a:accent1>
      <a:srgbClr val="006699"/>
    </a:accent1>
    <a:accent2>
      <a:srgbClr val="6699FF"/>
    </a:accent2>
    <a:accent3>
      <a:srgbClr val="FFFFFF"/>
    </a:accent3>
    <a:accent4>
      <a:srgbClr val="00006C"/>
    </a:accent4>
    <a:accent5>
      <a:srgbClr val="AAB8CA"/>
    </a:accent5>
    <a:accent6>
      <a:srgbClr val="5C8AE7"/>
    </a:accent6>
    <a:hlink>
      <a:srgbClr val="CCCCFF"/>
    </a:hlink>
    <a:folHlink>
      <a:srgbClr val="5E6FD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2453</Words>
  <Application>Microsoft Macintosh PowerPoint</Application>
  <PresentationFormat>On-screen Show (4:3)</PresentationFormat>
  <Paragraphs>298</Paragraphs>
  <Slides>38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Letter Gothic</vt:lpstr>
      <vt:lpstr>Times</vt:lpstr>
      <vt:lpstr>Wingdings</vt:lpstr>
      <vt:lpstr>Wingdings 3</vt:lpstr>
      <vt:lpstr>Zapf Dingbats</vt:lpstr>
      <vt:lpstr>H.R. Info Kiosk (Online)</vt:lpstr>
      <vt:lpstr>Picture</vt:lpstr>
      <vt:lpstr>University of South Carolina</vt:lpstr>
      <vt:lpstr>Eligibility</vt:lpstr>
      <vt:lpstr>Relation to your course</vt:lpstr>
      <vt:lpstr>Objectives</vt:lpstr>
      <vt:lpstr>Objectives</vt:lpstr>
      <vt:lpstr>Course Outline</vt:lpstr>
      <vt:lpstr>Course Outline</vt:lpstr>
      <vt:lpstr>E-mail</vt:lpstr>
      <vt:lpstr>Required Materials</vt:lpstr>
      <vt:lpstr>Laboratory Notebook</vt:lpstr>
      <vt:lpstr>Project Description Format</vt:lpstr>
      <vt:lpstr>Project Description Format</vt:lpstr>
      <vt:lpstr>Printing Project Descriptions</vt:lpstr>
      <vt:lpstr>Cycle Outline</vt:lpstr>
      <vt:lpstr>Cycle Outline</vt:lpstr>
      <vt:lpstr>Cycle Outline</vt:lpstr>
      <vt:lpstr>The Presentation Session</vt:lpstr>
      <vt:lpstr>Presentation Preparation</vt:lpstr>
      <vt:lpstr>Project Report</vt:lpstr>
      <vt:lpstr>Project Report</vt:lpstr>
      <vt:lpstr>Rotation</vt:lpstr>
      <vt:lpstr>Rotation</vt:lpstr>
      <vt:lpstr>Grading</vt:lpstr>
      <vt:lpstr>Grading</vt:lpstr>
      <vt:lpstr>Grading</vt:lpstr>
      <vt:lpstr>Attendance Policy</vt:lpstr>
      <vt:lpstr>Attendance Policy</vt:lpstr>
      <vt:lpstr>Attendance Policy</vt:lpstr>
      <vt:lpstr>Tardiness Policy</vt:lpstr>
      <vt:lpstr>Exigencies</vt:lpstr>
      <vt:lpstr>Safety</vt:lpstr>
      <vt:lpstr>Safety</vt:lpstr>
      <vt:lpstr>Personal Safety</vt:lpstr>
      <vt:lpstr>The Road to Success</vt:lpstr>
      <vt:lpstr>The Road to Success</vt:lpstr>
      <vt:lpstr>The Road to Success</vt:lpstr>
      <vt:lpstr>The Road to Success</vt:lpstr>
      <vt:lpstr>Closing Thought</vt:lpstr>
    </vt:vector>
  </TitlesOfParts>
  <Company>USC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Physics Laboratory</dc:title>
  <dc:creator>Carl Rosenfeld</dc:creator>
  <cp:lastModifiedBy>Clawson, James</cp:lastModifiedBy>
  <cp:revision>98</cp:revision>
  <cp:lastPrinted>2019-08-14T17:06:51Z</cp:lastPrinted>
  <dcterms:created xsi:type="dcterms:W3CDTF">2009-07-30T13:44:37Z</dcterms:created>
  <dcterms:modified xsi:type="dcterms:W3CDTF">2023-08-15T18:54:45Z</dcterms:modified>
</cp:coreProperties>
</file>