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3" r:id="rId2"/>
    <p:sldId id="785" r:id="rId3"/>
    <p:sldId id="786" r:id="rId4"/>
    <p:sldId id="787" r:id="rId5"/>
    <p:sldId id="788" r:id="rId6"/>
    <p:sldId id="572" r:id="rId7"/>
    <p:sldId id="789" r:id="rId8"/>
    <p:sldId id="790" r:id="rId9"/>
    <p:sldId id="791" r:id="rId10"/>
    <p:sldId id="793" r:id="rId11"/>
    <p:sldId id="709" r:id="rId12"/>
    <p:sldId id="795" r:id="rId13"/>
    <p:sldId id="797" r:id="rId14"/>
    <p:sldId id="798" r:id="rId15"/>
  </p:sldIdLst>
  <p:sldSz cx="9144000" cy="6858000" type="screen4x3"/>
  <p:notesSz cx="7053263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C67"/>
    <a:srgbClr val="58595B"/>
    <a:srgbClr val="98002E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1"/>
    <p:restoredTop sz="75467" autoAdjust="0"/>
  </p:normalViewPr>
  <p:slideViewPr>
    <p:cSldViewPr snapToGrid="0" snapToObjects="1">
      <p:cViewPr varScale="1">
        <p:scale>
          <a:sx n="75" d="100"/>
          <a:sy n="75" d="100"/>
        </p:scale>
        <p:origin x="5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keupj\Desktop\Vertical%20Alignment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E4C67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rgbClr val="0E4C67"/>
                </a:solidFill>
              </a:rPr>
              <a:t>Figure 1. Most Important Objectives: Misaligned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E4C67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'OBJ2'!$A$15</c:f>
              <c:strCache>
                <c:ptCount val="1"/>
                <c:pt idx="0">
                  <c:v>(Develop) academic skills</c:v>
                </c:pt>
              </c:strCache>
            </c:strRef>
          </c:tx>
          <c:spPr>
            <a:ln w="38100" cap="rnd">
              <a:solidFill>
                <a:srgbClr val="0E4C6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'OBJ2'!$B$14:$D$14</c:f>
              <c:strCache>
                <c:ptCount val="3"/>
                <c:pt idx="0">
                  <c:v>12-13 NSFYS</c:v>
                </c:pt>
                <c:pt idx="1">
                  <c:v>14 NSSYI</c:v>
                </c:pt>
                <c:pt idx="2">
                  <c:v>2016 NSSCE</c:v>
                </c:pt>
              </c:strCache>
            </c:strRef>
          </c:cat>
          <c:val>
            <c:numRef>
              <c:f>'OBJ2'!$B$15:$D$15</c:f>
              <c:numCache>
                <c:formatCode>0.0</c:formatCode>
                <c:ptCount val="3"/>
                <c:pt idx="0">
                  <c:v>36.299999999999997</c:v>
                </c:pt>
                <c:pt idx="1">
                  <c:v>12.9</c:v>
                </c:pt>
                <c:pt idx="2">
                  <c:v>19.600000000000001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98-4652-BB0A-411CC2ACD2D3}"/>
            </c:ext>
          </c:extLst>
        </c:ser>
        <c:ser>
          <c:idx val="1"/>
          <c:order val="1"/>
          <c:tx>
            <c:strRef>
              <c:f>'OBJ2'!$A$16</c:f>
              <c:strCache>
                <c:ptCount val="1"/>
                <c:pt idx="0">
                  <c:v>Return rates/retention</c:v>
                </c:pt>
              </c:strCache>
            </c:strRef>
          </c:tx>
          <c:spPr>
            <a:ln w="38100" cap="rnd">
              <a:solidFill>
                <a:srgbClr val="AB183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AB183C"/>
                </a:solidFill>
              </a:ln>
              <a:effectLst/>
            </c:spPr>
          </c:marker>
          <c:cat>
            <c:strRef>
              <c:f>'OBJ2'!$B$14:$D$14</c:f>
              <c:strCache>
                <c:ptCount val="3"/>
                <c:pt idx="0">
                  <c:v>12-13 NSFYS</c:v>
                </c:pt>
                <c:pt idx="1">
                  <c:v>14 NSSYI</c:v>
                </c:pt>
                <c:pt idx="2">
                  <c:v>2016 NSSCE</c:v>
                </c:pt>
              </c:strCache>
            </c:strRef>
          </c:cat>
          <c:val>
            <c:numRef>
              <c:f>'OBJ2'!$B$16:$D$16</c:f>
              <c:numCache>
                <c:formatCode>0.0</c:formatCode>
                <c:ptCount val="3"/>
                <c:pt idx="0">
                  <c:v>14.5</c:v>
                </c:pt>
                <c:pt idx="1">
                  <c:v>42.2</c:v>
                </c:pt>
                <c:pt idx="2">
                  <c:v>12.1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98-4652-BB0A-411CC2ACD2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3232624"/>
        <c:axId val="2124334560"/>
      </c:lineChart>
      <c:catAx>
        <c:axId val="-214323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4334560"/>
        <c:crosses val="autoZero"/>
        <c:auto val="1"/>
        <c:lblAlgn val="ctr"/>
        <c:lblOffset val="100"/>
        <c:noMultiLvlLbl val="0"/>
      </c:catAx>
      <c:valAx>
        <c:axId val="212433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323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baseline="0"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0E4C67"/>
                </a:solidFill>
                <a:latin typeface="+mn-lt"/>
                <a:ea typeface="Times New Roman" charset="0"/>
                <a:cs typeface="Times New Roman" charset="0"/>
              </a:defRPr>
            </a:pPr>
            <a:r>
              <a:rPr lang="en-US" sz="2400" b="1" dirty="0">
                <a:solidFill>
                  <a:srgbClr val="0E4C67"/>
                </a:solidFill>
              </a:rPr>
              <a:t>Figure 2. Most Important Objectives: </a:t>
            </a:r>
          </a:p>
          <a:p>
            <a:pPr>
              <a:defRPr sz="2400" b="1">
                <a:solidFill>
                  <a:srgbClr val="0E4C67"/>
                </a:solidFill>
              </a:defRPr>
            </a:pPr>
            <a:r>
              <a:rPr lang="en-US" sz="2400" b="1" dirty="0">
                <a:solidFill>
                  <a:srgbClr val="0E4C67"/>
                </a:solidFill>
              </a:rPr>
              <a:t>Developmentally </a:t>
            </a:r>
            <a:r>
              <a:rPr lang="en-US" sz="2400" b="1" dirty="0" smtClean="0">
                <a:solidFill>
                  <a:srgbClr val="0E4C67"/>
                </a:solidFill>
              </a:rPr>
              <a:t>Aligned </a:t>
            </a:r>
            <a:r>
              <a:rPr lang="en-US" sz="2400" b="1" dirty="0" smtClean="0">
                <a:solidFill>
                  <a:srgbClr val="58595B"/>
                </a:solidFill>
              </a:rPr>
              <a:t>[+]</a:t>
            </a:r>
            <a:endParaRPr lang="en-US" sz="2400" b="1" dirty="0">
              <a:solidFill>
                <a:srgbClr val="58595B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0E4C67"/>
              </a:solidFill>
              <a:latin typeface="+mn-lt"/>
              <a:ea typeface="Times New Roman" charset="0"/>
              <a:cs typeface="Times New Roman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861615124196398E-2"/>
          <c:y val="0.15012711955718799"/>
          <c:w val="0.89701761192894403"/>
          <c:h val="0.56986955652878601"/>
        </c:manualLayout>
      </c:layout>
      <c:lineChart>
        <c:grouping val="standard"/>
        <c:varyColors val="0"/>
        <c:ser>
          <c:idx val="0"/>
          <c:order val="0"/>
          <c:tx>
            <c:strRef>
              <c:f>'OBJ2'!$A$4</c:f>
              <c:strCache>
                <c:ptCount val="1"/>
                <c:pt idx="0">
                  <c:v>Provide orientation to campus resources &amp; services/information</c:v>
                </c:pt>
              </c:strCache>
            </c:strRef>
          </c:tx>
          <c:spPr>
            <a:ln w="38100" cap="rnd">
              <a:solidFill>
                <a:srgbClr val="AB183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B183C"/>
              </a:solidFill>
              <a:ln w="9525">
                <a:noFill/>
              </a:ln>
              <a:effectLst/>
            </c:spPr>
          </c:marker>
          <c:cat>
            <c:strRef>
              <c:f>'OBJ2'!$B$3:$D$3</c:f>
              <c:strCache>
                <c:ptCount val="3"/>
                <c:pt idx="0">
                  <c:v>12-13 NSFYS</c:v>
                </c:pt>
                <c:pt idx="1">
                  <c:v>14 NSSYI</c:v>
                </c:pt>
                <c:pt idx="2">
                  <c:v>2016 NSSCE</c:v>
                </c:pt>
              </c:strCache>
            </c:strRef>
          </c:cat>
          <c:val>
            <c:numRef>
              <c:f>'OBJ2'!$B$4:$D$4</c:f>
              <c:numCache>
                <c:formatCode>0.0</c:formatCode>
                <c:ptCount val="3"/>
                <c:pt idx="0">
                  <c:v>37.799999999999997</c:v>
                </c:pt>
                <c:pt idx="1">
                  <c:v>11.7</c:v>
                </c:pt>
                <c:pt idx="2" formatCode="General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9D-4F69-8B82-FBA7E5386D51}"/>
            </c:ext>
          </c:extLst>
        </c:ser>
        <c:ser>
          <c:idx val="1"/>
          <c:order val="1"/>
          <c:tx>
            <c:strRef>
              <c:f>'OBJ2'!$A$5</c:f>
              <c:strCache>
                <c:ptCount val="1"/>
                <c:pt idx="0">
                  <c:v>Develop study skills</c:v>
                </c:pt>
              </c:strCache>
            </c:strRef>
          </c:tx>
          <c:spPr>
            <a:ln w="38100" cap="rnd">
              <a:solidFill>
                <a:srgbClr val="ABAB3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BAB35"/>
              </a:solidFill>
              <a:ln w="9525">
                <a:noFill/>
              </a:ln>
              <a:effectLst/>
            </c:spPr>
          </c:marker>
          <c:cat>
            <c:strRef>
              <c:f>'OBJ2'!$B$3:$D$3</c:f>
              <c:strCache>
                <c:ptCount val="3"/>
                <c:pt idx="0">
                  <c:v>12-13 NSFYS</c:v>
                </c:pt>
                <c:pt idx="1">
                  <c:v>14 NSSYI</c:v>
                </c:pt>
                <c:pt idx="2">
                  <c:v>2016 NSSCE</c:v>
                </c:pt>
              </c:strCache>
            </c:strRef>
          </c:cat>
          <c:val>
            <c:numRef>
              <c:f>'OBJ2'!$B$5:$D$5</c:f>
              <c:numCache>
                <c:formatCode>0.0</c:formatCode>
                <c:ptCount val="3"/>
                <c:pt idx="0">
                  <c:v>20</c:v>
                </c:pt>
                <c:pt idx="1">
                  <c:v>2.4</c:v>
                </c:pt>
                <c:pt idx="2" formatCode="General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9D-4F69-8B82-FBA7E5386D51}"/>
            </c:ext>
          </c:extLst>
        </c:ser>
        <c:ser>
          <c:idx val="2"/>
          <c:order val="2"/>
          <c:tx>
            <c:strRef>
              <c:f>'OBJ2'!$A$6</c:f>
              <c:strCache>
                <c:ptCount val="1"/>
                <c:pt idx="0">
                  <c:v>Develop support network or friendships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'OBJ2'!$B$3:$D$3</c:f>
              <c:strCache>
                <c:ptCount val="3"/>
                <c:pt idx="0">
                  <c:v>12-13 NSFYS</c:v>
                </c:pt>
                <c:pt idx="1">
                  <c:v>14 NSSYI</c:v>
                </c:pt>
                <c:pt idx="2">
                  <c:v>2016 NSSCE</c:v>
                </c:pt>
              </c:strCache>
            </c:strRef>
          </c:cat>
          <c:val>
            <c:numRef>
              <c:f>'OBJ2'!$B$6:$D$6</c:f>
              <c:numCache>
                <c:formatCode>0.0</c:formatCode>
                <c:ptCount val="3"/>
                <c:pt idx="0">
                  <c:v>14.5</c:v>
                </c:pt>
                <c:pt idx="1">
                  <c:v>6.3</c:v>
                </c:pt>
                <c:pt idx="2" formatCode="General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9D-4F69-8B82-FBA7E5386D51}"/>
            </c:ext>
          </c:extLst>
        </c:ser>
        <c:ser>
          <c:idx val="3"/>
          <c:order val="3"/>
          <c:tx>
            <c:strRef>
              <c:f>'OBJ2'!$A$8</c:f>
              <c:strCache>
                <c:ptCount val="1"/>
                <c:pt idx="0">
                  <c:v>Preprofessional/career preparation</c:v>
                </c:pt>
              </c:strCache>
            </c:strRef>
          </c:tx>
          <c:spPr>
            <a:ln w="38100" cap="rnd">
              <a:solidFill>
                <a:srgbClr val="00709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9F"/>
              </a:solidFill>
              <a:ln w="9525">
                <a:noFill/>
              </a:ln>
              <a:effectLst/>
            </c:spPr>
          </c:marker>
          <c:cat>
            <c:strRef>
              <c:f>'OBJ2'!$B$3:$D$3</c:f>
              <c:strCache>
                <c:ptCount val="3"/>
                <c:pt idx="0">
                  <c:v>12-13 NSFYS</c:v>
                </c:pt>
                <c:pt idx="1">
                  <c:v>14 NSSYI</c:v>
                </c:pt>
                <c:pt idx="2">
                  <c:v>2016 NSSCE</c:v>
                </c:pt>
              </c:strCache>
            </c:strRef>
          </c:cat>
          <c:val>
            <c:numRef>
              <c:f>'OBJ2'!$B$8:$D$8</c:f>
              <c:numCache>
                <c:formatCode>0.0</c:formatCode>
                <c:ptCount val="3"/>
                <c:pt idx="0">
                  <c:v>2</c:v>
                </c:pt>
                <c:pt idx="1">
                  <c:v>11.7</c:v>
                </c:pt>
                <c:pt idx="2" formatCode="General">
                  <c:v>16.8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D9D-4F69-8B82-FBA7E5386D51}"/>
            </c:ext>
          </c:extLst>
        </c:ser>
        <c:ser>
          <c:idx val="4"/>
          <c:order val="4"/>
          <c:tx>
            <c:strRef>
              <c:f>'OBJ2'!$A$7</c:f>
              <c:strCache>
                <c:ptCount val="1"/>
                <c:pt idx="0">
                  <c:v>Develop intercultural competence</c:v>
                </c:pt>
              </c:strCache>
            </c:strRef>
          </c:tx>
          <c:spPr>
            <a:ln w="38100" cap="rnd">
              <a:solidFill>
                <a:srgbClr val="0E4C6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E4C67"/>
              </a:solidFill>
              <a:ln w="9525">
                <a:noFill/>
              </a:ln>
              <a:effectLst/>
            </c:spPr>
          </c:marker>
          <c:cat>
            <c:strRef>
              <c:f>'OBJ2'!$B$3:$D$3</c:f>
              <c:strCache>
                <c:ptCount val="3"/>
                <c:pt idx="0">
                  <c:v>12-13 NSFYS</c:v>
                </c:pt>
                <c:pt idx="1">
                  <c:v>14 NSSYI</c:v>
                </c:pt>
                <c:pt idx="2">
                  <c:v>2016 NSSCE</c:v>
                </c:pt>
              </c:strCache>
            </c:strRef>
          </c:cat>
          <c:val>
            <c:numRef>
              <c:f>'OBJ2'!$B$7:$D$7</c:f>
              <c:numCache>
                <c:formatCode>0.0</c:formatCode>
                <c:ptCount val="3"/>
                <c:pt idx="0">
                  <c:v>0.8</c:v>
                </c:pt>
                <c:pt idx="1">
                  <c:v>3</c:v>
                </c:pt>
                <c:pt idx="2" formatCode="General">
                  <c:v>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D9D-4F69-8B82-FBA7E5386D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9486672"/>
        <c:axId val="-2141062272"/>
      </c:lineChart>
      <c:catAx>
        <c:axId val="-213948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charset="0"/>
                <a:cs typeface="Times New Roman" charset="0"/>
              </a:defRPr>
            </a:pPr>
            <a:endParaRPr lang="en-US"/>
          </a:p>
        </c:txPr>
        <c:crossAx val="-2141062272"/>
        <c:crosses val="autoZero"/>
        <c:auto val="1"/>
        <c:lblAlgn val="ctr"/>
        <c:lblOffset val="100"/>
        <c:noMultiLvlLbl val="0"/>
      </c:catAx>
      <c:valAx>
        <c:axId val="-214106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charset="0"/>
                <a:cs typeface="Times New Roman" charset="0"/>
              </a:defRPr>
            </a:pPr>
            <a:endParaRPr lang="en-US"/>
          </a:p>
        </c:txPr>
        <c:crossAx val="-213948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507170299364698E-2"/>
          <c:y val="0.79910058661002403"/>
          <c:w val="0.80755555555555603"/>
          <c:h val="0.18403956091368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Times New Roman" charset="0"/>
              <a:cs typeface="Times New Roman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44450" cap="flat" cmpd="sng" algn="ctr">
      <a:solidFill>
        <a:srgbClr val="0E4C67"/>
      </a:solidFill>
      <a:round/>
    </a:ln>
    <a:effectLst/>
  </c:spPr>
  <c:txPr>
    <a:bodyPr/>
    <a:lstStyle/>
    <a:p>
      <a:pPr>
        <a:defRPr>
          <a:latin typeface="+mn-lt"/>
          <a:ea typeface="Times New Roman" charset="0"/>
          <a:cs typeface="Times New Roman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0E4C67"/>
                </a:solidFill>
                <a:latin typeface="+mn-lt"/>
                <a:ea typeface="Times New Roman" charset="0"/>
                <a:cs typeface="Times New Roman" charset="0"/>
              </a:defRPr>
            </a:pPr>
            <a:r>
              <a:rPr lang="en-US" sz="2400" b="1" dirty="0">
                <a:solidFill>
                  <a:srgbClr val="0E4C67"/>
                </a:solidFill>
              </a:rPr>
              <a:t>Figure 3. Unit Administering the </a:t>
            </a:r>
            <a:r>
              <a:rPr lang="en-US" sz="2400" b="1" dirty="0" smtClean="0">
                <a:solidFill>
                  <a:srgbClr val="0E4C67"/>
                </a:solidFill>
              </a:rPr>
              <a:t>HIP </a:t>
            </a:r>
            <a:r>
              <a:rPr lang="en-US" sz="2400" b="1" dirty="0" smtClean="0">
                <a:solidFill>
                  <a:srgbClr val="58595B"/>
                </a:solidFill>
              </a:rPr>
              <a:t>[-]</a:t>
            </a:r>
            <a:endParaRPr lang="en-US" sz="2400" b="1" dirty="0">
              <a:solidFill>
                <a:srgbClr val="0E4C67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0E4C67"/>
              </a:solidFill>
              <a:latin typeface="+mn-lt"/>
              <a:ea typeface="Times New Roman" charset="0"/>
              <a:cs typeface="Times New Roman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360487329960502E-2"/>
          <c:y val="0.150626839751661"/>
          <c:w val="0.918395406267703"/>
          <c:h val="0.65810897408066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ADM!$B$4</c:f>
              <c:strCache>
                <c:ptCount val="1"/>
                <c:pt idx="0">
                  <c:v>12-13 NSFYS</c:v>
                </c:pt>
              </c:strCache>
            </c:strRef>
          </c:tx>
          <c:spPr>
            <a:solidFill>
              <a:srgbClr val="00709F"/>
            </a:solidFill>
            <a:ln>
              <a:noFill/>
            </a:ln>
            <a:effectLst/>
          </c:spPr>
          <c:invertIfNegative val="0"/>
          <c:cat>
            <c:strRef>
              <c:f>ADM!$A$5:$A$9</c:f>
              <c:strCache>
                <c:ptCount val="5"/>
                <c:pt idx="0">
                  <c:v>Academic affairs (central office)</c:v>
                </c:pt>
                <c:pt idx="1">
                  <c:v>College or school</c:v>
                </c:pt>
                <c:pt idx="2">
                  <c:v>Academic department(s)</c:v>
                </c:pt>
                <c:pt idx="3">
                  <c:v>Student affairs (central office)</c:v>
                </c:pt>
                <c:pt idx="4">
                  <c:v>Other</c:v>
                </c:pt>
              </c:strCache>
            </c:strRef>
          </c:cat>
          <c:val>
            <c:numRef>
              <c:f>ADM!$B$5:$B$9</c:f>
              <c:numCache>
                <c:formatCode>0.0</c:formatCode>
                <c:ptCount val="5"/>
                <c:pt idx="0">
                  <c:v>25.9</c:v>
                </c:pt>
                <c:pt idx="1">
                  <c:v>9.3000000000000007</c:v>
                </c:pt>
                <c:pt idx="2">
                  <c:v>20</c:v>
                </c:pt>
                <c:pt idx="3">
                  <c:v>7.6</c:v>
                </c:pt>
                <c:pt idx="4">
                  <c:v>37.1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3B-4CAC-87A6-C2F0E21BE5B4}"/>
            </c:ext>
          </c:extLst>
        </c:ser>
        <c:ser>
          <c:idx val="1"/>
          <c:order val="1"/>
          <c:tx>
            <c:strRef>
              <c:f>ADM!$C$4</c:f>
              <c:strCache>
                <c:ptCount val="1"/>
                <c:pt idx="0">
                  <c:v>14 NSSYI</c:v>
                </c:pt>
              </c:strCache>
            </c:strRef>
          </c:tx>
          <c:spPr>
            <a:solidFill>
              <a:srgbClr val="AB183C"/>
            </a:solidFill>
            <a:ln>
              <a:noFill/>
            </a:ln>
            <a:effectLst/>
          </c:spPr>
          <c:invertIfNegative val="0"/>
          <c:cat>
            <c:strRef>
              <c:f>ADM!$A$5:$A$9</c:f>
              <c:strCache>
                <c:ptCount val="5"/>
                <c:pt idx="0">
                  <c:v>Academic affairs (central office)</c:v>
                </c:pt>
                <c:pt idx="1">
                  <c:v>College or school</c:v>
                </c:pt>
                <c:pt idx="2">
                  <c:v>Academic department(s)</c:v>
                </c:pt>
                <c:pt idx="3">
                  <c:v>Student affairs (central office)</c:v>
                </c:pt>
                <c:pt idx="4">
                  <c:v>Other</c:v>
                </c:pt>
              </c:strCache>
            </c:strRef>
          </c:cat>
          <c:val>
            <c:numRef>
              <c:f>ADM!$C$5:$C$9</c:f>
              <c:numCache>
                <c:formatCode>0.0</c:formatCode>
                <c:ptCount val="5"/>
                <c:pt idx="0">
                  <c:v>25.6</c:v>
                </c:pt>
                <c:pt idx="1">
                  <c:v>8.8000000000000007</c:v>
                </c:pt>
                <c:pt idx="2">
                  <c:v>12.8</c:v>
                </c:pt>
                <c:pt idx="3">
                  <c:v>33.799999999999997</c:v>
                </c:pt>
                <c:pt idx="4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3B-4CAC-87A6-C2F0E21BE5B4}"/>
            </c:ext>
          </c:extLst>
        </c:ser>
        <c:ser>
          <c:idx val="2"/>
          <c:order val="2"/>
          <c:tx>
            <c:strRef>
              <c:f>ADM!$D$4</c:f>
              <c:strCache>
                <c:ptCount val="1"/>
                <c:pt idx="0">
                  <c:v>16 NSSCE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ADM!$A$5:$A$9</c:f>
              <c:strCache>
                <c:ptCount val="5"/>
                <c:pt idx="0">
                  <c:v>Academic affairs (central office)</c:v>
                </c:pt>
                <c:pt idx="1">
                  <c:v>College or school</c:v>
                </c:pt>
                <c:pt idx="2">
                  <c:v>Academic department(s)</c:v>
                </c:pt>
                <c:pt idx="3">
                  <c:v>Student affairs (central office)</c:v>
                </c:pt>
                <c:pt idx="4">
                  <c:v>Other</c:v>
                </c:pt>
              </c:strCache>
            </c:strRef>
          </c:cat>
          <c:val>
            <c:numRef>
              <c:f>ADM!$D$5:$D$9</c:f>
              <c:numCache>
                <c:formatCode>0.0</c:formatCode>
                <c:ptCount val="5"/>
                <c:pt idx="0">
                  <c:v>40.6</c:v>
                </c:pt>
                <c:pt idx="1">
                  <c:v>7.3</c:v>
                </c:pt>
                <c:pt idx="2">
                  <c:v>42.7</c:v>
                </c:pt>
                <c:pt idx="3">
                  <c:v>3.1</c:v>
                </c:pt>
                <c:pt idx="4">
                  <c:v>6.3000000000000007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3B-4CAC-87A6-C2F0E21BE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86737072"/>
        <c:axId val="-2083858480"/>
      </c:barChart>
      <c:catAx>
        <c:axId val="-208673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charset="0"/>
                <a:cs typeface="Times New Roman" charset="0"/>
              </a:defRPr>
            </a:pPr>
            <a:endParaRPr lang="en-US"/>
          </a:p>
        </c:txPr>
        <c:crossAx val="-2083858480"/>
        <c:crosses val="autoZero"/>
        <c:auto val="1"/>
        <c:lblAlgn val="ctr"/>
        <c:lblOffset val="100"/>
        <c:noMultiLvlLbl val="0"/>
      </c:catAx>
      <c:valAx>
        <c:axId val="-208385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charset="0"/>
                <a:cs typeface="Times New Roman" charset="0"/>
              </a:defRPr>
            </a:pPr>
            <a:endParaRPr lang="en-US"/>
          </a:p>
        </c:txPr>
        <c:crossAx val="-208673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Times New Roman" charset="0"/>
              <a:cs typeface="Times New Roman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+mn-lt"/>
          <a:ea typeface="Times New Roman" charset="0"/>
          <a:cs typeface="Times New Roman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83" tIns="46742" rIns="93483" bIns="467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83" tIns="46742" rIns="93483" bIns="46742" rtlCol="0"/>
          <a:lstStyle>
            <a:lvl1pPr algn="r">
              <a:defRPr sz="1200"/>
            </a:lvl1pPr>
          </a:lstStyle>
          <a:p>
            <a:fld id="{B3E31C18-2A8E-4911-A681-EEA2EC86F7A8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3483" tIns="46742" rIns="93483" bIns="467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3483" tIns="46742" rIns="93483" bIns="46742" rtlCol="0" anchor="b"/>
          <a:lstStyle>
            <a:lvl1pPr algn="r">
              <a:defRPr sz="1200"/>
            </a:lvl1pPr>
          </a:lstStyle>
          <a:p>
            <a:fld id="{31F3F0CB-9BEE-409E-BC09-72B390961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40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83" tIns="46742" rIns="93483" bIns="467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83" tIns="46742" rIns="93483" bIns="46742" rtlCol="0"/>
          <a:lstStyle>
            <a:lvl1pPr algn="r">
              <a:defRPr sz="1200"/>
            </a:lvl1pPr>
          </a:lstStyle>
          <a:p>
            <a:fld id="{CB795D6D-0FDE-4041-A3D0-2FAB7D22C277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6913"/>
            <a:ext cx="4652963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83" tIns="46742" rIns="93483" bIns="467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83" tIns="46742" rIns="93483" bIns="467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3483" tIns="46742" rIns="93483" bIns="467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3483" tIns="46742" rIns="93483" bIns="46742" rtlCol="0" anchor="b"/>
          <a:lstStyle>
            <a:lvl1pPr algn="r">
              <a:defRPr sz="1200"/>
            </a:lvl1pPr>
          </a:lstStyle>
          <a:p>
            <a:fld id="{9333C8F4-6CBA-461E-9029-7F14BB46A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90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3C8F4-6CBA-461E-9029-7F14BB46A01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2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dirty="0" smtClean="0"/>
              <a:t>.  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B8E7988-0A45-4161-8668-00DBAE680FF2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79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3C8F4-6CBA-461E-9029-7F14BB46A01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3C8F4-6CBA-461E-9029-7F14BB46A01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64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3C8F4-6CBA-461E-9029-7F14BB46A01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85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36925-2761-4925-ACA0-24721F25CFD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16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36925-2761-4925-ACA0-24721F25CFD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702A4D-5D30-4D25-871B-AFC7BACDF522}" type="datetime1">
              <a:rPr lang="en-US"/>
              <a:pPr/>
              <a:t>2/4/2019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E15FA-B066-4226-AE1A-A041C0A9DB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46AEC4-3744-46FB-9DBF-AF45CA43C60E}" type="datetime1">
              <a:rPr lang="en-US"/>
              <a:pPr/>
              <a:t>2/4/2019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0070A-C586-4807-A845-FDAB8102E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37C708-E6D2-41EB-BF13-916BB37DF329}" type="datetime1">
              <a:rPr lang="en-US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B070A-80C6-4CBF-B2C4-CB8CFF2E95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6B7C99-5844-4FF9-8185-869AAF24ACE9}" type="datetime1">
              <a:rPr lang="en-US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C3A33-3A3E-4290-AD5A-82A73689BC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DA941-4ECD-47B8-BE2C-89995829EA95}" type="datetime1">
              <a:rPr lang="en-US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BE19A-6018-4970-81BE-C21F7F8291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7E3225-E2C4-416A-888F-7CB5719CB10F}" type="datetime1">
              <a:rPr lang="en-US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C5EB1-2280-4CAE-8DA4-73BEFD3C2F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26DC7-04A6-45DF-B9C2-EAD0A0E6154B}" type="datetime1">
              <a:rPr lang="en-US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61B3D-DBC7-445D-AC64-6394910D17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42C6DA-4EE9-4397-96AB-21BF1E2BE9FB}" type="datetime1">
              <a:rPr lang="en-US"/>
              <a:pPr/>
              <a:t>2/4/2019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D3039-89A1-43FE-BAA7-2FEA2442F2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E90A23-6D75-47DF-8F8D-F07CEC38A8DB}" type="datetime1">
              <a:rPr lang="en-US"/>
              <a:pPr/>
              <a:t>2/4/2019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579BA-4B08-480F-977B-00335B939F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91F5A1-9656-4F0C-A618-9D18AB6E2AF2}" type="datetime1">
              <a:rPr lang="en-US"/>
              <a:pPr/>
              <a:t>2/4/2019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4EE0E-DC7C-4B22-ADEB-70C7BEC6F7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C56EF4-32C1-49AF-8343-3F70B859EF72}" type="datetime1">
              <a:rPr lang="en-US"/>
              <a:pPr/>
              <a:t>2/4/2019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35CBD-24D7-4F1E-9717-FCBB8F4BE4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AFDA1F-1EBF-42E2-B615-82FAC4E71C24}" type="datetime1">
              <a:rPr lang="en-US"/>
              <a:pPr/>
              <a:t>2/4/2019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40182-08BF-4AAF-A0F6-B56225DB01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F955CC8-7910-4632-B6F5-41B008956C38}" type="datetime1">
              <a:rPr lang="en-US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E319FE3-C2DD-4FA7-A33E-A18AB7133F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om/url?sa=i&amp;source=images&amp;cd=&amp;cad=rja&amp;docid=htLfCxreUiUQIM&amp;tbnid=pkVRAkPxxWhw3M:&amp;ved=0CAgQjRwwAA&amp;url=http://www.coplac.org/leap/&amp;ei=T2AeUp-iG--6sQTf7oGgBg&amp;psig=AFQjCNFdTyrS1XwiT47GbMVW1g2M_MxicQ&amp;ust=1377808847529494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040" y="1246908"/>
            <a:ext cx="8471201" cy="158200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E4C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Coherence </a:t>
            </a:r>
            <a:br>
              <a:rPr lang="en-US" sz="4000" b="1" dirty="0" smtClean="0">
                <a:solidFill>
                  <a:srgbClr val="0E4C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0E4C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Across the Curriculum:</a:t>
            </a:r>
            <a:br>
              <a:rPr lang="en-US" sz="4000" b="1" dirty="0" smtClean="0">
                <a:solidFill>
                  <a:srgbClr val="0E4C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b="1" dirty="0" smtClean="0">
                <a:solidFill>
                  <a:srgbClr val="0E4C67"/>
                </a:solidFill>
              </a:rPr>
              <a:t>Finding Evidence of Vertically Integrated High-Impact Student Transition Programs</a:t>
            </a:r>
            <a:endParaRPr lang="en-US" sz="3800" b="1" dirty="0">
              <a:solidFill>
                <a:srgbClr val="0E4C67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040" y="4128780"/>
            <a:ext cx="8388074" cy="1791166"/>
          </a:xfrm>
        </p:spPr>
        <p:txBody>
          <a:bodyPr/>
          <a:lstStyle/>
          <a:p>
            <a:r>
              <a:rPr lang="en-US" sz="2800" b="1" dirty="0" smtClean="0">
                <a:solidFill>
                  <a:srgbClr val="58595B"/>
                </a:solidFill>
              </a:rPr>
              <a:t>Jennifer R. </a:t>
            </a:r>
            <a:r>
              <a:rPr lang="en-US" sz="2800" b="1" dirty="0" err="1" smtClean="0">
                <a:solidFill>
                  <a:srgbClr val="58595B"/>
                </a:solidFill>
              </a:rPr>
              <a:t>Keup</a:t>
            </a:r>
            <a:r>
              <a:rPr lang="en-US" sz="2800" b="1" dirty="0">
                <a:solidFill>
                  <a:srgbClr val="58595B"/>
                </a:solidFill>
              </a:rPr>
              <a:t> </a:t>
            </a:r>
            <a:endParaRPr lang="en-US" sz="2800" b="1" dirty="0" smtClean="0">
              <a:solidFill>
                <a:srgbClr val="58595B"/>
              </a:solidFill>
            </a:endParaRPr>
          </a:p>
          <a:p>
            <a:r>
              <a:rPr lang="en-US" sz="2800" b="1" dirty="0" smtClean="0">
                <a:solidFill>
                  <a:srgbClr val="58595B"/>
                </a:solidFill>
              </a:rPr>
              <a:t>Director, National Resource Center for FYE&amp;SIT</a:t>
            </a:r>
            <a:endParaRPr lang="en-US" sz="2800" b="1" dirty="0">
              <a:solidFill>
                <a:srgbClr val="58595B"/>
              </a:solidFill>
            </a:endParaRPr>
          </a:p>
          <a:p>
            <a:r>
              <a:rPr lang="en-US" sz="2800" b="1" dirty="0" err="1" smtClean="0">
                <a:solidFill>
                  <a:srgbClr val="58595B"/>
                </a:solidFill>
              </a:rPr>
              <a:t>keupj@mailbox.sc.edu</a:t>
            </a:r>
            <a:endParaRPr lang="en-US" sz="2800" b="1" dirty="0" smtClean="0">
              <a:solidFill>
                <a:srgbClr val="58595B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90081"/>
              </p:ext>
            </p:extLst>
          </p:nvPr>
        </p:nvGraphicFramePr>
        <p:xfrm>
          <a:off x="667264" y="197708"/>
          <a:ext cx="7858897" cy="6450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997540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E4C67"/>
                </a:solidFill>
              </a:rPr>
              <a:t>Results: Structure</a:t>
            </a:r>
            <a:endParaRPr lang="en-US" sz="4000" b="1" dirty="0">
              <a:solidFill>
                <a:srgbClr val="0E4C67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82000" cy="4545840"/>
          </a:xfrm>
        </p:spPr>
        <p:txBody>
          <a:bodyPr/>
          <a:lstStyle/>
          <a:p>
            <a:pPr marL="514350" indent="-514350">
              <a:buClr>
                <a:schemeClr val="tx1"/>
              </a:buClr>
            </a:pPr>
            <a:r>
              <a:rPr lang="en-US" b="1" u="sng" dirty="0" smtClean="0">
                <a:solidFill>
                  <a:srgbClr val="98002E"/>
                </a:solidFill>
              </a:rPr>
              <a:t>HISTORICAL DURATION</a:t>
            </a:r>
            <a:r>
              <a:rPr lang="en-US" b="1" dirty="0" smtClean="0">
                <a:solidFill>
                  <a:srgbClr val="58595B"/>
                </a:solidFill>
              </a:rPr>
              <a:t> [+]</a:t>
            </a:r>
            <a:r>
              <a:rPr lang="en-US" dirty="0" smtClean="0"/>
              <a:t>: The % of the respective HIPs that </a:t>
            </a:r>
            <a:r>
              <a:rPr lang="en-US" dirty="0"/>
              <a:t>had been in place for “3 to 10 years” was very similar (</a:t>
            </a:r>
            <a:r>
              <a:rPr lang="en-US" dirty="0" smtClean="0"/>
              <a:t>41% </a:t>
            </a:r>
            <a:r>
              <a:rPr lang="en-US" dirty="0"/>
              <a:t>to </a:t>
            </a:r>
            <a:r>
              <a:rPr lang="en-US" dirty="0" smtClean="0"/>
              <a:t>42.7%)</a:t>
            </a:r>
          </a:p>
          <a:p>
            <a:pPr marL="514350" indent="-514350">
              <a:buClr>
                <a:schemeClr val="tx1"/>
              </a:buClr>
            </a:pPr>
            <a:r>
              <a:rPr lang="en-US" b="1" u="sng" dirty="0" smtClean="0">
                <a:solidFill>
                  <a:srgbClr val="98002E"/>
                </a:solidFill>
              </a:rPr>
              <a:t>STUDENT REACH</a:t>
            </a:r>
            <a:r>
              <a:rPr lang="en-US" b="1" dirty="0" smtClean="0">
                <a:solidFill>
                  <a:srgbClr val="98002E"/>
                </a:solidFill>
              </a:rPr>
              <a:t> </a:t>
            </a:r>
            <a:r>
              <a:rPr lang="en-US" b="1" dirty="0" smtClean="0">
                <a:solidFill>
                  <a:srgbClr val="58595B"/>
                </a:solidFill>
              </a:rPr>
              <a:t>[+]</a:t>
            </a:r>
            <a:r>
              <a:rPr lang="en-US" dirty="0" smtClean="0"/>
              <a:t>: </a:t>
            </a:r>
            <a:r>
              <a:rPr lang="en-US" dirty="0"/>
              <a:t>M</a:t>
            </a:r>
            <a:r>
              <a:rPr lang="en-US" dirty="0" smtClean="0"/>
              <a:t>ajority </a:t>
            </a:r>
            <a:r>
              <a:rPr lang="en-US" dirty="0"/>
              <a:t>of institutions report that at least 80% of their target student populations </a:t>
            </a:r>
            <a:r>
              <a:rPr lang="en-US" dirty="0" smtClean="0"/>
              <a:t>participate </a:t>
            </a:r>
            <a:r>
              <a:rPr lang="en-US" dirty="0"/>
              <a:t>in the initiatives and senior capstone experiences and first-year seminars have even higher rates of student </a:t>
            </a:r>
            <a:r>
              <a:rPr lang="en-US" dirty="0" smtClean="0"/>
              <a:t>engagement</a:t>
            </a:r>
          </a:p>
          <a:p>
            <a:pPr marL="514350" indent="-514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142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741117"/>
              </p:ext>
            </p:extLst>
          </p:nvPr>
        </p:nvGraphicFramePr>
        <p:xfrm>
          <a:off x="518983" y="518982"/>
          <a:ext cx="8155460" cy="575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593942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E4C67"/>
                </a:solidFill>
              </a:rPr>
              <a:t>Results: Assessment</a:t>
            </a:r>
            <a:endParaRPr lang="en-US" sz="4000" b="1" dirty="0">
              <a:solidFill>
                <a:srgbClr val="0E4C67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82000" cy="4545840"/>
          </a:xfrm>
        </p:spPr>
        <p:txBody>
          <a:bodyPr/>
          <a:lstStyle/>
          <a:p>
            <a:pPr marL="514350" indent="-514350">
              <a:buClr>
                <a:schemeClr val="tx1"/>
              </a:buClr>
            </a:pPr>
            <a:r>
              <a:rPr lang="en-US" b="1" u="sng" dirty="0" smtClean="0">
                <a:solidFill>
                  <a:srgbClr val="98002E"/>
                </a:solidFill>
              </a:rPr>
              <a:t>HISTORY</a:t>
            </a:r>
            <a:r>
              <a:rPr lang="en-US" b="1" dirty="0" smtClean="0">
                <a:solidFill>
                  <a:srgbClr val="58595B"/>
                </a:solidFill>
              </a:rPr>
              <a:t> [+]</a:t>
            </a:r>
            <a:r>
              <a:rPr lang="en-US" dirty="0" smtClean="0"/>
              <a:t>: Approximately </a:t>
            </a:r>
            <a:r>
              <a:rPr lang="en-US" dirty="0"/>
              <a:t>half or more of the institutions responding to the surveys indicate that they have conducted assessment of the </a:t>
            </a:r>
            <a:r>
              <a:rPr lang="en-US" dirty="0" smtClean="0"/>
              <a:t>initiative</a:t>
            </a:r>
          </a:p>
          <a:p>
            <a:pPr marL="514350" indent="-514350">
              <a:buClr>
                <a:schemeClr val="tx1"/>
              </a:buClr>
            </a:pPr>
            <a:r>
              <a:rPr lang="en-US" b="1" u="sng" dirty="0" smtClean="0">
                <a:solidFill>
                  <a:srgbClr val="98002E"/>
                </a:solidFill>
              </a:rPr>
              <a:t>METHODS</a:t>
            </a:r>
            <a:r>
              <a:rPr lang="en-US" b="1" dirty="0" smtClean="0">
                <a:solidFill>
                  <a:srgbClr val="98002E"/>
                </a:solidFill>
              </a:rPr>
              <a:t> </a:t>
            </a:r>
            <a:r>
              <a:rPr lang="en-US" b="1" dirty="0" smtClean="0">
                <a:solidFill>
                  <a:srgbClr val="58595B"/>
                </a:solidFill>
              </a:rPr>
              <a:t>[-]</a:t>
            </a:r>
            <a:r>
              <a:rPr lang="en-US" dirty="0" smtClean="0"/>
              <a:t>: Several assessment methods were </a:t>
            </a:r>
            <a:r>
              <a:rPr lang="en-US" dirty="0"/>
              <a:t>employed </a:t>
            </a:r>
            <a:r>
              <a:rPr lang="en-US" dirty="0" smtClean="0"/>
              <a:t>for each </a:t>
            </a:r>
            <a:r>
              <a:rPr lang="en-US" dirty="0"/>
              <a:t>initiative, </a:t>
            </a:r>
            <a:r>
              <a:rPr lang="en-US" dirty="0" smtClean="0"/>
              <a:t>but similar </a:t>
            </a:r>
            <a:r>
              <a:rPr lang="en-US" dirty="0"/>
              <a:t>patterns of use of assessment methods across high-impact practices did not emerge </a:t>
            </a:r>
          </a:p>
        </p:txBody>
      </p:sp>
    </p:spTree>
    <p:extLst>
      <p:ext uri="{BB962C8B-B14F-4D97-AF65-F5344CB8AC3E}">
        <p14:creationId xmlns:p14="http://schemas.microsoft.com/office/powerpoint/2010/main" val="9536244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E4C67"/>
                </a:solidFill>
              </a:rPr>
              <a:t>Conclusions</a:t>
            </a:r>
            <a:endParaRPr lang="en-US" sz="4000" b="1" dirty="0">
              <a:solidFill>
                <a:srgbClr val="0E4C6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563032"/>
          </a:xfrm>
        </p:spPr>
        <p:txBody>
          <a:bodyPr/>
          <a:lstStyle/>
          <a:p>
            <a:r>
              <a:rPr lang="en-US" dirty="0" smtClean="0"/>
              <a:t>Potential for developmental alignment of purpose across HIPs</a:t>
            </a:r>
          </a:p>
          <a:p>
            <a:r>
              <a:rPr lang="en-US" dirty="0" smtClean="0"/>
              <a:t>Common historical duration and student reach provide structural foundation for connection</a:t>
            </a:r>
          </a:p>
          <a:p>
            <a:r>
              <a:rPr lang="en-US" dirty="0" smtClean="0"/>
              <a:t>Administrative oversight is most substantial “fixed” limitation; requires collaboration</a:t>
            </a:r>
          </a:p>
          <a:p>
            <a:r>
              <a:rPr lang="en-US" dirty="0" smtClean="0"/>
              <a:t>Type/method </a:t>
            </a:r>
            <a:r>
              <a:rPr lang="en-US" dirty="0"/>
              <a:t>of assessment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 smtClean="0"/>
              <a:t>fundamental (but fixable) constraint on alignment across 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93548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HIP_Pag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011738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https://secure.aacu.org/PubImages/CollegeLearningCov_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9994">
            <a:off x="6210300" y="1616075"/>
            <a:ext cx="1249363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https://secure.aacu.org/PubImages/LEAP-Vision_Summary_cov_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2511">
            <a:off x="7380288" y="2032000"/>
            <a:ext cx="1249362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http://www.coplac.org/images/spotlight/aacu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519113"/>
            <a:ext cx="1874838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 descr="https://secure.aacu.org/PubImages/HighImpact_Cover_2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8236">
            <a:off x="5475288" y="3157538"/>
            <a:ext cx="1173162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 descr="http://secure2.aacu.org/store/images/resize.aspx?ImageURL=https%3a%2f%2fsecure2.aacu.org%2fAACU%2fPubImages%2fFiveHighImpact_BrownellSwaner_Cov_100.jpg&amp;MaxWidth=100&amp;MaxHeight=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721100"/>
            <a:ext cx="12493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6" descr="http://secure2.aacu.org/store/images/resize.aspx?ImageURL=https%3a%2f%2fsecure2.aacu.org%2fAACU%2fPubImages%2fHIPQUAL_Cov_100.jpg&amp;MaxWidth=100&amp;MaxHeight=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017">
            <a:off x="5721350" y="4856163"/>
            <a:ext cx="115411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384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8227"/>
            <a:ext cx="8229600" cy="424793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b="1" u="sng" dirty="0" smtClean="0">
                <a:solidFill>
                  <a:srgbClr val="98002E"/>
                </a:solidFill>
              </a:rPr>
              <a:t>GAP</a:t>
            </a:r>
            <a:r>
              <a:rPr lang="en-US" dirty="0" smtClean="0"/>
              <a:t>: Literature </a:t>
            </a:r>
            <a:r>
              <a:rPr lang="en-US" dirty="0"/>
              <a:t>on </a:t>
            </a:r>
            <a:r>
              <a:rPr lang="en-US" dirty="0" smtClean="0"/>
              <a:t>HIPs and </a:t>
            </a:r>
            <a:r>
              <a:rPr lang="en-US" dirty="0"/>
              <a:t>student success has focused on each year, transition point, or intervention as a separate unit. </a:t>
            </a: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b="1" u="sng" dirty="0" smtClean="0">
                <a:solidFill>
                  <a:srgbClr val="98002E"/>
                </a:solidFill>
              </a:rPr>
              <a:t>PURPOSE</a:t>
            </a:r>
            <a:r>
              <a:rPr lang="en-US" dirty="0" smtClean="0"/>
              <a:t>: Exploring </a:t>
            </a:r>
            <a:r>
              <a:rPr lang="en-US" dirty="0"/>
              <a:t>the connections between </a:t>
            </a:r>
            <a:r>
              <a:rPr lang="en-US" dirty="0" smtClean="0"/>
              <a:t>HIPs toward </a:t>
            </a:r>
            <a:r>
              <a:rPr lang="en-US" dirty="0"/>
              <a:t>the creation of a comprehensive and integrated institutional approach to supporting </a:t>
            </a:r>
            <a:r>
              <a:rPr lang="en-US" dirty="0" smtClean="0"/>
              <a:t>undergraduate students. 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447632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E4C67"/>
                </a:solidFill>
              </a:rPr>
              <a:t>Introduction &amp; Objectives </a:t>
            </a:r>
            <a:endParaRPr lang="en-US" sz="4000" b="1" dirty="0">
              <a:solidFill>
                <a:srgbClr val="0E4C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925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168" y="1590632"/>
            <a:ext cx="8439664" cy="4445643"/>
          </a:xfrm>
        </p:spPr>
        <p:txBody>
          <a:bodyPr/>
          <a:lstStyle/>
          <a:p>
            <a:pPr>
              <a:spcBef>
                <a:spcPts val="500"/>
              </a:spcBef>
              <a:buClr>
                <a:schemeClr val="tx1"/>
              </a:buClr>
            </a:pPr>
            <a:r>
              <a:rPr lang="en-US" b="1" u="sng" dirty="0" smtClean="0">
                <a:solidFill>
                  <a:srgbClr val="98002E"/>
                </a:solidFill>
              </a:rPr>
              <a:t>RATIONALE</a:t>
            </a:r>
            <a:r>
              <a:rPr lang="en-US" dirty="0" smtClean="0"/>
              <a:t>: Integrated approaches would: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I</a:t>
            </a:r>
            <a:r>
              <a:rPr lang="en-US" dirty="0" smtClean="0"/>
              <a:t>ncrease </a:t>
            </a:r>
            <a:r>
              <a:rPr lang="en-US" dirty="0"/>
              <a:t>the relevance, accessibility, and effectiveness of institutional support structures for </a:t>
            </a:r>
            <a:r>
              <a:rPr lang="en-US" dirty="0" smtClean="0"/>
              <a:t>students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S</a:t>
            </a:r>
            <a:r>
              <a:rPr lang="en-US" dirty="0" smtClean="0"/>
              <a:t>treamline </a:t>
            </a:r>
            <a:r>
              <a:rPr lang="en-US" dirty="0"/>
              <a:t>the delivery of </a:t>
            </a:r>
            <a:r>
              <a:rPr lang="en-US" dirty="0" smtClean="0"/>
              <a:t>services and </a:t>
            </a:r>
            <a:r>
              <a:rPr lang="en-US" dirty="0"/>
              <a:t>create economies of </a:t>
            </a:r>
            <a:r>
              <a:rPr lang="en-US" dirty="0" smtClean="0"/>
              <a:t>scale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R</a:t>
            </a:r>
            <a:r>
              <a:rPr lang="en-US" dirty="0" smtClean="0"/>
              <a:t>espond </a:t>
            </a:r>
            <a:r>
              <a:rPr lang="en-US" dirty="0"/>
              <a:t>to the call to treat </a:t>
            </a:r>
            <a:r>
              <a:rPr lang="en-US" dirty="0" smtClean="0"/>
              <a:t>HIPs “as </a:t>
            </a:r>
            <a:r>
              <a:rPr lang="en-US" dirty="0"/>
              <a:t>a set of effective tools rather than as discrete experiences…to conceptualize the collective impact [</a:t>
            </a:r>
            <a:r>
              <a:rPr lang="en-US" i="1" dirty="0"/>
              <a:t>of</a:t>
            </a:r>
            <a:r>
              <a:rPr lang="en-US" dirty="0"/>
              <a:t>] these </a:t>
            </a:r>
            <a:r>
              <a:rPr lang="en-US" dirty="0" smtClean="0"/>
              <a:t>practices.”         (Finley &amp; McNair, 2013)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7632"/>
            <a:ext cx="8229600" cy="1143000"/>
          </a:xfrm>
        </p:spPr>
        <p:txBody>
          <a:bodyPr/>
          <a:lstStyle/>
          <a:p>
            <a:r>
              <a:rPr lang="en-US" sz="4000" b="1" smtClean="0">
                <a:solidFill>
                  <a:srgbClr val="0E4C67"/>
                </a:solidFill>
              </a:rPr>
              <a:t>Introduction &amp; Objectives </a:t>
            </a:r>
            <a:endParaRPr lang="en-US" sz="4000" b="1" dirty="0">
              <a:solidFill>
                <a:srgbClr val="0E4C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8823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3514"/>
            <a:ext cx="8334632" cy="4182761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dirty="0" smtClean="0"/>
              <a:t>”Foundations </a:t>
            </a:r>
            <a:r>
              <a:rPr lang="en-US" dirty="0"/>
              <a:t>of </a:t>
            </a:r>
            <a:r>
              <a:rPr lang="en-US" dirty="0" smtClean="0"/>
              <a:t>Excellence” </a:t>
            </a:r>
            <a:r>
              <a:rPr lang="en-US" dirty="0"/>
              <a:t>for the first-year and transfer experience (Barefoot, Gardner, </a:t>
            </a:r>
            <a:r>
              <a:rPr lang="en-US" dirty="0" err="1"/>
              <a:t>Cutright</a:t>
            </a:r>
            <a:r>
              <a:rPr lang="en-US" dirty="0"/>
              <a:t>, et al., 2005) </a:t>
            </a:r>
            <a:endParaRPr lang="en-US" dirty="0" smtClean="0"/>
          </a:p>
          <a:p>
            <a:pPr>
              <a:spcBef>
                <a:spcPts val="500"/>
              </a:spcBef>
            </a:pPr>
            <a:r>
              <a:rPr lang="en-US" dirty="0" smtClean="0"/>
              <a:t>Undergraduate curriculum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V</a:t>
            </a:r>
            <a:r>
              <a:rPr lang="en-US" dirty="0" smtClean="0"/>
              <a:t>ertical </a:t>
            </a:r>
            <a:r>
              <a:rPr lang="en-US" dirty="0"/>
              <a:t>and horizontal alignment in curriculum coherence, learning standards, and educational </a:t>
            </a:r>
            <a:r>
              <a:rPr lang="en-US" dirty="0" smtClean="0"/>
              <a:t>progression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Instructional scaffolding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7632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E4C67"/>
                </a:solidFill>
              </a:rPr>
              <a:t>Conceptual Framework</a:t>
            </a:r>
            <a:endParaRPr lang="en-US" sz="4000" b="1" dirty="0">
              <a:solidFill>
                <a:srgbClr val="0E4C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8971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E4C67"/>
                </a:solidFill>
              </a:rPr>
              <a:t>Methods: Data</a:t>
            </a:r>
            <a:endParaRPr lang="en-US" sz="4000" b="1" dirty="0">
              <a:solidFill>
                <a:srgbClr val="0E4C67"/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57200" y="1224630"/>
            <a:ext cx="8406384" cy="4686301"/>
          </a:xfrm>
        </p:spPr>
        <p:txBody>
          <a:bodyPr/>
          <a:lstStyle/>
          <a:p>
            <a:pPr>
              <a:spcBef>
                <a:spcPts val="800"/>
              </a:spcBef>
              <a:buClr>
                <a:schemeClr val="tx1"/>
              </a:buClr>
            </a:pPr>
            <a:r>
              <a:rPr lang="en-US" dirty="0" smtClean="0"/>
              <a:t>2012-2013 National Survey of First-Year Seminars (NSFYS) (N = 896)</a:t>
            </a:r>
          </a:p>
          <a:p>
            <a:pPr lvl="1">
              <a:spcBef>
                <a:spcPts val="800"/>
              </a:spcBef>
              <a:buClr>
                <a:schemeClr val="tx1"/>
              </a:buClr>
            </a:pPr>
            <a:r>
              <a:rPr lang="en-US" dirty="0" smtClean="0"/>
              <a:t>90% with a FYS</a:t>
            </a:r>
          </a:p>
          <a:p>
            <a:pPr lvl="1">
              <a:spcBef>
                <a:spcPts val="800"/>
              </a:spcBef>
              <a:buClr>
                <a:schemeClr val="tx1"/>
              </a:buClr>
            </a:pPr>
            <a:r>
              <a:rPr lang="en-US" dirty="0" smtClean="0"/>
              <a:t>Most common: Extended orientation type of FYS</a:t>
            </a:r>
          </a:p>
          <a:p>
            <a:pPr>
              <a:spcBef>
                <a:spcPts val="800"/>
              </a:spcBef>
              <a:buClr>
                <a:schemeClr val="tx1"/>
              </a:buClr>
            </a:pPr>
            <a:r>
              <a:rPr lang="en-US" dirty="0" smtClean="0"/>
              <a:t>2014 National Survey of Sophomore-Year Initiatives (NSSYI) (N=778)</a:t>
            </a:r>
          </a:p>
          <a:p>
            <a:pPr lvl="1">
              <a:spcBef>
                <a:spcPts val="800"/>
              </a:spcBef>
              <a:buClr>
                <a:schemeClr val="tx1"/>
              </a:buClr>
            </a:pPr>
            <a:r>
              <a:rPr lang="en-US" dirty="0" smtClean="0"/>
              <a:t>47% with a program intentional targeted to second-year students</a:t>
            </a:r>
          </a:p>
          <a:p>
            <a:pPr lvl="1">
              <a:spcBef>
                <a:spcPts val="800"/>
              </a:spcBef>
              <a:buClr>
                <a:schemeClr val="tx1"/>
              </a:buClr>
            </a:pPr>
            <a:r>
              <a:rPr lang="en-US" dirty="0" smtClean="0"/>
              <a:t>Most common: Academic advising 2016 National</a:t>
            </a:r>
          </a:p>
        </p:txBody>
      </p:sp>
    </p:spTree>
    <p:extLst>
      <p:ext uri="{BB962C8B-B14F-4D97-AF65-F5344CB8AC3E}">
        <p14:creationId xmlns:p14="http://schemas.microsoft.com/office/powerpoint/2010/main" val="1437994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E4C67"/>
                </a:solidFill>
              </a:rPr>
              <a:t>Methods: Data</a:t>
            </a:r>
            <a:endParaRPr lang="en-US" sz="4000" b="1" dirty="0">
              <a:solidFill>
                <a:srgbClr val="0E4C67"/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406384" cy="4493293"/>
          </a:xfrm>
        </p:spPr>
        <p:txBody>
          <a:bodyPr/>
          <a:lstStyle/>
          <a:p>
            <a:pPr>
              <a:spcBef>
                <a:spcPts val="800"/>
              </a:spcBef>
              <a:buClr>
                <a:schemeClr val="tx1"/>
              </a:buClr>
            </a:pPr>
            <a:r>
              <a:rPr lang="en-US" dirty="0" smtClean="0"/>
              <a:t>2016 National Survey of Senior Capstone Experiences (NSSCE) (N = 383)</a:t>
            </a:r>
          </a:p>
          <a:p>
            <a:pPr lvl="1">
              <a:spcBef>
                <a:spcPts val="800"/>
              </a:spcBef>
              <a:buClr>
                <a:schemeClr val="tx1"/>
              </a:buClr>
            </a:pPr>
            <a:r>
              <a:rPr lang="en-US" dirty="0" smtClean="0"/>
              <a:t>95% with a capstone</a:t>
            </a:r>
          </a:p>
          <a:p>
            <a:pPr lvl="1">
              <a:spcBef>
                <a:spcPts val="800"/>
              </a:spcBef>
              <a:buClr>
                <a:schemeClr val="tx1"/>
              </a:buClr>
            </a:pPr>
            <a:r>
              <a:rPr lang="en-US" dirty="0" smtClean="0"/>
              <a:t>Most common: Discipline-based capstone course</a:t>
            </a:r>
          </a:p>
          <a:p>
            <a:pPr>
              <a:spcBef>
                <a:spcPts val="800"/>
              </a:spcBef>
              <a:buClr>
                <a:schemeClr val="tx1"/>
              </a:buClr>
            </a:pPr>
            <a:r>
              <a:rPr lang="en-US" dirty="0" smtClean="0"/>
              <a:t>Limitations</a:t>
            </a:r>
          </a:p>
          <a:p>
            <a:pPr lvl="1">
              <a:spcBef>
                <a:spcPts val="800"/>
              </a:spcBef>
              <a:buClr>
                <a:schemeClr val="tx1"/>
              </a:buClr>
            </a:pPr>
            <a:r>
              <a:rPr lang="en-US" dirty="0" smtClean="0"/>
              <a:t>Survey items tended to focus on primary HIP method</a:t>
            </a:r>
          </a:p>
          <a:p>
            <a:pPr lvl="1">
              <a:spcBef>
                <a:spcPts val="800"/>
              </a:spcBef>
              <a:buClr>
                <a:schemeClr val="tx1"/>
              </a:buClr>
            </a:pPr>
            <a:r>
              <a:rPr lang="en-US" dirty="0" smtClean="0"/>
              <a:t>Not the same group of institutions</a:t>
            </a:r>
          </a:p>
          <a:p>
            <a:pPr lvl="1">
              <a:spcBef>
                <a:spcPts val="800"/>
              </a:spcBef>
              <a:buClr>
                <a:schemeClr val="tx1"/>
              </a:buClr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7087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E4C67"/>
                </a:solidFill>
              </a:rPr>
              <a:t>Methods: Analyses</a:t>
            </a:r>
            <a:endParaRPr lang="en-US" sz="4000" b="1" dirty="0">
              <a:solidFill>
                <a:srgbClr val="0E4C6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Comparable questions across surveys</a:t>
            </a:r>
          </a:p>
          <a:p>
            <a:pPr lvl="1">
              <a:buClr>
                <a:schemeClr val="tx1"/>
              </a:buClr>
            </a:pPr>
            <a:r>
              <a:rPr lang="en-US" b="1" u="sng" dirty="0" smtClean="0">
                <a:solidFill>
                  <a:srgbClr val="0E4C67"/>
                </a:solidFill>
              </a:rPr>
              <a:t>PURPOSE</a:t>
            </a:r>
            <a:r>
              <a:rPr lang="en-US" dirty="0" smtClean="0"/>
              <a:t>: 14 items on HIP objective</a:t>
            </a:r>
          </a:p>
          <a:p>
            <a:pPr lvl="1">
              <a:buClr>
                <a:schemeClr val="tx1"/>
              </a:buClr>
            </a:pPr>
            <a:r>
              <a:rPr lang="en-US" b="1" u="sng" dirty="0" smtClean="0">
                <a:solidFill>
                  <a:srgbClr val="0E4C67"/>
                </a:solidFill>
              </a:rPr>
              <a:t>STRUCTURE</a:t>
            </a:r>
            <a:r>
              <a:rPr lang="en-US" dirty="0" smtClean="0"/>
              <a:t>: 1 on length of time on campus, 1 on proportion of students reached, 1 on administrative unit overseeing the HIP, and 3 on leadership of the HIP</a:t>
            </a:r>
          </a:p>
          <a:p>
            <a:pPr lvl="1">
              <a:buClr>
                <a:schemeClr val="tx1"/>
              </a:buClr>
            </a:pPr>
            <a:r>
              <a:rPr lang="en-US" b="1" u="sng" dirty="0" smtClean="0">
                <a:solidFill>
                  <a:srgbClr val="0E4C67"/>
                </a:solidFill>
              </a:rPr>
              <a:t>ASSESSMENT</a:t>
            </a:r>
            <a:r>
              <a:rPr lang="en-US" dirty="0" smtClean="0"/>
              <a:t>: 2 items on assessment methods</a:t>
            </a: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Comparative &amp; descriptive </a:t>
            </a:r>
            <a:r>
              <a:rPr lang="en-US" dirty="0" smtClean="0"/>
              <a:t>analyses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1925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E4C67"/>
                </a:solidFill>
              </a:rPr>
              <a:t>Results: Purpose</a:t>
            </a:r>
            <a:endParaRPr lang="en-US" sz="4000" b="1" dirty="0">
              <a:solidFill>
                <a:srgbClr val="0E4C6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213654" cy="4346790"/>
          </a:xfrm>
        </p:spPr>
        <p:txBody>
          <a:bodyPr/>
          <a:lstStyle/>
          <a:p>
            <a:r>
              <a:rPr lang="en-US" dirty="0" smtClean="0"/>
              <a:t>Retention &amp; academic skills misaligned </a:t>
            </a:r>
            <a:r>
              <a:rPr lang="en-US" b="1" dirty="0" smtClean="0">
                <a:solidFill>
                  <a:srgbClr val="58595B"/>
                </a:solidFill>
              </a:rPr>
              <a:t>[-]</a:t>
            </a:r>
            <a:endParaRPr lang="en-US" b="1" dirty="0">
              <a:solidFill>
                <a:srgbClr val="58595B"/>
              </a:solidFill>
            </a:endParaRPr>
          </a:p>
          <a:p>
            <a:r>
              <a:rPr lang="en-US" dirty="0"/>
              <a:t>P</a:t>
            </a:r>
            <a:r>
              <a:rPr lang="en-US" dirty="0" smtClean="0"/>
              <a:t>ersonal </a:t>
            </a:r>
            <a:r>
              <a:rPr lang="en-US" dirty="0"/>
              <a:t>development &amp;</a:t>
            </a:r>
            <a:r>
              <a:rPr lang="en-US" dirty="0" smtClean="0"/>
              <a:t> student-faculty </a:t>
            </a:r>
            <a:r>
              <a:rPr lang="en-US" dirty="0"/>
              <a:t>interaction </a:t>
            </a:r>
            <a:r>
              <a:rPr lang="en-US" dirty="0" smtClean="0"/>
              <a:t>equal &amp; of moderate importance </a:t>
            </a:r>
            <a:r>
              <a:rPr lang="en-US" b="1" dirty="0" smtClean="0">
                <a:solidFill>
                  <a:srgbClr val="58595B"/>
                </a:solidFill>
              </a:rPr>
              <a:t>[+]</a:t>
            </a:r>
          </a:p>
          <a:p>
            <a:r>
              <a:rPr lang="en-US" dirty="0"/>
              <a:t>F</a:t>
            </a:r>
            <a:r>
              <a:rPr lang="en-US" dirty="0" smtClean="0"/>
              <a:t>inancial &amp; </a:t>
            </a:r>
            <a:r>
              <a:rPr lang="en-US" dirty="0"/>
              <a:t>information literacies were </a:t>
            </a:r>
            <a:r>
              <a:rPr lang="en-US" dirty="0" smtClean="0"/>
              <a:t>equal but of low importance </a:t>
            </a:r>
            <a:r>
              <a:rPr lang="en-US" b="1" dirty="0" smtClean="0">
                <a:solidFill>
                  <a:srgbClr val="58595B"/>
                </a:solidFill>
              </a:rPr>
              <a:t>[n/a]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170984"/>
              </p:ext>
            </p:extLst>
          </p:nvPr>
        </p:nvGraphicFramePr>
        <p:xfrm>
          <a:off x="4670854" y="1600199"/>
          <a:ext cx="4015946" cy="4331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515152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NRCPowerPoint2012(revised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NRCPowerPoint2012(revised)</Template>
  <TotalTime>20552</TotalTime>
  <Words>568</Words>
  <Application>Microsoft Office PowerPoint</Application>
  <PresentationFormat>On-screen Show (4:3)</PresentationFormat>
  <Paragraphs>64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MS PGothic</vt:lpstr>
      <vt:lpstr>MS PGothic</vt:lpstr>
      <vt:lpstr>Arial</vt:lpstr>
      <vt:lpstr>Calibri</vt:lpstr>
      <vt:lpstr>Times New Roman</vt:lpstr>
      <vt:lpstr>NRCPowerPoint2012(revised)</vt:lpstr>
      <vt:lpstr>Creating Coherence  Across the Curriculum: Finding Evidence of Vertically Integrated High-Impact Student Transition Programs</vt:lpstr>
      <vt:lpstr>PowerPoint Presentation</vt:lpstr>
      <vt:lpstr>Introduction &amp; Objectives </vt:lpstr>
      <vt:lpstr>Introduction &amp; Objectives </vt:lpstr>
      <vt:lpstr>Conceptual Framework</vt:lpstr>
      <vt:lpstr>Methods: Data</vt:lpstr>
      <vt:lpstr>Methods: Data</vt:lpstr>
      <vt:lpstr>Methods: Analyses</vt:lpstr>
      <vt:lpstr>Results: Purpose</vt:lpstr>
      <vt:lpstr>PowerPoint Presentation</vt:lpstr>
      <vt:lpstr>Results: Structure</vt:lpstr>
      <vt:lpstr>PowerPoint Presentation</vt:lpstr>
      <vt:lpstr>Results: Assessment</vt:lpstr>
      <vt:lpstr>Conclusions</vt:lpstr>
    </vt:vector>
  </TitlesOfParts>
  <Company>The University of South Carolina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KEUP, JENNIFER</dc:creator>
  <cp:lastModifiedBy>Windows User</cp:lastModifiedBy>
  <cp:revision>951</cp:revision>
  <cp:lastPrinted>2016-09-12T19:31:09Z</cp:lastPrinted>
  <dcterms:created xsi:type="dcterms:W3CDTF">2012-09-24T18:54:48Z</dcterms:created>
  <dcterms:modified xsi:type="dcterms:W3CDTF">2019-02-04T14:52:14Z</dcterms:modified>
</cp:coreProperties>
</file>